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0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6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93B770-7781-4F23-8C74-E315A22BEAEF}" type="datetimeFigureOut">
              <a:rPr lang="id-ID" smtClean="0"/>
              <a:pPr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5FB9C91-6F50-45C5-8538-9D339116616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1407"/>
          </a:xfrm>
        </p:spPr>
        <p:txBody>
          <a:bodyPr/>
          <a:lstStyle/>
          <a:p>
            <a:r>
              <a:rPr lang="id-ID" dirty="0" smtClean="0"/>
              <a:t>Keseimbangan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219200"/>
          </a:xfrm>
        </p:spPr>
        <p:txBody>
          <a:bodyPr/>
          <a:lstStyle/>
          <a:p>
            <a:r>
              <a:rPr lang="id-ID" sz="3200" b="1" dirty="0" smtClean="0"/>
              <a:t>Partikel &amp; Benda tegar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253790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 smtClean="0"/>
              <a:t>Keseimbangan</a:t>
            </a:r>
            <a:endParaRPr lang="en-US" sz="4000" dirty="0" smtClean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77200" cy="685800"/>
          </a:xfrm>
          <a:noFill/>
        </p:spPr>
        <p:txBody>
          <a:bodyPr/>
          <a:lstStyle/>
          <a:p>
            <a:pPr marL="0" indent="0" eaLnBrk="1" hangingPunct="1"/>
            <a:r>
              <a:rPr lang="en-US" smtClean="0"/>
              <a:t>  Keseimbangan stabil</a:t>
            </a:r>
          </a:p>
        </p:txBody>
      </p:sp>
      <p:pic>
        <p:nvPicPr>
          <p:cNvPr id="63494" name="Picture 6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0"/>
            <a:ext cx="41148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066800" y="24384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400"/>
              <a:t>Keseimbangan yang dialami benda dimana jika dipengaruhi oleh gaya atau gangguan kecil akan segera kembali ke posisi semula</a:t>
            </a:r>
          </a:p>
        </p:txBody>
      </p:sp>
    </p:spTree>
    <p:extLst>
      <p:ext uri="{BB962C8B-B14F-4D97-AF65-F5344CB8AC3E}">
        <p14:creationId xmlns:p14="http://schemas.microsoft.com/office/powerpoint/2010/main" val="3098537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 smtClean="0"/>
              <a:t>Keseimbangan</a:t>
            </a:r>
            <a:endParaRPr lang="en-US" sz="4000" dirty="0" smtClean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77200" cy="685800"/>
          </a:xfrm>
          <a:noFill/>
        </p:spPr>
        <p:txBody>
          <a:bodyPr/>
          <a:lstStyle/>
          <a:p>
            <a:pPr marL="0" indent="0" eaLnBrk="1" hangingPunct="1"/>
            <a:r>
              <a:rPr lang="en-US" smtClean="0"/>
              <a:t>  Keseimbangan indeferen (netral)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1066800" y="24384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400"/>
              <a:t>Keseimbangan yang dialami benda dimana jika dipengaruhi oleh gaya atau gangguan tidak mengalami perubahan.</a:t>
            </a:r>
          </a:p>
        </p:txBody>
      </p:sp>
      <p:pic>
        <p:nvPicPr>
          <p:cNvPr id="64520" name="Picture 8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7912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979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>
            <a:spLocks noChangeArrowheads="1"/>
          </p:cNvSpPr>
          <p:nvPr/>
        </p:nvSpPr>
        <p:spPr bwMode="auto">
          <a:xfrm flipH="1">
            <a:off x="381000" y="838200"/>
            <a:ext cx="8382000" cy="6210300"/>
          </a:xfrm>
          <a:custGeom>
            <a:avLst/>
            <a:gdLst>
              <a:gd name="T0" fmla="*/ 8552070 w 8215312"/>
              <a:gd name="T1" fmla="*/ 3067512 h 6286500"/>
              <a:gd name="T2" fmla="*/ 4276035 w 8215312"/>
              <a:gd name="T3" fmla="*/ 6135024 h 6286500"/>
              <a:gd name="T4" fmla="*/ 0 w 8215312"/>
              <a:gd name="T5" fmla="*/ 3067512 h 6286500"/>
              <a:gd name="T6" fmla="*/ 4276035 w 8215312"/>
              <a:gd name="T7" fmla="*/ 0 h 62865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06882 w 8215312"/>
              <a:gd name="T13" fmla="*/ 306882 h 6286500"/>
              <a:gd name="T14" fmla="*/ 7908428 w 8215312"/>
              <a:gd name="T15" fmla="*/ 5979616 h 62865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5312" h="6286500">
                <a:moveTo>
                  <a:pt x="1047771" y="0"/>
                </a:moveTo>
                <a:lnTo>
                  <a:pt x="8215312" y="0"/>
                </a:lnTo>
                <a:lnTo>
                  <a:pt x="8215312" y="5238729"/>
                </a:lnTo>
                <a:cubicBezTo>
                  <a:pt x="8215312" y="5817396"/>
                  <a:pt x="7746208" y="6286500"/>
                  <a:pt x="7167541" y="6286500"/>
                </a:cubicBezTo>
                <a:cubicBezTo>
                  <a:pt x="7167540" y="6286500"/>
                  <a:pt x="7167540" y="6286499"/>
                  <a:pt x="7167540" y="6286499"/>
                </a:cubicBezTo>
                <a:lnTo>
                  <a:pt x="0" y="6286500"/>
                </a:lnTo>
                <a:lnTo>
                  <a:pt x="0" y="1047771"/>
                </a:lnTo>
                <a:cubicBezTo>
                  <a:pt x="0" y="469103"/>
                  <a:pt x="469103" y="0"/>
                  <a:pt x="1047771" y="1"/>
                </a:cubicBezTo>
                <a:cubicBezTo>
                  <a:pt x="1047771" y="1"/>
                  <a:pt x="1047772" y="1"/>
                  <a:pt x="1047772" y="1"/>
                </a:cubicBezTo>
                <a:lnTo>
                  <a:pt x="1047771" y="0"/>
                </a:lnTo>
                <a:close/>
              </a:path>
            </a:pathLst>
          </a:custGeom>
          <a:solidFill>
            <a:schemeClr val="bg1">
              <a:alpha val="39999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v-SE" sz="2400" b="1" dirty="0">
                <a:latin typeface="Tw Cen MT" pitchFamily="34" charset="0"/>
              </a:rPr>
              <a:t>Contoh Soal</a:t>
            </a:r>
          </a:p>
          <a:p>
            <a:r>
              <a:rPr lang="sv-SE" sz="2400" b="1" dirty="0">
                <a:latin typeface="Tw Cen MT" pitchFamily="34" charset="0"/>
              </a:rPr>
              <a:t>1. Tentukan tegangan tali pengikat beban di bawah </a:t>
            </a:r>
          </a:p>
          <a:p>
            <a:r>
              <a:rPr lang="sv-SE" sz="2400" b="1" dirty="0">
                <a:latin typeface="Tw Cen MT" pitchFamily="34" charset="0"/>
              </a:rPr>
              <a:t>                                            </a:t>
            </a:r>
          </a:p>
          <a:p>
            <a:r>
              <a:rPr lang="sv-SE" sz="2400" b="1" dirty="0">
                <a:latin typeface="Tw Cen MT" pitchFamily="34" charset="0"/>
              </a:rPr>
              <a:t>             30</a:t>
            </a:r>
            <a:r>
              <a:rPr lang="sv-SE" sz="2400" b="1" baseline="30000" dirty="0">
                <a:latin typeface="Tw Cen MT" pitchFamily="34" charset="0"/>
              </a:rPr>
              <a:t>0</a:t>
            </a:r>
            <a:r>
              <a:rPr lang="sv-SE" sz="2400" b="1" dirty="0">
                <a:latin typeface="Tw Cen MT" pitchFamily="34" charset="0"/>
              </a:rPr>
              <a:t>                               60</a:t>
            </a:r>
            <a:r>
              <a:rPr lang="sv-SE" sz="2400" b="1" baseline="30000" dirty="0">
                <a:latin typeface="Tw Cen MT" pitchFamily="34" charset="0"/>
              </a:rPr>
              <a:t>0</a:t>
            </a:r>
            <a:r>
              <a:rPr lang="sv-SE" sz="2400" b="1" dirty="0">
                <a:latin typeface="Tw Cen MT" pitchFamily="34" charset="0"/>
              </a:rPr>
              <a:t>	</a:t>
            </a:r>
          </a:p>
          <a:p>
            <a:r>
              <a:rPr lang="sv-SE" sz="2400" b="1" dirty="0">
                <a:latin typeface="Tw Cen MT" pitchFamily="34" charset="0"/>
              </a:rPr>
              <a:t>              T</a:t>
            </a:r>
            <a:r>
              <a:rPr lang="sv-SE" sz="2400" b="1" baseline="-25000" dirty="0">
                <a:latin typeface="Tw Cen MT" pitchFamily="34" charset="0"/>
              </a:rPr>
              <a:t>2</a:t>
            </a:r>
            <a:r>
              <a:rPr lang="sv-SE" sz="2400" b="1" dirty="0">
                <a:latin typeface="Tw Cen MT" pitchFamily="34" charset="0"/>
              </a:rPr>
              <a:t>                              T</a:t>
            </a:r>
            <a:r>
              <a:rPr lang="sv-SE" sz="2400" b="1" baseline="-25000" dirty="0">
                <a:latin typeface="Tw Cen MT" pitchFamily="34" charset="0"/>
              </a:rPr>
              <a:t>1</a:t>
            </a:r>
            <a:endParaRPr lang="en-US" sz="2400" b="1" dirty="0">
              <a:latin typeface="Tw Cen MT" pitchFamily="34" charset="0"/>
            </a:endParaRPr>
          </a:p>
          <a:p>
            <a:r>
              <a:rPr lang="en-US" sz="2400" b="1" dirty="0">
                <a:latin typeface="Tw Cen MT" pitchFamily="34" charset="0"/>
              </a:rPr>
              <a:t/>
            </a:r>
            <a:br>
              <a:rPr lang="en-US" sz="2400" b="1" dirty="0">
                <a:latin typeface="Tw Cen MT" pitchFamily="34" charset="0"/>
              </a:rPr>
            </a:br>
            <a:r>
              <a:rPr lang="sv-SE" sz="2400" b="1" dirty="0">
                <a:latin typeface="Tw Cen MT" pitchFamily="34" charset="0"/>
              </a:rPr>
              <a:t>          </a:t>
            </a:r>
            <a:endParaRPr lang="en-US" sz="2400" b="1" dirty="0">
              <a:latin typeface="Tw Cen MT" pitchFamily="34" charset="0"/>
            </a:endParaRPr>
          </a:p>
          <a:p>
            <a:r>
              <a:rPr lang="sv-SE" sz="2400" b="1" dirty="0">
                <a:latin typeface="Tw Cen MT" pitchFamily="34" charset="0"/>
              </a:rPr>
              <a:t>                            </a:t>
            </a:r>
          </a:p>
          <a:p>
            <a:endParaRPr lang="sv-SE" sz="2400" b="1" dirty="0">
              <a:latin typeface="Tw Cen MT" pitchFamily="34" charset="0"/>
            </a:endParaRPr>
          </a:p>
          <a:p>
            <a:endParaRPr lang="sv-SE" sz="2400" b="1" dirty="0">
              <a:latin typeface="Tw Cen MT" pitchFamily="34" charset="0"/>
            </a:endParaRPr>
          </a:p>
          <a:p>
            <a:r>
              <a:rPr lang="sv-SE" sz="2400" b="1" dirty="0">
                <a:latin typeface="Tw Cen MT" pitchFamily="34" charset="0"/>
              </a:rPr>
              <a:t>				</a:t>
            </a:r>
          </a:p>
          <a:p>
            <a:r>
              <a:rPr lang="sv-SE" sz="2400" b="1" dirty="0">
                <a:latin typeface="Tw Cen MT" pitchFamily="34" charset="0"/>
              </a:rPr>
              <a:t>			   </a:t>
            </a:r>
            <a:r>
              <a:rPr lang="sv-SE" sz="2400" b="1" dirty="0" smtClean="0">
                <a:latin typeface="Tw Cen MT" pitchFamily="34" charset="0"/>
              </a:rPr>
              <a:t>  8  </a:t>
            </a:r>
            <a:r>
              <a:rPr lang="sv-SE" sz="2400" b="1" dirty="0">
                <a:latin typeface="Tw Cen MT" pitchFamily="34" charset="0"/>
              </a:rPr>
              <a:t>kg</a:t>
            </a:r>
          </a:p>
          <a:p>
            <a:r>
              <a:rPr lang="sv-SE" sz="2400" b="1" dirty="0">
                <a:latin typeface="Tw Cen MT" pitchFamily="34" charset="0"/>
              </a:rPr>
              <a:t>                                   </a:t>
            </a:r>
          </a:p>
          <a:p>
            <a:r>
              <a:rPr lang="sv-SE" sz="2400" b="1" dirty="0">
                <a:latin typeface="Tw Cen MT" pitchFamily="34" charset="0"/>
              </a:rPr>
              <a:t>      </a:t>
            </a:r>
          </a:p>
          <a:p>
            <a:endParaRPr lang="sv-SE" sz="2400" b="1" dirty="0">
              <a:latin typeface="Tw Cen MT" pitchFamily="34" charset="0"/>
            </a:endParaRPr>
          </a:p>
          <a:p>
            <a:r>
              <a:rPr lang="sv-SE" sz="2400" b="1" dirty="0">
                <a:latin typeface="Tw Cen MT" pitchFamily="34" charset="0"/>
              </a:rPr>
              <a:t>               </a:t>
            </a:r>
          </a:p>
          <a:p>
            <a:r>
              <a:rPr lang="sv-SE" sz="2400" b="1" dirty="0">
                <a:latin typeface="Tw Cen MT" pitchFamily="34" charset="0"/>
              </a:rPr>
              <a:t>                </a:t>
            </a:r>
          </a:p>
          <a:p>
            <a:r>
              <a:rPr lang="sv-SE" sz="2400" dirty="0">
                <a:latin typeface="Tw Cen MT" pitchFamily="34" charset="0"/>
              </a:rPr>
              <a:t> </a:t>
            </a:r>
          </a:p>
        </p:txBody>
      </p:sp>
      <p:sp>
        <p:nvSpPr>
          <p:cNvPr id="13315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019800"/>
            <a:ext cx="457200" cy="381000"/>
          </a:xfrm>
          <a:prstGeom prst="actionButtonEnd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31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0400" y="6019800"/>
            <a:ext cx="457200" cy="381000"/>
          </a:xfrm>
          <a:prstGeom prst="actionButtonBeginning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31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019800"/>
            <a:ext cx="457200" cy="381000"/>
          </a:xfrm>
          <a:prstGeom prst="actionButtonHome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66800" y="2209800"/>
            <a:ext cx="4648200" cy="3429000"/>
            <a:chOff x="1344" y="1482"/>
            <a:chExt cx="960" cy="649"/>
          </a:xfrm>
        </p:grpSpPr>
        <p:sp>
          <p:nvSpPr>
            <p:cNvPr id="13323" name="Line 6"/>
            <p:cNvSpPr>
              <a:spLocks noChangeShapeType="1"/>
            </p:cNvSpPr>
            <p:nvPr/>
          </p:nvSpPr>
          <p:spPr bwMode="auto">
            <a:xfrm>
              <a:off x="1344" y="1488"/>
              <a:ext cx="96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24" name="Line 7"/>
            <p:cNvSpPr>
              <a:spLocks noChangeShapeType="1"/>
            </p:cNvSpPr>
            <p:nvPr/>
          </p:nvSpPr>
          <p:spPr bwMode="auto">
            <a:xfrm>
              <a:off x="1440" y="1488"/>
              <a:ext cx="363" cy="3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25" name="Line 8"/>
            <p:cNvSpPr>
              <a:spLocks noChangeShapeType="1"/>
            </p:cNvSpPr>
            <p:nvPr/>
          </p:nvSpPr>
          <p:spPr bwMode="auto">
            <a:xfrm flipV="1">
              <a:off x="1803" y="1482"/>
              <a:ext cx="453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26" name="Line 9"/>
            <p:cNvSpPr>
              <a:spLocks noChangeShapeType="1"/>
            </p:cNvSpPr>
            <p:nvPr/>
          </p:nvSpPr>
          <p:spPr bwMode="auto">
            <a:xfrm>
              <a:off x="1803" y="1842"/>
              <a:ext cx="1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327" name="Rectangle 10"/>
            <p:cNvSpPr>
              <a:spLocks noChangeArrowheads="1"/>
            </p:cNvSpPr>
            <p:nvPr/>
          </p:nvSpPr>
          <p:spPr bwMode="auto">
            <a:xfrm>
              <a:off x="1707" y="1987"/>
              <a:ext cx="192" cy="144"/>
            </a:xfrm>
            <a:prstGeom prst="rect">
              <a:avLst/>
            </a:prstGeom>
            <a:solidFill>
              <a:srgbClr val="00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331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1332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133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1332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7114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ound Diagonal Corner Rectangle 4"/>
              <p:cNvSpPr>
                <a:spLocks noChangeArrowheads="1"/>
              </p:cNvSpPr>
              <p:nvPr/>
            </p:nvSpPr>
            <p:spPr bwMode="auto">
              <a:xfrm flipH="1">
                <a:off x="381000" y="1219200"/>
                <a:ext cx="8382000" cy="6210300"/>
              </a:xfrm>
              <a:custGeom>
                <a:avLst/>
                <a:gdLst>
                  <a:gd name="T0" fmla="*/ 8552070 w 8215312"/>
                  <a:gd name="T1" fmla="*/ 3067512 h 6286500"/>
                  <a:gd name="T2" fmla="*/ 4276035 w 8215312"/>
                  <a:gd name="T3" fmla="*/ 6135024 h 6286500"/>
                  <a:gd name="T4" fmla="*/ 0 w 8215312"/>
                  <a:gd name="T5" fmla="*/ 3067512 h 6286500"/>
                  <a:gd name="T6" fmla="*/ 4276035 w 8215312"/>
                  <a:gd name="T7" fmla="*/ 0 h 62865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306882 w 8215312"/>
                  <a:gd name="T13" fmla="*/ 306882 h 6286500"/>
                  <a:gd name="T14" fmla="*/ 7908428 w 8215312"/>
                  <a:gd name="T15" fmla="*/ 5979616 h 62865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215312" h="6286500">
                    <a:moveTo>
                      <a:pt x="1047771" y="0"/>
                    </a:moveTo>
                    <a:lnTo>
                      <a:pt x="8215312" y="0"/>
                    </a:lnTo>
                    <a:lnTo>
                      <a:pt x="8215312" y="5238729"/>
                    </a:lnTo>
                    <a:cubicBezTo>
                      <a:pt x="8215312" y="5817396"/>
                      <a:pt x="7746208" y="6286500"/>
                      <a:pt x="7167541" y="6286500"/>
                    </a:cubicBezTo>
                    <a:cubicBezTo>
                      <a:pt x="7167540" y="6286500"/>
                      <a:pt x="7167540" y="6286499"/>
                      <a:pt x="7167540" y="6286499"/>
                    </a:cubicBezTo>
                    <a:lnTo>
                      <a:pt x="0" y="6286500"/>
                    </a:lnTo>
                    <a:lnTo>
                      <a:pt x="0" y="1047771"/>
                    </a:lnTo>
                    <a:cubicBezTo>
                      <a:pt x="0" y="469103"/>
                      <a:pt x="469103" y="0"/>
                      <a:pt x="1047771" y="1"/>
                    </a:cubicBezTo>
                    <a:cubicBezTo>
                      <a:pt x="1047771" y="1"/>
                      <a:pt x="1047772" y="1"/>
                      <a:pt x="1047772" y="1"/>
                    </a:cubicBezTo>
                    <a:lnTo>
                      <a:pt x="1047771" y="0"/>
                    </a:lnTo>
                    <a:close/>
                  </a:path>
                </a:pathLst>
              </a:custGeom>
              <a:solidFill>
                <a:schemeClr val="bg1">
                  <a:alpha val="39999"/>
                </a:schemeClr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sv-SE" sz="3200" b="1" dirty="0" smtClean="0">
                    <a:latin typeface="Tw Cen MT" pitchFamily="34" charset="0"/>
                  </a:rPr>
                  <a:t>2. </a:t>
                </a:r>
                <a:r>
                  <a:rPr lang="sv-SE" b="1" dirty="0"/>
                  <a:t>Tentukan besar gaya F agar sistem setimbang</a:t>
                </a:r>
                <a:endParaRPr lang="en-US" b="1" dirty="0"/>
              </a:p>
              <a:p>
                <a:r>
                  <a:rPr lang="en-US" b="1" dirty="0"/>
                  <a:t/>
                </a:r>
                <a:br>
                  <a:rPr lang="en-US" b="1" dirty="0"/>
                </a:br>
                <a:r>
                  <a:rPr lang="sv-SE" b="1" dirty="0"/>
                  <a:t>                           </a:t>
                </a:r>
              </a:p>
              <a:p>
                <a:endParaRPr lang="sv-SE" b="1" dirty="0"/>
              </a:p>
              <a:p>
                <a:endParaRPr lang="sv-SE" b="1" dirty="0"/>
              </a:p>
              <a:p>
                <a:r>
                  <a:rPr lang="sv-SE" b="1" dirty="0"/>
                  <a:t>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/>
                          </a:rPr>
                          <m:t>𝟑𝟎</m:t>
                        </m:r>
                      </m:e>
                      <m:sup>
                        <m:r>
                          <a:rPr lang="id-ID" b="1" i="1" smtClean="0">
                            <a:latin typeface="Cambria Math"/>
                          </a:rPr>
                          <m:t>𝒐</m:t>
                        </m:r>
                      </m:sup>
                    </m:sSup>
                  </m:oMath>
                </a14:m>
                <a:endParaRPr lang="en-US" b="1" dirty="0"/>
              </a:p>
              <a:p>
                <a:r>
                  <a:rPr lang="sv-SE" b="1" dirty="0"/>
                  <a:t>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id-ID" b="1" i="1" smtClean="0">
                            <a:latin typeface="Cambria Math"/>
                          </a:rPr>
                          <m:t>𝒐</m:t>
                        </m:r>
                      </m:sup>
                    </m:sSup>
                  </m:oMath>
                </a14:m>
                <a:endParaRPr lang="sv-SE" b="1" dirty="0"/>
              </a:p>
              <a:p>
                <a:r>
                  <a:rPr lang="sv-SE" b="1" dirty="0"/>
                  <a:t>   </a:t>
                </a:r>
              </a:p>
              <a:p>
                <a:endParaRPr lang="sv-SE" b="1" dirty="0"/>
              </a:p>
              <a:p>
                <a:endParaRPr lang="sv-SE" b="1" dirty="0"/>
              </a:p>
              <a:p>
                <a:r>
                  <a:rPr lang="sv-SE" b="1" dirty="0"/>
                  <a:t>                       F                                       60 kg</a:t>
                </a:r>
              </a:p>
            </p:txBody>
          </p:sp>
        </mc:Choice>
        <mc:Fallback>
          <p:sp>
            <p:nvSpPr>
              <p:cNvPr id="5" name="Round Diagonal Corner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flipH="1">
                <a:off x="381000" y="1219200"/>
                <a:ext cx="8382000" cy="6210300"/>
              </a:xfrm>
              <a:custGeom>
                <a:avLst/>
                <a:gdLst>
                  <a:gd name="T0" fmla="*/ 8552070 w 8215312"/>
                  <a:gd name="T1" fmla="*/ 3067512 h 6286500"/>
                  <a:gd name="T2" fmla="*/ 4276035 w 8215312"/>
                  <a:gd name="T3" fmla="*/ 6135024 h 6286500"/>
                  <a:gd name="T4" fmla="*/ 0 w 8215312"/>
                  <a:gd name="T5" fmla="*/ 3067512 h 6286500"/>
                  <a:gd name="T6" fmla="*/ 4276035 w 8215312"/>
                  <a:gd name="T7" fmla="*/ 0 h 62865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306882 w 8215312"/>
                  <a:gd name="T13" fmla="*/ 306882 h 6286500"/>
                  <a:gd name="T14" fmla="*/ 7908428 w 8215312"/>
                  <a:gd name="T15" fmla="*/ 5979616 h 62865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215312" h="6286500">
                    <a:moveTo>
                      <a:pt x="1047771" y="0"/>
                    </a:moveTo>
                    <a:lnTo>
                      <a:pt x="8215312" y="0"/>
                    </a:lnTo>
                    <a:lnTo>
                      <a:pt x="8215312" y="5238729"/>
                    </a:lnTo>
                    <a:cubicBezTo>
                      <a:pt x="8215312" y="5817396"/>
                      <a:pt x="7746208" y="6286500"/>
                      <a:pt x="7167541" y="6286500"/>
                    </a:cubicBezTo>
                    <a:cubicBezTo>
                      <a:pt x="7167540" y="6286500"/>
                      <a:pt x="7167540" y="6286499"/>
                      <a:pt x="7167540" y="6286499"/>
                    </a:cubicBezTo>
                    <a:lnTo>
                      <a:pt x="0" y="6286500"/>
                    </a:lnTo>
                    <a:lnTo>
                      <a:pt x="0" y="1047771"/>
                    </a:lnTo>
                    <a:cubicBezTo>
                      <a:pt x="0" y="469103"/>
                      <a:pt x="469103" y="0"/>
                      <a:pt x="1047771" y="1"/>
                    </a:cubicBezTo>
                    <a:cubicBezTo>
                      <a:pt x="1047771" y="1"/>
                      <a:pt x="1047772" y="1"/>
                      <a:pt x="1047772" y="1"/>
                    </a:cubicBezTo>
                    <a:lnTo>
                      <a:pt x="1047771" y="0"/>
                    </a:lnTo>
                    <a:close/>
                  </a:path>
                </a:pathLst>
              </a:custGeom>
              <a:blipFill rotWithShape="1">
                <a:blip r:embed="rId2"/>
                <a:stretch>
                  <a:fillRect/>
                </a:stretch>
              </a:blip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019800"/>
            <a:ext cx="457200" cy="381000"/>
          </a:xfrm>
          <a:prstGeom prst="actionButtonEnd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0400" y="6019800"/>
            <a:ext cx="457200" cy="381000"/>
          </a:xfrm>
          <a:prstGeom prst="actionButtonBeginning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019800"/>
            <a:ext cx="457200" cy="381000"/>
          </a:xfrm>
          <a:prstGeom prst="actionButtonHome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95400" y="2387352"/>
            <a:ext cx="3060576" cy="2337048"/>
            <a:chOff x="884" y="472"/>
            <a:chExt cx="935" cy="663"/>
          </a:xfrm>
        </p:grpSpPr>
        <p:sp>
          <p:nvSpPr>
            <p:cNvPr id="15367" name="Line 17"/>
            <p:cNvSpPr>
              <a:spLocks noChangeShapeType="1"/>
            </p:cNvSpPr>
            <p:nvPr/>
          </p:nvSpPr>
          <p:spPr bwMode="auto">
            <a:xfrm>
              <a:off x="884" y="472"/>
              <a:ext cx="0" cy="144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68" name="Line 18"/>
            <p:cNvSpPr>
              <a:spLocks noChangeShapeType="1"/>
            </p:cNvSpPr>
            <p:nvPr/>
          </p:nvSpPr>
          <p:spPr bwMode="auto">
            <a:xfrm>
              <a:off x="884" y="544"/>
              <a:ext cx="358" cy="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69" name="Line 19"/>
            <p:cNvSpPr>
              <a:spLocks noChangeShapeType="1"/>
            </p:cNvSpPr>
            <p:nvPr/>
          </p:nvSpPr>
          <p:spPr bwMode="auto">
            <a:xfrm>
              <a:off x="1243" y="948"/>
              <a:ext cx="0" cy="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70" name="Line 20"/>
            <p:cNvSpPr>
              <a:spLocks noChangeShapeType="1"/>
            </p:cNvSpPr>
            <p:nvPr/>
          </p:nvSpPr>
          <p:spPr bwMode="auto">
            <a:xfrm flipV="1">
              <a:off x="1243" y="670"/>
              <a:ext cx="373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71" name="Oval 21"/>
            <p:cNvSpPr>
              <a:spLocks noChangeArrowheads="1"/>
            </p:cNvSpPr>
            <p:nvPr/>
          </p:nvSpPr>
          <p:spPr bwMode="auto">
            <a:xfrm>
              <a:off x="1579" y="660"/>
              <a:ext cx="192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372" name="Line 22"/>
            <p:cNvSpPr>
              <a:spLocks noChangeShapeType="1"/>
            </p:cNvSpPr>
            <p:nvPr/>
          </p:nvSpPr>
          <p:spPr bwMode="auto">
            <a:xfrm flipV="1">
              <a:off x="1675" y="516"/>
              <a:ext cx="0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73" name="Line 23"/>
            <p:cNvSpPr>
              <a:spLocks noChangeShapeType="1"/>
            </p:cNvSpPr>
            <p:nvPr/>
          </p:nvSpPr>
          <p:spPr bwMode="auto">
            <a:xfrm>
              <a:off x="1579" y="517"/>
              <a:ext cx="192" cy="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74" name="Line 24"/>
            <p:cNvSpPr>
              <a:spLocks noChangeShapeType="1"/>
            </p:cNvSpPr>
            <p:nvPr/>
          </p:nvSpPr>
          <p:spPr bwMode="auto">
            <a:xfrm>
              <a:off x="1771" y="73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375" name="Rectangle 25"/>
            <p:cNvSpPr>
              <a:spLocks noChangeArrowheads="1"/>
            </p:cNvSpPr>
            <p:nvPr/>
          </p:nvSpPr>
          <p:spPr bwMode="auto">
            <a:xfrm>
              <a:off x="1723" y="1020"/>
              <a:ext cx="96" cy="7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376" name="Line 26"/>
            <p:cNvSpPr>
              <a:spLocks noChangeShapeType="1"/>
            </p:cNvSpPr>
            <p:nvPr/>
          </p:nvSpPr>
          <p:spPr bwMode="auto">
            <a:xfrm>
              <a:off x="1243" y="524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0889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id-ID" dirty="0" smtClean="0"/>
              <a:t>3. Tentukan tegangan tali dan gaya pada engsel</a:t>
            </a:r>
            <a:endParaRPr lang="id-ID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337143"/>
              </p:ext>
            </p:extLst>
          </p:nvPr>
        </p:nvGraphicFramePr>
        <p:xfrm>
          <a:off x="2195736" y="2050976"/>
          <a:ext cx="5302012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1968409" imgH="1419851" progId="Visio.Drawing.6">
                  <p:embed/>
                </p:oleObj>
              </mc:Choice>
              <mc:Fallback>
                <p:oleObj r:id="rId3" imgW="1968409" imgH="1419851" progId="Visio.Drawing.6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050976"/>
                        <a:ext cx="5302012" cy="3816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037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888687"/>
              </p:ext>
            </p:extLst>
          </p:nvPr>
        </p:nvGraphicFramePr>
        <p:xfrm>
          <a:off x="1187625" y="620688"/>
          <a:ext cx="3050408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r:id="rId3" imgW="1118365" imgH="1109427" progId="Visio.Drawing.6">
                  <p:embed/>
                </p:oleObj>
              </mc:Choice>
              <mc:Fallback>
                <p:oleObj r:id="rId3" imgW="1118365" imgH="1109427" progId="Visio.Drawing.6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5" y="620688"/>
                        <a:ext cx="3050408" cy="3024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855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>
            <a:spLocks noChangeArrowheads="1"/>
          </p:cNvSpPr>
          <p:nvPr/>
        </p:nvSpPr>
        <p:spPr bwMode="auto">
          <a:xfrm flipH="1">
            <a:off x="381000" y="1600200"/>
            <a:ext cx="8382000" cy="5257800"/>
          </a:xfrm>
          <a:custGeom>
            <a:avLst/>
            <a:gdLst>
              <a:gd name="T0" fmla="*/ 8552070 w 8215312"/>
              <a:gd name="T1" fmla="*/ 3067512 h 6286500"/>
              <a:gd name="T2" fmla="*/ 4276035 w 8215312"/>
              <a:gd name="T3" fmla="*/ 6135024 h 6286500"/>
              <a:gd name="T4" fmla="*/ 0 w 8215312"/>
              <a:gd name="T5" fmla="*/ 3067512 h 6286500"/>
              <a:gd name="T6" fmla="*/ 4276035 w 8215312"/>
              <a:gd name="T7" fmla="*/ 0 h 62865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306882 w 8215312"/>
              <a:gd name="T13" fmla="*/ 306882 h 6286500"/>
              <a:gd name="T14" fmla="*/ 7908428 w 8215312"/>
              <a:gd name="T15" fmla="*/ 5979616 h 62865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5312" h="6286500">
                <a:moveTo>
                  <a:pt x="1047771" y="0"/>
                </a:moveTo>
                <a:lnTo>
                  <a:pt x="8215312" y="0"/>
                </a:lnTo>
                <a:lnTo>
                  <a:pt x="8215312" y="5238729"/>
                </a:lnTo>
                <a:cubicBezTo>
                  <a:pt x="8215312" y="5817396"/>
                  <a:pt x="7746208" y="6286500"/>
                  <a:pt x="7167541" y="6286500"/>
                </a:cubicBezTo>
                <a:cubicBezTo>
                  <a:pt x="7167540" y="6286500"/>
                  <a:pt x="7167540" y="6286499"/>
                  <a:pt x="7167540" y="6286499"/>
                </a:cubicBezTo>
                <a:lnTo>
                  <a:pt x="0" y="6286500"/>
                </a:lnTo>
                <a:lnTo>
                  <a:pt x="0" y="1047771"/>
                </a:lnTo>
                <a:cubicBezTo>
                  <a:pt x="0" y="469103"/>
                  <a:pt x="469103" y="0"/>
                  <a:pt x="1047771" y="1"/>
                </a:cubicBezTo>
                <a:cubicBezTo>
                  <a:pt x="1047771" y="1"/>
                  <a:pt x="1047772" y="1"/>
                  <a:pt x="1047772" y="1"/>
                </a:cubicBezTo>
                <a:lnTo>
                  <a:pt x="1047771" y="0"/>
                </a:lnTo>
                <a:close/>
              </a:path>
            </a:pathLst>
          </a:custGeom>
          <a:solidFill>
            <a:schemeClr val="bg1">
              <a:alpha val="39999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v-SE" sz="3500" b="1" dirty="0">
                <a:latin typeface="Tw Cen MT" pitchFamily="34" charset="0"/>
              </a:rPr>
              <a:t>Jika jumlah gaya yang bekerja pada </a:t>
            </a:r>
            <a:r>
              <a:rPr lang="id-ID" sz="3500" b="1" dirty="0" smtClean="0">
                <a:latin typeface="Tw Cen MT" pitchFamily="34" charset="0"/>
              </a:rPr>
              <a:t>sistem sama</a:t>
            </a:r>
            <a:r>
              <a:rPr lang="sv-SE" sz="3500" b="1" dirty="0" smtClean="0">
                <a:latin typeface="Tw Cen MT" pitchFamily="34" charset="0"/>
              </a:rPr>
              <a:t> </a:t>
            </a:r>
            <a:r>
              <a:rPr lang="sv-SE" sz="3500" b="1" dirty="0">
                <a:latin typeface="Tw Cen MT" pitchFamily="34" charset="0"/>
              </a:rPr>
              <a:t>dengan nol maka </a:t>
            </a:r>
            <a:r>
              <a:rPr lang="id-ID" sz="3500" b="1" dirty="0" smtClean="0">
                <a:latin typeface="Tw Cen MT" pitchFamily="34" charset="0"/>
              </a:rPr>
              <a:t>terdapat dua kondisi yang memungkinkan terjadi pada sistem tersebut</a:t>
            </a:r>
            <a:r>
              <a:rPr lang="sv-SE" sz="3500" b="1" dirty="0" smtClean="0">
                <a:latin typeface="Tw Cen MT" pitchFamily="34" charset="0"/>
              </a:rPr>
              <a:t> </a:t>
            </a:r>
            <a:r>
              <a:rPr lang="sv-SE" sz="3500" b="1" dirty="0">
                <a:latin typeface="Tw Cen MT" pitchFamily="34" charset="0"/>
              </a:rPr>
              <a:t>yaitu :</a:t>
            </a:r>
          </a:p>
          <a:p>
            <a:r>
              <a:rPr lang="sv-SE" sz="3500" b="1" dirty="0">
                <a:latin typeface="Tw Cen MT" pitchFamily="34" charset="0"/>
              </a:rPr>
              <a:t>1.   Benda dalam keadaan diam. </a:t>
            </a:r>
          </a:p>
          <a:p>
            <a:r>
              <a:rPr lang="sv-SE" sz="3500" b="1" dirty="0">
                <a:latin typeface="Tw Cen MT" pitchFamily="34" charset="0"/>
              </a:rPr>
              <a:t>2.   Benda bergerak lurus beraturan (glb)</a:t>
            </a:r>
            <a:r>
              <a:rPr lang="sv-SE" sz="3500" dirty="0">
                <a:latin typeface="Tw Cen MT" pitchFamily="34" charset="0"/>
              </a:rPr>
              <a:t> </a:t>
            </a:r>
            <a:endParaRPr lang="en-US" sz="3500" dirty="0">
              <a:latin typeface="Tw Cen MT" pitchFamily="34" charset="0"/>
            </a:endParaRPr>
          </a:p>
        </p:txBody>
      </p:sp>
      <p:sp>
        <p:nvSpPr>
          <p:cNvPr id="819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019800"/>
            <a:ext cx="457200" cy="381000"/>
          </a:xfrm>
          <a:prstGeom prst="actionButtonEnd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819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0400" y="6019800"/>
            <a:ext cx="457200" cy="381000"/>
          </a:xfrm>
          <a:prstGeom prst="actionButtonBeginning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819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019800"/>
            <a:ext cx="457200" cy="381000"/>
          </a:xfrm>
          <a:prstGeom prst="actionButtonHome">
            <a:avLst/>
          </a:prstGeom>
          <a:solidFill>
            <a:srgbClr val="0033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1860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pPr eaLnBrk="1" hangingPunct="1"/>
            <a:r>
              <a:rPr lang="en-US" sz="3400" dirty="0" err="1" smtClean="0"/>
              <a:t>Apa</a:t>
            </a:r>
            <a:r>
              <a:rPr lang="en-US" sz="3400" dirty="0" smtClean="0"/>
              <a:t> </a:t>
            </a:r>
            <a:r>
              <a:rPr lang="en-US" sz="3400" dirty="0" err="1" smtClean="0"/>
              <a:t>perbedaan</a:t>
            </a:r>
            <a:r>
              <a:rPr lang="en-US" sz="3400" dirty="0" smtClean="0"/>
              <a:t> </a:t>
            </a:r>
            <a:r>
              <a:rPr lang="en-US" sz="3400" dirty="0" err="1" smtClean="0"/>
              <a:t>Partikel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Benda </a:t>
            </a:r>
            <a:r>
              <a:rPr lang="en-US" sz="3400" dirty="0" err="1" smtClean="0"/>
              <a:t>Tegar</a:t>
            </a:r>
            <a:r>
              <a:rPr lang="en-US" sz="3400" dirty="0" smtClean="0"/>
              <a:t> 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Partikel</a:t>
            </a:r>
            <a:r>
              <a:rPr lang="en-US" dirty="0" smtClean="0"/>
              <a:t>: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ukurannya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diabaikan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	Benda </a:t>
            </a:r>
            <a:r>
              <a:rPr lang="en-US" dirty="0" err="1" smtClean="0"/>
              <a:t>Tegar</a:t>
            </a:r>
            <a:r>
              <a:rPr lang="en-US" dirty="0" smtClean="0"/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yang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lain</a:t>
            </a:r>
          </a:p>
        </p:txBody>
      </p:sp>
    </p:spTree>
    <p:extLst>
      <p:ext uri="{BB962C8B-B14F-4D97-AF65-F5344CB8AC3E}">
        <p14:creationId xmlns:p14="http://schemas.microsoft.com/office/powerpoint/2010/main" val="135253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32048"/>
            <a:ext cx="8229600" cy="1124744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Contoh</a:t>
            </a:r>
            <a:r>
              <a:rPr lang="en-US" sz="4000" dirty="0" smtClean="0"/>
              <a:t> </a:t>
            </a:r>
            <a:r>
              <a:rPr lang="en-US" sz="4000" dirty="0" err="1" smtClean="0"/>
              <a:t>Partikel</a:t>
            </a:r>
            <a:endParaRPr lang="en-US" sz="4000" dirty="0" smtClean="0"/>
          </a:p>
        </p:txBody>
      </p:sp>
      <p:pic>
        <p:nvPicPr>
          <p:cNvPr id="14339" name="Picture 5" descr="msotw9_temp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57338"/>
            <a:ext cx="2890837" cy="254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 descr="p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05288"/>
            <a:ext cx="2465387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msotw9_temp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657350"/>
            <a:ext cx="30670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 descr="msotw9_temp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429125"/>
            <a:ext cx="2273300" cy="23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7330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Contoh</a:t>
            </a:r>
            <a:r>
              <a:rPr lang="en-US" sz="4000" dirty="0" smtClean="0"/>
              <a:t> Benda </a:t>
            </a:r>
            <a:r>
              <a:rPr lang="en-US" sz="4000" dirty="0" err="1" smtClean="0"/>
              <a:t>Tegar</a:t>
            </a:r>
            <a:endParaRPr lang="en-US" sz="4000" dirty="0" smtClean="0"/>
          </a:p>
        </p:txBody>
      </p:sp>
      <p:pic>
        <p:nvPicPr>
          <p:cNvPr id="15363" name="Picture 4" descr="msotw9_temp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535609"/>
            <a:ext cx="3511550" cy="275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 descr="msotw9_temp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33147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f5_5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920875"/>
            <a:ext cx="4176712" cy="179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 descr="f5_5b"/>
          <p:cNvPicPr>
            <a:picLocks noChangeAspect="1" noChangeArrowheads="1"/>
          </p:cNvPicPr>
          <p:nvPr/>
        </p:nvPicPr>
        <p:blipFill>
          <a:blip r:embed="rId5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4405313"/>
            <a:ext cx="4389437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409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Keseimbangan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Partikel</a:t>
            </a:r>
            <a:endParaRPr lang="en-US" sz="4000" dirty="0" smtClean="0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35052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Syarat keseimbangan partikel</a:t>
            </a:r>
            <a:endParaRPr lang="en-US" sz="2000" b="1" smtClean="0"/>
          </a:p>
        </p:txBody>
      </p: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1066800" y="2590800"/>
            <a:ext cx="1371600" cy="533400"/>
            <a:chOff x="672" y="1632"/>
            <a:chExt cx="864" cy="336"/>
          </a:xfrm>
        </p:grpSpPr>
        <p:sp>
          <p:nvSpPr>
            <p:cNvPr id="5132" name="Rectangle 18"/>
            <p:cNvSpPr>
              <a:spLocks noChangeArrowheads="1"/>
            </p:cNvSpPr>
            <p:nvPr/>
          </p:nvSpPr>
          <p:spPr bwMode="auto">
            <a:xfrm>
              <a:off x="672" y="163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5133" name="Object 19"/>
            <p:cNvGraphicFramePr>
              <a:graphicFrameLocks noChangeAspect="1"/>
            </p:cNvGraphicFramePr>
            <p:nvPr/>
          </p:nvGraphicFramePr>
          <p:xfrm>
            <a:off x="672" y="1640"/>
            <a:ext cx="822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3" imgW="469696" imgH="177723" progId="Equation.3">
                    <p:embed/>
                  </p:oleObj>
                </mc:Choice>
                <mc:Fallback>
                  <p:oleObj name="Equation" r:id="rId3" imgW="469696" imgH="177723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640"/>
                          <a:ext cx="822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236" name="Picture 20" descr="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5000"/>
            <a:ext cx="4724400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21" descr="pers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29200"/>
            <a:ext cx="2819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381000" y="3352800"/>
            <a:ext cx="350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Syarat keseimbangan gaya-gaya pada bidang </a:t>
            </a:r>
            <a:r>
              <a:rPr lang="en-US" sz="2000" i="1"/>
              <a:t>xy</a:t>
            </a:r>
            <a:endParaRPr lang="en-US" sz="2000" b="1" i="1"/>
          </a:p>
        </p:txBody>
      </p:sp>
      <p:grpSp>
        <p:nvGrpSpPr>
          <p:cNvPr id="9242" name="Group 26"/>
          <p:cNvGrpSpPr>
            <a:grpSpLocks/>
          </p:cNvGrpSpPr>
          <p:nvPr/>
        </p:nvGrpSpPr>
        <p:grpSpPr bwMode="auto">
          <a:xfrm>
            <a:off x="1066800" y="4114800"/>
            <a:ext cx="2286000" cy="1524000"/>
            <a:chOff x="528" y="2592"/>
            <a:chExt cx="1440" cy="960"/>
          </a:xfrm>
        </p:grpSpPr>
        <p:sp>
          <p:nvSpPr>
            <p:cNvPr id="5129" name="Rectangle 24"/>
            <p:cNvSpPr>
              <a:spLocks noChangeArrowheads="1"/>
            </p:cNvSpPr>
            <p:nvPr/>
          </p:nvSpPr>
          <p:spPr bwMode="auto">
            <a:xfrm>
              <a:off x="528" y="2592"/>
              <a:ext cx="144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5130" name="Object 23"/>
            <p:cNvGraphicFramePr>
              <a:graphicFrameLocks noChangeAspect="1"/>
            </p:cNvGraphicFramePr>
            <p:nvPr/>
          </p:nvGraphicFramePr>
          <p:xfrm>
            <a:off x="783" y="2644"/>
            <a:ext cx="8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7" imgW="508000" imgH="228600" progId="Equation.3">
                    <p:embed/>
                  </p:oleObj>
                </mc:Choice>
                <mc:Fallback>
                  <p:oleObj name="Equation" r:id="rId7" imgW="508000" imgH="2286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" y="2644"/>
                          <a:ext cx="888" cy="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1" name="Object 25"/>
            <p:cNvGraphicFramePr>
              <a:graphicFrameLocks noChangeAspect="1"/>
            </p:cNvGraphicFramePr>
            <p:nvPr/>
          </p:nvGraphicFramePr>
          <p:xfrm>
            <a:off x="772" y="3065"/>
            <a:ext cx="911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9" imgW="520474" imgH="241195" progId="Equation.3">
                    <p:embed/>
                  </p:oleObj>
                </mc:Choice>
                <mc:Fallback>
                  <p:oleObj name="Equation" r:id="rId9" imgW="520474" imgH="241195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2" y="3065"/>
                          <a:ext cx="911" cy="4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02155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4664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sz="3600" dirty="0" err="1" smtClean="0"/>
              <a:t>Syarat</a:t>
            </a:r>
            <a:r>
              <a:rPr lang="en-US" sz="3600" dirty="0" smtClean="0"/>
              <a:t> </a:t>
            </a:r>
            <a:r>
              <a:rPr lang="en-US" sz="3600" dirty="0" err="1" smtClean="0"/>
              <a:t>Keseimbangan</a:t>
            </a:r>
            <a:r>
              <a:rPr lang="en-US" sz="3600" dirty="0" smtClean="0"/>
              <a:t> Benda </a:t>
            </a:r>
            <a:r>
              <a:rPr lang="en-US" sz="3600" dirty="0" err="1" smtClean="0"/>
              <a:t>Tegar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6400800" cy="685800"/>
          </a:xfrm>
          <a:noFill/>
        </p:spPr>
        <p:txBody>
          <a:bodyPr/>
          <a:lstStyle/>
          <a:p>
            <a:pPr eaLnBrk="1" hangingPunct="1"/>
            <a:r>
              <a:rPr lang="en-US" sz="2600" smtClean="0"/>
              <a:t>Syarat keseimbangan benda tegar</a:t>
            </a:r>
          </a:p>
        </p:txBody>
      </p:sp>
      <p:grpSp>
        <p:nvGrpSpPr>
          <p:cNvPr id="57357" name="Group 13"/>
          <p:cNvGrpSpPr>
            <a:grpSpLocks/>
          </p:cNvGrpSpPr>
          <p:nvPr/>
        </p:nvGrpSpPr>
        <p:grpSpPr bwMode="auto">
          <a:xfrm>
            <a:off x="1066800" y="2590800"/>
            <a:ext cx="1371600" cy="533400"/>
            <a:chOff x="672" y="1632"/>
            <a:chExt cx="864" cy="336"/>
          </a:xfrm>
        </p:grpSpPr>
        <p:sp>
          <p:nvSpPr>
            <p:cNvPr id="9232" name="Rectangle 5"/>
            <p:cNvSpPr>
              <a:spLocks noChangeArrowheads="1"/>
            </p:cNvSpPr>
            <p:nvPr/>
          </p:nvSpPr>
          <p:spPr bwMode="auto">
            <a:xfrm>
              <a:off x="672" y="163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9233" name="Object 6"/>
            <p:cNvGraphicFramePr>
              <a:graphicFrameLocks noChangeAspect="1"/>
            </p:cNvGraphicFramePr>
            <p:nvPr/>
          </p:nvGraphicFramePr>
          <p:xfrm>
            <a:off x="672" y="1640"/>
            <a:ext cx="822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Equation" r:id="rId3" imgW="469696" imgH="177723" progId="Equation.3">
                    <p:embed/>
                  </p:oleObj>
                </mc:Choice>
                <mc:Fallback>
                  <p:oleObj name="Equation" r:id="rId3" imgW="469696" imgH="177723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640"/>
                          <a:ext cx="822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81000" y="3352800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lang="en-US" sz="2600"/>
              <a:t>Syarat keseimbangan benda tegar Jika gaya-gaya yang bekerja pada bidang </a:t>
            </a:r>
            <a:r>
              <a:rPr lang="en-US" sz="2600" i="1"/>
              <a:t>xy</a:t>
            </a:r>
          </a:p>
        </p:txBody>
      </p:sp>
      <p:grpSp>
        <p:nvGrpSpPr>
          <p:cNvPr id="57361" name="Group 17"/>
          <p:cNvGrpSpPr>
            <a:grpSpLocks/>
          </p:cNvGrpSpPr>
          <p:nvPr/>
        </p:nvGrpSpPr>
        <p:grpSpPr bwMode="auto">
          <a:xfrm>
            <a:off x="3048000" y="2590800"/>
            <a:ext cx="1371600" cy="533400"/>
            <a:chOff x="1920" y="1632"/>
            <a:chExt cx="864" cy="336"/>
          </a:xfrm>
        </p:grpSpPr>
        <p:sp>
          <p:nvSpPr>
            <p:cNvPr id="9230" name="Rectangle 15"/>
            <p:cNvSpPr>
              <a:spLocks noChangeArrowheads="1"/>
            </p:cNvSpPr>
            <p:nvPr/>
          </p:nvSpPr>
          <p:spPr bwMode="auto">
            <a:xfrm>
              <a:off x="1920" y="163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9231" name="Object 16"/>
            <p:cNvGraphicFramePr>
              <a:graphicFrameLocks noChangeAspect="1"/>
            </p:cNvGraphicFramePr>
            <p:nvPr/>
          </p:nvGraphicFramePr>
          <p:xfrm>
            <a:off x="1931" y="1640"/>
            <a:ext cx="800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Equation" r:id="rId5" imgW="457002" imgH="177723" progId="Equation.3">
                    <p:embed/>
                  </p:oleObj>
                </mc:Choice>
                <mc:Fallback>
                  <p:oleObj name="Equation" r:id="rId5" imgW="457002" imgH="177723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1" y="1640"/>
                          <a:ext cx="800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365" name="Group 21"/>
          <p:cNvGrpSpPr>
            <a:grpSpLocks/>
          </p:cNvGrpSpPr>
          <p:nvPr/>
        </p:nvGrpSpPr>
        <p:grpSpPr bwMode="auto">
          <a:xfrm>
            <a:off x="2286000" y="4343400"/>
            <a:ext cx="4191000" cy="1524000"/>
            <a:chOff x="576" y="2736"/>
            <a:chExt cx="2640" cy="960"/>
          </a:xfrm>
        </p:grpSpPr>
        <p:grpSp>
          <p:nvGrpSpPr>
            <p:cNvPr id="9224" name="Group 8"/>
            <p:cNvGrpSpPr>
              <a:grpSpLocks/>
            </p:cNvGrpSpPr>
            <p:nvPr/>
          </p:nvGrpSpPr>
          <p:grpSpPr bwMode="auto">
            <a:xfrm>
              <a:off x="576" y="2736"/>
              <a:ext cx="1440" cy="960"/>
              <a:chOff x="528" y="2592"/>
              <a:chExt cx="1440" cy="960"/>
            </a:xfrm>
          </p:grpSpPr>
          <p:sp>
            <p:nvSpPr>
              <p:cNvPr id="9227" name="Rectangle 9"/>
              <p:cNvSpPr>
                <a:spLocks noChangeArrowheads="1"/>
              </p:cNvSpPr>
              <p:nvPr/>
            </p:nvSpPr>
            <p:spPr bwMode="auto">
              <a:xfrm>
                <a:off x="528" y="2592"/>
                <a:ext cx="144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graphicFrame>
            <p:nvGraphicFramePr>
              <p:cNvPr id="9228" name="Object 10"/>
              <p:cNvGraphicFramePr>
                <a:graphicFrameLocks noChangeAspect="1"/>
              </p:cNvGraphicFramePr>
              <p:nvPr/>
            </p:nvGraphicFramePr>
            <p:xfrm>
              <a:off x="783" y="2644"/>
              <a:ext cx="888" cy="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2" name="Equation" r:id="rId7" imgW="508000" imgH="228600" progId="Equation.3">
                      <p:embed/>
                    </p:oleObj>
                  </mc:Choice>
                  <mc:Fallback>
                    <p:oleObj name="Equation" r:id="rId7" imgW="508000" imgH="228600" progId="Equation.3">
                      <p:embed/>
                      <p:pic>
                        <p:nvPicPr>
                          <p:cNvPr id="0" name="Picture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3" y="2644"/>
                            <a:ext cx="888" cy="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9" name="Object 11"/>
              <p:cNvGraphicFramePr>
                <a:graphicFrameLocks noChangeAspect="1"/>
              </p:cNvGraphicFramePr>
              <p:nvPr/>
            </p:nvGraphicFramePr>
            <p:xfrm>
              <a:off x="772" y="3065"/>
              <a:ext cx="911" cy="4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3" name="Equation" r:id="rId9" imgW="520474" imgH="241195" progId="Equation.3">
                      <p:embed/>
                    </p:oleObj>
                  </mc:Choice>
                  <mc:Fallback>
                    <p:oleObj name="Equation" r:id="rId9" imgW="520474" imgH="241195" progId="Equation.3">
                      <p:embed/>
                      <p:pic>
                        <p:nvPicPr>
                          <p:cNvPr id="0" name="Picture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2" y="3065"/>
                            <a:ext cx="911" cy="42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25" name="Rectangle 19"/>
            <p:cNvSpPr>
              <a:spLocks noChangeArrowheads="1"/>
            </p:cNvSpPr>
            <p:nvPr/>
          </p:nvSpPr>
          <p:spPr bwMode="auto">
            <a:xfrm>
              <a:off x="2016" y="2960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9226" name="Object 20"/>
            <p:cNvGraphicFramePr>
              <a:graphicFrameLocks noChangeAspect="1"/>
            </p:cNvGraphicFramePr>
            <p:nvPr/>
          </p:nvGraphicFramePr>
          <p:xfrm>
            <a:off x="2224" y="3081"/>
            <a:ext cx="800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Equation" r:id="rId11" imgW="457002" imgH="177723" progId="Equation.3">
                    <p:embed/>
                  </p:oleObj>
                </mc:Choice>
                <mc:Fallback>
                  <p:oleObj name="Equation" r:id="rId11" imgW="457002" imgH="177723" progId="Equation.3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4" y="3081"/>
                          <a:ext cx="800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42218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Keseimbangan</a:t>
            </a:r>
            <a:r>
              <a:rPr lang="en-US" sz="4000" dirty="0" smtClean="0"/>
              <a:t> Benda </a:t>
            </a:r>
            <a:r>
              <a:rPr lang="en-US" sz="4000" dirty="0" err="1" smtClean="0"/>
              <a:t>Tegar</a:t>
            </a:r>
            <a:endParaRPr lang="en-US" sz="4000" dirty="0" smtClean="0"/>
          </a:p>
        </p:txBody>
      </p:sp>
      <p:sp>
        <p:nvSpPr>
          <p:cNvPr id="5226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3276600" cy="533400"/>
          </a:xfrm>
        </p:spPr>
        <p:txBody>
          <a:bodyPr/>
          <a:lstStyle/>
          <a:p>
            <a:pPr marL="292100" indent="-292100" eaLnBrk="1" hangingPunct="1">
              <a:lnSpc>
                <a:spcPct val="90000"/>
              </a:lnSpc>
            </a:pPr>
            <a:r>
              <a:rPr lang="en-US" smtClean="0"/>
              <a:t>Momen gaya</a:t>
            </a:r>
          </a:p>
        </p:txBody>
      </p:sp>
      <p:sp>
        <p:nvSpPr>
          <p:cNvPr id="52269" name="Rectangle 45"/>
          <p:cNvSpPr>
            <a:spLocks noChangeArrowheads="1"/>
          </p:cNvSpPr>
          <p:nvPr/>
        </p:nvSpPr>
        <p:spPr bwMode="auto">
          <a:xfrm>
            <a:off x="609600" y="2438400"/>
            <a:ext cx="3352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000"/>
              <a:t>“ukuran efektivitas suatu gaya dalam menghasilkan rotasi benda mengelilingi sumbu putarnya”</a:t>
            </a:r>
          </a:p>
        </p:txBody>
      </p:sp>
      <p:grpSp>
        <p:nvGrpSpPr>
          <p:cNvPr id="52270" name="Group 46"/>
          <p:cNvGrpSpPr>
            <a:grpSpLocks/>
          </p:cNvGrpSpPr>
          <p:nvPr/>
        </p:nvGrpSpPr>
        <p:grpSpPr bwMode="auto">
          <a:xfrm>
            <a:off x="990600" y="3886200"/>
            <a:ext cx="1752600" cy="685800"/>
            <a:chOff x="3408" y="1824"/>
            <a:chExt cx="1104" cy="432"/>
          </a:xfrm>
        </p:grpSpPr>
        <p:sp>
          <p:nvSpPr>
            <p:cNvPr id="6153" name="Rectangle 47"/>
            <p:cNvSpPr>
              <a:spLocks noChangeArrowheads="1"/>
            </p:cNvSpPr>
            <p:nvPr/>
          </p:nvSpPr>
          <p:spPr bwMode="auto">
            <a:xfrm>
              <a:off x="3408" y="1824"/>
              <a:ext cx="110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graphicFrame>
          <p:nvGraphicFramePr>
            <p:cNvPr id="6154" name="Object 48"/>
            <p:cNvGraphicFramePr>
              <a:graphicFrameLocks noChangeAspect="1"/>
            </p:cNvGraphicFramePr>
            <p:nvPr/>
          </p:nvGraphicFramePr>
          <p:xfrm>
            <a:off x="3547" y="1872"/>
            <a:ext cx="840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Equation" r:id="rId3" imgW="469696" imgH="177723" progId="Equation.3">
                    <p:embed/>
                  </p:oleObj>
                </mc:Choice>
                <mc:Fallback>
                  <p:oleObj name="Equation" r:id="rId3" imgW="469696" imgH="177723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7" y="1872"/>
                          <a:ext cx="840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457200" y="4800600"/>
            <a:ext cx="3124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6400" indent="-406400"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6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en-US" sz="2000">
                <a:sym typeface="Symbol" pitchFamily="18" charset="2"/>
              </a:rPr>
              <a:t>	= momen gaya (N m)</a:t>
            </a:r>
          </a:p>
          <a:p>
            <a:pPr>
              <a:buFont typeface="Symbol" pitchFamily="18" charset="2"/>
              <a:buNone/>
            </a:pPr>
            <a:r>
              <a:rPr lang="en-US" sz="2000" i="1">
                <a:sym typeface="Symbol" pitchFamily="18" charset="2"/>
              </a:rPr>
              <a:t>F</a:t>
            </a:r>
            <a:r>
              <a:rPr lang="en-US" sz="2000">
                <a:sym typeface="Symbol" pitchFamily="18" charset="2"/>
              </a:rPr>
              <a:t>	= gaya (N)</a:t>
            </a:r>
          </a:p>
          <a:p>
            <a:pPr>
              <a:buFont typeface="Symbol" pitchFamily="18" charset="2"/>
              <a:buNone/>
            </a:pPr>
            <a:r>
              <a:rPr lang="en-US" sz="2000" i="1">
                <a:sym typeface="Symbol" pitchFamily="18" charset="2"/>
              </a:rPr>
              <a:t>d</a:t>
            </a:r>
            <a:r>
              <a:rPr lang="en-US" sz="2000">
                <a:sym typeface="Symbol" pitchFamily="18" charset="2"/>
              </a:rPr>
              <a:t>	= lengan momen (m)</a:t>
            </a:r>
          </a:p>
        </p:txBody>
      </p:sp>
      <p:pic>
        <p:nvPicPr>
          <p:cNvPr id="52274" name="Picture 50" descr="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5000"/>
            <a:ext cx="46482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75" name="Rectangle 51"/>
          <p:cNvSpPr>
            <a:spLocks noChangeArrowheads="1"/>
          </p:cNvSpPr>
          <p:nvPr/>
        </p:nvSpPr>
        <p:spPr bwMode="auto">
          <a:xfrm>
            <a:off x="4038600" y="4724400"/>
            <a:ext cx="4648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92100" indent="-2921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Tx/>
              <a:buChar char="o"/>
            </a:pPr>
            <a:r>
              <a:rPr lang="en-US" sz="2000"/>
              <a:t>Momen gaya searah jarum jam diberi tanda positif</a:t>
            </a:r>
          </a:p>
          <a:p>
            <a:pPr marL="292100" indent="-292100" eaLnBrk="1" hangingPunct="1">
              <a:spcBef>
                <a:spcPct val="20000"/>
              </a:spcBef>
              <a:buClr>
                <a:schemeClr val="accent2"/>
              </a:buClr>
              <a:buSzPct val="75000"/>
              <a:buFontTx/>
              <a:buChar char="o"/>
            </a:pPr>
            <a:r>
              <a:rPr lang="en-US" sz="2000"/>
              <a:t>momen gaya berlawanan arah jarum jam diberi tanda negatif</a:t>
            </a:r>
          </a:p>
        </p:txBody>
      </p:sp>
    </p:spTree>
    <p:extLst>
      <p:ext uri="{BB962C8B-B14F-4D97-AF65-F5344CB8AC3E}">
        <p14:creationId xmlns:p14="http://schemas.microsoft.com/office/powerpoint/2010/main" val="463469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 smtClean="0"/>
              <a:t>Keseimbangan</a:t>
            </a:r>
            <a:endParaRPr lang="en-US" sz="4000" dirty="0" smtClean="0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77200" cy="685800"/>
          </a:xfrm>
        </p:spPr>
        <p:txBody>
          <a:bodyPr/>
          <a:lstStyle/>
          <a:p>
            <a:pPr marL="0" indent="0" eaLnBrk="1" hangingPunct="1"/>
            <a:r>
              <a:rPr lang="en-US" smtClean="0"/>
              <a:t>  Keseimbangan labil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1066800" y="2438400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sz="2400"/>
              <a:t>Keseimbangan yang dialami benda dimana jika dipengaruhi oleh gaya atau gangguan kecil </a:t>
            </a:r>
            <a:r>
              <a:rPr lang="en-US" sz="2400" u="sng"/>
              <a:t>tidak akan</a:t>
            </a:r>
            <a:r>
              <a:rPr lang="en-US" sz="2400"/>
              <a:t> segera kembali ke posisi semula</a:t>
            </a:r>
          </a:p>
        </p:txBody>
      </p:sp>
      <p:pic>
        <p:nvPicPr>
          <p:cNvPr id="47132" name="Picture 28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41148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64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70</TotalTime>
  <Words>224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Executive</vt:lpstr>
      <vt:lpstr>Equation</vt:lpstr>
      <vt:lpstr>Visio.Drawing.6</vt:lpstr>
      <vt:lpstr>Keseimbangan</vt:lpstr>
      <vt:lpstr>PowerPoint Presentation</vt:lpstr>
      <vt:lpstr>Apa perbedaan Partikel dan Benda Tegar ?</vt:lpstr>
      <vt:lpstr>Contoh Partikel</vt:lpstr>
      <vt:lpstr>Contoh Benda Tegar</vt:lpstr>
      <vt:lpstr>Keseimbangan Partikel</vt:lpstr>
      <vt:lpstr>Syarat Keseimbangan Benda Tegar </vt:lpstr>
      <vt:lpstr>Keseimbangan Benda Tegar</vt:lpstr>
      <vt:lpstr>Jenis Keseimbangan</vt:lpstr>
      <vt:lpstr>Jenis Keseimbangan</vt:lpstr>
      <vt:lpstr>Jenis Keseimbangan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8</cp:revision>
  <dcterms:created xsi:type="dcterms:W3CDTF">2013-11-28T02:03:33Z</dcterms:created>
  <dcterms:modified xsi:type="dcterms:W3CDTF">2014-09-30T03:20:00Z</dcterms:modified>
</cp:coreProperties>
</file>