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5C628-D0CC-47D4-BF41-BE523C40262F}" type="datetimeFigureOut">
              <a:rPr lang="id-ID" smtClean="0"/>
              <a:pPr/>
              <a:t>22/09/2015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0FCF4B0-237B-4E19-AD62-A681A5FD886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5C628-D0CC-47D4-BF41-BE523C40262F}" type="datetimeFigureOut">
              <a:rPr lang="id-ID" smtClean="0"/>
              <a:pPr/>
              <a:t>22/09/2015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F4B0-237B-4E19-AD62-A681A5FD8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5C628-D0CC-47D4-BF41-BE523C40262F}" type="datetimeFigureOut">
              <a:rPr lang="id-ID" smtClean="0"/>
              <a:pPr/>
              <a:t>22/09/2015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F4B0-237B-4E19-AD62-A681A5FD8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5C628-D0CC-47D4-BF41-BE523C40262F}" type="datetimeFigureOut">
              <a:rPr lang="id-ID" smtClean="0"/>
              <a:pPr/>
              <a:t>22/09/2015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F4B0-237B-4E19-AD62-A681A5FD886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5C628-D0CC-47D4-BF41-BE523C40262F}" type="datetimeFigureOut">
              <a:rPr lang="id-ID" smtClean="0"/>
              <a:pPr/>
              <a:t>22/09/2015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0FCF4B0-237B-4E19-AD62-A681A5FD8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5C628-D0CC-47D4-BF41-BE523C40262F}" type="datetimeFigureOut">
              <a:rPr lang="id-ID" smtClean="0"/>
              <a:pPr/>
              <a:t>22/09/2015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F4B0-237B-4E19-AD62-A681A5FD886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5C628-D0CC-47D4-BF41-BE523C40262F}" type="datetimeFigureOut">
              <a:rPr lang="id-ID" smtClean="0"/>
              <a:pPr/>
              <a:t>22/09/2015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F4B0-237B-4E19-AD62-A681A5FD886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5C628-D0CC-47D4-BF41-BE523C40262F}" type="datetimeFigureOut">
              <a:rPr lang="id-ID" smtClean="0"/>
              <a:pPr/>
              <a:t>22/09/2015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F4B0-237B-4E19-AD62-A681A5FD8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5C628-D0CC-47D4-BF41-BE523C40262F}" type="datetimeFigureOut">
              <a:rPr lang="id-ID" smtClean="0"/>
              <a:pPr/>
              <a:t>22/09/2015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F4B0-237B-4E19-AD62-A681A5FD8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5C628-D0CC-47D4-BF41-BE523C40262F}" type="datetimeFigureOut">
              <a:rPr lang="id-ID" smtClean="0"/>
              <a:pPr/>
              <a:t>22/09/2015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F4B0-237B-4E19-AD62-A681A5FD886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5C628-D0CC-47D4-BF41-BE523C40262F}" type="datetimeFigureOut">
              <a:rPr lang="id-ID" smtClean="0"/>
              <a:pPr/>
              <a:t>22/09/2015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0FCF4B0-237B-4E19-AD62-A681A5FD886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15C628-D0CC-47D4-BF41-BE523C40262F}" type="datetimeFigureOut">
              <a:rPr lang="id-ID" smtClean="0"/>
              <a:pPr/>
              <a:t>22/09/2015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0FCF4B0-237B-4E19-AD62-A681A5FD8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en-US" b="1" dirty="0" smtClean="0"/>
              <a:t>PERTUMBUHAN </a:t>
            </a:r>
            <a:r>
              <a:rPr lang="en-US" b="1" dirty="0"/>
              <a:t>KOTA DAN URBANISASI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071810"/>
            <a:ext cx="7817964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0"/>
            <a:ext cx="3714776" cy="14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0"/>
            <a:ext cx="2734241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 interaktif dari urbanisasi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Bila aktor ekonomi mengeksploitasi comparative cost advantage</a:t>
            </a:r>
            <a:r>
              <a:rPr lang="id-ID" dirty="0" smtClean="0">
                <a:sym typeface="Wingdings" pitchFamily="2" charset="2"/>
              </a:rPr>
              <a:t> meningkatkan employment</a:t>
            </a: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000108"/>
            <a:ext cx="8286807" cy="4572032"/>
          </a:xfrm>
          <a:prstGeom prst="rect">
            <a:avLst/>
          </a:prstGeom>
          <a:solidFill>
            <a:schemeClr val="accent1">
              <a:lumMod val="40000"/>
              <a:lumOff val="60000"/>
              <a:alpha val="0"/>
            </a:schemeClr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BLESSING AND CURSE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ANUGRAH</a:t>
            </a:r>
            <a:endParaRPr lang="id-ID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id-ID" dirty="0" smtClean="0"/>
              <a:t>KUTUKAN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d-ID" dirty="0"/>
          </a:p>
          <a:p>
            <a:pPr lvl="0">
              <a:buFont typeface="Wingdings" pitchFamily="2" charset="2"/>
              <a:buChar char=""/>
            </a:pPr>
            <a:r>
              <a:rPr lang="en-US" sz="2800" b="1" dirty="0" smtClean="0"/>
              <a:t>Employment</a:t>
            </a:r>
            <a:endParaRPr lang="id-ID" sz="2800" b="1" dirty="0" smtClean="0"/>
          </a:p>
          <a:p>
            <a:pPr lvl="0">
              <a:buFont typeface="Wingdings" pitchFamily="2" charset="2"/>
              <a:buChar char=""/>
            </a:pPr>
            <a:r>
              <a:rPr lang="id-ID" sz="2800" b="1" dirty="0" smtClean="0"/>
              <a:t>Career opportunities</a:t>
            </a:r>
          </a:p>
          <a:p>
            <a:pPr lvl="0">
              <a:buFont typeface="Wingdings" pitchFamily="2" charset="2"/>
              <a:buChar char=""/>
            </a:pPr>
            <a:r>
              <a:rPr lang="id-ID" sz="2800" b="1" dirty="0" smtClean="0"/>
              <a:t>diversity</a:t>
            </a:r>
            <a:r>
              <a:rPr lang="en-US" sz="2800" b="1" dirty="0"/>
              <a:t>	</a:t>
            </a:r>
            <a:endParaRPr lang="id-ID" sz="2800" b="1" dirty="0"/>
          </a:p>
          <a:p>
            <a:pPr lvl="0">
              <a:buFont typeface="Wingdings" pitchFamily="2" charset="2"/>
              <a:buChar char=""/>
            </a:pPr>
            <a:r>
              <a:rPr lang="en-US" sz="2800" b="1" dirty="0"/>
              <a:t>Variety of </a:t>
            </a:r>
            <a:r>
              <a:rPr lang="en-US" sz="2800" b="1" dirty="0" smtClean="0"/>
              <a:t>culture</a:t>
            </a:r>
            <a:endParaRPr lang="id-ID" sz="2800" b="1" dirty="0"/>
          </a:p>
          <a:p>
            <a:pPr lvl="0">
              <a:buFont typeface="Wingdings" pitchFamily="2" charset="2"/>
              <a:buChar char=""/>
            </a:pPr>
            <a:r>
              <a:rPr lang="en-US" sz="2800" b="1" dirty="0"/>
              <a:t>Different life style</a:t>
            </a:r>
            <a:r>
              <a:rPr lang="en-US" sz="2800" dirty="0"/>
              <a:t>	</a:t>
            </a:r>
            <a:r>
              <a:rPr lang="en-US" dirty="0"/>
              <a:t>			</a:t>
            </a:r>
            <a:endParaRPr lang="id-ID" dirty="0"/>
          </a:p>
          <a:p>
            <a:endParaRPr lang="id-ID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endParaRPr lang="id-ID" sz="2800" b="1" dirty="0" smtClean="0"/>
          </a:p>
          <a:p>
            <a:r>
              <a:rPr lang="id-ID" sz="2800" b="1" dirty="0" smtClean="0"/>
              <a:t>Crowding</a:t>
            </a:r>
          </a:p>
          <a:p>
            <a:r>
              <a:rPr lang="id-ID" sz="2800" b="1" dirty="0" smtClean="0"/>
              <a:t>Alienation</a:t>
            </a:r>
          </a:p>
          <a:p>
            <a:r>
              <a:rPr lang="id-ID" sz="2800" b="1" dirty="0" smtClean="0"/>
              <a:t>D</a:t>
            </a:r>
            <a:r>
              <a:rPr lang="en-US" sz="2800" b="1" dirty="0" smtClean="0"/>
              <a:t>rugs abuse (</a:t>
            </a:r>
            <a:r>
              <a:rPr lang="en-US" sz="2800" b="1" dirty="0" err="1" smtClean="0"/>
              <a:t>narkoba</a:t>
            </a:r>
            <a:r>
              <a:rPr lang="id-ID" sz="2800" b="1" dirty="0" smtClean="0"/>
              <a:t>)</a:t>
            </a:r>
          </a:p>
          <a:p>
            <a:r>
              <a:rPr lang="en-US" sz="2800" b="1" dirty="0" smtClean="0"/>
              <a:t>Crime</a:t>
            </a:r>
            <a:r>
              <a:rPr lang="id-ID" sz="2800" b="1" dirty="0" smtClean="0"/>
              <a:t> 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kriminalitas</a:t>
            </a:r>
            <a:r>
              <a:rPr lang="en-US" sz="2800" b="1" dirty="0" smtClean="0"/>
              <a:t>)</a:t>
            </a:r>
            <a:endParaRPr lang="id-ID" sz="2800" b="1" dirty="0" smtClean="0"/>
          </a:p>
          <a:p>
            <a:r>
              <a:rPr lang="id-ID" sz="2800" b="1" dirty="0" err="1" smtClean="0"/>
              <a:t>K</a:t>
            </a:r>
            <a:r>
              <a:rPr lang="en-US" sz="2800" b="1" dirty="0" err="1" smtClean="0"/>
              <a:t>ekerasan</a:t>
            </a:r>
            <a:r>
              <a:rPr lang="en-US" sz="2800" b="1" dirty="0" smtClean="0"/>
              <a:t> (violence)</a:t>
            </a:r>
            <a:endParaRPr lang="id-ID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Fakta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Urbanisasi dan pertumbuhan perkotaan menjadi fenomena seluruh dunia</a:t>
            </a:r>
          </a:p>
          <a:p>
            <a:r>
              <a:rPr lang="id-ID" dirty="0" smtClean="0"/>
              <a:t>Tahun 1950-1980</a:t>
            </a:r>
            <a:r>
              <a:rPr lang="id-ID" dirty="0" smtClean="0">
                <a:sym typeface="Wingdings" pitchFamily="2" charset="2"/>
              </a:rPr>
              <a:t> jumlah penduduk </a:t>
            </a:r>
            <a:r>
              <a:rPr lang="id-ID" dirty="0" smtClean="0">
                <a:sym typeface="Wingdings" pitchFamily="2" charset="2"/>
              </a:rPr>
              <a:t>dunia (1950=2,5 M; 1980=4,4M) </a:t>
            </a:r>
            <a:r>
              <a:rPr lang="id-ID" dirty="0" smtClean="0">
                <a:sym typeface="Wingdings" pitchFamily="2" charset="2"/>
              </a:rPr>
              <a:t> 2 kali lipat</a:t>
            </a:r>
          </a:p>
          <a:p>
            <a:r>
              <a:rPr lang="id-ID" dirty="0" smtClean="0">
                <a:sym typeface="Wingdings" pitchFamily="2" charset="2"/>
              </a:rPr>
              <a:t>Tahun 1980an  rata</a:t>
            </a:r>
            <a:r>
              <a:rPr lang="id-ID" baseline="30000" dirty="0" smtClean="0">
                <a:sym typeface="Wingdings" pitchFamily="2" charset="2"/>
              </a:rPr>
              <a:t>2 </a:t>
            </a:r>
            <a:r>
              <a:rPr lang="id-ID" dirty="0" smtClean="0">
                <a:sym typeface="Wingdings" pitchFamily="2" charset="2"/>
              </a:rPr>
              <a:t>40% tinggal di perkotaan (dunia)</a:t>
            </a:r>
          </a:p>
          <a:p>
            <a:r>
              <a:rPr lang="id-ID" dirty="0" smtClean="0">
                <a:sym typeface="Wingdings" pitchFamily="2" charset="2"/>
              </a:rPr>
              <a:t>Tahun 2015 rata</a:t>
            </a:r>
            <a:r>
              <a:rPr lang="id-ID" baseline="30000" dirty="0" smtClean="0">
                <a:sym typeface="Wingdings" pitchFamily="2" charset="2"/>
              </a:rPr>
              <a:t>2 </a:t>
            </a:r>
            <a:r>
              <a:rPr lang="id-ID" dirty="0" smtClean="0">
                <a:sym typeface="Wingdings" pitchFamily="2" charset="2"/>
              </a:rPr>
              <a:t>53% tinggal di perkotaan (dunia)</a:t>
            </a:r>
          </a:p>
          <a:p>
            <a:r>
              <a:rPr lang="id-ID" dirty="0" smtClean="0">
                <a:sym typeface="Wingdings" pitchFamily="2" charset="2"/>
              </a:rPr>
              <a:t>Tahun 2015 rata  77% tinggal di perkotaan (negara maju)</a:t>
            </a:r>
          </a:p>
          <a:p>
            <a:r>
              <a:rPr lang="id-ID" dirty="0" smtClean="0">
                <a:sym typeface="Wingdings" pitchFamily="2" charset="2"/>
              </a:rPr>
              <a:t>Tahun 2015  </a:t>
            </a:r>
            <a:r>
              <a:rPr lang="id-ID" dirty="0" smtClean="0">
                <a:sym typeface="Wingdings" pitchFamily="2" charset="2"/>
              </a:rPr>
              <a:t>penduduk dunia 7,3 Milyar</a:t>
            </a:r>
          </a:p>
          <a:p>
            <a:pPr marL="0" indent="0">
              <a:buNone/>
            </a:pPr>
            <a:r>
              <a:rPr lang="id-ID" b="1" dirty="0" smtClean="0">
                <a:sym typeface="Wingdings" pitchFamily="2" charset="2"/>
              </a:rPr>
              <a:t>		 penduduk Indonesia: 256 juta</a:t>
            </a:r>
            <a:endParaRPr lang="id-ID" b="1" dirty="0">
              <a:sym typeface="Wingdings" pitchFamily="2" charset="2"/>
            </a:endParaRPr>
          </a:p>
          <a:p>
            <a:r>
              <a:rPr lang="id-ID" b="1" dirty="0" smtClean="0">
                <a:sym typeface="Wingdings" pitchFamily="2" charset="2"/>
              </a:rPr>
              <a:t>54</a:t>
            </a:r>
            <a:r>
              <a:rPr lang="id-ID" b="1" dirty="0" smtClean="0">
                <a:sym typeface="Wingdings" pitchFamily="2" charset="2"/>
              </a:rPr>
              <a:t>% tinggal di perkotaan (Indonesia</a:t>
            </a:r>
            <a:r>
              <a:rPr lang="id-ID" b="1" dirty="0" smtClean="0">
                <a:sym typeface="Wingdings" pitchFamily="2" charset="2"/>
              </a:rPr>
              <a:t>)2015</a:t>
            </a:r>
            <a:endParaRPr lang="id-ID" b="1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id-ID" i="1" dirty="0" smtClean="0"/>
              <a:t>(</a:t>
            </a:r>
            <a:r>
              <a:rPr lang="en-US" i="1" dirty="0" smtClean="0"/>
              <a:t>www.prb.org/Publications/</a:t>
            </a:r>
            <a:r>
              <a:rPr lang="en-US" b="1" i="1" dirty="0" smtClean="0"/>
              <a:t>Datasheets</a:t>
            </a:r>
            <a:r>
              <a:rPr lang="en-US" i="1" dirty="0" smtClean="0"/>
              <a:t>.aspx</a:t>
            </a:r>
            <a:r>
              <a:rPr lang="id-ID" i="1" dirty="0" smtClean="0"/>
              <a:t>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Studi tentang urbanisasi (sisi ekonomi)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Tentang:</a:t>
            </a:r>
          </a:p>
          <a:p>
            <a:r>
              <a:rPr lang="id-ID" dirty="0" smtClean="0"/>
              <a:t>Proses yang menyebabkan (inisiasi) urbanisasi</a:t>
            </a:r>
          </a:p>
          <a:p>
            <a:r>
              <a:rPr lang="id-ID" dirty="0" smtClean="0"/>
              <a:t>Kekuatan yang mempertahankan (sustain) urbanisasi</a:t>
            </a:r>
          </a:p>
          <a:p>
            <a:pPr>
              <a:buNone/>
            </a:pPr>
            <a:r>
              <a:rPr lang="id-ID" dirty="0" smtClean="0"/>
              <a:t>Pengertian urbanisasi </a:t>
            </a:r>
            <a:r>
              <a:rPr lang="id-ID" dirty="0" smtClean="0">
                <a:sym typeface="Wingdings" pitchFamily="2" charset="2"/>
              </a:rPr>
              <a:t></a:t>
            </a:r>
          </a:p>
          <a:p>
            <a:pPr>
              <a:buNone/>
            </a:pPr>
            <a:r>
              <a:rPr lang="id-ID" dirty="0" smtClean="0">
                <a:sym typeface="Wingdings" pitchFamily="2" charset="2"/>
              </a:rPr>
              <a:t>Proses perubahan terhadap ekonomi perdesaan (penduduk jarang dan tersebar merata, labor intensive)  ke urban economy yang: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Penduduk padat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Spesialisasi dalam produksi barang dan jasa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Saling tergantung (rumah tangga-perusahaan-pabrik-pemerintah)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Teknologi tinggi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Innovasi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Entrepreunership</a:t>
            </a:r>
          </a:p>
          <a:p>
            <a:pPr lvl="1"/>
            <a:endParaRPr lang="id-ID" dirty="0" smtClean="0">
              <a:sym typeface="Wingdings" pitchFamily="2" charset="2"/>
            </a:endParaRPr>
          </a:p>
          <a:p>
            <a:pPr lvl="1"/>
            <a:endParaRPr lang="id-ID" dirty="0" smtClean="0">
              <a:sym typeface="Wingdings" pitchFamily="2" charset="2"/>
            </a:endParaRP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Secara alami, urbanisasi menyebabkan</a:t>
            </a:r>
            <a:r>
              <a:rPr lang="id-ID" dirty="0" smtClean="0">
                <a:sym typeface="Wingdings" pitchFamily="2" charset="2"/>
              </a:rPr>
              <a:t> konsentrasi spasial</a:t>
            </a:r>
          </a:p>
          <a:p>
            <a:r>
              <a:rPr lang="id-ID" dirty="0" smtClean="0">
                <a:sym typeface="Wingdings" pitchFamily="2" charset="2"/>
              </a:rPr>
              <a:t> kepadatan  proximity dari pelaku ekonomi.</a:t>
            </a:r>
          </a:p>
          <a:p>
            <a:r>
              <a:rPr lang="id-ID" dirty="0" smtClean="0">
                <a:sym typeface="Wingdings" pitchFamily="2" charset="2"/>
              </a:rPr>
              <a:t>Kecenderungan ini, bersama dengan spesialiasiasi produksi, berakibat pada interdependency dan eksternalitas: 	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eksternalitas positif (external benefit): public safety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eksternalitas negatif (external cost); pollution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Kondisi pemicu urbanisasi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Urbanisasi yang berkaitan dengan </a:t>
            </a:r>
            <a:r>
              <a:rPr lang="id-ID" b="1" dirty="0" smtClean="0"/>
              <a:t>produksi (Production-Related Urbanization)</a:t>
            </a:r>
          </a:p>
          <a:p>
            <a:r>
              <a:rPr lang="id-ID" dirty="0" smtClean="0"/>
              <a:t>Urbanisasi yang disebabkan </a:t>
            </a:r>
            <a:r>
              <a:rPr lang="id-ID" b="1" dirty="0" smtClean="0"/>
              <a:t>demand (Demand-Initiated Urbanization)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Production - Related Urbanization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Sisi suplai</a:t>
            </a:r>
            <a:r>
              <a:rPr lang="id-ID" dirty="0" smtClean="0">
                <a:sym typeface="Wingdings" pitchFamily="2" charset="2"/>
              </a:rPr>
              <a:t> kombinasi dari:</a:t>
            </a:r>
          </a:p>
          <a:p>
            <a:r>
              <a:rPr lang="id-ID" dirty="0" smtClean="0">
                <a:sym typeface="Wingdings" pitchFamily="2" charset="2"/>
              </a:rPr>
              <a:t>Comparative cost advantage</a:t>
            </a:r>
          </a:p>
          <a:p>
            <a:r>
              <a:rPr lang="id-ID" dirty="0" smtClean="0">
                <a:sym typeface="Wingdings" pitchFamily="2" charset="2"/>
              </a:rPr>
              <a:t>Production specialization</a:t>
            </a:r>
          </a:p>
          <a:p>
            <a:r>
              <a:rPr lang="id-ID" dirty="0" smtClean="0">
                <a:sym typeface="Wingdings" pitchFamily="2" charset="2"/>
              </a:rPr>
              <a:t>Scale of economics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Urbanisasi (dilihat dari sisi produksi)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Comparative cost advantage</a:t>
            </a:r>
            <a:r>
              <a:rPr lang="id-ID" dirty="0" smtClean="0">
                <a:sym typeface="Wingdings" pitchFamily="2" charset="2"/>
              </a:rPr>
              <a:t></a:t>
            </a:r>
          </a:p>
          <a:p>
            <a:r>
              <a:rPr lang="id-ID" dirty="0" smtClean="0">
                <a:sym typeface="Wingdings" pitchFamily="2" charset="2"/>
              </a:rPr>
              <a:t>Ketersediaan transportasi yang efisien dan reliable</a:t>
            </a:r>
          </a:p>
          <a:p>
            <a:r>
              <a:rPr lang="id-ID" dirty="0" smtClean="0">
                <a:sym typeface="Wingdings" pitchFamily="2" charset="2"/>
              </a:rPr>
              <a:t>Akses terhadap sumberdaya alam</a:t>
            </a:r>
          </a:p>
          <a:p>
            <a:r>
              <a:rPr lang="id-ID" dirty="0" smtClean="0">
                <a:sym typeface="Wingdings" pitchFamily="2" charset="2"/>
              </a:rPr>
              <a:t>Iklim yang baik</a:t>
            </a:r>
          </a:p>
          <a:p>
            <a:r>
              <a:rPr lang="id-ID" dirty="0" smtClean="0">
                <a:sym typeface="Wingdings" pitchFamily="2" charset="2"/>
              </a:rPr>
              <a:t>Sumberdaya manusia yang produktif dan beragam</a:t>
            </a:r>
          </a:p>
          <a:p>
            <a:pPr>
              <a:buFont typeface="Wingdings"/>
              <a:buChar char="à"/>
            </a:pPr>
            <a:r>
              <a:rPr lang="id-ID" dirty="0" smtClean="0">
                <a:sym typeface="Wingdings" pitchFamily="2" charset="2"/>
              </a:rPr>
              <a:t>akibat dari comparative cost advantage (outcome)</a:t>
            </a:r>
          </a:p>
          <a:p>
            <a:pPr>
              <a:buFont typeface="Wingdings"/>
              <a:buChar char="à"/>
            </a:pPr>
            <a:r>
              <a:rPr lang="id-ID" dirty="0" smtClean="0">
                <a:sym typeface="Wingdings" pitchFamily="2" charset="2"/>
              </a:rPr>
              <a:t>Production specialization</a:t>
            </a:r>
          </a:p>
          <a:p>
            <a:pPr>
              <a:buFont typeface="Wingdings"/>
              <a:buChar char="à"/>
            </a:pPr>
            <a:r>
              <a:rPr lang="id-ID" dirty="0" smtClean="0">
                <a:sym typeface="Wingdings" pitchFamily="2" charset="2"/>
              </a:rPr>
              <a:t>Scale of economies (keuntungan ekonomi karena mengadakan kegiatan ekonomi dalam skala besar)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Internal Demand:</a:t>
            </a:r>
          </a:p>
          <a:p>
            <a:r>
              <a:rPr lang="id-ID" dirty="0" smtClean="0"/>
              <a:t>Kelompok penduduk dan pertumbuhan pendapatan dapat merangsang produksi lokal</a:t>
            </a:r>
            <a:r>
              <a:rPr lang="id-ID" dirty="0" smtClean="0">
                <a:sym typeface="Wingdings" pitchFamily="2" charset="2"/>
              </a:rPr>
              <a:t> pertumbuhanaktivitas usaha meningkat levelnya berdampak pada demand terhadap material dan jasa.</a:t>
            </a:r>
          </a:p>
          <a:p>
            <a:pPr>
              <a:buNone/>
            </a:pPr>
            <a:r>
              <a:rPr lang="id-ID" dirty="0" smtClean="0">
                <a:sym typeface="Wingdings" pitchFamily="2" charset="2"/>
              </a:rPr>
              <a:t>In-migration:</a:t>
            </a:r>
          </a:p>
          <a:p>
            <a:r>
              <a:rPr lang="id-ID" dirty="0" smtClean="0">
                <a:sym typeface="Wingdings" pitchFamily="2" charset="2"/>
              </a:rPr>
              <a:t>Push factor (tekanan/ melarikan diri)</a:t>
            </a:r>
          </a:p>
          <a:p>
            <a:r>
              <a:rPr lang="id-ID" dirty="0" smtClean="0">
                <a:sym typeface="Wingdings" pitchFamily="2" charset="2"/>
              </a:rPr>
              <a:t>Pull factor (pensiun, keluarga/teman, kesejahteraan, kenyamanan)</a:t>
            </a: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Urbanisasi dipicu oleh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494</TotalTime>
  <Words>350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Franklin Gothic Book</vt:lpstr>
      <vt:lpstr>Perpetua</vt:lpstr>
      <vt:lpstr>Wingdings</vt:lpstr>
      <vt:lpstr>Wingdings 2</vt:lpstr>
      <vt:lpstr>Equity</vt:lpstr>
      <vt:lpstr> PERTUMBUHAN KOTA DAN URBANISASI </vt:lpstr>
      <vt:lpstr>BLESSING AND CURSE</vt:lpstr>
      <vt:lpstr>Fakta </vt:lpstr>
      <vt:lpstr>Studi tentang urbanisasi (sisi ekonomi)</vt:lpstr>
      <vt:lpstr>lanjutan</vt:lpstr>
      <vt:lpstr>Kondisi pemicu urbanisasi</vt:lpstr>
      <vt:lpstr>Production - Related Urbanization</vt:lpstr>
      <vt:lpstr>Urbanisasi (dilihat dari sisi produksi)</vt:lpstr>
      <vt:lpstr>Urbanisasi dipicu oleh</vt:lpstr>
      <vt:lpstr>Proses interaktif dari urbanisasi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PERTUMBUHAN KOTA DAN URBANISASI</dc:title>
  <dc:creator>Lia</dc:creator>
  <cp:lastModifiedBy>Lia Warlina</cp:lastModifiedBy>
  <cp:revision>42</cp:revision>
  <dcterms:created xsi:type="dcterms:W3CDTF">2012-12-11T05:04:18Z</dcterms:created>
  <dcterms:modified xsi:type="dcterms:W3CDTF">2015-09-21T21:54:51Z</dcterms:modified>
</cp:coreProperties>
</file>