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815911-BFBE-4E49-9547-F172B4262499}" type="datetimeFigureOut">
              <a:rPr lang="id-ID" smtClean="0"/>
              <a:pPr/>
              <a:t>26/09/2013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BC45A1-817F-4E9A-8B0C-9C0322539F1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 anchor="t">
            <a:normAutofit/>
          </a:bodyPr>
          <a:lstStyle/>
          <a:p>
            <a:r>
              <a:rPr lang="id-ID" sz="2000" b="1" dirty="0" smtClean="0">
                <a:solidFill>
                  <a:srgbClr val="FFFF00"/>
                </a:solidFill>
              </a:rPr>
              <a:t/>
            </a:r>
            <a:br>
              <a:rPr lang="id-ID" sz="2000" b="1" dirty="0" smtClean="0">
                <a:solidFill>
                  <a:srgbClr val="FFFF00"/>
                </a:solidFill>
              </a:rPr>
            </a:br>
            <a:r>
              <a:rPr lang="id-ID" sz="2000" b="1" dirty="0" smtClean="0">
                <a:solidFill>
                  <a:srgbClr val="FFFF00"/>
                </a:solidFill>
              </a:rPr>
              <a:t>A. </a:t>
            </a:r>
            <a:r>
              <a:rPr lang="en-US" sz="2000" b="1" dirty="0" smtClean="0">
                <a:solidFill>
                  <a:srgbClr val="FFFF00"/>
                </a:solidFill>
              </a:rPr>
              <a:t>CARA BERPIDATO</a:t>
            </a:r>
            <a:r>
              <a:rPr lang="id-ID" sz="2000" b="1" dirty="0" smtClean="0">
                <a:solidFill>
                  <a:srgbClr val="FFFF00"/>
                </a:solidFill>
              </a:rPr>
              <a:t/>
            </a:r>
            <a:br>
              <a:rPr lang="id-ID" sz="2000" b="1" dirty="0" smtClean="0">
                <a:solidFill>
                  <a:srgbClr val="FFFF00"/>
                </a:solidFill>
              </a:rPr>
            </a:br>
            <a:r>
              <a:rPr lang="id-ID" sz="2000" b="1" dirty="0" smtClean="0">
                <a:solidFill>
                  <a:srgbClr val="FFFF00"/>
                </a:solidFill>
              </a:rPr>
              <a:t/>
            </a:r>
            <a:br>
              <a:rPr lang="id-ID" sz="2000" b="1" dirty="0" smtClean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Cara </a:t>
            </a:r>
            <a:r>
              <a:rPr lang="en-US" sz="2800" b="1" dirty="0" err="1">
                <a:solidFill>
                  <a:srgbClr val="FFFF00"/>
                </a:solidFill>
              </a:rPr>
              <a:t>Tampil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</a:t>
            </a:r>
            <a:r>
              <a:rPr lang="en-US" sz="2800" b="1" dirty="0">
                <a:solidFill>
                  <a:srgbClr val="FFFF00"/>
                </a:solidFill>
              </a:rPr>
              <a:t> Podium</a:t>
            </a:r>
            <a:r>
              <a:rPr lang="id-ID" sz="2800" dirty="0">
                <a:solidFill>
                  <a:srgbClr val="FFFF00"/>
                </a:solidFill>
              </a:rPr>
              <a:t/>
            </a:r>
            <a:br>
              <a:rPr lang="id-ID" sz="2800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Cara </a:t>
            </a:r>
            <a:r>
              <a:rPr lang="en-US" sz="2800" b="1" dirty="0" err="1">
                <a:solidFill>
                  <a:srgbClr val="FFFF00"/>
                </a:solidFill>
              </a:rPr>
              <a:t>Berpakaian</a:t>
            </a:r>
            <a:r>
              <a:rPr lang="id-ID" sz="2800" dirty="0">
                <a:solidFill>
                  <a:srgbClr val="FFFF00"/>
                </a:solidFill>
              </a:rPr>
              <a:t/>
            </a:r>
            <a:br>
              <a:rPr lang="id-ID" sz="2800" dirty="0">
                <a:solidFill>
                  <a:srgbClr val="FFFF00"/>
                </a:solidFill>
              </a:rPr>
            </a:br>
            <a:r>
              <a:rPr lang="en-US" sz="2800" b="1" dirty="0" err="1">
                <a:solidFill>
                  <a:srgbClr val="FFFF00"/>
                </a:solidFill>
              </a:rPr>
              <a:t>Berdiri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di</a:t>
            </a:r>
            <a:r>
              <a:rPr lang="en-US" sz="2800" b="1" dirty="0">
                <a:solidFill>
                  <a:srgbClr val="FFFF00"/>
                </a:solidFill>
              </a:rPr>
              <a:t> Podium</a:t>
            </a:r>
            <a:r>
              <a:rPr lang="id-ID" sz="2800" dirty="0">
                <a:solidFill>
                  <a:srgbClr val="FFFF00"/>
                </a:solidFill>
              </a:rPr>
              <a:t/>
            </a:r>
            <a:br>
              <a:rPr lang="id-ID" sz="2800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Cara </a:t>
            </a:r>
            <a:r>
              <a:rPr lang="en-US" sz="2800" b="1" dirty="0" err="1">
                <a:solidFill>
                  <a:srgbClr val="FFFF00"/>
                </a:solidFill>
              </a:rPr>
              <a:t>Memegang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Mikrofon</a:t>
            </a:r>
            <a:r>
              <a:rPr lang="id-ID" sz="2800" dirty="0">
                <a:solidFill>
                  <a:srgbClr val="FFFF00"/>
                </a:solidFill>
              </a:rPr>
              <a:t/>
            </a:r>
            <a:br>
              <a:rPr lang="id-ID" sz="2800" dirty="0">
                <a:solidFill>
                  <a:srgbClr val="FFFF00"/>
                </a:solidFill>
              </a:rPr>
            </a:br>
            <a:endParaRPr lang="id-ID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B.  Cara </a:t>
            </a:r>
            <a:r>
              <a:rPr lang="en-US" dirty="0" err="1" smtClean="0">
                <a:solidFill>
                  <a:srgbClr val="FFFF00"/>
                </a:solidFill>
              </a:rPr>
              <a:t>Berpidato</a:t>
            </a:r>
            <a:r>
              <a:rPr lang="id-ID" dirty="0" smtClean="0">
                <a:solidFill>
                  <a:srgbClr val="FFFF00"/>
                </a:solidFill>
              </a:rPr>
              <a:t/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1. </a:t>
            </a:r>
            <a:r>
              <a:rPr lang="en-US" dirty="0" err="1">
                <a:solidFill>
                  <a:srgbClr val="00B050"/>
                </a:solidFill>
              </a:rPr>
              <a:t>Membaca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Naskah</a:t>
            </a: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r>
              <a:rPr lang="en-US" sz="2700" dirty="0" err="1">
                <a:solidFill>
                  <a:srgbClr val="FFFF00"/>
                </a:solidFill>
              </a:rPr>
              <a:t>Keunggulannya</a:t>
            </a:r>
            <a:r>
              <a:rPr lang="en-US" dirty="0">
                <a:solidFill>
                  <a:srgbClr val="FFFF00"/>
                </a:solidFill>
              </a:rPr>
              <a:t>:</a:t>
            </a: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(a) </a:t>
            </a:r>
            <a:r>
              <a:rPr lang="en-US" sz="2200" dirty="0" err="1">
                <a:solidFill>
                  <a:srgbClr val="FFFF00"/>
                </a:solidFill>
              </a:rPr>
              <a:t>lancar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karena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tinggal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membaca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saja</a:t>
            </a:r>
            <a:r>
              <a:rPr lang="en-US" sz="2200" dirty="0">
                <a:solidFill>
                  <a:srgbClr val="FFFF00"/>
                </a:solidFill>
              </a:rPr>
              <a:t>,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(b)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ada</a:t>
            </a:r>
            <a:r>
              <a:rPr lang="en-US" sz="2200" dirty="0">
                <a:solidFill>
                  <a:srgbClr val="FFFF00"/>
                </a:solidFill>
              </a:rPr>
              <a:t> yang </a:t>
            </a:r>
            <a:r>
              <a:rPr lang="en-US" sz="2200" dirty="0" err="1">
                <a:solidFill>
                  <a:srgbClr val="FFFF00"/>
                </a:solidFill>
              </a:rPr>
              <a:t>salah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karena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sudah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dipikirkan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berulang-ulang</a:t>
            </a:r>
            <a:r>
              <a:rPr lang="en-US" sz="2200" dirty="0">
                <a:solidFill>
                  <a:srgbClr val="FFFF00"/>
                </a:solidFill>
              </a:rPr>
              <a:t>,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(c) </a:t>
            </a:r>
            <a:r>
              <a:rPr lang="en-US" sz="2200" dirty="0" err="1">
                <a:solidFill>
                  <a:srgbClr val="FFFF00"/>
                </a:solidFill>
              </a:rPr>
              <a:t>dapat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diwakilkan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orang</a:t>
            </a:r>
            <a:r>
              <a:rPr lang="en-US" sz="2200" dirty="0">
                <a:solidFill>
                  <a:srgbClr val="FFFF00"/>
                </a:solidFill>
              </a:rPr>
              <a:t> lain,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en-US" sz="2200" dirty="0">
                <a:solidFill>
                  <a:srgbClr val="FFFF00"/>
                </a:solidFill>
              </a:rPr>
              <a:t> (d) </a:t>
            </a:r>
            <a:r>
              <a:rPr lang="en-US" sz="2200" dirty="0" err="1">
                <a:solidFill>
                  <a:srgbClr val="FFFF00"/>
                </a:solidFill>
              </a:rPr>
              <a:t>dapat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diarsipkan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 err="1">
                <a:solidFill>
                  <a:srgbClr val="FFFF00"/>
                </a:solidFill>
              </a:rPr>
              <a:t>Kelemahannya</a:t>
            </a:r>
            <a:r>
              <a:rPr lang="en-US" sz="2200" dirty="0">
                <a:solidFill>
                  <a:srgbClr val="FFFF00"/>
                </a:solidFill>
              </a:rPr>
              <a:t>: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(a)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komunikatif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karena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pembicara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memandang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pendengar</a:t>
            </a:r>
            <a:r>
              <a:rPr lang="en-US" sz="2200" dirty="0">
                <a:solidFill>
                  <a:srgbClr val="FFFF00"/>
                </a:solidFill>
              </a:rPr>
              <a:t>,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(b) </a:t>
            </a:r>
            <a:r>
              <a:rPr lang="en-US" sz="2200" dirty="0" err="1">
                <a:solidFill>
                  <a:srgbClr val="FFFF00"/>
                </a:solidFill>
              </a:rPr>
              <a:t>terasa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kaku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karena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tanpa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penghayatan</a:t>
            </a:r>
            <a:r>
              <a:rPr lang="en-US" sz="2200" dirty="0">
                <a:solidFill>
                  <a:srgbClr val="FFFF00"/>
                </a:solidFill>
              </a:rPr>
              <a:t>,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(c)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dapat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menyesuaikan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dengan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situasi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reaksi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pendengar</a:t>
            </a:r>
            <a:r>
              <a:rPr lang="en-US" sz="2200" dirty="0">
                <a:solidFill>
                  <a:srgbClr val="FFFF00"/>
                </a:solidFill>
              </a:rPr>
              <a:t>,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(d)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menarik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083344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Menghafalkan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Naskah</a:t>
            </a:r>
            <a:r>
              <a:rPr lang="id-ID" sz="2400" dirty="0" smtClean="0">
                <a:solidFill>
                  <a:srgbClr val="FFFF00"/>
                </a:solidFill>
              </a:rPr>
              <a:t/>
            </a:r>
            <a:br>
              <a:rPr lang="id-ID" sz="2400" dirty="0" smtClean="0">
                <a:solidFill>
                  <a:srgbClr val="FFFF00"/>
                </a:solidFill>
              </a:rPr>
            </a:br>
            <a:r>
              <a:rPr lang="en-US" sz="2400" dirty="0" err="1">
                <a:solidFill>
                  <a:srgbClr val="FFFF00"/>
                </a:solidFill>
              </a:rPr>
              <a:t>keunggulannya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(a).  </a:t>
            </a:r>
            <a:r>
              <a:rPr lang="en-US" sz="2400" dirty="0" err="1">
                <a:solidFill>
                  <a:srgbClr val="FFFF00"/>
                </a:solidFill>
              </a:rPr>
              <a:t>Lancar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kalau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dirty="0" err="1">
                <a:solidFill>
                  <a:srgbClr val="FFFF00"/>
                </a:solidFill>
              </a:rPr>
              <a:t>benar—benar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hafal</a:t>
            </a:r>
            <a:r>
              <a:rPr lang="en-US" sz="2400" dirty="0">
                <a:solidFill>
                  <a:srgbClr val="FFFF00"/>
                </a:solidFill>
              </a:rPr>
              <a:t>,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(b).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ada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salah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kalau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benar-benar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hafal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(c). </a:t>
            </a:r>
            <a:r>
              <a:rPr lang="en-US" sz="2400" dirty="0" err="1">
                <a:solidFill>
                  <a:srgbClr val="FFFF00"/>
                </a:solidFill>
              </a:rPr>
              <a:t>mata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pembicara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memandang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pendengar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 err="1">
                <a:solidFill>
                  <a:srgbClr val="FFFF00"/>
                </a:solidFill>
              </a:rPr>
              <a:t>Kelemahannya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(a). </a:t>
            </a:r>
            <a:r>
              <a:rPr lang="en-US" sz="2400" dirty="0" err="1">
                <a:solidFill>
                  <a:srgbClr val="FFFF00"/>
                </a:solidFill>
              </a:rPr>
              <a:t>pembicara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cenderung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berbicara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cepat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tanpa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penghayatan</a:t>
            </a:r>
            <a:r>
              <a:rPr lang="en-US" sz="2400" dirty="0">
                <a:solidFill>
                  <a:srgbClr val="FFFF00"/>
                </a:solidFill>
              </a:rPr>
              <a:t>,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(b).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menyesuaikan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situasi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reaksi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pendengar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(c). </a:t>
            </a:r>
            <a:r>
              <a:rPr lang="en-US" sz="2400" dirty="0" err="1">
                <a:solidFill>
                  <a:srgbClr val="FFFF00"/>
                </a:solidFill>
              </a:rPr>
              <a:t>kalau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lupa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pidatonya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gagal</a:t>
            </a:r>
            <a:r>
              <a:rPr lang="en-US" sz="2400" dirty="0">
                <a:solidFill>
                  <a:srgbClr val="FFFF00"/>
                </a:solidFill>
              </a:rPr>
              <a:t> total.</a:t>
            </a:r>
            <a:r>
              <a:rPr lang="id-ID" sz="2400" dirty="0">
                <a:solidFill>
                  <a:srgbClr val="FFFF00"/>
                </a:solidFill>
              </a:rPr>
              <a:t/>
            </a:r>
            <a:br>
              <a:rPr lang="id-ID" sz="2400" dirty="0">
                <a:solidFill>
                  <a:srgbClr val="FFFF00"/>
                </a:solidFill>
              </a:rPr>
            </a:b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3. </a:t>
            </a:r>
            <a:r>
              <a:rPr lang="en-US" sz="2800" dirty="0" err="1" smtClean="0">
                <a:solidFill>
                  <a:srgbClr val="00B050"/>
                </a:solidFill>
              </a:rPr>
              <a:t>Spontanitas</a:t>
            </a:r>
            <a:r>
              <a:rPr lang="id-ID" sz="2200" dirty="0" smtClean="0">
                <a:solidFill>
                  <a:srgbClr val="FFFF00"/>
                </a:solidFill>
              </a:rPr>
              <a:t/>
            </a:r>
            <a:br>
              <a:rPr lang="id-ID" sz="2200" dirty="0" smtClean="0">
                <a:solidFill>
                  <a:srgbClr val="FFFF00"/>
                </a:solidFill>
              </a:rPr>
            </a:br>
            <a:r>
              <a:rPr lang="en-US" sz="2200" dirty="0" err="1">
                <a:solidFill>
                  <a:srgbClr val="FFFF00"/>
                </a:solidFill>
              </a:rPr>
              <a:t>Keunggulannya</a:t>
            </a:r>
            <a:r>
              <a:rPr lang="en-US" sz="2200" dirty="0">
                <a:solidFill>
                  <a:srgbClr val="FFFF00"/>
                </a:solidFill>
              </a:rPr>
              <a:t>: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(a) </a:t>
            </a:r>
            <a:r>
              <a:rPr lang="en-US" sz="2200" dirty="0" err="1">
                <a:solidFill>
                  <a:srgbClr val="FFFF00"/>
                </a:solidFill>
              </a:rPr>
              <a:t>kadang-kadang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terasa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lebih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segar</a:t>
            </a:r>
            <a:r>
              <a:rPr lang="en-US" sz="2200" dirty="0">
                <a:solidFill>
                  <a:srgbClr val="FFFF00"/>
                </a:solidFill>
              </a:rPr>
              <a:t>,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(b) </a:t>
            </a:r>
            <a:r>
              <a:rPr lang="en-US" sz="2200" dirty="0" err="1">
                <a:solidFill>
                  <a:srgbClr val="FFFF00"/>
                </a:solidFill>
              </a:rPr>
              <a:t>kadang-kadang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terasa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lebih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menarik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 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 err="1">
                <a:solidFill>
                  <a:srgbClr val="FFFF00"/>
                </a:solidFill>
              </a:rPr>
              <a:t>Kelemahannya</a:t>
            </a:r>
            <a:r>
              <a:rPr lang="en-US" sz="2200" dirty="0">
                <a:solidFill>
                  <a:srgbClr val="FFFF00"/>
                </a:solidFill>
              </a:rPr>
              <a:t>: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(a) </a:t>
            </a:r>
            <a:r>
              <a:rPr lang="en-US" sz="2200" dirty="0" err="1">
                <a:solidFill>
                  <a:srgbClr val="FFFF00"/>
                </a:solidFill>
              </a:rPr>
              <a:t>tidak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lancar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kacau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bagi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pembicara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pemula</a:t>
            </a:r>
            <a:r>
              <a:rPr lang="en-US" sz="2200" dirty="0">
                <a:solidFill>
                  <a:srgbClr val="FFFF00"/>
                </a:solidFill>
              </a:rPr>
              <a:t>, </a:t>
            </a:r>
            <a:r>
              <a:rPr lang="en-US" sz="2200" dirty="0" err="1">
                <a:solidFill>
                  <a:srgbClr val="FFFF00"/>
                </a:solidFill>
              </a:rPr>
              <a:t>dan</a:t>
            </a:r>
            <a:r>
              <a:rPr lang="id-ID" sz="2200" dirty="0">
                <a:solidFill>
                  <a:srgbClr val="FFFF00"/>
                </a:solidFill>
              </a:rPr>
              <a:t/>
            </a:r>
            <a:br>
              <a:rPr lang="id-ID" sz="2200" dirty="0">
                <a:solidFill>
                  <a:srgbClr val="FFFF00"/>
                </a:solidFill>
              </a:rPr>
            </a:br>
            <a:r>
              <a:rPr lang="en-US" sz="2200" dirty="0">
                <a:solidFill>
                  <a:srgbClr val="FFFF00"/>
                </a:solidFill>
              </a:rPr>
              <a:t>(b) </a:t>
            </a:r>
            <a:r>
              <a:rPr lang="en-US" sz="2200" dirty="0" err="1">
                <a:solidFill>
                  <a:srgbClr val="FFFF00"/>
                </a:solidFill>
              </a:rPr>
              <a:t>kemungkinan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gagal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amat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 err="1">
                <a:solidFill>
                  <a:srgbClr val="FFFF00"/>
                </a:solidFill>
              </a:rPr>
              <a:t>besar</a:t>
            </a:r>
            <a:r>
              <a:rPr lang="en-US" sz="2200" dirty="0">
                <a:solidFill>
                  <a:srgbClr val="FFFF00"/>
                </a:solidFill>
              </a:rPr>
              <a:t>.</a:t>
            </a: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r>
              <a:rPr lang="id-ID" dirty="0">
                <a:solidFill>
                  <a:srgbClr val="FFFF00"/>
                </a:solidFill>
              </a:rPr>
              <a:t/>
            </a:r>
            <a:br>
              <a:rPr lang="id-ID" dirty="0">
                <a:solidFill>
                  <a:srgbClr val="FFFF00"/>
                </a:solidFill>
              </a:rPr>
            </a:b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4. </a:t>
            </a:r>
            <a:r>
              <a:rPr lang="en-US" sz="3200" dirty="0" err="1">
                <a:solidFill>
                  <a:srgbClr val="00B050"/>
                </a:solidFill>
              </a:rPr>
              <a:t>Menjabarkan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Kerangka</a:t>
            </a:r>
            <a:r>
              <a:rPr lang="id-ID" sz="2000" dirty="0" smtClean="0">
                <a:solidFill>
                  <a:srgbClr val="FFFF00"/>
                </a:solidFill>
              </a:rPr>
              <a:t/>
            </a:r>
            <a:br>
              <a:rPr lang="id-ID" sz="2000" dirty="0" smtClean="0">
                <a:solidFill>
                  <a:srgbClr val="FFFF00"/>
                </a:solidFill>
              </a:rPr>
            </a:br>
            <a:r>
              <a:rPr lang="en-US" sz="2000" dirty="0" err="1">
                <a:solidFill>
                  <a:srgbClr val="FFFF00"/>
                </a:solidFill>
              </a:rPr>
              <a:t>keunggulannya</a:t>
            </a:r>
            <a:r>
              <a:rPr lang="en-US" sz="2000" dirty="0">
                <a:solidFill>
                  <a:srgbClr val="FFFF00"/>
                </a:solidFill>
              </a:rPr>
              <a:t>: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(a). </a:t>
            </a:r>
            <a:r>
              <a:rPr lang="en-US" sz="2000" dirty="0" err="1">
                <a:solidFill>
                  <a:srgbClr val="FFFF00"/>
                </a:solidFill>
              </a:rPr>
              <a:t>pokok-pokok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isi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pidato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ada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terlupakan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(b). </a:t>
            </a:r>
            <a:r>
              <a:rPr lang="en-US" sz="2000" dirty="0" err="1">
                <a:solidFill>
                  <a:srgbClr val="FFFF00"/>
                </a:solidFill>
              </a:rPr>
              <a:t>penyampaian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 err="1">
                <a:solidFill>
                  <a:srgbClr val="FFFF00"/>
                </a:solidFill>
              </a:rPr>
              <a:t>isi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pidato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runtut</a:t>
            </a:r>
            <a:r>
              <a:rPr lang="en-US" sz="2000" dirty="0">
                <a:solidFill>
                  <a:srgbClr val="FFFF00"/>
                </a:solidFill>
              </a:rPr>
              <a:t>,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(c). </a:t>
            </a:r>
            <a:r>
              <a:rPr lang="en-US" sz="2000" dirty="0" err="1">
                <a:solidFill>
                  <a:srgbClr val="FFFF00"/>
                </a:solidFill>
              </a:rPr>
              <a:t>kemungkinan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salah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kecil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dan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(d). </a:t>
            </a:r>
            <a:r>
              <a:rPr lang="en-US" sz="2000" dirty="0" err="1">
                <a:solidFill>
                  <a:srgbClr val="FFFF00"/>
                </a:solidFill>
              </a:rPr>
              <a:t>komunikatif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 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 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 err="1">
                <a:solidFill>
                  <a:srgbClr val="FFFF00"/>
                </a:solidFill>
              </a:rPr>
              <a:t>kelemahannya</a:t>
            </a:r>
            <a:r>
              <a:rPr lang="en-US" sz="2000" dirty="0">
                <a:solidFill>
                  <a:srgbClr val="FFFF00"/>
                </a:solidFill>
              </a:rPr>
              <a:t>: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(a). </a:t>
            </a:r>
            <a:r>
              <a:rPr lang="en-US" sz="2000" dirty="0" err="1">
                <a:solidFill>
                  <a:srgbClr val="FFFF00"/>
                </a:solidFill>
              </a:rPr>
              <a:t>tangan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kurang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bebas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bergerak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karena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memegang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kertas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dan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(b). </a:t>
            </a:r>
            <a:r>
              <a:rPr lang="en-US" sz="2000" dirty="0" err="1">
                <a:solidFill>
                  <a:srgbClr val="FFFF00"/>
                </a:solidFill>
              </a:rPr>
              <a:t>terkesan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kurang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siap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karena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sering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melihat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catatan</a:t>
            </a:r>
            <a:r>
              <a:rPr lang="en-US" sz="2000" dirty="0">
                <a:solidFill>
                  <a:srgbClr val="FFFF00"/>
                </a:solidFill>
              </a:rPr>
              <a:t>.</a:t>
            </a:r>
            <a:r>
              <a:rPr lang="id-ID" sz="2000" dirty="0">
                <a:solidFill>
                  <a:srgbClr val="FFFF00"/>
                </a:solidFill>
              </a:rPr>
              <a:t/>
            </a:r>
            <a:br>
              <a:rPr lang="id-ID" sz="20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rgbClr val="FFFF00"/>
                </a:solidFill>
              </a:rPr>
              <a:t> </a:t>
            </a:r>
            <a:endParaRPr lang="id-ID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FF2AD7"/>
      </a:accent3>
      <a:accent4>
        <a:srgbClr val="FF71E4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13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 A. CARA BERPIDATO  Cara Tampil di Podium Cara Berpakaian Berdiri di Podium Cara Memegang Mikrofon </vt:lpstr>
      <vt:lpstr>B.  Cara Berpidato 1. Membaca Naskah Keunggulannya: (a) lancar karena tinggal membaca saja, (b) tidak ada yang salah karena sudah dipikirkan berulang-ulang, (c) dapat diwakilkan orang lain, dan (d) dapat diarsipkan. Kelemahannya: (a) tidak komunikatif karena pembicara tidak memandang pendengar, (b) terasa kaku karena tanpa penghayatan, (c) tidak dapat menyesuaikan dengan situasi dan reaksi pendengar, dan (d) tidak menarik.  </vt:lpstr>
      <vt:lpstr>Menghafalkan Naskah keunggulannya: (a).  Lancar kalau  benar—benar hafal, (b). tidak ada yang salah kalau benar-benar hafal, dan  (c). mata pembicara dapat memandang pendengar. Kelemahannya: (a). pembicara cenderung berbicara cepat tanpa penghayatan, (b). tidak dapat menyesuaikan dengan situasi dan reaksi pendengar, dan (c). kalau lupa, pidatonya gagal total. </vt:lpstr>
      <vt:lpstr>3. Spontanitas Keunggulannya: (a) kadang-kadang terasa lebih segar, dan (b) kadang-kadang terasa lebih menarik.   Kelemahannya: (a) tidak lancar dan kacau bagi pembicara pemula, dan (b) kemungkinan gagal amat besar.  </vt:lpstr>
      <vt:lpstr>4. Menjabarkan Kerangka keunggulannya: (a). pokok-pokok isi pidato tak ada yang terlupakan,  (b). penyampaian  isi pidato runtut, (c). kemungkinan salah kecil, dan (d). komunikatif.      kelemahannya: (a). tangan kurang bebas bergerak karena memegang kertas, dan (b). terkesan kurang siap karena sering melihat catatan.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CARA BERPIDATO Cara Tampil di Podium Cara Berpakaian Berdiri di Podium Cara Memegang Mikrofon B.  Cara Berpidato</dc:title>
  <dc:creator>compaq</dc:creator>
  <cp:lastModifiedBy>Manap</cp:lastModifiedBy>
  <cp:revision>5</cp:revision>
  <dcterms:created xsi:type="dcterms:W3CDTF">2010-01-10T15:43:04Z</dcterms:created>
  <dcterms:modified xsi:type="dcterms:W3CDTF">2013-09-26T01:42:44Z</dcterms:modified>
</cp:coreProperties>
</file>