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4" r:id="rId9"/>
    <p:sldId id="265" r:id="rId10"/>
    <p:sldId id="266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Presentasi</a:t>
          </a:r>
          <a:r>
            <a:rPr lang="en-US" dirty="0" smtClean="0"/>
            <a:t> UP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FD7F07FA-3940-487B-A031-0E638572FF4C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endParaRPr lang="en-US" dirty="0"/>
        </a:p>
      </dgm:t>
    </dgm:pt>
    <dgm:pt modelId="{61248DCD-8C91-4C16-B383-EE9C2B1B3D67}" type="parTrans" cxnId="{FBA29504-1FD2-4D71-AB10-7D6628CAE165}">
      <dgm:prSet/>
      <dgm:spPr/>
      <dgm:t>
        <a:bodyPr/>
        <a:lstStyle/>
        <a:p>
          <a:endParaRPr lang="en-US"/>
        </a:p>
      </dgm:t>
    </dgm:pt>
    <dgm:pt modelId="{7D1DA0FA-1F1C-4567-83A2-3ADAB910880A}" type="sibTrans" cxnId="{FBA29504-1FD2-4D71-AB10-7D6628CAE165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2" presId="urn:diagrams.loki3.com/BracketList+Icon"/>
    <dgm:cxn modelId="{DFF7ADF8-75BC-4C8F-910B-D96ABBB8C1E7}" type="presOf" srcId="{FD7F07FA-3940-487B-A031-0E638572FF4C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FBA29504-1FD2-4D71-AB10-7D6628CAE165}" srcId="{9401CD92-31D5-4519-8BFB-E35503A926B7}" destId="{FD7F07FA-3940-487B-A031-0E638572FF4C}" srcOrd="1" destOrd="0" parTransId="{61248DCD-8C91-4C16-B383-EE9C2B1B3D67}" sibTransId="{7D1DA0FA-1F1C-4567-83A2-3ADAB910880A}"/>
    <dgm:cxn modelId="{45B8EC8E-E166-44E8-958C-58F101B8016B}" srcId="{9401CD92-31D5-4519-8BFB-E35503A926B7}" destId="{1C5ED0A0-E400-43B9-9A26-8589925A7CAE}" srcOrd="2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571" y="1383337"/>
          <a:ext cx="182701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Quiz</a:t>
          </a:r>
          <a:endParaRPr lang="en-US" sz="2200" kern="1200" dirty="0"/>
        </a:p>
      </dsp:txBody>
      <dsp:txXfrm>
        <a:off x="3571" y="1383337"/>
        <a:ext cx="1827014" cy="435600"/>
      </dsp:txXfrm>
    </dsp:sp>
    <dsp:sp modelId="{DDF5E764-A215-46A5-B5E4-1577C2934865}">
      <dsp:nvSpPr>
        <dsp:cNvPr id="0" name=""/>
        <dsp:cNvSpPr/>
      </dsp:nvSpPr>
      <dsp:spPr>
        <a:xfrm>
          <a:off x="1830585" y="1029412"/>
          <a:ext cx="365402" cy="11434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42149" y="1029412"/>
          <a:ext cx="4969478" cy="11434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Tanpa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pemberitahuan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susulan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Minimal 1 x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satu</a:t>
          </a:r>
          <a:r>
            <a:rPr lang="en-US" sz="2200" kern="1200" dirty="0" smtClean="0"/>
            <a:t> semester</a:t>
          </a:r>
          <a:endParaRPr lang="en-US" sz="2200" kern="1200" dirty="0"/>
        </a:p>
      </dsp:txBody>
      <dsp:txXfrm>
        <a:off x="2342149" y="1029412"/>
        <a:ext cx="4969478" cy="1143450"/>
      </dsp:txXfrm>
    </dsp:sp>
    <dsp:sp modelId="{A2D5D430-1E0D-471C-BB0F-6D041B00482A}">
      <dsp:nvSpPr>
        <dsp:cNvPr id="0" name=""/>
        <dsp:cNvSpPr/>
      </dsp:nvSpPr>
      <dsp:spPr>
        <a:xfrm>
          <a:off x="3571" y="2755725"/>
          <a:ext cx="1827014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Tugas</a:t>
          </a:r>
          <a:endParaRPr lang="en-US" sz="2200" kern="1200" dirty="0"/>
        </a:p>
      </dsp:txBody>
      <dsp:txXfrm>
        <a:off x="3571" y="2755725"/>
        <a:ext cx="1827014" cy="435600"/>
      </dsp:txXfrm>
    </dsp:sp>
    <dsp:sp modelId="{0C8097C0-41F6-4831-A83C-73ED0DEA9E6A}">
      <dsp:nvSpPr>
        <dsp:cNvPr id="0" name=""/>
        <dsp:cNvSpPr/>
      </dsp:nvSpPr>
      <dsp:spPr>
        <a:xfrm>
          <a:off x="1830585" y="2252062"/>
          <a:ext cx="365402" cy="14429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42149" y="2252062"/>
          <a:ext cx="4969478" cy="1442925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Mandiri</a:t>
          </a:r>
          <a:r>
            <a:rPr lang="en-US" sz="2200" kern="1200" dirty="0" smtClean="0"/>
            <a:t> via email: </a:t>
          </a:r>
          <a:r>
            <a:rPr lang="en-US" sz="22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Penelitian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Lapangan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Presentasi</a:t>
          </a:r>
          <a:r>
            <a:rPr lang="en-US" sz="2200" kern="1200" dirty="0" smtClean="0"/>
            <a:t> UP</a:t>
          </a:r>
          <a:endParaRPr lang="en-US" sz="2200" kern="1200" dirty="0"/>
        </a:p>
      </dsp:txBody>
      <dsp:txXfrm>
        <a:off x="2342149" y="2252062"/>
        <a:ext cx="4969478" cy="1442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848600" cy="2057400"/>
          </a:xfrm>
        </p:spPr>
        <p:txBody>
          <a:bodyPr/>
          <a:lstStyle/>
          <a:p>
            <a:r>
              <a:rPr lang="en-US" sz="5400" dirty="0" smtClean="0"/>
              <a:t>METODE  PENELITIAN KUALITATIF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/>
              <a:t>Richards, Lyn. 2006. </a:t>
            </a:r>
            <a:r>
              <a:rPr lang="en-US" sz="2000" i="1" dirty="0"/>
              <a:t>Handling Qualitative Data, a Practical Guide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Publication, Inc.</a:t>
            </a:r>
          </a:p>
          <a:p>
            <a:r>
              <a:rPr lang="en-US" sz="2000" dirty="0" err="1" smtClean="0"/>
              <a:t>Sarantakos</a:t>
            </a:r>
            <a:r>
              <a:rPr lang="en-US" sz="2000" dirty="0"/>
              <a:t>, </a:t>
            </a:r>
            <a:r>
              <a:rPr lang="en-US" sz="2000" dirty="0" err="1"/>
              <a:t>Sotirios</a:t>
            </a:r>
            <a:r>
              <a:rPr lang="en-US" sz="2000" dirty="0"/>
              <a:t>. 1993. </a:t>
            </a:r>
            <a:r>
              <a:rPr lang="en-US" sz="2000" i="1" dirty="0"/>
              <a:t>Social Research</a:t>
            </a:r>
            <a:r>
              <a:rPr lang="en-US" sz="2000" dirty="0"/>
              <a:t>. </a:t>
            </a:r>
            <a:r>
              <a:rPr lang="en-US" sz="2000" dirty="0" err="1"/>
              <a:t>Australia:MacMillan</a:t>
            </a:r>
            <a:r>
              <a:rPr lang="en-US" sz="2000" dirty="0"/>
              <a:t> Education.</a:t>
            </a:r>
          </a:p>
          <a:p>
            <a:pPr lvl="0"/>
            <a:r>
              <a:rPr lang="en-US" sz="2000" dirty="0" err="1"/>
              <a:t>Singarimbun</a:t>
            </a:r>
            <a:r>
              <a:rPr lang="en-US" sz="2000" dirty="0"/>
              <a:t>, </a:t>
            </a:r>
            <a:r>
              <a:rPr lang="en-US" sz="2000" dirty="0" err="1"/>
              <a:t>Masri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Sofian</a:t>
            </a:r>
            <a:r>
              <a:rPr lang="en-US" sz="2000" dirty="0"/>
              <a:t> Effendi. 1989.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Survei</a:t>
            </a:r>
            <a:r>
              <a:rPr lang="en-US" sz="2000" dirty="0"/>
              <a:t>. Jakarta:LP3ES.</a:t>
            </a:r>
          </a:p>
          <a:p>
            <a:pPr lvl="0"/>
            <a:r>
              <a:rPr lang="en-US" sz="2000" dirty="0" err="1" smtClean="0"/>
              <a:t>Soehartono</a:t>
            </a:r>
            <a:r>
              <a:rPr lang="en-US" sz="2000" dirty="0" smtClean="0"/>
              <a:t>, </a:t>
            </a:r>
            <a:r>
              <a:rPr lang="en-US" sz="2000" dirty="0" err="1" smtClean="0"/>
              <a:t>Irawan</a:t>
            </a:r>
            <a:r>
              <a:rPr lang="en-US" sz="2000" dirty="0" smtClean="0"/>
              <a:t>. 1995. </a:t>
            </a:r>
            <a:r>
              <a:rPr lang="en-US" sz="2000" i="1" dirty="0" err="1" smtClean="0"/>
              <a:t>Metode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Bandung:Remaja</a:t>
            </a:r>
            <a:r>
              <a:rPr lang="en-US" sz="2000" dirty="0" smtClean="0"/>
              <a:t> </a:t>
            </a:r>
            <a:r>
              <a:rPr lang="en-US" sz="2000" dirty="0" err="1" smtClean="0"/>
              <a:t>Rosdakarya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Sugiono</a:t>
            </a:r>
            <a:r>
              <a:rPr lang="en-US" sz="2000" dirty="0"/>
              <a:t>. 2005. </a:t>
            </a:r>
            <a:r>
              <a:rPr lang="en-US" sz="2000" i="1" dirty="0" err="1"/>
              <a:t>Memahami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Kualitatif</a:t>
            </a:r>
            <a:r>
              <a:rPr lang="en-US" sz="2000" dirty="0"/>
              <a:t>. </a:t>
            </a:r>
            <a:r>
              <a:rPr lang="en-US" sz="2000" dirty="0" err="1"/>
              <a:t>Bandung:Alfabeta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smtClean="0"/>
              <a:t>Usman, </a:t>
            </a:r>
            <a:r>
              <a:rPr lang="en-US" sz="2000" dirty="0" err="1" smtClean="0"/>
              <a:t>Husaini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Purnomo</a:t>
            </a:r>
            <a:r>
              <a:rPr lang="en-US" sz="2000" dirty="0" smtClean="0"/>
              <a:t> S.A. 1996. </a:t>
            </a:r>
            <a:r>
              <a:rPr lang="en-US" sz="2000" i="1" dirty="0" err="1" smtClean="0"/>
              <a:t>Metodologi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Jakarta:Bumi</a:t>
            </a:r>
            <a:r>
              <a:rPr lang="en-US" sz="2000" dirty="0" smtClean="0"/>
              <a:t> </a:t>
            </a:r>
            <a:r>
              <a:rPr lang="en-US" sz="2000" dirty="0" err="1" smtClean="0"/>
              <a:t>Aksara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 smtClean="0"/>
              <a:t>Skripsi</a:t>
            </a:r>
            <a:r>
              <a:rPr lang="en-US" sz="2000" dirty="0" smtClean="0"/>
              <a:t> FISIP </a:t>
            </a:r>
            <a:r>
              <a:rPr lang="en-US" sz="2000" dirty="0" err="1" smtClean="0"/>
              <a:t>Unikom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Forte" panose="03060902040502070203" pitchFamily="66" charset="0"/>
              </a:rPr>
              <a:t>PERKENALAN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"/>
            <a:ext cx="4614862" cy="5740977"/>
          </a:xfrm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240532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700" dirty="0" err="1" smtClean="0"/>
              <a:t>Jadwal</a:t>
            </a:r>
            <a:r>
              <a:rPr lang="en-US" sz="2700" dirty="0" smtClean="0"/>
              <a:t> </a:t>
            </a:r>
            <a:r>
              <a:rPr lang="en-US" sz="2700" dirty="0" err="1" smtClean="0"/>
              <a:t>Kuliah</a:t>
            </a:r>
            <a:r>
              <a:rPr lang="en-US" sz="2700" dirty="0" smtClean="0"/>
              <a:t>: </a:t>
            </a:r>
            <a:r>
              <a:rPr lang="en-US" sz="2700" dirty="0" err="1" smtClean="0"/>
              <a:t>Kamis</a:t>
            </a:r>
            <a:r>
              <a:rPr lang="en-US" sz="2700" dirty="0" smtClean="0"/>
              <a:t>, 07.00 – 09.15 (3 SKS), </a:t>
            </a:r>
            <a:r>
              <a:rPr lang="en-US" sz="2700" dirty="0" err="1" smtClean="0"/>
              <a:t>Teori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Praktik</a:t>
            </a:r>
            <a:endParaRPr lang="en-US" sz="2700" dirty="0" smtClean="0"/>
          </a:p>
          <a:p>
            <a:r>
              <a:rPr lang="en-US" sz="2700" dirty="0" err="1" smtClean="0"/>
              <a:t>Toleransi</a:t>
            </a:r>
            <a:r>
              <a:rPr lang="en-US" sz="2700" dirty="0" smtClean="0"/>
              <a:t> </a:t>
            </a:r>
            <a:r>
              <a:rPr lang="en-US" sz="2700" dirty="0" err="1" smtClean="0"/>
              <a:t>kehadiran</a:t>
            </a:r>
            <a:r>
              <a:rPr lang="en-US" sz="2700" dirty="0" smtClean="0"/>
              <a:t> di </a:t>
            </a:r>
            <a:r>
              <a:rPr lang="en-US" sz="2700" dirty="0" err="1" smtClean="0"/>
              <a:t>kelas</a:t>
            </a:r>
            <a:r>
              <a:rPr lang="en-US" sz="2700" dirty="0" smtClean="0"/>
              <a:t> </a:t>
            </a:r>
            <a:r>
              <a:rPr lang="en-US" sz="2700" dirty="0" smtClean="0"/>
              <a:t>20</a:t>
            </a:r>
            <a:r>
              <a:rPr lang="en-US" sz="2700" dirty="0" smtClean="0"/>
              <a:t> </a:t>
            </a:r>
            <a:r>
              <a:rPr lang="en-US" sz="2700" dirty="0" err="1" smtClean="0"/>
              <a:t>menit</a:t>
            </a:r>
            <a:r>
              <a:rPr lang="en-US" sz="2700" dirty="0" smtClean="0"/>
              <a:t>, </a:t>
            </a:r>
            <a:r>
              <a:rPr lang="en-US" sz="2700" dirty="0" err="1" smtClean="0"/>
              <a:t>konsekuensi</a:t>
            </a:r>
            <a:r>
              <a:rPr lang="en-US" sz="2700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terlambat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diperkenankan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,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TIDAK DIAKUI.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Dosen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 </a:t>
            </a:r>
            <a:r>
              <a:rPr lang="en-US" sz="2700" dirty="0" err="1" smtClean="0"/>
              <a:t>tanpa</a:t>
            </a:r>
            <a:r>
              <a:rPr lang="en-US" sz="2700" dirty="0" smtClean="0"/>
              <a:t> </a:t>
            </a:r>
            <a:r>
              <a:rPr lang="en-US" sz="2700" dirty="0" err="1" smtClean="0"/>
              <a:t>pemberitahuan</a:t>
            </a:r>
            <a:r>
              <a:rPr lang="en-US" sz="2700" dirty="0" smtClean="0"/>
              <a:t>,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boleh</a:t>
            </a:r>
            <a:r>
              <a:rPr lang="en-US" sz="2700" dirty="0" smtClean="0"/>
              <a:t> </a:t>
            </a:r>
            <a:r>
              <a:rPr lang="en-US" sz="2700" dirty="0" err="1" smtClean="0"/>
              <a:t>pulang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membuat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manual </a:t>
            </a:r>
            <a:r>
              <a:rPr lang="en-US" sz="2700" dirty="0" err="1" smtClean="0"/>
              <a:t>diserahkan</a:t>
            </a:r>
            <a:r>
              <a:rPr lang="en-US" sz="2700" dirty="0" smtClean="0"/>
              <a:t> </a:t>
            </a:r>
            <a:r>
              <a:rPr lang="en-US" sz="2700" dirty="0" err="1" smtClean="0"/>
              <a:t>ke</a:t>
            </a:r>
            <a:r>
              <a:rPr lang="en-US" sz="2700" dirty="0" smtClean="0"/>
              <a:t> </a:t>
            </a:r>
            <a:r>
              <a:rPr lang="en-US" sz="2700" dirty="0" err="1" smtClean="0"/>
              <a:t>sekretariat</a:t>
            </a:r>
            <a:r>
              <a:rPr lang="en-US" sz="2700" dirty="0" smtClean="0"/>
              <a:t> Prodi.</a:t>
            </a:r>
          </a:p>
          <a:p>
            <a:r>
              <a:rPr lang="en-US" sz="2700" dirty="0" err="1" smtClean="0"/>
              <a:t>Kehadiran</a:t>
            </a:r>
            <a:r>
              <a:rPr lang="en-US" sz="2700" dirty="0" smtClean="0"/>
              <a:t>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80 %, </a:t>
            </a:r>
            <a:r>
              <a:rPr lang="en-US" sz="2700" dirty="0" err="1" smtClean="0"/>
              <a:t>selama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semester. </a:t>
            </a:r>
            <a:r>
              <a:rPr lang="en-US" sz="2700" dirty="0" err="1" smtClean="0"/>
              <a:t>Lihat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</a:t>
            </a:r>
            <a:r>
              <a:rPr lang="en-US" sz="2700" i="1" dirty="0" smtClean="0"/>
              <a:t>online</a:t>
            </a:r>
            <a:endParaRPr lang="en-US" sz="27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perkuliahan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. WAJIB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61976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DESKRIPSI  MATA KULIAH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5438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 smtClean="0">
                <a:solidFill>
                  <a:srgbClr val="002060"/>
                </a:solidFill>
              </a:rPr>
              <a:t>Mata kuliah ini mempelajari  </a:t>
            </a:r>
            <a:r>
              <a:rPr lang="de-DE" sz="3200" dirty="0">
                <a:solidFill>
                  <a:srgbClr val="002060"/>
                </a:solidFill>
              </a:rPr>
              <a:t>cara  menerapkan  metode  penelitian </a:t>
            </a:r>
            <a:r>
              <a:rPr lang="de-DE" sz="3200" dirty="0" smtClean="0">
                <a:solidFill>
                  <a:srgbClr val="002060"/>
                </a:solidFill>
              </a:rPr>
              <a:t>kualitatif guna </a:t>
            </a:r>
            <a:r>
              <a:rPr lang="de-DE" sz="3200" dirty="0">
                <a:solidFill>
                  <a:srgbClr val="002060"/>
                </a:solidFill>
              </a:rPr>
              <a:t>memahami dan menguraikan hakikat penelitian dalam konteks proses yang melibatkan kegiatan berfikir, menuangkan pikiran, mengumpulkan data, mengolah data yang kemudian dilaporkan dalam suatu tulisan yang bersifat </a:t>
            </a:r>
            <a:r>
              <a:rPr lang="de-DE" sz="3200" dirty="0" smtClean="0">
                <a:solidFill>
                  <a:srgbClr val="002060"/>
                </a:solidFill>
              </a:rPr>
              <a:t>analisis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3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291084" cy="47244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0070C0"/>
                </a:solidFill>
              </a:rPr>
              <a:t>Agar </a:t>
            </a:r>
            <a:r>
              <a:rPr lang="en-US" dirty="0" err="1" smtClean="0">
                <a:solidFill>
                  <a:srgbClr val="0070C0"/>
                </a:solidFill>
              </a:rPr>
              <a:t>mahasiswa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dapat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memahami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kerangka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berpikir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memecahkan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permasalahan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memahami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metodologi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menyusun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usulan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penelitian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baik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melaksanakan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penelitian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menyusun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laporan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ilmiahnya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0" indent="0" algn="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T U J U A 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038600" cy="48152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KOMPONEN NILAI AKHIR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75821426"/>
              </p:ext>
            </p:extLst>
          </p:nvPr>
        </p:nvGraphicFramePr>
        <p:xfrm>
          <a:off x="228600" y="19050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/>
              <a:t>Bloor, Michael and Fiona Wood. 2006. </a:t>
            </a:r>
            <a:r>
              <a:rPr lang="en-US" sz="2000" i="1" dirty="0"/>
              <a:t>Keyword in Qualitative Methods: A Vocabulary of Research Concepts</a:t>
            </a:r>
            <a:r>
              <a:rPr lang="en-US" sz="2000" dirty="0"/>
              <a:t>. </a:t>
            </a:r>
            <a:r>
              <a:rPr lang="en-US" sz="2000" dirty="0" err="1"/>
              <a:t>London:SAGE</a:t>
            </a:r>
            <a:r>
              <a:rPr lang="en-US" sz="2000" dirty="0"/>
              <a:t> Publications.</a:t>
            </a:r>
          </a:p>
          <a:p>
            <a:pPr lvl="0"/>
            <a:r>
              <a:rPr lang="en-US" sz="2000" dirty="0" smtClean="0"/>
              <a:t>Bogdan, Robert </a:t>
            </a:r>
            <a:r>
              <a:rPr lang="en-US" sz="2000" dirty="0" err="1" smtClean="0"/>
              <a:t>dan</a:t>
            </a:r>
            <a:r>
              <a:rPr lang="en-US" sz="2000" dirty="0" smtClean="0"/>
              <a:t> Steven J. Taylor. </a:t>
            </a:r>
            <a:r>
              <a:rPr lang="en-US" sz="2000" dirty="0" err="1" smtClean="0"/>
              <a:t>Diterjemahkan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A. </a:t>
            </a:r>
            <a:r>
              <a:rPr lang="en-US" sz="2000" dirty="0" err="1" smtClean="0"/>
              <a:t>Khozin</a:t>
            </a:r>
            <a:r>
              <a:rPr lang="en-US" sz="2000" dirty="0" smtClean="0"/>
              <a:t> Afandi.1993. </a:t>
            </a:r>
            <a:r>
              <a:rPr lang="en-US" sz="2000" i="1" dirty="0" err="1" smtClean="0"/>
              <a:t>Kualitatif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Dasar-dasar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)</a:t>
            </a:r>
            <a:r>
              <a:rPr lang="en-US" sz="2000" dirty="0" smtClean="0"/>
              <a:t>. </a:t>
            </a:r>
            <a:r>
              <a:rPr lang="en-US" sz="2000" dirty="0" err="1" smtClean="0"/>
              <a:t>Surabaya:Usaha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/>
              <a:t>.</a:t>
            </a:r>
            <a:r>
              <a:rPr lang="en-US" sz="2000" dirty="0" smtClean="0"/>
              <a:t>  </a:t>
            </a:r>
          </a:p>
          <a:p>
            <a:r>
              <a:rPr lang="en-US" sz="2000" dirty="0" err="1"/>
              <a:t>Bungin</a:t>
            </a:r>
            <a:r>
              <a:rPr lang="en-US" sz="2000" dirty="0"/>
              <a:t>, Burhan. </a:t>
            </a:r>
            <a:r>
              <a:rPr lang="id-ID" sz="2000" dirty="0"/>
              <a:t>2007. </a:t>
            </a:r>
            <a:r>
              <a:rPr lang="id-ID" sz="2000" i="1" dirty="0"/>
              <a:t>Penelitian </a:t>
            </a:r>
            <a:r>
              <a:rPr lang="id-ID" sz="2000" i="1" dirty="0" smtClean="0"/>
              <a:t>Kualitatf</a:t>
            </a:r>
            <a:r>
              <a:rPr lang="en-US" sz="2000" i="1" dirty="0" smtClean="0"/>
              <a:t>:</a:t>
            </a:r>
            <a:r>
              <a:rPr lang="id-ID" sz="2000" i="1" dirty="0" smtClean="0"/>
              <a:t> </a:t>
            </a:r>
            <a:r>
              <a:rPr lang="id-ID" sz="2000" i="1" dirty="0"/>
              <a:t>Komunikasi, Ekonomi, Kebijakan Publik dan Ilmu Sosial Lainnya</a:t>
            </a:r>
            <a:r>
              <a:rPr lang="id-ID" sz="2000" dirty="0"/>
              <a:t>, </a:t>
            </a:r>
            <a:r>
              <a:rPr lang="id-ID" sz="2000" dirty="0" smtClean="0"/>
              <a:t>Jakarta:Kencana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/>
              <a:t>Cresswel</a:t>
            </a:r>
            <a:r>
              <a:rPr lang="en-US" sz="2000" dirty="0"/>
              <a:t>, John. W. 1998. </a:t>
            </a:r>
            <a:r>
              <a:rPr lang="en-US" sz="2000" i="1" dirty="0"/>
              <a:t>Qualitative Inquiry and Research Design:</a:t>
            </a:r>
            <a:r>
              <a:rPr lang="en-US" sz="2000" dirty="0"/>
              <a:t> </a:t>
            </a:r>
            <a:r>
              <a:rPr lang="en-US" sz="2000" i="1" dirty="0"/>
              <a:t>Choosing Among Five Traditions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Publications, Inc.</a:t>
            </a:r>
          </a:p>
          <a:p>
            <a:r>
              <a:rPr lang="en-US" sz="2000" dirty="0"/>
              <a:t>Darlington, Yvonne and Dorothy Scott. 2002. </a:t>
            </a:r>
            <a:r>
              <a:rPr lang="en-US" sz="2000" i="1" dirty="0"/>
              <a:t>Qualitative Research in Practice: Stories From The Field</a:t>
            </a:r>
            <a:r>
              <a:rPr lang="en-US" sz="2000" dirty="0"/>
              <a:t>. </a:t>
            </a:r>
            <a:r>
              <a:rPr lang="en-US" sz="2000" dirty="0" err="1"/>
              <a:t>Australia:Allen</a:t>
            </a:r>
            <a:r>
              <a:rPr lang="en-US" sz="2000" dirty="0"/>
              <a:t> &amp; Unwin.</a:t>
            </a:r>
            <a:r>
              <a:rPr lang="en-US" sz="2000" i="1" dirty="0"/>
              <a:t> </a:t>
            </a:r>
            <a:endParaRPr lang="en-US" sz="2000" dirty="0"/>
          </a:p>
          <a:p>
            <a:r>
              <a:rPr lang="en-US" sz="2000" dirty="0" err="1"/>
              <a:t>Denzim</a:t>
            </a:r>
            <a:r>
              <a:rPr lang="en-US" sz="2000" dirty="0"/>
              <a:t>, Norman, K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Yvonna</a:t>
            </a:r>
            <a:r>
              <a:rPr lang="en-US" sz="2000" dirty="0"/>
              <a:t> S. Lincoln. 2005. </a:t>
            </a:r>
            <a:r>
              <a:rPr lang="en-US" sz="2000" i="1" dirty="0"/>
              <a:t>Handbook of Qualitative Research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 Inc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 err="1"/>
              <a:t>Eriyanto</a:t>
            </a:r>
            <a:r>
              <a:rPr lang="en-US" sz="2000" dirty="0"/>
              <a:t>. 2001.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Wacana</a:t>
            </a:r>
            <a:r>
              <a:rPr lang="en-US" sz="2000" i="1" dirty="0"/>
              <a:t>, </a:t>
            </a:r>
            <a:r>
              <a:rPr lang="en-US" sz="2000" i="1" dirty="0" err="1"/>
              <a:t>Pengantar</a:t>
            </a:r>
            <a:r>
              <a:rPr lang="en-US" sz="2000" i="1" dirty="0"/>
              <a:t>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Teks</a:t>
            </a:r>
            <a:r>
              <a:rPr lang="en-US" sz="2000" i="1" dirty="0"/>
              <a:t> Media</a:t>
            </a:r>
            <a:r>
              <a:rPr lang="en-US" sz="2000" dirty="0"/>
              <a:t>. </a:t>
            </a:r>
            <a:r>
              <a:rPr lang="en-US" sz="2000" dirty="0" err="1"/>
              <a:t>Yogyakarta:LKiS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Garna</a:t>
            </a:r>
            <a:r>
              <a:rPr lang="en-US" sz="2000" dirty="0"/>
              <a:t>, </a:t>
            </a:r>
            <a:r>
              <a:rPr lang="en-US" sz="2000" dirty="0" err="1"/>
              <a:t>Judistira</a:t>
            </a:r>
            <a:r>
              <a:rPr lang="en-US" sz="2000" dirty="0"/>
              <a:t> K. 2007.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i="1" dirty="0"/>
              <a:t>: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dalam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Pemerintahan</a:t>
            </a:r>
            <a:r>
              <a:rPr lang="en-US" sz="2000" dirty="0"/>
              <a:t>. </a:t>
            </a:r>
            <a:r>
              <a:rPr lang="en-US" sz="2000" dirty="0" err="1"/>
              <a:t>Bandung:Primaco</a:t>
            </a:r>
            <a:r>
              <a:rPr lang="en-US" sz="2000" dirty="0"/>
              <a:t> </a:t>
            </a:r>
            <a:r>
              <a:rPr lang="en-US" sz="2000" dirty="0" err="1"/>
              <a:t>Akademika</a:t>
            </a:r>
            <a:r>
              <a:rPr lang="en-US" sz="2000" dirty="0"/>
              <a:t>.</a:t>
            </a:r>
          </a:p>
          <a:p>
            <a:r>
              <a:rPr lang="en-US" sz="2000" dirty="0"/>
              <a:t>Given, Lisa M. 2008. </a:t>
            </a:r>
            <a:r>
              <a:rPr lang="en-US" sz="2000" i="1" dirty="0"/>
              <a:t>Qualitative Research Methods. Volumes 1 &amp; 2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Publications, Inc.</a:t>
            </a:r>
          </a:p>
          <a:p>
            <a:r>
              <a:rPr lang="fi-FI" sz="2000" dirty="0"/>
              <a:t>Kantaprawira, Rusadi. 2009. </a:t>
            </a:r>
            <a:r>
              <a:rPr lang="fi-FI" sz="2000" i="1" dirty="0"/>
              <a:t>Filsafat dan Penelitian Ilmu-Ilmu Sosial</a:t>
            </a:r>
            <a:r>
              <a:rPr lang="fi-FI" sz="2000" dirty="0"/>
              <a:t>. Bandung:Puslit KP2W.</a:t>
            </a:r>
            <a:endParaRPr lang="en-US" sz="2000" dirty="0"/>
          </a:p>
          <a:p>
            <a:pPr lvl="0"/>
            <a:r>
              <a:rPr lang="en-US" sz="2000" dirty="0" err="1" smtClean="0"/>
              <a:t>Kerlinger</a:t>
            </a:r>
            <a:r>
              <a:rPr lang="en-US" sz="2000" dirty="0"/>
              <a:t>, Fred. N. 2002. </a:t>
            </a:r>
            <a:r>
              <a:rPr lang="en-US" sz="2000" i="1" dirty="0" err="1"/>
              <a:t>Asas-asas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Behavioral</a:t>
            </a:r>
            <a:r>
              <a:rPr lang="en-US" sz="2000" dirty="0"/>
              <a:t>. </a:t>
            </a:r>
            <a:r>
              <a:rPr lang="en-US" sz="2000" dirty="0" err="1"/>
              <a:t>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r>
              <a:rPr lang="en-US" sz="2000" dirty="0"/>
              <a:t>Marshall and </a:t>
            </a:r>
            <a:r>
              <a:rPr lang="en-US" sz="2000" dirty="0" err="1"/>
              <a:t>Rossman</a:t>
            </a:r>
            <a:r>
              <a:rPr lang="id-ID" sz="2000" dirty="0"/>
              <a:t>. 1999. </a:t>
            </a:r>
            <a:r>
              <a:rPr lang="en-US" sz="2000" i="1" dirty="0"/>
              <a:t>Designing Qualitative Research, 3rd Ed.</a:t>
            </a:r>
            <a:r>
              <a:rPr lang="en-US" sz="2000" dirty="0"/>
              <a:t> </a:t>
            </a:r>
            <a:r>
              <a:rPr lang="en-US" sz="2000" dirty="0" err="1"/>
              <a:t>London:Sage</a:t>
            </a:r>
            <a:r>
              <a:rPr lang="en-US" sz="2000" dirty="0"/>
              <a:t> Publications.</a:t>
            </a:r>
          </a:p>
          <a:p>
            <a:r>
              <a:rPr lang="en-US" sz="2000" dirty="0"/>
              <a:t>Maxwell, Joseph A. 2005. </a:t>
            </a:r>
            <a:r>
              <a:rPr lang="en-US" sz="2000" i="1" dirty="0"/>
              <a:t>Qualitative Research Design</a:t>
            </a:r>
            <a:r>
              <a:rPr lang="en-US" sz="2000" dirty="0"/>
              <a:t>, </a:t>
            </a:r>
            <a:r>
              <a:rPr lang="en-US" sz="2000" i="1" dirty="0"/>
              <a:t>An Interactive Approach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Publication, Inc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 err="1"/>
              <a:t>Meloy</a:t>
            </a:r>
            <a:r>
              <a:rPr lang="en-US" sz="2000" dirty="0"/>
              <a:t>, Judith M. 2002. </a:t>
            </a:r>
            <a:r>
              <a:rPr lang="en-US" sz="2000" i="1" dirty="0"/>
              <a:t>Writing The Qualitative Dissertation: Understanding by Doing</a:t>
            </a:r>
            <a:r>
              <a:rPr lang="en-US" sz="2000" dirty="0"/>
              <a:t>. New </a:t>
            </a:r>
            <a:r>
              <a:rPr lang="en-US" sz="2000" dirty="0" err="1"/>
              <a:t>Jersey:Lawrence</a:t>
            </a:r>
            <a:r>
              <a:rPr lang="en-US" sz="2000" dirty="0"/>
              <a:t> Erlbaum Associates.</a:t>
            </a:r>
          </a:p>
          <a:p>
            <a:r>
              <a:rPr lang="en-US" sz="2000" dirty="0"/>
              <a:t>Merriam, </a:t>
            </a:r>
            <a:r>
              <a:rPr lang="en-US" sz="2000" dirty="0" err="1"/>
              <a:t>Sharan</a:t>
            </a:r>
            <a:r>
              <a:rPr lang="en-US" sz="2000" dirty="0"/>
              <a:t> B. 2009</a:t>
            </a:r>
            <a:r>
              <a:rPr lang="id-ID" sz="2000" dirty="0"/>
              <a:t>. </a:t>
            </a:r>
            <a:r>
              <a:rPr lang="en-US" sz="2000" i="1" dirty="0"/>
              <a:t>Qualitative Research, A Guide to Design and Implementation. </a:t>
            </a:r>
            <a:r>
              <a:rPr lang="en-US" sz="2000" dirty="0"/>
              <a:t>San </a:t>
            </a:r>
            <a:r>
              <a:rPr lang="en-US" sz="2000" dirty="0" err="1"/>
              <a:t>Fransisco:John</a:t>
            </a:r>
            <a:r>
              <a:rPr lang="en-US" sz="2000" dirty="0"/>
              <a:t> Wiley &amp; Sons, Inc.</a:t>
            </a:r>
          </a:p>
          <a:p>
            <a:r>
              <a:rPr lang="en-US" sz="2000" dirty="0" err="1" smtClean="0"/>
              <a:t>Nawawi</a:t>
            </a:r>
            <a:r>
              <a:rPr lang="en-US" sz="2000" dirty="0"/>
              <a:t>, </a:t>
            </a:r>
            <a:r>
              <a:rPr lang="en-US" sz="2000" dirty="0" err="1"/>
              <a:t>Hadari</a:t>
            </a:r>
            <a:r>
              <a:rPr lang="en-US" sz="2000" dirty="0"/>
              <a:t>. 2001.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Bidang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Yogyakarta:Gadjah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r>
              <a:rPr lang="en-US" sz="2000" dirty="0" err="1"/>
              <a:t>Nasution</a:t>
            </a:r>
            <a:r>
              <a:rPr lang="en-US" sz="2000" dirty="0"/>
              <a:t>, S. 2003.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: </a:t>
            </a:r>
            <a:r>
              <a:rPr lang="en-US" sz="2000" i="1" dirty="0" err="1"/>
              <a:t>Naturalistik</a:t>
            </a:r>
            <a:r>
              <a:rPr lang="en-US" sz="2000" i="1" dirty="0"/>
              <a:t> </a:t>
            </a:r>
            <a:r>
              <a:rPr lang="en-US" sz="2000" i="1" dirty="0" err="1"/>
              <a:t>Kualitatif</a:t>
            </a:r>
            <a:r>
              <a:rPr lang="en-US" sz="2000" dirty="0"/>
              <a:t>. </a:t>
            </a:r>
            <a:r>
              <a:rPr lang="en-US" sz="2000" dirty="0" err="1"/>
              <a:t>Bandung:PT</a:t>
            </a:r>
            <a:r>
              <a:rPr lang="en-US" sz="2000" dirty="0"/>
              <a:t>. </a:t>
            </a:r>
            <a:r>
              <a:rPr lang="en-US" sz="2000" dirty="0" err="1"/>
              <a:t>Tarsito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Neuman</a:t>
            </a:r>
            <a:r>
              <a:rPr lang="en-US" sz="2000" dirty="0"/>
              <a:t>, Lawrence W. 1997. </a:t>
            </a:r>
            <a:r>
              <a:rPr lang="en-US" sz="2000" i="1" dirty="0"/>
              <a:t>Social Research Methods : Qualitative and Quantitative Approaches</a:t>
            </a:r>
            <a:r>
              <a:rPr lang="en-US" sz="2000" dirty="0"/>
              <a:t>. </a:t>
            </a:r>
            <a:r>
              <a:rPr lang="en-US" sz="2000" dirty="0" err="1"/>
              <a:t>USA:Allyn</a:t>
            </a:r>
            <a:r>
              <a:rPr lang="en-US" sz="2000" dirty="0"/>
              <a:t> and Bacon.</a:t>
            </a:r>
          </a:p>
          <a:p>
            <a:r>
              <a:rPr lang="en-US" sz="2000" dirty="0" err="1"/>
              <a:t>Pinnegar</a:t>
            </a:r>
            <a:r>
              <a:rPr lang="en-US" sz="2000" dirty="0"/>
              <a:t>, </a:t>
            </a:r>
            <a:r>
              <a:rPr lang="en-US" sz="2000" dirty="0" err="1"/>
              <a:t>Stefinee</a:t>
            </a:r>
            <a:r>
              <a:rPr lang="en-US" sz="2000" dirty="0"/>
              <a:t> and Mary Lynn Hamilton. 2009. </a:t>
            </a:r>
            <a:r>
              <a:rPr lang="en-US" sz="2000" i="1" dirty="0"/>
              <a:t>Self-Study of Practice as a Genre of Qualitative Research: The Methodology and Practice</a:t>
            </a:r>
            <a:r>
              <a:rPr lang="en-US" sz="2000" dirty="0"/>
              <a:t>. </a:t>
            </a:r>
            <a:r>
              <a:rPr lang="en-US" sz="2000" dirty="0" err="1"/>
              <a:t>Dordrecht:Springer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184</TotalTime>
  <Words>741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Forte</vt:lpstr>
      <vt:lpstr>Wingdings</vt:lpstr>
      <vt:lpstr>cdb2004223l</vt:lpstr>
      <vt:lpstr>METODE  PENELITIAN KUALITATIF (Aturan Perkuliahan)</vt:lpstr>
      <vt:lpstr>WAKTU PERKULIAHAN</vt:lpstr>
      <vt:lpstr>PERFORMANCE MAHASISWA</vt:lpstr>
      <vt:lpstr>DESKRIPSI  MATA KULIAH</vt:lpstr>
      <vt:lpstr>T U J U A N</vt:lpstr>
      <vt:lpstr>KOMPONEN NILAI AKHIR</vt:lpstr>
      <vt:lpstr>REFERENSI</vt:lpstr>
      <vt:lpstr>REFERENSI</vt:lpstr>
      <vt:lpstr>REFERENSI</vt:lpstr>
      <vt:lpstr>REFERENSI</vt:lpstr>
      <vt:lpstr>PERKENALAN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24</cp:revision>
  <dcterms:created xsi:type="dcterms:W3CDTF">2012-02-28T03:21:09Z</dcterms:created>
  <dcterms:modified xsi:type="dcterms:W3CDTF">2015-09-09T02:04:07Z</dcterms:modified>
</cp:coreProperties>
</file>