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797675" cy="9926638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9FE1CA-9F43-4545-9410-DB154CEEE635}" type="datetimeFigureOut">
              <a:rPr lang="id-ID" smtClean="0"/>
              <a:t>02/10/2015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744F6-B6AF-49EA-933C-EFA87CB7CA0E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EFA8-19A4-4D95-83F9-AEDD1BF715E8}" type="datetimeFigureOut">
              <a:rPr lang="id-ID" smtClean="0"/>
              <a:pPr/>
              <a:t>02/10/2015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BE4B6-C27E-4FCD-AD5D-8E32997F27D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EFA8-19A4-4D95-83F9-AEDD1BF715E8}" type="datetimeFigureOut">
              <a:rPr lang="id-ID" smtClean="0"/>
              <a:pPr/>
              <a:t>02/10/2015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BE4B6-C27E-4FCD-AD5D-8E32997F27D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EFA8-19A4-4D95-83F9-AEDD1BF715E8}" type="datetimeFigureOut">
              <a:rPr lang="id-ID" smtClean="0"/>
              <a:pPr/>
              <a:t>02/10/2015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BE4B6-C27E-4FCD-AD5D-8E32997F27D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EFA8-19A4-4D95-83F9-AEDD1BF715E8}" type="datetimeFigureOut">
              <a:rPr lang="id-ID" smtClean="0"/>
              <a:pPr/>
              <a:t>02/10/2015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BE4B6-C27E-4FCD-AD5D-8E32997F27D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EFA8-19A4-4D95-83F9-AEDD1BF715E8}" type="datetimeFigureOut">
              <a:rPr lang="id-ID" smtClean="0"/>
              <a:pPr/>
              <a:t>02/10/2015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BE4B6-C27E-4FCD-AD5D-8E32997F27D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EFA8-19A4-4D95-83F9-AEDD1BF715E8}" type="datetimeFigureOut">
              <a:rPr lang="id-ID" smtClean="0"/>
              <a:pPr/>
              <a:t>02/10/2015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BE4B6-C27E-4FCD-AD5D-8E32997F27D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EFA8-19A4-4D95-83F9-AEDD1BF715E8}" type="datetimeFigureOut">
              <a:rPr lang="id-ID" smtClean="0"/>
              <a:pPr/>
              <a:t>02/10/2015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BE4B6-C27E-4FCD-AD5D-8E32997F27D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EFA8-19A4-4D95-83F9-AEDD1BF715E8}" type="datetimeFigureOut">
              <a:rPr lang="id-ID" smtClean="0"/>
              <a:pPr/>
              <a:t>02/10/2015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BE4B6-C27E-4FCD-AD5D-8E32997F27D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EFA8-19A4-4D95-83F9-AEDD1BF715E8}" type="datetimeFigureOut">
              <a:rPr lang="id-ID" smtClean="0"/>
              <a:pPr/>
              <a:t>02/10/2015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BE4B6-C27E-4FCD-AD5D-8E32997F27D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EFA8-19A4-4D95-83F9-AEDD1BF715E8}" type="datetimeFigureOut">
              <a:rPr lang="id-ID" smtClean="0"/>
              <a:pPr/>
              <a:t>02/10/2015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BE4B6-C27E-4FCD-AD5D-8E32997F27D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EFA8-19A4-4D95-83F9-AEDD1BF715E8}" type="datetimeFigureOut">
              <a:rPr lang="id-ID" smtClean="0"/>
              <a:pPr/>
              <a:t>02/10/2015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BE4B6-C27E-4FCD-AD5D-8E32997F27D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8EFA8-19A4-4D95-83F9-AEDD1BF715E8}" type="datetimeFigureOut">
              <a:rPr lang="id-ID" smtClean="0"/>
              <a:pPr/>
              <a:t>02/10/2015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BE4B6-C27E-4FCD-AD5D-8E32997F27D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470025"/>
          </a:xfrm>
        </p:spPr>
        <p:txBody>
          <a:bodyPr/>
          <a:lstStyle/>
          <a:p>
            <a:r>
              <a:rPr lang="id-ID" b="1" dirty="0"/>
              <a:t>PARADIGMA </a:t>
            </a:r>
            <a:r>
              <a:rPr lang="id-ID" b="1" dirty="0" smtClean="0"/>
              <a:t>KOMUNIKASI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5918" y="2000240"/>
            <a:ext cx="6643734" cy="257176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 algn="l">
              <a:buFont typeface="Arial" pitchFamily="34" charset="0"/>
              <a:buChar char="•"/>
            </a:pPr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Multi </a:t>
            </a:r>
            <a:r>
              <a:rPr lang="en-US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paradigma</a:t>
            </a:r>
            <a:endParaRPr lang="id-ID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lvl="0" algn="l">
              <a:buFont typeface="Arial" pitchFamily="34" charset="0"/>
              <a:buChar char="•"/>
            </a:pPr>
            <a:r>
              <a:rPr lang="en-US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Paradigma</a:t>
            </a:r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lama </a:t>
            </a:r>
            <a:r>
              <a:rPr lang="en-US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dan</a:t>
            </a:r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paradigma</a:t>
            </a:r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baru</a:t>
            </a:r>
            <a:endParaRPr lang="id-ID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lvl="0" algn="l">
              <a:buFont typeface="Arial" pitchFamily="34" charset="0"/>
              <a:buChar char="•"/>
            </a:pPr>
            <a:r>
              <a:rPr lang="en-US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Paradigma</a:t>
            </a:r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mekanis</a:t>
            </a:r>
            <a:endParaRPr lang="id-ID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l">
              <a:buFont typeface="Arial" pitchFamily="34" charset="0"/>
              <a:buChar char="•"/>
            </a:pPr>
            <a:endParaRPr lang="id-ID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428605"/>
            <a:ext cx="7772400" cy="1038246"/>
          </a:xfrm>
        </p:spPr>
        <p:txBody>
          <a:bodyPr/>
          <a:lstStyle/>
          <a:p>
            <a:r>
              <a:rPr lang="id-ID" dirty="0" smtClean="0"/>
              <a:t>Hakikat Ilmu Komunikasi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1357298"/>
            <a:ext cx="8286808" cy="5138752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id-ID" dirty="0">
                <a:solidFill>
                  <a:srgbClr val="FF0000"/>
                </a:solidFill>
              </a:rPr>
              <a:t>Komunikasi sebagai </a:t>
            </a:r>
            <a:r>
              <a:rPr lang="id-ID" b="1" dirty="0">
                <a:solidFill>
                  <a:schemeClr val="tx2">
                    <a:lumMod val="50000"/>
                  </a:schemeClr>
                </a:solidFill>
              </a:rPr>
              <a:t>kata kerja (</a:t>
            </a:r>
            <a:r>
              <a:rPr lang="id-ID" b="1" i="1" dirty="0">
                <a:solidFill>
                  <a:schemeClr val="tx2">
                    <a:lumMod val="50000"/>
                  </a:schemeClr>
                </a:solidFill>
              </a:rPr>
              <a:t>verb</a:t>
            </a:r>
            <a:r>
              <a:rPr lang="id-ID" b="1" dirty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id-ID" dirty="0">
                <a:solidFill>
                  <a:srgbClr val="FF0000"/>
                </a:solidFill>
              </a:rPr>
              <a:t> </a:t>
            </a:r>
            <a:r>
              <a:rPr lang="id-ID" dirty="0" smtClean="0">
                <a:solidFill>
                  <a:srgbClr val="FF0000"/>
                </a:solidFill>
              </a:rPr>
              <a:t>(Inggris), </a:t>
            </a:r>
            <a:r>
              <a:rPr lang="id-ID" b="1" i="1" dirty="0">
                <a:solidFill>
                  <a:srgbClr val="FF0000"/>
                </a:solidFill>
              </a:rPr>
              <a:t>communicate</a:t>
            </a:r>
            <a:r>
              <a:rPr lang="id-ID" dirty="0">
                <a:solidFill>
                  <a:srgbClr val="FF0000"/>
                </a:solidFill>
              </a:rPr>
              <a:t>, berarti : </a:t>
            </a:r>
            <a:endParaRPr lang="id-ID" dirty="0" smtClean="0">
              <a:solidFill>
                <a:srgbClr val="FF0000"/>
              </a:solidFill>
            </a:endParaRPr>
          </a:p>
          <a:p>
            <a:pPr marL="514350" indent="-514350" algn="l">
              <a:buAutoNum type="arabicParenBoth"/>
            </a:pPr>
            <a:r>
              <a:rPr lang="id-ID" dirty="0" smtClean="0">
                <a:solidFill>
                  <a:srgbClr val="FF0000"/>
                </a:solidFill>
              </a:rPr>
              <a:t>untuk </a:t>
            </a:r>
            <a:r>
              <a:rPr lang="id-ID" dirty="0">
                <a:solidFill>
                  <a:srgbClr val="FF0000"/>
                </a:solidFill>
              </a:rPr>
              <a:t>bertukar pikiran – pikiran, perasaan – perasaan, dan informasi; </a:t>
            </a:r>
            <a:endParaRPr lang="id-ID" dirty="0" smtClean="0">
              <a:solidFill>
                <a:srgbClr val="FF0000"/>
              </a:solidFill>
            </a:endParaRPr>
          </a:p>
          <a:p>
            <a:pPr marL="514350" indent="-514350" algn="l">
              <a:buAutoNum type="arabicParenBoth"/>
            </a:pPr>
            <a:r>
              <a:rPr lang="id-ID" dirty="0" smtClean="0">
                <a:solidFill>
                  <a:srgbClr val="FF0000"/>
                </a:solidFill>
              </a:rPr>
              <a:t>untuk </a:t>
            </a:r>
            <a:r>
              <a:rPr lang="id-ID" dirty="0">
                <a:solidFill>
                  <a:srgbClr val="FF0000"/>
                </a:solidFill>
              </a:rPr>
              <a:t>membuat tahu; </a:t>
            </a:r>
            <a:endParaRPr lang="id-ID" dirty="0" smtClean="0">
              <a:solidFill>
                <a:srgbClr val="FF0000"/>
              </a:solidFill>
            </a:endParaRPr>
          </a:p>
          <a:p>
            <a:pPr marL="514350" indent="-514350" algn="l">
              <a:buAutoNum type="arabicParenBoth"/>
            </a:pPr>
            <a:r>
              <a:rPr lang="id-ID" dirty="0" smtClean="0">
                <a:solidFill>
                  <a:srgbClr val="FF0000"/>
                </a:solidFill>
              </a:rPr>
              <a:t>untuk </a:t>
            </a:r>
            <a:r>
              <a:rPr lang="id-ID" dirty="0">
                <a:solidFill>
                  <a:srgbClr val="FF0000"/>
                </a:solidFill>
              </a:rPr>
              <a:t>membuat sama; dan </a:t>
            </a:r>
            <a:endParaRPr lang="id-ID" dirty="0" smtClean="0">
              <a:solidFill>
                <a:srgbClr val="FF0000"/>
              </a:solidFill>
            </a:endParaRPr>
          </a:p>
          <a:p>
            <a:pPr marL="514350" indent="-514350" algn="l">
              <a:buAutoNum type="arabicParenBoth"/>
            </a:pPr>
            <a:r>
              <a:rPr lang="id-ID" dirty="0" smtClean="0">
                <a:solidFill>
                  <a:srgbClr val="FF0000"/>
                </a:solidFill>
              </a:rPr>
              <a:t>untuk </a:t>
            </a:r>
            <a:r>
              <a:rPr lang="id-ID" dirty="0">
                <a:solidFill>
                  <a:srgbClr val="FF0000"/>
                </a:solidFill>
              </a:rPr>
              <a:t>mempunyai sebuah hubungan yang simpatik. </a:t>
            </a:r>
            <a:endParaRPr lang="id-ID" dirty="0" smtClean="0">
              <a:solidFill>
                <a:srgbClr val="FF0000"/>
              </a:solidFill>
            </a:endParaRPr>
          </a:p>
          <a:p>
            <a:pPr marL="514350" indent="-514350" algn="l"/>
            <a:endParaRPr lang="id-ID" dirty="0" smtClean="0">
              <a:solidFill>
                <a:srgbClr val="FF0000"/>
              </a:solidFill>
            </a:endParaRPr>
          </a:p>
          <a:p>
            <a:pPr marL="514350" indent="-514350" algn="l"/>
            <a:r>
              <a:rPr lang="id-ID" dirty="0" smtClean="0">
                <a:solidFill>
                  <a:srgbClr val="FF0000"/>
                </a:solidFill>
              </a:rPr>
              <a:t>Sedangkan </a:t>
            </a:r>
            <a:r>
              <a:rPr lang="id-ID" dirty="0">
                <a:solidFill>
                  <a:srgbClr val="FF0000"/>
                </a:solidFill>
              </a:rPr>
              <a:t>dalam </a:t>
            </a:r>
            <a:r>
              <a:rPr lang="id-ID" b="1" dirty="0">
                <a:solidFill>
                  <a:schemeClr val="tx2">
                    <a:lumMod val="50000"/>
                  </a:schemeClr>
                </a:solidFill>
              </a:rPr>
              <a:t>kata benda (</a:t>
            </a:r>
            <a:r>
              <a:rPr lang="id-ID" b="1" i="1" dirty="0">
                <a:solidFill>
                  <a:schemeClr val="tx2">
                    <a:lumMod val="50000"/>
                  </a:schemeClr>
                </a:solidFill>
              </a:rPr>
              <a:t>noun</a:t>
            </a:r>
            <a:r>
              <a:rPr lang="id-ID" b="1" dirty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id-ID" dirty="0">
                <a:solidFill>
                  <a:srgbClr val="FF0000"/>
                </a:solidFill>
              </a:rPr>
              <a:t>, </a:t>
            </a:r>
            <a:r>
              <a:rPr lang="id-ID" i="1" dirty="0">
                <a:solidFill>
                  <a:srgbClr val="FF0000"/>
                </a:solidFill>
              </a:rPr>
              <a:t>communication</a:t>
            </a:r>
            <a:r>
              <a:rPr lang="id-ID" dirty="0">
                <a:solidFill>
                  <a:srgbClr val="FF0000"/>
                </a:solidFill>
              </a:rPr>
              <a:t>, berarti: </a:t>
            </a:r>
            <a:endParaRPr lang="id-ID" dirty="0" smtClean="0">
              <a:solidFill>
                <a:srgbClr val="FF0000"/>
              </a:solidFill>
            </a:endParaRPr>
          </a:p>
          <a:p>
            <a:pPr marL="514350" indent="-514350" algn="l"/>
            <a:r>
              <a:rPr lang="id-ID" dirty="0" smtClean="0">
                <a:solidFill>
                  <a:srgbClr val="FF0000"/>
                </a:solidFill>
              </a:rPr>
              <a:t>(</a:t>
            </a:r>
            <a:r>
              <a:rPr lang="id-ID" dirty="0">
                <a:solidFill>
                  <a:srgbClr val="FF0000"/>
                </a:solidFill>
              </a:rPr>
              <a:t>1) </a:t>
            </a:r>
            <a:r>
              <a:rPr lang="id-ID" dirty="0" smtClean="0">
                <a:solidFill>
                  <a:srgbClr val="FF0000"/>
                </a:solidFill>
              </a:rPr>
              <a:t>  pertukaran </a:t>
            </a:r>
            <a:r>
              <a:rPr lang="id-ID" dirty="0">
                <a:solidFill>
                  <a:srgbClr val="FF0000"/>
                </a:solidFill>
              </a:rPr>
              <a:t>simbol, pesan – pesan yang sama, dan informasi; </a:t>
            </a:r>
            <a:endParaRPr lang="id-ID" dirty="0" smtClean="0">
              <a:solidFill>
                <a:srgbClr val="FF0000"/>
              </a:solidFill>
            </a:endParaRPr>
          </a:p>
          <a:p>
            <a:pPr marL="514350" indent="-514350" algn="l"/>
            <a:r>
              <a:rPr lang="id-ID" dirty="0" smtClean="0">
                <a:solidFill>
                  <a:srgbClr val="FF0000"/>
                </a:solidFill>
              </a:rPr>
              <a:t>(</a:t>
            </a:r>
            <a:r>
              <a:rPr lang="id-ID" dirty="0">
                <a:solidFill>
                  <a:srgbClr val="FF0000"/>
                </a:solidFill>
              </a:rPr>
              <a:t>2) </a:t>
            </a:r>
            <a:r>
              <a:rPr lang="id-ID" dirty="0" smtClean="0">
                <a:solidFill>
                  <a:srgbClr val="FF0000"/>
                </a:solidFill>
              </a:rPr>
              <a:t>  proses </a:t>
            </a:r>
            <a:r>
              <a:rPr lang="id-ID" dirty="0">
                <a:solidFill>
                  <a:srgbClr val="FF0000"/>
                </a:solidFill>
              </a:rPr>
              <a:t>pertukaran di antara individu – individu melalui sistem simbol – simbol yang sama; </a:t>
            </a:r>
            <a:endParaRPr lang="id-ID" dirty="0" smtClean="0">
              <a:solidFill>
                <a:srgbClr val="FF0000"/>
              </a:solidFill>
            </a:endParaRPr>
          </a:p>
          <a:p>
            <a:pPr marL="514350" indent="-514350" algn="l"/>
            <a:r>
              <a:rPr lang="id-ID" dirty="0" smtClean="0">
                <a:solidFill>
                  <a:srgbClr val="FF0000"/>
                </a:solidFill>
              </a:rPr>
              <a:t>(</a:t>
            </a:r>
            <a:r>
              <a:rPr lang="id-ID" dirty="0">
                <a:solidFill>
                  <a:srgbClr val="FF0000"/>
                </a:solidFill>
              </a:rPr>
              <a:t>3) </a:t>
            </a:r>
            <a:r>
              <a:rPr lang="id-ID" dirty="0" smtClean="0">
                <a:solidFill>
                  <a:srgbClr val="FF0000"/>
                </a:solidFill>
              </a:rPr>
              <a:t>  seni </a:t>
            </a:r>
            <a:r>
              <a:rPr lang="id-ID" dirty="0">
                <a:solidFill>
                  <a:srgbClr val="FF0000"/>
                </a:solidFill>
              </a:rPr>
              <a:t>untuk mengekspresikan gagasan – gagasan, dan </a:t>
            </a:r>
            <a:endParaRPr lang="id-ID" dirty="0" smtClean="0">
              <a:solidFill>
                <a:srgbClr val="FF0000"/>
              </a:solidFill>
            </a:endParaRPr>
          </a:p>
          <a:p>
            <a:pPr marL="514350" indent="-514350" algn="l"/>
            <a:r>
              <a:rPr lang="id-ID" dirty="0" smtClean="0">
                <a:solidFill>
                  <a:srgbClr val="FF0000"/>
                </a:solidFill>
              </a:rPr>
              <a:t>(</a:t>
            </a:r>
            <a:r>
              <a:rPr lang="id-ID" dirty="0">
                <a:solidFill>
                  <a:srgbClr val="FF0000"/>
                </a:solidFill>
              </a:rPr>
              <a:t>4) </a:t>
            </a:r>
            <a:r>
              <a:rPr lang="id-ID" dirty="0" smtClean="0">
                <a:solidFill>
                  <a:srgbClr val="FF0000"/>
                </a:solidFill>
              </a:rPr>
              <a:t>  ilmu </a:t>
            </a:r>
            <a:r>
              <a:rPr lang="id-ID" dirty="0">
                <a:solidFill>
                  <a:srgbClr val="FF0000"/>
                </a:solidFill>
              </a:rPr>
              <a:t>pengetahuan tentang pengiriman informasi. (Stuart, 1983 dalam Vardiansyah, 2004:3)</a:t>
            </a:r>
          </a:p>
          <a:p>
            <a:pPr algn="l"/>
            <a:endParaRPr lang="id-ID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b="1" dirty="0" smtClean="0">
                <a:solidFill>
                  <a:srgbClr val="0070C0"/>
                </a:solidFill>
              </a:rPr>
              <a:t>TOKOH PERINTIS ILMU KOMUNIKASI</a:t>
            </a:r>
            <a:endParaRPr lang="id-ID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7356" y="1214422"/>
            <a:ext cx="6829444" cy="5286412"/>
          </a:xfrm>
        </p:spPr>
        <p:txBody>
          <a:bodyPr>
            <a:normAutofit fontScale="77500" lnSpcReduction="20000"/>
          </a:bodyPr>
          <a:lstStyle/>
          <a:p>
            <a:endParaRPr lang="id-ID" b="1" dirty="0">
              <a:solidFill>
                <a:srgbClr val="0070C0"/>
              </a:solidFill>
            </a:endParaRPr>
          </a:p>
          <a:p>
            <a:r>
              <a:rPr lang="id-ID" b="1" dirty="0">
                <a:solidFill>
                  <a:srgbClr val="0070C0"/>
                </a:solidFill>
              </a:rPr>
              <a:t>Harold Lasswell	</a:t>
            </a:r>
            <a:r>
              <a:rPr lang="id-ID" b="1" dirty="0" smtClean="0">
                <a:solidFill>
                  <a:srgbClr val="0070C0"/>
                </a:solidFill>
              </a:rPr>
              <a:t>(Paradigma Lasswell)</a:t>
            </a:r>
          </a:p>
          <a:p>
            <a:r>
              <a:rPr lang="id-ID" b="1" dirty="0" smtClean="0">
                <a:solidFill>
                  <a:srgbClr val="0070C0"/>
                </a:solidFill>
              </a:rPr>
              <a:t>Kurt </a:t>
            </a:r>
            <a:r>
              <a:rPr lang="id-ID" b="1" dirty="0">
                <a:solidFill>
                  <a:srgbClr val="0070C0"/>
                </a:solidFill>
              </a:rPr>
              <a:t>Lewin	</a:t>
            </a:r>
            <a:r>
              <a:rPr lang="id-ID" b="1" dirty="0" smtClean="0">
                <a:solidFill>
                  <a:srgbClr val="0070C0"/>
                </a:solidFill>
              </a:rPr>
              <a:t> (Psikologi)</a:t>
            </a:r>
            <a:endParaRPr lang="id-ID" b="1" dirty="0">
              <a:solidFill>
                <a:srgbClr val="0070C0"/>
              </a:solidFill>
            </a:endParaRPr>
          </a:p>
          <a:p>
            <a:r>
              <a:rPr lang="id-ID" b="1" dirty="0">
                <a:solidFill>
                  <a:srgbClr val="0070C0"/>
                </a:solidFill>
              </a:rPr>
              <a:t>Paul F. Lazarsfeld	</a:t>
            </a:r>
            <a:r>
              <a:rPr lang="id-ID" b="1" dirty="0" smtClean="0">
                <a:solidFill>
                  <a:srgbClr val="0070C0"/>
                </a:solidFill>
              </a:rPr>
              <a:t>(Matematika-Psikologi)</a:t>
            </a:r>
            <a:endParaRPr lang="id-ID" b="1" dirty="0">
              <a:solidFill>
                <a:srgbClr val="0070C0"/>
              </a:solidFill>
            </a:endParaRPr>
          </a:p>
          <a:p>
            <a:r>
              <a:rPr lang="id-ID" b="1" dirty="0">
                <a:solidFill>
                  <a:srgbClr val="0070C0"/>
                </a:solidFill>
              </a:rPr>
              <a:t>Carl I. Hovland	</a:t>
            </a:r>
            <a:r>
              <a:rPr lang="id-ID" b="1" dirty="0" smtClean="0">
                <a:solidFill>
                  <a:srgbClr val="0070C0"/>
                </a:solidFill>
              </a:rPr>
              <a:t>(Kom Interpersonal)</a:t>
            </a:r>
            <a:endParaRPr lang="id-ID" b="1" dirty="0">
              <a:solidFill>
                <a:srgbClr val="0070C0"/>
              </a:solidFill>
            </a:endParaRPr>
          </a:p>
          <a:p>
            <a:r>
              <a:rPr lang="id-ID" b="1" dirty="0">
                <a:solidFill>
                  <a:srgbClr val="0070C0"/>
                </a:solidFill>
              </a:rPr>
              <a:t>Wilbur Schramm	</a:t>
            </a:r>
            <a:r>
              <a:rPr lang="id-ID" b="1" dirty="0" smtClean="0">
                <a:solidFill>
                  <a:srgbClr val="0070C0"/>
                </a:solidFill>
              </a:rPr>
              <a:t>(Bapak Komunikasi)</a:t>
            </a:r>
            <a:endParaRPr lang="id-ID" b="1" dirty="0">
              <a:solidFill>
                <a:srgbClr val="0070C0"/>
              </a:solidFill>
            </a:endParaRPr>
          </a:p>
          <a:p>
            <a:r>
              <a:rPr lang="id-ID" b="1" dirty="0">
                <a:solidFill>
                  <a:srgbClr val="0070C0"/>
                </a:solidFill>
              </a:rPr>
              <a:t>John Dewey	</a:t>
            </a:r>
            <a:r>
              <a:rPr lang="id-ID" b="1" dirty="0" smtClean="0">
                <a:solidFill>
                  <a:srgbClr val="0070C0"/>
                </a:solidFill>
              </a:rPr>
              <a:t>(Psikologi - filsafat)</a:t>
            </a:r>
            <a:endParaRPr lang="id-ID" b="1" dirty="0">
              <a:solidFill>
                <a:srgbClr val="0070C0"/>
              </a:solidFill>
            </a:endParaRPr>
          </a:p>
          <a:p>
            <a:r>
              <a:rPr lang="id-ID" b="1" dirty="0">
                <a:solidFill>
                  <a:srgbClr val="0070C0"/>
                </a:solidFill>
              </a:rPr>
              <a:t>Charles H. Cooley	</a:t>
            </a:r>
            <a:r>
              <a:rPr lang="id-ID" b="1" dirty="0" smtClean="0">
                <a:solidFill>
                  <a:srgbClr val="0070C0"/>
                </a:solidFill>
              </a:rPr>
              <a:t> (Sosiolog dan Politik)</a:t>
            </a:r>
            <a:endParaRPr lang="id-ID" b="1" dirty="0">
              <a:solidFill>
                <a:srgbClr val="0070C0"/>
              </a:solidFill>
            </a:endParaRPr>
          </a:p>
          <a:p>
            <a:r>
              <a:rPr lang="id-ID" b="1" dirty="0">
                <a:solidFill>
                  <a:srgbClr val="0070C0"/>
                </a:solidFill>
              </a:rPr>
              <a:t>Robert E. Park	</a:t>
            </a:r>
            <a:r>
              <a:rPr lang="id-ID" b="1" dirty="0" smtClean="0">
                <a:solidFill>
                  <a:srgbClr val="0070C0"/>
                </a:solidFill>
              </a:rPr>
              <a:t>(Wartawan &amp; PRO)</a:t>
            </a:r>
            <a:endParaRPr lang="id-ID" b="1" dirty="0">
              <a:solidFill>
                <a:srgbClr val="0070C0"/>
              </a:solidFill>
            </a:endParaRPr>
          </a:p>
          <a:p>
            <a:r>
              <a:rPr lang="id-ID" b="1" dirty="0">
                <a:solidFill>
                  <a:srgbClr val="0070C0"/>
                </a:solidFill>
              </a:rPr>
              <a:t>George Herbert Mead	</a:t>
            </a:r>
            <a:r>
              <a:rPr lang="id-ID" b="1" dirty="0" smtClean="0">
                <a:solidFill>
                  <a:srgbClr val="0070C0"/>
                </a:solidFill>
              </a:rPr>
              <a:t>(Sosiolog)</a:t>
            </a:r>
            <a:endParaRPr lang="id-ID" b="1" dirty="0">
              <a:solidFill>
                <a:srgbClr val="0070C0"/>
              </a:solidFill>
            </a:endParaRPr>
          </a:p>
          <a:p>
            <a:r>
              <a:rPr lang="id-ID" b="1" dirty="0">
                <a:solidFill>
                  <a:srgbClr val="0070C0"/>
                </a:solidFill>
              </a:rPr>
              <a:t>Nobert Weiner	</a:t>
            </a:r>
            <a:r>
              <a:rPr lang="id-ID" b="1" dirty="0" smtClean="0">
                <a:solidFill>
                  <a:srgbClr val="0070C0"/>
                </a:solidFill>
              </a:rPr>
              <a:t>(Sibernetika)</a:t>
            </a:r>
            <a:endParaRPr lang="id-ID" b="1" dirty="0">
              <a:solidFill>
                <a:srgbClr val="0070C0"/>
              </a:solidFill>
            </a:endParaRPr>
          </a:p>
          <a:p>
            <a:r>
              <a:rPr lang="id-ID" b="1" dirty="0">
                <a:solidFill>
                  <a:srgbClr val="0070C0"/>
                </a:solidFill>
              </a:rPr>
              <a:t>Claude E. </a:t>
            </a:r>
            <a:r>
              <a:rPr lang="id-ID" b="1" dirty="0" smtClean="0">
                <a:solidFill>
                  <a:srgbClr val="0070C0"/>
                </a:solidFill>
              </a:rPr>
              <a:t>Shannon (Matematika)</a:t>
            </a:r>
            <a:r>
              <a:rPr lang="id-ID" b="1" dirty="0">
                <a:solidFill>
                  <a:srgbClr val="0070C0"/>
                </a:solidFill>
              </a:rPr>
              <a:t>	</a:t>
            </a:r>
          </a:p>
          <a:p>
            <a:r>
              <a:rPr lang="id-ID" b="1" dirty="0">
                <a:solidFill>
                  <a:srgbClr val="0070C0"/>
                </a:solidFill>
              </a:rPr>
              <a:t>Everett M. Rogers</a:t>
            </a:r>
            <a:r>
              <a:rPr lang="id-ID" b="1">
                <a:solidFill>
                  <a:srgbClr val="0070C0"/>
                </a:solidFill>
              </a:rPr>
              <a:t>	</a:t>
            </a:r>
            <a:r>
              <a:rPr lang="id-ID" b="1" smtClean="0">
                <a:solidFill>
                  <a:srgbClr val="0070C0"/>
                </a:solidFill>
              </a:rPr>
              <a:t> (Difusi Inovasi)</a:t>
            </a:r>
            <a:endParaRPr lang="id-ID" b="1" dirty="0">
              <a:solidFill>
                <a:srgbClr val="0070C0"/>
              </a:solidFill>
            </a:endParaRPr>
          </a:p>
          <a:p>
            <a:endParaRPr lang="id-ID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C00000"/>
                </a:solidFill>
              </a:rPr>
              <a:t>TUGAS	</a:t>
            </a:r>
            <a:endParaRPr lang="id-ID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b="1" dirty="0" smtClean="0">
                <a:solidFill>
                  <a:srgbClr val="C00000"/>
                </a:solidFill>
              </a:rPr>
              <a:t>	Buat kelompok kajian (6 orang anggota membahas 2 tokoh) berdasarkan pemikiran dari tokoh-tokoh perintis komunikasi diatas, dengan membahas :</a:t>
            </a:r>
          </a:p>
          <a:p>
            <a:pPr>
              <a:buNone/>
            </a:pPr>
            <a:r>
              <a:rPr lang="id-ID" b="1" dirty="0" smtClean="0">
                <a:solidFill>
                  <a:srgbClr val="C00000"/>
                </a:solidFill>
              </a:rPr>
              <a:t>	Siapa, Apa, bagaimana, kenapa, dan bagaimana pendapat anda atas pemikiran tersebut.</a:t>
            </a:r>
            <a:endParaRPr lang="id-ID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500043"/>
            <a:ext cx="7772400" cy="1143008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solidFill>
                  <a:srgbClr val="0070C0"/>
                </a:solidFill>
              </a:rPr>
              <a:t>Hambatan Komunikasi</a:t>
            </a:r>
            <a:endParaRPr lang="id-ID" sz="3600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538" y="1571612"/>
            <a:ext cx="7572428" cy="4857784"/>
          </a:xfrm>
        </p:spPr>
        <p:txBody>
          <a:bodyPr>
            <a:normAutofit/>
          </a:bodyPr>
          <a:lstStyle/>
          <a:p>
            <a:pPr marL="231775" indent="-231775" algn="l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id-ID" sz="2400" b="1" dirty="0" smtClean="0">
                <a:solidFill>
                  <a:srgbClr val="FF0000"/>
                </a:solidFill>
              </a:rPr>
              <a:t>Kebisingan</a:t>
            </a:r>
            <a:endParaRPr lang="id-ID" sz="2400" b="1" dirty="0">
              <a:solidFill>
                <a:srgbClr val="FF0000"/>
              </a:solidFill>
            </a:endParaRPr>
          </a:p>
          <a:p>
            <a:pPr marL="231775" indent="-231775" algn="l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id-ID" sz="2400" b="1" dirty="0">
                <a:solidFill>
                  <a:srgbClr val="FF0000"/>
                </a:solidFill>
              </a:rPr>
              <a:t>Keadaan psikologis komunikan</a:t>
            </a:r>
          </a:p>
          <a:p>
            <a:pPr marL="231775" indent="-231775" algn="l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id-ID" sz="2400" b="1" dirty="0">
                <a:solidFill>
                  <a:srgbClr val="FF0000"/>
                </a:solidFill>
              </a:rPr>
              <a:t>Kesalahan penilaian oleh komunikator</a:t>
            </a:r>
          </a:p>
          <a:p>
            <a:pPr marL="231775" indent="-231775" algn="l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id-ID" sz="2400" b="1" dirty="0">
                <a:solidFill>
                  <a:srgbClr val="FF0000"/>
                </a:solidFill>
              </a:rPr>
              <a:t>Kesalahan penilaian oleh komunikan</a:t>
            </a:r>
          </a:p>
          <a:p>
            <a:pPr marL="231775" indent="-231775" algn="l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id-ID" sz="2400" b="1" dirty="0">
                <a:solidFill>
                  <a:srgbClr val="FF0000"/>
                </a:solidFill>
              </a:rPr>
              <a:t>Kurangnya pengetahuan komunikator atau komunikan</a:t>
            </a:r>
          </a:p>
          <a:p>
            <a:pPr marL="231775" indent="-231775" algn="l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id-ID" sz="2400" b="1" dirty="0">
                <a:solidFill>
                  <a:srgbClr val="FF0000"/>
                </a:solidFill>
              </a:rPr>
              <a:t>Bahasa</a:t>
            </a:r>
          </a:p>
          <a:p>
            <a:pPr marL="231775" indent="-231775" algn="l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id-ID" sz="2400" b="1" dirty="0">
                <a:solidFill>
                  <a:srgbClr val="FF0000"/>
                </a:solidFill>
              </a:rPr>
              <a:t>Isi pesan berlebihan</a:t>
            </a:r>
          </a:p>
          <a:p>
            <a:pPr marL="231775" indent="-231775" algn="l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id-ID" sz="2400" b="1" dirty="0">
                <a:solidFill>
                  <a:srgbClr val="FF0000"/>
                </a:solidFill>
              </a:rPr>
              <a:t>Bersifat satu arah</a:t>
            </a:r>
          </a:p>
          <a:p>
            <a:pPr marL="231775" indent="-231775" algn="l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id-ID" sz="2400" b="1" dirty="0">
                <a:solidFill>
                  <a:srgbClr val="FF0000"/>
                </a:solidFill>
              </a:rPr>
              <a:t>Faktor teknis</a:t>
            </a:r>
          </a:p>
          <a:p>
            <a:pPr marL="231775" indent="-231775" algn="l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id-ID" sz="2400" b="1" dirty="0">
                <a:solidFill>
                  <a:srgbClr val="FF0000"/>
                </a:solidFill>
              </a:rPr>
              <a:t>Kepentingan atau interest</a:t>
            </a:r>
          </a:p>
          <a:p>
            <a:pPr marL="231775" indent="-231775" algn="l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id-ID" sz="2400" b="1" dirty="0">
                <a:solidFill>
                  <a:srgbClr val="FF0000"/>
                </a:solidFill>
              </a:rPr>
              <a:t>Prasangka</a:t>
            </a:r>
          </a:p>
          <a:p>
            <a:pPr marL="231775" indent="-231775" algn="l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id-ID" sz="2400" b="1" dirty="0">
                <a:solidFill>
                  <a:srgbClr val="FF0000"/>
                </a:solidFill>
              </a:rPr>
              <a:t>Cara penyajian yang verbalistik dan sebagainya.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176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PARADIGMA KOMUNIKASI</vt:lpstr>
      <vt:lpstr>Hakikat Ilmu Komunikasi</vt:lpstr>
      <vt:lpstr>TOKOH PERINTIS ILMU KOMUNIKASI</vt:lpstr>
      <vt:lpstr>TUGAS </vt:lpstr>
      <vt:lpstr>Hambatan Komunikasi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PARADIGMA KOMUNIKASI</dc:title>
  <dc:creator>Manap</dc:creator>
  <cp:lastModifiedBy>Manap</cp:lastModifiedBy>
  <cp:revision>5</cp:revision>
  <dcterms:created xsi:type="dcterms:W3CDTF">2015-09-24T12:36:34Z</dcterms:created>
  <dcterms:modified xsi:type="dcterms:W3CDTF">2015-10-02T06:01:36Z</dcterms:modified>
</cp:coreProperties>
</file>