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39" r:id="rId3"/>
    <p:sldId id="340" r:id="rId4"/>
    <p:sldId id="341" r:id="rId5"/>
    <p:sldId id="321" r:id="rId6"/>
    <p:sldId id="331" r:id="rId7"/>
    <p:sldId id="330" r:id="rId8"/>
    <p:sldId id="322" r:id="rId9"/>
    <p:sldId id="332" r:id="rId10"/>
    <p:sldId id="333" r:id="rId11"/>
    <p:sldId id="335" r:id="rId12"/>
    <p:sldId id="336" r:id="rId13"/>
    <p:sldId id="337" r:id="rId14"/>
    <p:sldId id="338" r:id="rId15"/>
    <p:sldId id="30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smtClean="0"/>
              <a:t>STRUKTUR </a:t>
            </a:r>
            <a:r>
              <a:rPr lang="en-US" sz="3400" b="1" dirty="0" smtClean="0"/>
              <a:t>ALGORITMA (3)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For_do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kern="1200" dirty="0" err="1" smtClean="0"/>
              <a:t>Menghitung_S</a:t>
            </a:r>
            <a:endParaRPr lang="en-US" sz="24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2400" kern="1200" dirty="0" smtClean="0"/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kern="1200" dirty="0"/>
              <a:t>S  </a:t>
            </a:r>
            <a:r>
              <a:rPr lang="en-US" sz="2400" kern="1200" dirty="0">
                <a:sym typeface="Wingdings" panose="05000000000000000000" pitchFamily="2" charset="2"/>
              </a:rPr>
              <a:t>  0</a:t>
            </a:r>
            <a:endParaRPr lang="en-US" sz="2400" b="1" kern="1200" dirty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    </a:t>
            </a:r>
            <a:r>
              <a:rPr lang="en-US" sz="2400" b="1" u="sng" kern="1200" dirty="0" smtClean="0"/>
              <a:t>for</a:t>
            </a:r>
            <a:r>
              <a:rPr lang="en-US" sz="2400" kern="1200" dirty="0" smtClean="0"/>
              <a:t>  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  10  </a:t>
            </a:r>
            <a:r>
              <a:rPr lang="en-US" sz="2400" b="1" u="sng" kern="1200" dirty="0" err="1" smtClean="0">
                <a:sym typeface="Wingdings" pitchFamily="2" charset="2"/>
              </a:rPr>
              <a:t>downto</a:t>
            </a:r>
            <a:r>
              <a:rPr lang="en-US" sz="2400" kern="1200" dirty="0" smtClean="0">
                <a:sym typeface="Wingdings" pitchFamily="2" charset="2"/>
              </a:rPr>
              <a:t>  1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     S    S  +  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endParaRPr lang="en-US" sz="2400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ym typeface="Wingdings" pitchFamily="2" charset="2"/>
              </a:rPr>
              <a:t>endfor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ym typeface="Wingdings" pitchFamily="2" charset="2"/>
              </a:rPr>
              <a:t>output</a:t>
            </a:r>
            <a:r>
              <a:rPr lang="en-US" sz="2400" kern="1200" dirty="0" smtClean="0">
                <a:sym typeface="Wingdings" pitchFamily="2" charset="2"/>
              </a:rPr>
              <a:t>(S)        </a:t>
            </a:r>
            <a:endParaRPr lang="en-US" sz="2400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44428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  <a:cs typeface="Arial" pitchFamily="34" charset="0"/>
              </a:rPr>
              <a:t>diberikan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harga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pencacah</a:t>
            </a:r>
            <a:r>
              <a:rPr lang="en-US" dirty="0" smtClean="0">
                <a:latin typeface="+mn-lt"/>
                <a:cs typeface="Arial" pitchFamily="34" charset="0"/>
              </a:rPr>
              <a:t> (</a:t>
            </a:r>
            <a:r>
              <a:rPr lang="en-US" dirty="0" err="1" smtClean="0">
                <a:latin typeface="+mn-lt"/>
                <a:cs typeface="Arial" pitchFamily="34" charset="0"/>
              </a:rPr>
              <a:t>i</a:t>
            </a:r>
            <a:r>
              <a:rPr lang="en-US" dirty="0" smtClean="0">
                <a:latin typeface="+mn-lt"/>
                <a:cs typeface="Arial" pitchFamily="34" charset="0"/>
              </a:rPr>
              <a:t>) = 10}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71382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menampilkan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hasil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perhitungan</a:t>
            </a:r>
            <a:r>
              <a:rPr lang="en-US" dirty="0" smtClean="0">
                <a:latin typeface="+mn-lt"/>
              </a:rPr>
              <a:t> S = 10+9+..+1}</a:t>
            </a:r>
            <a:endParaRPr lang="en-US" dirty="0">
              <a:latin typeface="+mn-lt"/>
              <a:cs typeface="Arial" pitchFamily="34" charset="0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2660" y="2667000"/>
            <a:ext cx="382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dirty="0" smtClean="0">
                <a:latin typeface="+mn-lt"/>
              </a:rPr>
              <a:t>S,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: </a:t>
            </a:r>
            <a:r>
              <a:rPr lang="en-US" b="1" u="sng" dirty="0" smtClean="0">
                <a:latin typeface="+mn-lt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Pengulangan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while_do</a:t>
            </a:r>
            <a:r>
              <a:rPr lang="en-US" sz="3200" b="1" dirty="0" smtClean="0"/>
              <a:t> 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200" b="1" u="sng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3200" b="1" u="sng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u="sng" kern="1200" dirty="0" err="1" smtClean="0">
                <a:solidFill>
                  <a:srgbClr val="FF0000"/>
                </a:solidFill>
              </a:rPr>
              <a:t>Umum</a:t>
            </a:r>
            <a:r>
              <a:rPr lang="en-US" sz="3200" b="1" kern="1200" dirty="0" smtClean="0"/>
              <a:t>: </a:t>
            </a:r>
          </a:p>
          <a:p>
            <a:pPr>
              <a:spcBef>
                <a:spcPts val="0"/>
              </a:spcBef>
              <a:buNone/>
            </a:pPr>
            <a:endParaRPr lang="en-US" sz="3200" b="1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3200" b="1" kern="1200" dirty="0" err="1" smtClean="0"/>
              <a:t>Inisialisasi</a:t>
            </a:r>
            <a:endParaRPr lang="en-US" sz="32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 smtClean="0"/>
              <a:t>while</a:t>
            </a:r>
            <a:r>
              <a:rPr lang="en-US" sz="3200" kern="1200" dirty="0" smtClean="0"/>
              <a:t>  (</a:t>
            </a:r>
            <a:r>
              <a:rPr lang="en-US" sz="3200" kern="1200" dirty="0" err="1" smtClean="0"/>
              <a:t>kondisi</a:t>
            </a:r>
            <a:r>
              <a:rPr lang="en-US" sz="3200" kern="1200" dirty="0" smtClean="0"/>
              <a:t>)</a:t>
            </a:r>
            <a:r>
              <a:rPr lang="en-US" sz="3200" kern="1200" dirty="0" smtClean="0">
                <a:sym typeface="Wingdings" pitchFamily="2" charset="2"/>
              </a:rPr>
              <a:t>  </a:t>
            </a:r>
            <a:r>
              <a:rPr lang="en-US" sz="3200" b="1" u="sng" kern="1200" dirty="0" smtClean="0">
                <a:sym typeface="Wingdings" pitchFamily="2" charset="2"/>
              </a:rPr>
              <a:t>do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 smtClean="0">
                <a:sym typeface="Wingdings" pitchFamily="2" charset="2"/>
              </a:rPr>
              <a:t>        {</a:t>
            </a:r>
            <a:r>
              <a:rPr lang="en-US" sz="3200" kern="1200" dirty="0" err="1" smtClean="0">
                <a:sym typeface="Wingdings" pitchFamily="2" charset="2"/>
              </a:rPr>
              <a:t>aksi-aksi</a:t>
            </a:r>
            <a:r>
              <a:rPr lang="en-US" sz="3200" kern="1200" dirty="0" smtClean="0">
                <a:sym typeface="Wingdings" pitchFamily="2" charset="2"/>
              </a:rPr>
              <a:t> yang </a:t>
            </a:r>
            <a:r>
              <a:rPr lang="en-US" sz="3200" kern="1200" dirty="0" err="1" smtClean="0">
                <a:sym typeface="Wingdings" pitchFamily="2" charset="2"/>
              </a:rPr>
              <a:t>diulang</a:t>
            </a:r>
            <a:r>
              <a:rPr lang="en-US" sz="3200" kern="1200" dirty="0" smtClean="0">
                <a:sym typeface="Wingdings" pitchFamily="2" charset="2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 err="1" smtClean="0">
                <a:sym typeface="Wingdings" pitchFamily="2" charset="2"/>
              </a:rPr>
              <a:t>endwhile</a:t>
            </a:r>
            <a:endParaRPr lang="en-US" sz="3200" b="1" u="sng" kern="12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en-US" sz="3200" b="1" u="sng" kern="1200" dirty="0" smtClean="0">
              <a:sym typeface="Wingdings" pitchFamily="2" charset="2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while_do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kern="1200" dirty="0" err="1" smtClean="0"/>
              <a:t>Menghitung_S</a:t>
            </a:r>
            <a:endParaRPr lang="en-US" sz="24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2400" kern="1200" dirty="0" smtClean="0"/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/>
              <a:t> </a:t>
            </a:r>
            <a:r>
              <a:rPr lang="en-US" sz="2400" b="1" kern="1200" dirty="0" smtClean="0"/>
              <a:t>   </a:t>
            </a:r>
            <a:r>
              <a:rPr lang="en-US" sz="2400" kern="1200" dirty="0"/>
              <a:t>S  </a:t>
            </a:r>
            <a:r>
              <a:rPr lang="en-US" sz="2400" kern="1200" dirty="0">
                <a:sym typeface="Wingdings" panose="05000000000000000000" pitchFamily="2" charset="2"/>
              </a:rPr>
              <a:t>  0</a:t>
            </a:r>
            <a:endParaRPr lang="en-US" sz="2400" b="1" kern="1200" dirty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kern="1200" dirty="0" err="1">
                <a:sym typeface="Wingdings" pitchFamily="2" charset="2"/>
              </a:rPr>
              <a:t>i</a:t>
            </a:r>
            <a:r>
              <a:rPr lang="en-US" sz="2400" kern="1200" dirty="0">
                <a:sym typeface="Wingdings" pitchFamily="2" charset="2"/>
              </a:rPr>
              <a:t>     </a:t>
            </a:r>
            <a:r>
              <a:rPr lang="en-US" sz="2400" kern="1200" dirty="0" smtClean="0">
                <a:sym typeface="Wingdings" pitchFamily="2" charset="2"/>
              </a:rPr>
              <a:t>1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/>
              <a:t> </a:t>
            </a:r>
            <a:r>
              <a:rPr lang="en-US" sz="2400" b="1" kern="1200" dirty="0" smtClean="0"/>
              <a:t>   </a:t>
            </a:r>
            <a:r>
              <a:rPr lang="en-US" sz="2400" b="1" u="sng" kern="1200" dirty="0" smtClean="0"/>
              <a:t>while</a:t>
            </a:r>
            <a:r>
              <a:rPr lang="en-US" sz="2400" kern="1200" dirty="0" smtClean="0"/>
              <a:t>  ( 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≤  10)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  <a:r>
              <a:rPr lang="en-US" sz="2400" kern="1200" dirty="0" smtClean="0">
                <a:sym typeface="Wingdings" pitchFamily="2" charset="2"/>
              </a:rPr>
              <a:t>  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     	S    S   +   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endParaRPr lang="en-US" sz="2400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 	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r>
              <a:rPr lang="en-US" sz="2400" kern="1200" dirty="0" smtClean="0">
                <a:sym typeface="Wingdings" pitchFamily="2" charset="2"/>
              </a:rPr>
              <a:t>      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r>
              <a:rPr lang="en-US" sz="2400" kern="1200" dirty="0" smtClean="0">
                <a:sym typeface="Wingdings" pitchFamily="2" charset="2"/>
              </a:rPr>
              <a:t>   +   1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ym typeface="Wingdings" pitchFamily="2" charset="2"/>
              </a:rPr>
              <a:t>endwhile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ym typeface="Wingdings" pitchFamily="2" charset="2"/>
              </a:rPr>
              <a:t>output</a:t>
            </a:r>
            <a:r>
              <a:rPr lang="en-US" sz="2400" kern="1200" dirty="0" smtClean="0">
                <a:sym typeface="Wingdings" pitchFamily="2" charset="2"/>
              </a:rPr>
              <a:t>(S)        </a:t>
            </a:r>
            <a:endParaRPr lang="en-US" sz="2400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44428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  <a:cs typeface="Arial" pitchFamily="34" charset="0"/>
              </a:rPr>
              <a:t>diberikan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harga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pencacah</a:t>
            </a:r>
            <a:r>
              <a:rPr lang="en-US" dirty="0" smtClean="0">
                <a:latin typeface="+mn-lt"/>
                <a:cs typeface="Arial" pitchFamily="34" charset="0"/>
              </a:rPr>
              <a:t> (</a:t>
            </a:r>
            <a:r>
              <a:rPr lang="en-US" dirty="0" err="1" smtClean="0">
                <a:latin typeface="+mn-lt"/>
                <a:cs typeface="Arial" pitchFamily="34" charset="0"/>
              </a:rPr>
              <a:t>i</a:t>
            </a:r>
            <a:r>
              <a:rPr lang="en-US" dirty="0" smtClean="0">
                <a:latin typeface="+mn-lt"/>
                <a:cs typeface="Arial" pitchFamily="34" charset="0"/>
              </a:rPr>
              <a:t>) = 10}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71382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menampilkan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hasil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perhitungan</a:t>
            </a:r>
            <a:r>
              <a:rPr lang="en-US" dirty="0" smtClean="0">
                <a:latin typeface="+mn-lt"/>
              </a:rPr>
              <a:t> S = </a:t>
            </a:r>
            <a:r>
              <a:rPr lang="en-US" dirty="0">
                <a:latin typeface="+mn-lt"/>
              </a:rPr>
              <a:t>1+2+..+10</a:t>
            </a:r>
            <a:r>
              <a:rPr lang="en-US" dirty="0" smtClean="0">
                <a:latin typeface="+mn-lt"/>
              </a:rPr>
              <a:t>}</a:t>
            </a:r>
            <a:endParaRPr lang="en-US" dirty="0">
              <a:latin typeface="+mn-lt"/>
              <a:cs typeface="Arial" pitchFamily="34" charset="0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2660" y="2667000"/>
            <a:ext cx="382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dirty="0" smtClean="0">
                <a:latin typeface="+mn-lt"/>
              </a:rPr>
              <a:t>S,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: </a:t>
            </a:r>
            <a:r>
              <a:rPr lang="en-US" b="1" u="sng" dirty="0" smtClean="0">
                <a:latin typeface="+mn-lt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122760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Pengulangan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repeat_until</a:t>
            </a:r>
            <a:r>
              <a:rPr lang="en-US" sz="3200" b="1" dirty="0" smtClean="0"/>
              <a:t> 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200" b="1" u="sng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3200" b="1" u="sng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u="sng" kern="1200" dirty="0" err="1" smtClean="0">
                <a:solidFill>
                  <a:srgbClr val="FF0000"/>
                </a:solidFill>
              </a:rPr>
              <a:t>Umum</a:t>
            </a:r>
            <a:r>
              <a:rPr lang="en-US" sz="3200" b="1" kern="1200" dirty="0" smtClean="0"/>
              <a:t>: </a:t>
            </a:r>
          </a:p>
          <a:p>
            <a:pPr>
              <a:spcBef>
                <a:spcPts val="0"/>
              </a:spcBef>
              <a:buNone/>
            </a:pPr>
            <a:endParaRPr lang="en-US" sz="3200" b="1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3200" b="1" kern="1200" dirty="0" err="1" smtClean="0"/>
              <a:t>Inisialisasi</a:t>
            </a:r>
            <a:endParaRPr lang="en-US" sz="32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 smtClean="0"/>
              <a:t>repeat</a:t>
            </a:r>
            <a:r>
              <a:rPr lang="en-US" sz="3200" kern="12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>
                <a:sym typeface="Wingdings" pitchFamily="2" charset="2"/>
              </a:rPr>
              <a:t>	</a:t>
            </a:r>
            <a:r>
              <a:rPr lang="en-US" sz="3200" kern="1200" dirty="0" smtClean="0">
                <a:sym typeface="Wingdings" pitchFamily="2" charset="2"/>
              </a:rPr>
              <a:t>{</a:t>
            </a:r>
            <a:r>
              <a:rPr lang="en-US" sz="3200" kern="1200" dirty="0" err="1" smtClean="0">
                <a:sym typeface="Wingdings" pitchFamily="2" charset="2"/>
              </a:rPr>
              <a:t>aksi-aksi</a:t>
            </a:r>
            <a:r>
              <a:rPr lang="en-US" sz="3200" kern="1200" dirty="0" smtClean="0">
                <a:sym typeface="Wingdings" pitchFamily="2" charset="2"/>
              </a:rPr>
              <a:t> yang </a:t>
            </a:r>
            <a:r>
              <a:rPr lang="en-US" sz="3200" kern="1200" dirty="0" err="1" smtClean="0">
                <a:sym typeface="Wingdings" pitchFamily="2" charset="2"/>
              </a:rPr>
              <a:t>diulang</a:t>
            </a:r>
            <a:r>
              <a:rPr lang="en-US" sz="3200" kern="1200" dirty="0" smtClean="0">
                <a:sym typeface="Wingdings" pitchFamily="2" charset="2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>
                <a:sym typeface="Wingdings" pitchFamily="2" charset="2"/>
              </a:rPr>
              <a:t>u</a:t>
            </a:r>
            <a:r>
              <a:rPr lang="en-US" sz="3200" b="1" u="sng" kern="1200" dirty="0" smtClean="0">
                <a:sym typeface="Wingdings" pitchFamily="2" charset="2"/>
              </a:rPr>
              <a:t>ntil</a:t>
            </a:r>
            <a:r>
              <a:rPr lang="en-US" sz="3200" kern="1200" dirty="0" smtClean="0">
                <a:sym typeface="Wingdings" pitchFamily="2" charset="2"/>
              </a:rPr>
              <a:t> (</a:t>
            </a:r>
            <a:r>
              <a:rPr lang="en-US" sz="3200" kern="1200" dirty="0" err="1" smtClean="0">
                <a:sym typeface="Wingdings" pitchFamily="2" charset="2"/>
              </a:rPr>
              <a:t>kondisi</a:t>
            </a:r>
            <a:r>
              <a:rPr lang="en-US" sz="3200" kern="1200" dirty="0" smtClean="0">
                <a:sym typeface="Wingdings" pitchFamily="2" charset="2"/>
              </a:rPr>
              <a:t>)</a:t>
            </a:r>
            <a:endParaRPr lang="en-US" sz="3200" b="1" u="sng" kern="12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en-US" sz="3200" b="1" u="sng" kern="1200" dirty="0" smtClean="0">
              <a:sym typeface="Wingdings" pitchFamily="2" charset="2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repeat_until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kern="1200" dirty="0" err="1" smtClean="0"/>
              <a:t>Menghitung_S</a:t>
            </a:r>
            <a:endParaRPr lang="en-US" sz="24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2400" kern="1200" dirty="0" smtClean="0"/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kern="1200" dirty="0"/>
              <a:t>S  </a:t>
            </a:r>
            <a:r>
              <a:rPr lang="en-US" sz="2400" kern="1200" dirty="0">
                <a:sym typeface="Wingdings" panose="05000000000000000000" pitchFamily="2" charset="2"/>
              </a:rPr>
              <a:t>  0</a:t>
            </a:r>
            <a:endParaRPr lang="en-US" sz="2400" b="1" kern="1200" dirty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kern="1200" dirty="0" err="1">
                <a:sym typeface="Wingdings" pitchFamily="2" charset="2"/>
              </a:rPr>
              <a:t>i</a:t>
            </a:r>
            <a:r>
              <a:rPr lang="en-US" sz="2400" kern="1200" dirty="0">
                <a:sym typeface="Wingdings" pitchFamily="2" charset="2"/>
              </a:rPr>
              <a:t>     </a:t>
            </a:r>
            <a:r>
              <a:rPr lang="en-US" sz="2400" kern="1200" dirty="0" smtClean="0">
                <a:sym typeface="Wingdings" pitchFamily="2" charset="2"/>
              </a:rPr>
              <a:t>1</a:t>
            </a:r>
            <a:endParaRPr lang="en-US" sz="2400" kern="1200" dirty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    </a:t>
            </a:r>
            <a:r>
              <a:rPr lang="en-US" sz="2400" b="1" u="sng" kern="1200" dirty="0" smtClean="0"/>
              <a:t>repeat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  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     	S    S   +   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endParaRPr lang="en-US" sz="2400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 	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r>
              <a:rPr lang="en-US" sz="2400" kern="1200" dirty="0" smtClean="0">
                <a:sym typeface="Wingdings" pitchFamily="2" charset="2"/>
              </a:rPr>
              <a:t>      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r>
              <a:rPr lang="en-US" sz="2400" kern="1200" dirty="0" smtClean="0">
                <a:sym typeface="Wingdings" pitchFamily="2" charset="2"/>
              </a:rPr>
              <a:t>   +   1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ym typeface="Wingdings" pitchFamily="2" charset="2"/>
              </a:rPr>
              <a:t>until</a:t>
            </a:r>
            <a:r>
              <a:rPr lang="en-US" sz="2400" kern="1200" dirty="0" smtClean="0">
                <a:sym typeface="Wingdings" pitchFamily="2" charset="2"/>
              </a:rPr>
              <a:t> </a:t>
            </a:r>
            <a:r>
              <a:rPr lang="en-US" sz="2400" kern="1200" dirty="0"/>
              <a:t>( </a:t>
            </a:r>
            <a:r>
              <a:rPr lang="en-US" sz="2400" kern="1200" dirty="0" err="1"/>
              <a:t>i</a:t>
            </a:r>
            <a:r>
              <a:rPr lang="en-US" sz="2400" kern="1200" dirty="0"/>
              <a:t>  </a:t>
            </a:r>
            <a:r>
              <a:rPr lang="en-US" sz="2400" kern="1200" dirty="0" smtClean="0">
                <a:sym typeface="Wingdings" pitchFamily="2" charset="2"/>
              </a:rPr>
              <a:t>&gt;  </a:t>
            </a:r>
            <a:r>
              <a:rPr lang="en-US" sz="2400" kern="1200" dirty="0">
                <a:sym typeface="Wingdings" pitchFamily="2" charset="2"/>
              </a:rPr>
              <a:t>10) 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ym typeface="Wingdings" pitchFamily="2" charset="2"/>
              </a:rPr>
              <a:t>output</a:t>
            </a:r>
            <a:r>
              <a:rPr lang="en-US" sz="2400" kern="1200" dirty="0" smtClean="0">
                <a:sym typeface="Wingdings" pitchFamily="2" charset="2"/>
              </a:rPr>
              <a:t>(S)        </a:t>
            </a:r>
            <a:endParaRPr lang="en-US" sz="2400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44428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  <a:cs typeface="Arial" pitchFamily="34" charset="0"/>
              </a:rPr>
              <a:t>diberikan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harga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pencacah</a:t>
            </a:r>
            <a:r>
              <a:rPr lang="en-US" dirty="0" smtClean="0">
                <a:latin typeface="+mn-lt"/>
                <a:cs typeface="Arial" pitchFamily="34" charset="0"/>
              </a:rPr>
              <a:t> (</a:t>
            </a:r>
            <a:r>
              <a:rPr lang="en-US" dirty="0" err="1" smtClean="0">
                <a:latin typeface="+mn-lt"/>
                <a:cs typeface="Arial" pitchFamily="34" charset="0"/>
              </a:rPr>
              <a:t>i</a:t>
            </a:r>
            <a:r>
              <a:rPr lang="en-US" dirty="0" smtClean="0">
                <a:latin typeface="+mn-lt"/>
                <a:cs typeface="Arial" pitchFamily="34" charset="0"/>
              </a:rPr>
              <a:t>) = 10}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71382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menampilkan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hasil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perhitungan</a:t>
            </a:r>
            <a:r>
              <a:rPr lang="en-US" dirty="0" smtClean="0">
                <a:latin typeface="+mn-lt"/>
              </a:rPr>
              <a:t> S = </a:t>
            </a:r>
            <a:r>
              <a:rPr lang="en-US" dirty="0">
                <a:latin typeface="+mn-lt"/>
              </a:rPr>
              <a:t>1+2+..+10</a:t>
            </a:r>
            <a:r>
              <a:rPr lang="en-US" dirty="0" smtClean="0">
                <a:latin typeface="+mn-lt"/>
              </a:rPr>
              <a:t>}</a:t>
            </a:r>
            <a:endParaRPr lang="en-US" dirty="0">
              <a:latin typeface="+mn-lt"/>
              <a:cs typeface="Arial" pitchFamily="34" charset="0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2660" y="2667000"/>
            <a:ext cx="382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dirty="0" smtClean="0">
                <a:latin typeface="+mn-lt"/>
              </a:rPr>
              <a:t>S,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: </a:t>
            </a:r>
            <a:r>
              <a:rPr lang="en-US" b="1" u="sng" dirty="0" smtClean="0">
                <a:latin typeface="+mn-lt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404874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3600" b="1" dirty="0" smtClean="0"/>
              <a:t> </a:t>
            </a:r>
            <a:r>
              <a:rPr lang="en-US" sz="3600" b="1" dirty="0" err="1" smtClean="0"/>
              <a:t>Analisis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/>
              <a:t>B</a:t>
            </a:r>
            <a:r>
              <a:rPr lang="en-US" sz="3600" b="1" dirty="0" err="1" smtClean="0"/>
              <a:t>anyak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Kasus</a:t>
            </a:r>
            <a:endParaRPr lang="id-ID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kern="1200" dirty="0" err="1" smtClean="0"/>
              <a:t>Penyederhanaan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bentuk</a:t>
            </a:r>
            <a:r>
              <a:rPr lang="en-US" sz="3200" b="1" kern="1200" dirty="0" smtClean="0"/>
              <a:t> </a:t>
            </a:r>
            <a:r>
              <a:rPr lang="en-US" sz="3200" b="1" i="1" kern="1200" dirty="0" smtClean="0"/>
              <a:t>nested if </a:t>
            </a:r>
            <a:r>
              <a:rPr lang="en-US" sz="3200" b="1" kern="1200" dirty="0" err="1" smtClean="0"/>
              <a:t>menggunakan</a:t>
            </a:r>
            <a:r>
              <a:rPr lang="en-US" sz="3200" b="1" kern="1200" dirty="0" smtClean="0"/>
              <a:t> </a:t>
            </a:r>
            <a:r>
              <a:rPr lang="en-US" sz="3200" b="1" i="1" kern="1200" dirty="0" smtClean="0"/>
              <a:t>depend on </a:t>
            </a:r>
            <a:r>
              <a:rPr lang="en-US" sz="3200" b="1" kern="1200" dirty="0" smtClean="0"/>
              <a:t>(</a:t>
            </a:r>
            <a:r>
              <a:rPr lang="en-US" sz="3200" b="1" kern="1200" dirty="0" err="1" smtClean="0"/>
              <a:t>Algoritma</a:t>
            </a:r>
            <a:r>
              <a:rPr lang="en-US" sz="3200" b="1" kern="1200" dirty="0" smtClean="0"/>
              <a:t>)</a:t>
            </a:r>
          </a:p>
          <a:p>
            <a:pPr>
              <a:buNone/>
            </a:pPr>
            <a:r>
              <a:rPr lang="en-US" sz="2800" b="1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err="1" smtClean="0">
                <a:solidFill>
                  <a:srgbClr val="FF0000"/>
                </a:solidFill>
              </a:rPr>
              <a:t>Umum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smtClean="0"/>
              <a:t>:</a:t>
            </a:r>
          </a:p>
          <a:p>
            <a:pPr indent="0">
              <a:buNone/>
            </a:pPr>
            <a:r>
              <a:rPr lang="en-US" sz="2800" b="1" u="sng" kern="1200" dirty="0" smtClean="0"/>
              <a:t>Depend on</a:t>
            </a:r>
            <a:r>
              <a:rPr lang="en-US" sz="2800" b="1" kern="1200" dirty="0" smtClean="0"/>
              <a:t> (</a:t>
            </a:r>
            <a:r>
              <a:rPr lang="en-US" sz="2800" b="1" kern="1200" dirty="0" err="1" smtClean="0"/>
              <a:t>Variabel</a:t>
            </a:r>
            <a:r>
              <a:rPr lang="en-US" sz="2800" b="1" kern="1200" dirty="0" smtClean="0"/>
              <a:t>)</a:t>
            </a:r>
          </a:p>
          <a:p>
            <a:pPr>
              <a:buNone/>
            </a:pPr>
            <a:r>
              <a:rPr lang="en-US" sz="2800" b="1" kern="1200" dirty="0" smtClean="0"/>
              <a:t>          (kondisi_1) : aksi_1</a:t>
            </a:r>
          </a:p>
          <a:p>
            <a:pPr>
              <a:buNone/>
            </a:pPr>
            <a:r>
              <a:rPr lang="en-US" sz="2800" b="1" kern="1200" dirty="0" smtClean="0"/>
              <a:t>		 (kondisi_2) </a:t>
            </a:r>
            <a:r>
              <a:rPr lang="en-US" sz="2800" b="1" kern="1200" dirty="0"/>
              <a:t>: </a:t>
            </a:r>
            <a:r>
              <a:rPr lang="en-US" sz="2800" b="1" kern="1200" dirty="0" smtClean="0"/>
              <a:t>aksi_2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	 ..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  	 </a:t>
            </a:r>
            <a:r>
              <a:rPr lang="en-US" sz="2800" b="1" kern="1200" dirty="0"/>
              <a:t>(</a:t>
            </a:r>
            <a:r>
              <a:rPr lang="en-US" sz="2800" b="1" kern="1200" dirty="0" err="1" smtClean="0"/>
              <a:t>kondisi_n</a:t>
            </a:r>
            <a:r>
              <a:rPr lang="en-US" sz="2800" b="1" kern="1200" dirty="0" smtClean="0"/>
              <a:t>) </a:t>
            </a:r>
            <a:r>
              <a:rPr lang="en-US" sz="2800" b="1" kern="1200" dirty="0"/>
              <a:t>: </a:t>
            </a:r>
            <a:r>
              <a:rPr lang="en-US" sz="2800" b="1" kern="1200" dirty="0" err="1" smtClean="0"/>
              <a:t>aksi_n</a:t>
            </a:r>
            <a:endParaRPr lang="en-US" sz="2800" b="1" kern="1200" dirty="0" smtClean="0"/>
          </a:p>
          <a:p>
            <a:pPr>
              <a:buNone/>
            </a:pPr>
            <a:r>
              <a:rPr lang="en-US" sz="2800" b="1" kern="1200" dirty="0" smtClean="0"/>
              <a:t>	</a:t>
            </a:r>
            <a:r>
              <a:rPr lang="en-US" sz="2800" b="1" u="sng" kern="1200" dirty="0" err="1"/>
              <a:t>E</a:t>
            </a:r>
            <a:r>
              <a:rPr lang="en-US" sz="2800" b="1" u="sng" kern="1200" dirty="0" err="1" smtClean="0"/>
              <a:t>ndDepend</a:t>
            </a:r>
            <a:endParaRPr lang="en-US" sz="2800" b="1" u="sng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055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3600" b="1" dirty="0" smtClean="0"/>
              <a:t> </a:t>
            </a:r>
            <a:r>
              <a:rPr lang="en-US" sz="3600" b="1" dirty="0" err="1" smtClean="0"/>
              <a:t>Analisis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/>
              <a:t>B</a:t>
            </a:r>
            <a:r>
              <a:rPr lang="en-US" sz="3600" b="1" dirty="0" err="1" smtClean="0"/>
              <a:t>anyak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Kasus</a:t>
            </a:r>
            <a:endParaRPr lang="id-ID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kern="1200" dirty="0" err="1" smtClean="0"/>
              <a:t>Penyederhanaan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bentuk</a:t>
            </a:r>
            <a:r>
              <a:rPr lang="en-US" sz="3200" b="1" kern="1200" dirty="0" smtClean="0"/>
              <a:t> </a:t>
            </a:r>
            <a:r>
              <a:rPr lang="en-US" sz="3200" b="1" i="1" kern="1200" dirty="0" smtClean="0"/>
              <a:t>nested if </a:t>
            </a:r>
            <a:r>
              <a:rPr lang="en-US" sz="3200" b="1" kern="1200" dirty="0" err="1" smtClean="0"/>
              <a:t>menggunakan</a:t>
            </a:r>
            <a:r>
              <a:rPr lang="en-US" sz="3200" b="1" kern="1200" dirty="0" smtClean="0"/>
              <a:t> </a:t>
            </a:r>
            <a:r>
              <a:rPr lang="en-US" sz="3200" b="1" i="1" kern="1200" dirty="0" smtClean="0"/>
              <a:t>case of </a:t>
            </a:r>
            <a:r>
              <a:rPr lang="en-US" sz="3200" b="1" kern="1200" dirty="0" smtClean="0"/>
              <a:t>(Pascal)</a:t>
            </a:r>
          </a:p>
          <a:p>
            <a:pPr>
              <a:buNone/>
            </a:pPr>
            <a:r>
              <a:rPr lang="en-US" sz="2800" b="1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err="1" smtClean="0">
                <a:solidFill>
                  <a:srgbClr val="FF0000"/>
                </a:solidFill>
              </a:rPr>
              <a:t>Umum</a:t>
            </a:r>
            <a:r>
              <a:rPr lang="en-US" sz="2800" b="1" kern="1200" dirty="0" smtClean="0">
                <a:solidFill>
                  <a:srgbClr val="FF0000"/>
                </a:solidFill>
              </a:rPr>
              <a:t> </a:t>
            </a:r>
            <a:r>
              <a:rPr lang="en-US" sz="2800" b="1" kern="1200" dirty="0" smtClean="0"/>
              <a:t>:</a:t>
            </a:r>
          </a:p>
          <a:p>
            <a:pPr indent="0">
              <a:buNone/>
            </a:pPr>
            <a:r>
              <a:rPr lang="en-US" sz="2800" b="1" kern="1200" dirty="0" smtClean="0"/>
              <a:t>Case (</a:t>
            </a:r>
            <a:r>
              <a:rPr lang="en-US" sz="2800" b="1" kern="1200" dirty="0" err="1" smtClean="0"/>
              <a:t>Variabel</a:t>
            </a:r>
            <a:r>
              <a:rPr lang="en-US" sz="2800" b="1" kern="1200" dirty="0" smtClean="0"/>
              <a:t>) of</a:t>
            </a:r>
          </a:p>
          <a:p>
            <a:pPr>
              <a:buNone/>
            </a:pPr>
            <a:r>
              <a:rPr lang="en-US" sz="2800" b="1" kern="1200" dirty="0" smtClean="0"/>
              <a:t>          (kondisi_1) : aksi_1</a:t>
            </a:r>
          </a:p>
          <a:p>
            <a:pPr>
              <a:buNone/>
            </a:pPr>
            <a:r>
              <a:rPr lang="en-US" sz="2800" b="1" kern="1200" dirty="0" smtClean="0"/>
              <a:t>		 (kondisi_2) </a:t>
            </a:r>
            <a:r>
              <a:rPr lang="en-US" sz="2800" b="1" kern="1200" dirty="0"/>
              <a:t>: </a:t>
            </a:r>
            <a:r>
              <a:rPr lang="en-US" sz="2800" b="1" kern="1200" dirty="0" smtClean="0"/>
              <a:t>aksi_2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	 ..</a:t>
            </a:r>
          </a:p>
          <a:p>
            <a:pPr>
              <a:buNone/>
            </a:pPr>
            <a:r>
              <a:rPr lang="en-US" sz="2800" b="1" kern="1200" dirty="0"/>
              <a:t>	</a:t>
            </a:r>
            <a:r>
              <a:rPr lang="en-US" sz="2800" b="1" kern="1200" dirty="0" smtClean="0"/>
              <a:t>  	 </a:t>
            </a:r>
            <a:r>
              <a:rPr lang="en-US" sz="2800" b="1" kern="1200" dirty="0"/>
              <a:t>(</a:t>
            </a:r>
            <a:r>
              <a:rPr lang="en-US" sz="2800" b="1" kern="1200" dirty="0" err="1" smtClean="0"/>
              <a:t>kondisi_n</a:t>
            </a:r>
            <a:r>
              <a:rPr lang="en-US" sz="2800" b="1" kern="1200" dirty="0" smtClean="0"/>
              <a:t>) </a:t>
            </a:r>
            <a:r>
              <a:rPr lang="en-US" sz="2800" b="1" kern="1200" dirty="0"/>
              <a:t>: </a:t>
            </a:r>
            <a:r>
              <a:rPr lang="en-US" sz="2800" b="1" kern="1200" dirty="0" err="1" smtClean="0"/>
              <a:t>aksi_n</a:t>
            </a:r>
            <a:endParaRPr lang="en-US" sz="2800" b="1" kern="1200" dirty="0" smtClean="0"/>
          </a:p>
          <a:p>
            <a:pPr>
              <a:buNone/>
            </a:pPr>
            <a:r>
              <a:rPr lang="en-US" sz="2800" b="1" kern="1200" dirty="0" smtClean="0"/>
              <a:t>	End;</a:t>
            </a:r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74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b="1" kern="1200" dirty="0" err="1" smtClean="0"/>
              <a:t>Menentukan_Indeks_Nilai</a:t>
            </a:r>
            <a:endParaRPr lang="en-US" b="1" kern="1200" dirty="0" smtClean="0"/>
          </a:p>
          <a:p>
            <a:pPr>
              <a:buNone/>
            </a:pPr>
            <a:r>
              <a:rPr lang="en-US" b="1" kern="1200" dirty="0" smtClean="0"/>
              <a:t>{I.S.  : </a:t>
            </a:r>
          </a:p>
          <a:p>
            <a:pPr marL="974725" indent="-974725">
              <a:buNone/>
            </a:pPr>
            <a:r>
              <a:rPr lang="en-US" b="1" kern="1200" dirty="0" smtClean="0"/>
              <a:t>{F.S. :</a:t>
            </a:r>
          </a:p>
          <a:p>
            <a:pPr marL="974725" indent="-974725">
              <a:buNone/>
            </a:pPr>
            <a:r>
              <a:rPr lang="en-US" b="1" u="sng" kern="1200" dirty="0" err="1" smtClean="0"/>
              <a:t>Kamus</a:t>
            </a:r>
            <a:r>
              <a:rPr lang="en-US" kern="1200" dirty="0" smtClean="0"/>
              <a:t>:</a:t>
            </a:r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r>
              <a:rPr lang="en-US" b="1" u="sng" kern="1200" dirty="0" err="1" smtClean="0"/>
              <a:t>Algoritma</a:t>
            </a:r>
            <a:r>
              <a:rPr lang="en-US" b="1" kern="1200" dirty="0" smtClean="0"/>
              <a:t>:</a:t>
            </a:r>
          </a:p>
          <a:p>
            <a:pPr marL="974725" indent="-974725">
              <a:buNone/>
            </a:pPr>
            <a:r>
              <a:rPr lang="en-US" kern="1200" dirty="0" smtClean="0"/>
              <a:t>    </a:t>
            </a:r>
            <a:r>
              <a:rPr lang="en-US" b="1" u="sng" kern="1200" dirty="0" smtClean="0"/>
              <a:t>Input</a:t>
            </a:r>
            <a:r>
              <a:rPr lang="en-US" b="1" kern="1200" dirty="0" smtClean="0"/>
              <a:t> (</a:t>
            </a:r>
            <a:r>
              <a:rPr lang="en-US" b="1" kern="1200" dirty="0" err="1" smtClean="0"/>
              <a:t>Nilai</a:t>
            </a:r>
            <a:r>
              <a:rPr lang="en-US" b="1" kern="1200" dirty="0" smtClean="0"/>
              <a:t>)</a:t>
            </a:r>
            <a:endParaRPr lang="en-US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Depend on</a:t>
            </a:r>
            <a:r>
              <a:rPr lang="en-US" b="1" kern="1200" dirty="0" smtClean="0">
                <a:sym typeface="Wingdings" pitchFamily="2" charset="2"/>
              </a:rPr>
              <a:t> (</a:t>
            </a:r>
            <a:r>
              <a:rPr lang="en-US" b="1" kern="1200" dirty="0" err="1" smtClean="0">
                <a:sym typeface="Wingdings" pitchFamily="2" charset="2"/>
              </a:rPr>
              <a:t>Nilai</a:t>
            </a:r>
            <a:r>
              <a:rPr lang="en-US" b="1" kern="1200" dirty="0" smtClean="0">
                <a:sym typeface="Wingdings" pitchFamily="2" charset="2"/>
              </a:rPr>
              <a:t>)</a:t>
            </a:r>
          </a:p>
          <a:p>
            <a:pPr marL="974725" indent="-403225">
              <a:buNone/>
            </a:pPr>
            <a:r>
              <a:rPr lang="en-US" b="1" kern="1200" dirty="0" smtClean="0">
                <a:sym typeface="Wingdings" pitchFamily="2" charset="2"/>
              </a:rPr>
              <a:t>80..100 : </a:t>
            </a:r>
            <a:r>
              <a:rPr lang="en-US" b="1" kern="1200" dirty="0" err="1" smtClean="0">
                <a:sym typeface="Wingdings" pitchFamily="2" charset="2"/>
              </a:rPr>
              <a:t>Indeks</a:t>
            </a:r>
            <a:r>
              <a:rPr lang="en-US" b="1" kern="1200" dirty="0" smtClean="0">
                <a:sym typeface="Wingdings" pitchFamily="2" charset="2"/>
              </a:rPr>
              <a:t>  ‘A’</a:t>
            </a:r>
          </a:p>
          <a:p>
            <a:pPr marL="974725" indent="-403225">
              <a:buNone/>
            </a:pPr>
            <a:r>
              <a:rPr lang="en-US" b="1" kern="1200" dirty="0" smtClean="0">
                <a:sym typeface="Wingdings" pitchFamily="2" charset="2"/>
              </a:rPr>
              <a:t>70..79   : </a:t>
            </a:r>
            <a:r>
              <a:rPr lang="en-US" b="1" kern="1200" dirty="0" err="1" smtClean="0">
                <a:sym typeface="Wingdings" pitchFamily="2" charset="2"/>
              </a:rPr>
              <a:t>Indeks</a:t>
            </a:r>
            <a:r>
              <a:rPr lang="en-US" b="1" kern="1200" dirty="0" smtClean="0">
                <a:sym typeface="Wingdings" pitchFamily="2" charset="2"/>
              </a:rPr>
              <a:t>  ‘B’</a:t>
            </a:r>
          </a:p>
          <a:p>
            <a:pPr marL="974725" indent="-403225">
              <a:buNone/>
            </a:pPr>
            <a:r>
              <a:rPr lang="en-US" b="1" kern="1200" dirty="0" smtClean="0">
                <a:sym typeface="Wingdings" pitchFamily="2" charset="2"/>
              </a:rPr>
              <a:t>60..69   : </a:t>
            </a:r>
            <a:r>
              <a:rPr lang="en-US" b="1" kern="1200" dirty="0" err="1" smtClean="0">
                <a:sym typeface="Wingdings" pitchFamily="2" charset="2"/>
              </a:rPr>
              <a:t>Indeks</a:t>
            </a:r>
            <a:r>
              <a:rPr lang="en-US" b="1" kern="1200" dirty="0" smtClean="0">
                <a:sym typeface="Wingdings" pitchFamily="2" charset="2"/>
              </a:rPr>
              <a:t>  ‘C’</a:t>
            </a:r>
          </a:p>
          <a:p>
            <a:pPr marL="974725" indent="-403225">
              <a:buNone/>
            </a:pPr>
            <a:r>
              <a:rPr lang="en-US" b="1" kern="1200" dirty="0" smtClean="0">
                <a:sym typeface="Wingdings" pitchFamily="2" charset="2"/>
              </a:rPr>
              <a:t>50..59   : </a:t>
            </a:r>
            <a:r>
              <a:rPr lang="en-US" b="1" kern="1200" dirty="0" err="1" smtClean="0">
                <a:sym typeface="Wingdings" pitchFamily="2" charset="2"/>
              </a:rPr>
              <a:t>Indeks</a:t>
            </a:r>
            <a:r>
              <a:rPr lang="en-US" b="1" kern="1200" dirty="0" smtClean="0">
                <a:sym typeface="Wingdings" pitchFamily="2" charset="2"/>
              </a:rPr>
              <a:t>  ‘D’</a:t>
            </a:r>
          </a:p>
          <a:p>
            <a:pPr marL="974725" indent="-403225">
              <a:buNone/>
            </a:pPr>
            <a:r>
              <a:rPr lang="en-US" b="1" kern="1200" dirty="0" smtClean="0">
                <a:sym typeface="Wingdings" pitchFamily="2" charset="2"/>
              </a:rPr>
              <a:t>0.. 49    : </a:t>
            </a:r>
            <a:r>
              <a:rPr lang="en-US" b="1" kern="1200" dirty="0" err="1" smtClean="0">
                <a:sym typeface="Wingdings" pitchFamily="2" charset="2"/>
              </a:rPr>
              <a:t>Indeks</a:t>
            </a:r>
            <a:r>
              <a:rPr lang="en-US" b="1" kern="1200" dirty="0" smtClean="0">
                <a:sym typeface="Wingdings" pitchFamily="2" charset="2"/>
              </a:rPr>
              <a:t>  ‘E’</a:t>
            </a:r>
            <a:endParaRPr lang="en-US" b="1" kern="1200" dirty="0">
              <a:sym typeface="Wingdings" pitchFamily="2" charset="2"/>
            </a:endParaRPr>
          </a:p>
          <a:p>
            <a:pPr marL="228600" indent="0">
              <a:buNone/>
            </a:pPr>
            <a:r>
              <a:rPr lang="en-US" b="1" u="sng" kern="1200" dirty="0" err="1" smtClean="0">
                <a:sym typeface="Wingdings" pitchFamily="2" charset="2"/>
              </a:rPr>
              <a:t>EndDepend</a:t>
            </a:r>
            <a:endParaRPr lang="en-US" b="1" u="sng" kern="1200" dirty="0" smtClean="0">
              <a:sym typeface="Wingdings" pitchFamily="2" charset="2"/>
            </a:endParaRPr>
          </a:p>
          <a:p>
            <a:pPr marL="228600" indent="0">
              <a:buNone/>
            </a:pPr>
            <a:r>
              <a:rPr lang="en-US" b="1" u="sng" kern="1200" dirty="0" smtClean="0">
                <a:sym typeface="Wingdings" pitchFamily="2" charset="2"/>
              </a:rPr>
              <a:t>Output</a:t>
            </a:r>
            <a:r>
              <a:rPr lang="en-US" b="1" kern="1200" dirty="0" smtClean="0">
                <a:sym typeface="Wingdings" pitchFamily="2" charset="2"/>
              </a:rPr>
              <a:t> (</a:t>
            </a:r>
            <a:r>
              <a:rPr lang="en-US" b="1" kern="1200" dirty="0" err="1" smtClean="0">
                <a:sym typeface="Wingdings" pitchFamily="2" charset="2"/>
              </a:rPr>
              <a:t>Indeks</a:t>
            </a:r>
            <a:r>
              <a:rPr lang="en-US" b="1" kern="1200" dirty="0" smtClean="0">
                <a:sym typeface="Wingdings" pitchFamily="2" charset="2"/>
              </a:rPr>
              <a:t>)</a:t>
            </a:r>
            <a:endParaRPr lang="en-US" u="sng" kern="1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Contoh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Depend on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4528" y="124777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  <a:cs typeface="Andalus" pitchFamily="18" charset="-78"/>
              </a:rPr>
              <a:t>User 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memasukkan</a:t>
            </a:r>
            <a:r>
              <a:rPr lang="en-US" sz="1800" b="1" dirty="0" smtClean="0">
                <a:latin typeface="+mn-lt"/>
                <a:cs typeface="Andalus" pitchFamily="18" charset="-78"/>
              </a:rPr>
              <a:t> 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sebuah</a:t>
            </a:r>
            <a:r>
              <a:rPr lang="en-US" sz="1800" b="1" dirty="0" smtClean="0">
                <a:latin typeface="+mn-lt"/>
                <a:cs typeface="Andalus" pitchFamily="18" charset="-78"/>
              </a:rPr>
              <a:t> 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b="1" dirty="0" smtClean="0">
                <a:latin typeface="+mn-lt"/>
                <a:cs typeface="Andalus" pitchFamily="18" charset="-78"/>
              </a:rPr>
              <a:t>}</a:t>
            </a:r>
            <a:endParaRPr lang="en-US" sz="1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0240" y="155612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+mn-lt"/>
                <a:cs typeface="Andalus" pitchFamily="18" charset="-78"/>
              </a:rPr>
              <a:t>menampilkan</a:t>
            </a:r>
            <a:r>
              <a:rPr lang="en-US" sz="1800" b="1" dirty="0" smtClean="0">
                <a:latin typeface="+mn-lt"/>
                <a:cs typeface="Andalus" pitchFamily="18" charset="-78"/>
              </a:rPr>
              <a:t> 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b="1" dirty="0" smtClean="0">
                <a:latin typeface="+mn-lt"/>
                <a:cs typeface="Andalus" pitchFamily="18" charset="-78"/>
              </a:rPr>
              <a:t> 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b="1" dirty="0" smtClean="0">
                <a:latin typeface="+mn-lt"/>
                <a:cs typeface="Andalus" pitchFamily="18" charset="-78"/>
              </a:rPr>
              <a:t>}</a:t>
            </a:r>
            <a:endParaRPr lang="en-US" sz="1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9050" y="2286000"/>
            <a:ext cx="243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integer</a:t>
            </a:r>
            <a:endParaRPr lang="en-US" sz="1800" b="1" u="sng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26024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char</a:t>
            </a:r>
            <a:r>
              <a:rPr lang="en-US" sz="1800" b="1" dirty="0" smtClean="0">
                <a:latin typeface="+mn-lt"/>
                <a:cs typeface="Andalus" pitchFamily="18" charset="-78"/>
              </a:rPr>
              <a:t>		{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b="1" dirty="0" smtClean="0">
                <a:latin typeface="+mn-lt"/>
                <a:cs typeface="Andalus" pitchFamily="18" charset="-78"/>
              </a:rPr>
              <a:t> </a:t>
            </a:r>
            <a:r>
              <a:rPr lang="en-US" sz="1800" b="1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b="1" dirty="0" smtClean="0">
                <a:latin typeface="+mn-lt"/>
                <a:cs typeface="Andalus" pitchFamily="18" charset="-78"/>
              </a:rPr>
              <a:t>}</a:t>
            </a:r>
            <a:endParaRPr lang="en-US" sz="18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5400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/>
      <p:bldP spid="8" grpId="0"/>
      <p:bldP spid="9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sz="4000" kern="1200" dirty="0" err="1" smtClean="0">
                <a:solidFill>
                  <a:srgbClr val="FF0000"/>
                </a:solidFill>
              </a:rPr>
              <a:t>For_do</a:t>
            </a:r>
            <a:endParaRPr lang="en-US" sz="4000" kern="1200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n-US" sz="4000" kern="1200" dirty="0" err="1" smtClean="0">
                <a:solidFill>
                  <a:srgbClr val="FF0000"/>
                </a:solidFill>
              </a:rPr>
              <a:t>While_do</a:t>
            </a:r>
            <a:endParaRPr lang="en-US" sz="4000" kern="1200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n-US" sz="4000" kern="1200" dirty="0" err="1" smtClean="0">
                <a:solidFill>
                  <a:srgbClr val="FF0000"/>
                </a:solidFill>
              </a:rPr>
              <a:t>Repeat_until</a:t>
            </a:r>
            <a:endParaRPr lang="en-US" sz="4000" kern="1200" dirty="0" smtClean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id-ID" sz="4000" u="sng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r>
              <a:rPr lang="en-US" b="1" dirty="0" smtClean="0"/>
              <a:t>  </a:t>
            </a:r>
            <a:r>
              <a:rPr lang="en-US" b="1" dirty="0" err="1" smtClean="0"/>
              <a:t>For_do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kern="1200" dirty="0" err="1" smtClean="0"/>
              <a:t>Ada</a:t>
            </a:r>
            <a:r>
              <a:rPr lang="en-US" sz="3200" kern="1200" dirty="0" smtClean="0"/>
              <a:t> </a:t>
            </a:r>
            <a:r>
              <a:rPr lang="en-US" sz="3200" kern="1200" dirty="0" err="1" smtClean="0"/>
              <a:t>dua</a:t>
            </a:r>
            <a:r>
              <a:rPr lang="en-US" sz="3200" kern="1200" dirty="0" smtClean="0"/>
              <a:t> </a:t>
            </a:r>
            <a:r>
              <a:rPr lang="en-US" sz="3200" kern="1200" dirty="0" err="1" smtClean="0"/>
              <a:t>jenis</a:t>
            </a:r>
            <a:r>
              <a:rPr lang="en-US" sz="3200" kern="1200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3200" kern="1200" dirty="0" err="1" smtClean="0"/>
              <a:t>Positif</a:t>
            </a:r>
            <a:endParaRPr lang="en-US" sz="3200" kern="1200" dirty="0" smtClean="0"/>
          </a:p>
          <a:p>
            <a:pPr marL="514350" indent="-514350">
              <a:buAutoNum type="arabicPeriod"/>
            </a:pPr>
            <a:r>
              <a:rPr lang="en-US" sz="3200" kern="1200" dirty="0" err="1" smtClean="0"/>
              <a:t>Negatif</a:t>
            </a:r>
            <a:endParaRPr lang="en-US" sz="3200" kern="1200" dirty="0" smtClean="0"/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Pengulangan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For_do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Positif</a:t>
            </a:r>
            <a:r>
              <a:rPr lang="en-US" sz="3200" b="1" dirty="0" smtClean="0"/>
              <a:t>)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200" b="1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Umum</a:t>
            </a:r>
            <a:r>
              <a:rPr lang="en-US" sz="3200" b="1" kern="1200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3200" b="1" kern="1200" dirty="0" smtClean="0"/>
              <a:t> </a:t>
            </a:r>
            <a:endParaRPr lang="en-US" sz="32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 smtClean="0"/>
              <a:t>for</a:t>
            </a:r>
            <a:r>
              <a:rPr lang="en-US" sz="3200" kern="1200" dirty="0" smtClean="0"/>
              <a:t>  </a:t>
            </a:r>
            <a:r>
              <a:rPr lang="en-US" sz="3200" kern="1200" dirty="0" err="1" smtClean="0"/>
              <a:t>pencacah</a:t>
            </a:r>
            <a:r>
              <a:rPr lang="en-US" sz="3200" kern="1200" dirty="0" smtClean="0"/>
              <a:t>  </a:t>
            </a:r>
            <a:r>
              <a:rPr lang="en-US" sz="3200" kern="1200" dirty="0" smtClean="0">
                <a:sym typeface="Wingdings" pitchFamily="2" charset="2"/>
              </a:rPr>
              <a:t>  range1  </a:t>
            </a:r>
            <a:r>
              <a:rPr lang="en-US" sz="3200" b="1" u="sng" kern="1200" dirty="0" smtClean="0">
                <a:sym typeface="Wingdings" pitchFamily="2" charset="2"/>
              </a:rPr>
              <a:t>to</a:t>
            </a:r>
            <a:r>
              <a:rPr lang="en-US" sz="3200" kern="1200" dirty="0" smtClean="0">
                <a:sym typeface="Wingdings" pitchFamily="2" charset="2"/>
              </a:rPr>
              <a:t>  range2  </a:t>
            </a:r>
            <a:r>
              <a:rPr lang="en-US" sz="3200" b="1" u="sng" kern="1200" dirty="0" smtClean="0">
                <a:sym typeface="Wingdings" pitchFamily="2" charset="2"/>
              </a:rPr>
              <a:t>do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 smtClean="0">
                <a:sym typeface="Wingdings" pitchFamily="2" charset="2"/>
              </a:rPr>
              <a:t>        {</a:t>
            </a:r>
            <a:r>
              <a:rPr lang="en-US" sz="3200" kern="1200" dirty="0" err="1" smtClean="0">
                <a:sym typeface="Wingdings" pitchFamily="2" charset="2"/>
              </a:rPr>
              <a:t>aksi-aksi</a:t>
            </a:r>
            <a:r>
              <a:rPr lang="en-US" sz="3200" kern="1200" dirty="0" smtClean="0">
                <a:sym typeface="Wingdings" pitchFamily="2" charset="2"/>
              </a:rPr>
              <a:t> yang </a:t>
            </a:r>
            <a:r>
              <a:rPr lang="en-US" sz="3200" kern="1200" dirty="0" err="1" smtClean="0">
                <a:sym typeface="Wingdings" pitchFamily="2" charset="2"/>
              </a:rPr>
              <a:t>diulang</a:t>
            </a:r>
            <a:r>
              <a:rPr lang="en-US" sz="3200" kern="1200" dirty="0" smtClean="0">
                <a:sym typeface="Wingdings" pitchFamily="2" charset="2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 err="1" smtClean="0">
                <a:sym typeface="Wingdings" pitchFamily="2" charset="2"/>
              </a:rPr>
              <a:t>endfor</a:t>
            </a:r>
            <a:endParaRPr lang="en-US" sz="3200" b="1" u="sng" kern="12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en-US" sz="3200" b="1" u="sng" kern="12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b="1" u="sng" kern="1200" dirty="0" err="1" smtClean="0">
                <a:solidFill>
                  <a:srgbClr val="FF0000"/>
                </a:solidFill>
                <a:sym typeface="Wingdings" pitchFamily="2" charset="2"/>
              </a:rPr>
              <a:t>Catatan</a:t>
            </a:r>
            <a:r>
              <a:rPr lang="en-US" sz="3200" kern="1200" dirty="0" smtClean="0">
                <a:solidFill>
                  <a:srgbClr val="FF0000"/>
                </a:solidFill>
                <a:sym typeface="Wingdings" pitchFamily="2" charset="2"/>
              </a:rPr>
              <a:t> : </a:t>
            </a:r>
            <a:r>
              <a:rPr lang="en-US" sz="3200" kern="1200" dirty="0" smtClean="0">
                <a:sym typeface="Wingdings" pitchFamily="2" charset="2"/>
              </a:rPr>
              <a:t>range1 ≤ range2</a:t>
            </a:r>
            <a:endParaRPr lang="en-US" sz="3200" kern="1200" dirty="0" smtClean="0"/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For_do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kern="1200" dirty="0" err="1" smtClean="0"/>
              <a:t>Menghitung_S</a:t>
            </a:r>
            <a:endParaRPr lang="en-US" sz="24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2400" kern="1200" dirty="0" smtClean="0"/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/>
              <a:t> </a:t>
            </a:r>
            <a:r>
              <a:rPr lang="en-US" sz="2400" b="1" kern="1200" dirty="0" smtClean="0"/>
              <a:t>   </a:t>
            </a:r>
            <a:r>
              <a:rPr lang="en-US" sz="2400" kern="1200" dirty="0" smtClean="0"/>
              <a:t>S  </a:t>
            </a:r>
            <a:r>
              <a:rPr lang="en-US" sz="2400" kern="1200" dirty="0" smtClean="0">
                <a:sym typeface="Wingdings" panose="05000000000000000000" pitchFamily="2" charset="2"/>
              </a:rPr>
              <a:t>  0</a:t>
            </a:r>
            <a:endParaRPr lang="en-US" sz="2400" b="1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/>
              <a:t>    </a:t>
            </a:r>
            <a:r>
              <a:rPr lang="en-US" sz="2400" b="1" u="sng" kern="1200" dirty="0" smtClean="0"/>
              <a:t>for</a:t>
            </a:r>
            <a:r>
              <a:rPr lang="en-US" sz="2400" kern="1200" dirty="0" smtClean="0"/>
              <a:t>  </a:t>
            </a:r>
            <a:r>
              <a:rPr lang="en-US" sz="2400" kern="1200" dirty="0" err="1" smtClean="0"/>
              <a:t>i</a:t>
            </a:r>
            <a:r>
              <a:rPr lang="en-US" sz="2400" kern="1200" dirty="0" smtClean="0"/>
              <a:t>  </a:t>
            </a:r>
            <a:r>
              <a:rPr lang="en-US" sz="2400" kern="1200" dirty="0" smtClean="0">
                <a:sym typeface="Wingdings" pitchFamily="2" charset="2"/>
              </a:rPr>
              <a:t>  1  </a:t>
            </a:r>
            <a:r>
              <a:rPr lang="en-US" sz="2400" b="1" u="sng" kern="1200" dirty="0" smtClean="0">
                <a:sym typeface="Wingdings" pitchFamily="2" charset="2"/>
              </a:rPr>
              <a:t>to</a:t>
            </a:r>
            <a:r>
              <a:rPr lang="en-US" sz="2400" kern="1200" dirty="0" smtClean="0">
                <a:sym typeface="Wingdings" pitchFamily="2" charset="2"/>
              </a:rPr>
              <a:t>  10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    S    S  +  </a:t>
            </a:r>
            <a:r>
              <a:rPr lang="en-US" sz="2400" kern="1200" dirty="0" err="1" smtClean="0">
                <a:sym typeface="Wingdings" pitchFamily="2" charset="2"/>
              </a:rPr>
              <a:t>i</a:t>
            </a:r>
            <a:endParaRPr lang="en-US" sz="2400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ym typeface="Wingdings" pitchFamily="2" charset="2"/>
              </a:rPr>
              <a:t>endfor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ym typeface="Wingdings" pitchFamily="2" charset="2"/>
              </a:rPr>
              <a:t>output</a:t>
            </a:r>
            <a:r>
              <a:rPr lang="en-US" sz="2400" kern="1200" dirty="0" smtClean="0">
                <a:sym typeface="Wingdings" pitchFamily="2" charset="2"/>
              </a:rPr>
              <a:t>(S)        </a:t>
            </a:r>
            <a:endParaRPr lang="en-US" sz="2400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58716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  <a:cs typeface="Arial" pitchFamily="34" charset="0"/>
              </a:rPr>
              <a:t>diberikan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harga</a:t>
            </a:r>
            <a:r>
              <a:rPr lang="en-US" dirty="0" smtClean="0">
                <a:latin typeface="+mn-lt"/>
                <a:cs typeface="Arial" pitchFamily="34" charset="0"/>
              </a:rPr>
              <a:t> </a:t>
            </a:r>
            <a:r>
              <a:rPr lang="en-US" dirty="0" err="1" smtClean="0">
                <a:latin typeface="+mn-lt"/>
                <a:cs typeface="Arial" pitchFamily="34" charset="0"/>
              </a:rPr>
              <a:t>pencacah</a:t>
            </a:r>
            <a:r>
              <a:rPr lang="en-US" dirty="0" smtClean="0">
                <a:latin typeface="+mn-lt"/>
                <a:cs typeface="Arial" pitchFamily="34" charset="0"/>
              </a:rPr>
              <a:t> (</a:t>
            </a:r>
            <a:r>
              <a:rPr lang="en-US" dirty="0" err="1" smtClean="0">
                <a:latin typeface="+mn-lt"/>
                <a:cs typeface="Arial" pitchFamily="34" charset="0"/>
              </a:rPr>
              <a:t>i</a:t>
            </a:r>
            <a:r>
              <a:rPr lang="en-US" dirty="0" smtClean="0">
                <a:latin typeface="+mn-lt"/>
                <a:cs typeface="Arial" pitchFamily="34" charset="0"/>
              </a:rPr>
              <a:t>) = 10}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71382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menampilkan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hasil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perhitungan</a:t>
            </a:r>
            <a:r>
              <a:rPr lang="en-US" dirty="0" smtClean="0">
                <a:latin typeface="+mn-lt"/>
              </a:rPr>
              <a:t> S = 1+2+..+10}</a:t>
            </a:r>
            <a:endParaRPr lang="en-US" dirty="0">
              <a:latin typeface="+mn-lt"/>
              <a:cs typeface="Arial" pitchFamily="34" charset="0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2660" y="2667000"/>
            <a:ext cx="382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dirty="0" smtClean="0">
                <a:latin typeface="+mn-lt"/>
              </a:rPr>
              <a:t>S,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 : </a:t>
            </a:r>
            <a:r>
              <a:rPr lang="en-US" b="1" u="sng" dirty="0" smtClean="0">
                <a:latin typeface="+mn-lt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Pengulangan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For_do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negatif</a:t>
            </a:r>
            <a:r>
              <a:rPr lang="en-US" sz="3200" b="1" dirty="0" smtClean="0"/>
              <a:t>)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010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100" b="1" kern="1200" dirty="0" err="1" smtClean="0">
                <a:solidFill>
                  <a:srgbClr val="FF0000"/>
                </a:solidFill>
              </a:rPr>
              <a:t>Bentuk</a:t>
            </a:r>
            <a:r>
              <a:rPr lang="en-US" sz="3100" b="1" kern="1200" dirty="0" smtClean="0">
                <a:solidFill>
                  <a:srgbClr val="FF0000"/>
                </a:solidFill>
              </a:rPr>
              <a:t> </a:t>
            </a:r>
            <a:r>
              <a:rPr lang="en-US" sz="3100" b="1" kern="1200" dirty="0" err="1" smtClean="0">
                <a:solidFill>
                  <a:srgbClr val="FF0000"/>
                </a:solidFill>
              </a:rPr>
              <a:t>Umum</a:t>
            </a:r>
            <a:r>
              <a:rPr lang="en-US" sz="3100" b="1" kern="1200" dirty="0" smtClean="0">
                <a:solidFill>
                  <a:srgbClr val="FF0000"/>
                </a:solidFill>
              </a:rPr>
              <a:t> </a:t>
            </a:r>
            <a:r>
              <a:rPr lang="en-US" sz="3100" kern="1200" dirty="0" smtClean="0"/>
              <a:t>:</a:t>
            </a:r>
          </a:p>
          <a:p>
            <a:pPr>
              <a:spcBef>
                <a:spcPts val="0"/>
              </a:spcBef>
              <a:buNone/>
            </a:pPr>
            <a:endParaRPr lang="en-US" sz="3100" kern="1200" dirty="0" smtClean="0"/>
          </a:p>
          <a:p>
            <a:pPr>
              <a:spcBef>
                <a:spcPts val="0"/>
              </a:spcBef>
              <a:buNone/>
            </a:pPr>
            <a:r>
              <a:rPr lang="en-US" sz="3100" b="1" u="sng" kern="1200" dirty="0" smtClean="0"/>
              <a:t>for</a:t>
            </a:r>
            <a:r>
              <a:rPr lang="en-US" sz="3100" kern="1200" dirty="0" smtClean="0"/>
              <a:t>  </a:t>
            </a:r>
            <a:r>
              <a:rPr lang="en-US" sz="3100" kern="1200" dirty="0" err="1" smtClean="0"/>
              <a:t>pencacah</a:t>
            </a:r>
            <a:r>
              <a:rPr lang="en-US" sz="3100" kern="1200" dirty="0" smtClean="0"/>
              <a:t> </a:t>
            </a:r>
            <a:r>
              <a:rPr lang="en-US" sz="3100" kern="1200" dirty="0" smtClean="0">
                <a:sym typeface="Wingdings" pitchFamily="2" charset="2"/>
              </a:rPr>
              <a:t> range1 </a:t>
            </a:r>
            <a:r>
              <a:rPr lang="en-US" sz="3100" b="1" u="sng" kern="1200" dirty="0" err="1" smtClean="0">
                <a:sym typeface="Wingdings" pitchFamily="2" charset="2"/>
              </a:rPr>
              <a:t>downto</a:t>
            </a:r>
            <a:r>
              <a:rPr lang="en-US" sz="3100" kern="1200" dirty="0" smtClean="0">
                <a:sym typeface="Wingdings" pitchFamily="2" charset="2"/>
              </a:rPr>
              <a:t> range2 </a:t>
            </a:r>
            <a:r>
              <a:rPr lang="en-US" sz="3100" b="1" u="sng" kern="1200" dirty="0" smtClean="0">
                <a:sym typeface="Wingdings" pitchFamily="2" charset="2"/>
              </a:rPr>
              <a:t>do</a:t>
            </a:r>
          </a:p>
          <a:p>
            <a:pPr>
              <a:spcBef>
                <a:spcPts val="0"/>
              </a:spcBef>
              <a:buNone/>
            </a:pPr>
            <a:r>
              <a:rPr lang="en-US" sz="3100" kern="1200" dirty="0" smtClean="0">
                <a:sym typeface="Wingdings" pitchFamily="2" charset="2"/>
              </a:rPr>
              <a:t>        {</a:t>
            </a:r>
            <a:r>
              <a:rPr lang="en-US" sz="3100" kern="1200" dirty="0" err="1" smtClean="0">
                <a:sym typeface="Wingdings" pitchFamily="2" charset="2"/>
              </a:rPr>
              <a:t>aksi-aksi</a:t>
            </a:r>
            <a:r>
              <a:rPr lang="en-US" sz="3100" kern="1200" dirty="0" smtClean="0">
                <a:sym typeface="Wingdings" pitchFamily="2" charset="2"/>
              </a:rPr>
              <a:t> yang </a:t>
            </a:r>
            <a:r>
              <a:rPr lang="en-US" sz="3100" kern="1200" dirty="0" err="1" smtClean="0">
                <a:sym typeface="Wingdings" pitchFamily="2" charset="2"/>
              </a:rPr>
              <a:t>diulang</a:t>
            </a:r>
            <a:r>
              <a:rPr lang="en-US" sz="3100" kern="1200" dirty="0" smtClean="0">
                <a:sym typeface="Wingdings" pitchFamily="2" charset="2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u="sng" kern="1200" dirty="0" err="1" smtClean="0">
                <a:sym typeface="Wingdings" pitchFamily="2" charset="2"/>
              </a:rPr>
              <a:t>endfor</a:t>
            </a:r>
            <a:endParaRPr lang="en-US" sz="3100" b="1" u="sng" kern="12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r>
              <a:rPr lang="en-US" sz="3100" b="1" u="sng" kern="1200" dirty="0" smtClean="0">
                <a:sym typeface="Wingdings" pitchFamily="2" charset="2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3100" b="1" u="sng" kern="1200" dirty="0" err="1" smtClean="0">
                <a:solidFill>
                  <a:srgbClr val="FF0000"/>
                </a:solidFill>
                <a:sym typeface="Wingdings" pitchFamily="2" charset="2"/>
              </a:rPr>
              <a:t>Catatan</a:t>
            </a:r>
            <a:r>
              <a:rPr lang="en-US" sz="3100" kern="1200" dirty="0" smtClean="0">
                <a:solidFill>
                  <a:srgbClr val="FF0000"/>
                </a:solidFill>
                <a:sym typeface="Wingdings" pitchFamily="2" charset="2"/>
              </a:rPr>
              <a:t> : </a:t>
            </a:r>
            <a:r>
              <a:rPr lang="en-US" sz="3100" kern="1200" dirty="0" smtClean="0">
                <a:sym typeface="Wingdings" pitchFamily="2" charset="2"/>
              </a:rPr>
              <a:t>range1 ≥ range2</a:t>
            </a:r>
            <a:endParaRPr lang="en-US" sz="3100" kern="1200" dirty="0" smtClean="0"/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2506</TotalTime>
  <Words>494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Andalus</vt:lpstr>
      <vt:lpstr>Arabic Typesetting</vt:lpstr>
      <vt:lpstr>Arial</vt:lpstr>
      <vt:lpstr>Blackadder ITC</vt:lpstr>
      <vt:lpstr>Calibri</vt:lpstr>
      <vt:lpstr>Courier New</vt:lpstr>
      <vt:lpstr>Times New Roman</vt:lpstr>
      <vt:lpstr>Wingdings</vt:lpstr>
      <vt:lpstr>PPP_SFUSI_PRT_3AM</vt:lpstr>
      <vt:lpstr>Algoritma dan Pemrograman  STRUKTUR ALGORITMA (3)</vt:lpstr>
      <vt:lpstr> Analisis Terhadap Banyak Kasus</vt:lpstr>
      <vt:lpstr> Analisis Terhadap Banyak Kasus</vt:lpstr>
      <vt:lpstr>Contoh Depend on</vt:lpstr>
      <vt:lpstr> Struktur Pengulangan</vt:lpstr>
      <vt:lpstr>Bentuk Pengulangan  For_do</vt:lpstr>
      <vt:lpstr>Bentuk Pengulangan  For_do (Positif)</vt:lpstr>
      <vt:lpstr>Contoh For_do Positif</vt:lpstr>
      <vt:lpstr>Bentuk Pengulangan  For_do (negatif)</vt:lpstr>
      <vt:lpstr>Contoh For_do Negatif</vt:lpstr>
      <vt:lpstr>Bentuk Pengulangan  while_do </vt:lpstr>
      <vt:lpstr>Contoh while_do</vt:lpstr>
      <vt:lpstr>Bentuk Pengulangan  repeat_until </vt:lpstr>
      <vt:lpstr>Contoh repeat_until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312</cp:revision>
  <dcterms:created xsi:type="dcterms:W3CDTF">2010-08-31T04:22:45Z</dcterms:created>
  <dcterms:modified xsi:type="dcterms:W3CDTF">2015-10-05T01:26:57Z</dcterms:modified>
</cp:coreProperties>
</file>