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9"/>
  </p:notesMasterIdLst>
  <p:sldIdLst>
    <p:sldId id="265" r:id="rId2"/>
    <p:sldId id="278" r:id="rId3"/>
    <p:sldId id="280" r:id="rId4"/>
    <p:sldId id="293" r:id="rId5"/>
    <p:sldId id="294" r:id="rId6"/>
    <p:sldId id="295" r:id="rId7"/>
    <p:sldId id="290" r:id="rId8"/>
    <p:sldId id="288" r:id="rId9"/>
    <p:sldId id="287" r:id="rId10"/>
    <p:sldId id="291" r:id="rId11"/>
    <p:sldId id="281" r:id="rId12"/>
    <p:sldId id="282" r:id="rId13"/>
    <p:sldId id="283" r:id="rId14"/>
    <p:sldId id="284" r:id="rId15"/>
    <p:sldId id="285" r:id="rId16"/>
    <p:sldId id="286"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3" end="17"/>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AA19F-1078-48E5-B05F-395CA8B52C3F}" type="datetimeFigureOut">
              <a:rPr lang="en-US" smtClean="0"/>
              <a:pPr/>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AC79A-0B88-41B7-A272-A5E7A793DD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tracing, digitizer</a:t>
            </a:r>
          </a:p>
          <a:p>
            <a:r>
              <a:rPr lang="en-US" dirty="0" smtClean="0"/>
              <a:t>2 3d Modeling, Image Processing, promotion, procurement, photo editing</a:t>
            </a:r>
          </a:p>
          <a:p>
            <a:r>
              <a:rPr lang="en-US" dirty="0" smtClean="0"/>
              <a:t>3 Laser Art</a:t>
            </a:r>
          </a:p>
          <a:p>
            <a:r>
              <a:rPr lang="en-US" dirty="0" smtClean="0"/>
              <a:t>4 avatar </a:t>
            </a:r>
          </a:p>
          <a:p>
            <a:endParaRPr lang="en-US" dirty="0"/>
          </a:p>
        </p:txBody>
      </p:sp>
      <p:sp>
        <p:nvSpPr>
          <p:cNvPr id="4" name="Slide Number Placeholder 3"/>
          <p:cNvSpPr>
            <a:spLocks noGrp="1"/>
          </p:cNvSpPr>
          <p:nvPr>
            <p:ph type="sldNum" sz="quarter" idx="10"/>
          </p:nvPr>
        </p:nvSpPr>
        <p:spPr/>
        <p:txBody>
          <a:bodyPr/>
          <a:lstStyle/>
          <a:p>
            <a:fld id="{731AC79A-0B88-41B7-A272-A5E7A793DDD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Major drivers= </a:t>
            </a:r>
            <a:r>
              <a:rPr lang="en-US" dirty="0" err="1" smtClean="0"/>
              <a:t>motivasi</a:t>
            </a:r>
            <a:r>
              <a:rPr lang="en-US" dirty="0" smtClean="0"/>
              <a:t> </a:t>
            </a:r>
            <a:r>
              <a:rPr lang="en-US" dirty="0" err="1" smtClean="0"/>
              <a:t>utama</a:t>
            </a:r>
            <a:endParaRPr lang="en-US" dirty="0" smtClean="0"/>
          </a:p>
          <a:p>
            <a:r>
              <a:rPr lang="en-US" dirty="0" smtClean="0"/>
              <a:t>Proliferation = </a:t>
            </a:r>
            <a:r>
              <a:rPr lang="en-US" dirty="0" err="1" smtClean="0"/>
              <a:t>berjamurnya</a:t>
            </a:r>
            <a:endParaRPr lang="en-US" dirty="0"/>
          </a:p>
        </p:txBody>
      </p:sp>
      <p:sp>
        <p:nvSpPr>
          <p:cNvPr id="4" name="Slide Number Placeholder 3"/>
          <p:cNvSpPr>
            <a:spLocks noGrp="1"/>
          </p:cNvSpPr>
          <p:nvPr>
            <p:ph type="sldNum" sz="quarter" idx="10"/>
          </p:nvPr>
        </p:nvSpPr>
        <p:spPr/>
        <p:txBody>
          <a:bodyPr/>
          <a:lstStyle/>
          <a:p>
            <a:fld id="{731AC79A-0B88-41B7-A272-A5E7A793DDD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Understandability</a:t>
            </a:r>
            <a:r>
              <a:rPr lang="en-US" dirty="0" smtClean="0"/>
              <a:t> The underlying tenets of a principle can be quickly grasped and</a:t>
            </a:r>
          </a:p>
          <a:p>
            <a:r>
              <a:rPr lang="en-US" dirty="0" smtClean="0"/>
              <a:t>understood by individuals throughout the organization. The</a:t>
            </a:r>
          </a:p>
          <a:p>
            <a:r>
              <a:rPr lang="en-US" dirty="0" smtClean="0"/>
              <a:t>intention of the principle is clear and unambiguous, so that</a:t>
            </a:r>
          </a:p>
          <a:p>
            <a:r>
              <a:rPr lang="en-US" dirty="0" smtClean="0"/>
              <a:t>violations, whether intentional or not, are minimized.</a:t>
            </a:r>
          </a:p>
          <a:p>
            <a:r>
              <a:rPr lang="en-US" b="1" dirty="0" smtClean="0"/>
              <a:t>Robustness :</a:t>
            </a:r>
            <a:r>
              <a:rPr lang="en-US" dirty="0" smtClean="0"/>
              <a:t>Principles should enable good quality decisions about</a:t>
            </a:r>
          </a:p>
          <a:p>
            <a:r>
              <a:rPr lang="en-US" dirty="0" smtClean="0"/>
              <a:t>architectures and plans to be made, and enforceable policies and</a:t>
            </a:r>
          </a:p>
          <a:p>
            <a:r>
              <a:rPr lang="en-US" dirty="0" smtClean="0"/>
              <a:t>standards to be created. Each principle should be sufficiently</a:t>
            </a:r>
          </a:p>
          <a:p>
            <a:r>
              <a:rPr lang="en-US" dirty="0" smtClean="0"/>
              <a:t>definitive and precise to support consistent decision-making in</a:t>
            </a:r>
          </a:p>
          <a:p>
            <a:r>
              <a:rPr lang="en-US" dirty="0" smtClean="0"/>
              <a:t>complex, potentially controversial situations.</a:t>
            </a:r>
          </a:p>
          <a:p>
            <a:r>
              <a:rPr lang="en-US" b="1" dirty="0" smtClean="0"/>
              <a:t>Completeness :</a:t>
            </a:r>
            <a:r>
              <a:rPr lang="en-US" dirty="0" smtClean="0"/>
              <a:t>Every potentially important principle governing the management</a:t>
            </a:r>
          </a:p>
          <a:p>
            <a:r>
              <a:rPr lang="en-US" dirty="0" smtClean="0"/>
              <a:t>of information and technology for the organization is defined. The</a:t>
            </a:r>
          </a:p>
          <a:p>
            <a:r>
              <a:rPr lang="en-US" dirty="0" smtClean="0"/>
              <a:t>principles cover every situation perceived.</a:t>
            </a:r>
          </a:p>
          <a:p>
            <a:r>
              <a:rPr lang="en-US" b="1" dirty="0" smtClean="0"/>
              <a:t>Consistency :</a:t>
            </a:r>
            <a:r>
              <a:rPr lang="en-US" dirty="0" smtClean="0"/>
              <a:t>Strict adherence to one principle may require a loose</a:t>
            </a:r>
          </a:p>
          <a:p>
            <a:r>
              <a:rPr lang="en-US" dirty="0" smtClean="0"/>
              <a:t>interpretation of another principle. The set of principles must</a:t>
            </a:r>
          </a:p>
          <a:p>
            <a:r>
              <a:rPr lang="en-US" dirty="0" smtClean="0"/>
              <a:t>be expressed in a way that allows a balance of interpretations.</a:t>
            </a:r>
          </a:p>
          <a:p>
            <a:r>
              <a:rPr lang="en-US" dirty="0" smtClean="0"/>
              <a:t>Principles should not be contradictory to the point where</a:t>
            </a:r>
          </a:p>
          <a:p>
            <a:r>
              <a:rPr lang="en-US" dirty="0" smtClean="0"/>
              <a:t>adhering to one principle would violate the spirit of another.</a:t>
            </a:r>
          </a:p>
          <a:p>
            <a:r>
              <a:rPr lang="en-US" dirty="0" smtClean="0"/>
              <a:t>Every word in a principle statement should be carefully chosen to</a:t>
            </a:r>
          </a:p>
          <a:p>
            <a:r>
              <a:rPr lang="en-US" dirty="0" smtClean="0"/>
              <a:t>allow consistent yet flexible interpretation.</a:t>
            </a:r>
          </a:p>
          <a:p>
            <a:r>
              <a:rPr lang="en-US" b="1" dirty="0" smtClean="0"/>
              <a:t>Stability : </a:t>
            </a:r>
            <a:r>
              <a:rPr lang="en-US" dirty="0" smtClean="0"/>
              <a:t>Principles should be enduring, yet able to accommodate</a:t>
            </a:r>
          </a:p>
          <a:p>
            <a:r>
              <a:rPr lang="en-US" dirty="0" smtClean="0"/>
              <a:t>changes. An amendment process should be established for</a:t>
            </a:r>
          </a:p>
          <a:p>
            <a:r>
              <a:rPr lang="en-US" dirty="0" smtClean="0"/>
              <a:t>adding, removing, or altering principles after they are ratified</a:t>
            </a:r>
          </a:p>
          <a:p>
            <a:r>
              <a:rPr lang="en-US" dirty="0" smtClean="0"/>
              <a:t>initially.</a:t>
            </a:r>
            <a:endParaRPr lang="en-US" dirty="0"/>
          </a:p>
        </p:txBody>
      </p:sp>
      <p:sp>
        <p:nvSpPr>
          <p:cNvPr id="4" name="Slide Number Placeholder 3"/>
          <p:cNvSpPr>
            <a:spLocks noGrp="1"/>
          </p:cNvSpPr>
          <p:nvPr>
            <p:ph type="sldNum" sz="quarter" idx="10"/>
          </p:nvPr>
        </p:nvSpPr>
        <p:spPr/>
        <p:txBody>
          <a:bodyPr/>
          <a:lstStyle/>
          <a:p>
            <a:fld id="{9F0535EE-AE35-484D-A535-8A086DB9222C}"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7675C4-F885-4674-BC21-309C40836F7F}"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http://www.quickmba.com/strategy/porter.shtml </a:t>
            </a:r>
          </a:p>
          <a:p>
            <a:pPr eaLnBrk="1" hangingPunct="1">
              <a:spcBef>
                <a:spcPct val="0"/>
              </a:spcBef>
            </a:pPr>
            <a:endParaRPr lang="en-US" smtClean="0"/>
          </a:p>
          <a:p>
            <a:pPr eaLnBrk="1" hangingPunct="1">
              <a:spcBef>
                <a:spcPct val="0"/>
              </a:spcBef>
            </a:pPr>
            <a:r>
              <a:rPr lang="en-US" smtClean="0"/>
              <a:t>I am a big fan of Michael E Porter and his 5 forces model and if I look at the standard computer market through the five forces, I would say that it is a zero or one star industry due to following reasons:</a:t>
            </a:r>
            <a:br>
              <a:rPr lang="en-US" smtClean="0"/>
            </a:br>
            <a:r>
              <a:rPr lang="en-US" smtClean="0"/>
              <a:t/>
            </a:r>
            <a:br>
              <a:rPr lang="en-US" smtClean="0"/>
            </a:br>
            <a:r>
              <a:rPr lang="en-US" smtClean="0"/>
              <a:t>(a) Power of supplier is moderate/high. It could be easy to buy standard products but technologically advanced products are only sold to people who invest considerable amount of money and time with the suppliers. Where as standard chip manufacturers will always sell it at a higher price.</a:t>
            </a:r>
            <a:br>
              <a:rPr lang="en-US" smtClean="0"/>
            </a:br>
            <a:r>
              <a:rPr lang="en-US" smtClean="0"/>
              <a:t/>
            </a:r>
            <a:br>
              <a:rPr lang="en-US" smtClean="0"/>
            </a:br>
            <a:r>
              <a:rPr lang="en-US" smtClean="0"/>
              <a:t>(b) Power of buyer is high. People can buy a different computer if you give a $10 webcam for free.</a:t>
            </a:r>
            <a:br>
              <a:rPr lang="en-US" smtClean="0"/>
            </a:br>
            <a:r>
              <a:rPr lang="en-US" smtClean="0"/>
              <a:t/>
            </a:r>
            <a:br>
              <a:rPr lang="en-US" smtClean="0"/>
            </a:br>
            <a:r>
              <a:rPr lang="en-US" smtClean="0"/>
              <a:t>(c) Threat of new entrant is high: Any guy with some computer skills can learn to assemble a computer in 1-2 days.</a:t>
            </a:r>
            <a:br>
              <a:rPr lang="en-US" smtClean="0"/>
            </a:br>
            <a:r>
              <a:rPr lang="en-US" smtClean="0"/>
              <a:t/>
            </a:r>
            <a:br>
              <a:rPr lang="en-US" smtClean="0"/>
            </a:br>
            <a:r>
              <a:rPr lang="en-US" smtClean="0"/>
              <a:t>(d) Substitutes: High: Ipads, mobile devices and tablets</a:t>
            </a:r>
            <a:br>
              <a:rPr lang="en-US" smtClean="0"/>
            </a:br>
            <a:r>
              <a:rPr lang="en-US" smtClean="0"/>
              <a:t/>
            </a:r>
            <a:br>
              <a:rPr lang="en-US" smtClean="0"/>
            </a:br>
            <a:r>
              <a:rPr lang="en-US" smtClean="0"/>
              <a:t>(e) Rivalry: Very high. Fierce competion in the market,</a:t>
            </a:r>
            <a:br>
              <a:rPr lang="en-US" smtClean="0"/>
            </a:br>
            <a:r>
              <a:rPr lang="en-US" smtClean="0"/>
              <a:t/>
            </a:r>
            <a:br>
              <a:rPr lang="en-US" smtClean="0"/>
            </a:br>
            <a:r>
              <a:rPr lang="en-US" smtClean="0"/>
              <a:t/>
            </a:r>
            <a:br>
              <a:rPr lang="en-US" smtClean="0"/>
            </a:br>
            <a:r>
              <a:rPr lang="en-US" smtClean="0"/>
              <a:t>So if HP would have done better with the suppliers it could have got better products and new technologies to roll out. The Blue Ocean strategy would then kick in and say "I would make a product that is highly innovative and would change the market" and that was what apple did.</a:t>
            </a:r>
            <a:br>
              <a:rPr lang="en-US" smtClean="0"/>
            </a:br>
            <a:r>
              <a:rPr lang="en-US" smtClean="0"/>
              <a:t/>
            </a:r>
            <a:br>
              <a:rPr lang="en-US" smtClean="0"/>
            </a:br>
            <a:r>
              <a:rPr lang="en-US" smtClean="0"/>
              <a:t>I think, by writing this, I just attempted to see things in a different way but probably ended with the same solution.</a:t>
            </a:r>
            <a:br>
              <a:rPr lang="en-US" smtClean="0"/>
            </a:br>
            <a:r>
              <a:rPr lang="en-US" smtClean="0"/>
              <a:t/>
            </a:r>
            <a:br>
              <a:rPr lang="en-US" smtClean="0"/>
            </a:br>
            <a:endParaRPr lang="en-US" smtClean="0"/>
          </a:p>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1B5B922D-04BE-4777-8300-9476ED36226A}" type="slidenum">
              <a:rPr lang="en-US"/>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http://upload.wikimedia.org/wikipedia/commons/7/70/Porter_Value_Chain.png</a:t>
            </a:r>
          </a:p>
          <a:p>
            <a:pPr eaLnBrk="1" hangingPunct="1">
              <a:spcBef>
                <a:spcPct val="0"/>
              </a:spcBef>
            </a:pPr>
            <a:endParaRPr lang="en-US" smtClean="0"/>
          </a:p>
          <a:p>
            <a:pPr eaLnBrk="1" hangingPunct="1">
              <a:spcBef>
                <a:spcPct val="0"/>
              </a:spcBef>
            </a:pPr>
            <a:r>
              <a:rPr lang="en-US" smtClean="0"/>
              <a:t>http://en.wikipedia.org/wiki/Value_chain</a:t>
            </a:r>
          </a:p>
        </p:txBody>
      </p:sp>
      <p:sp>
        <p:nvSpPr>
          <p:cNvPr id="70660" name="Slide Number Placeholder 3"/>
          <p:cNvSpPr>
            <a:spLocks noGrp="1"/>
          </p:cNvSpPr>
          <p:nvPr>
            <p:ph type="sldNum" sz="quarter" idx="5"/>
          </p:nvPr>
        </p:nvSpPr>
        <p:spPr bwMode="auto">
          <a:noFill/>
          <a:ln>
            <a:miter lim="800000"/>
            <a:headEnd/>
            <a:tailEnd/>
          </a:ln>
        </p:spPr>
        <p:txBody>
          <a:bodyPr/>
          <a:lstStyle/>
          <a:p>
            <a:fld id="{EB412C70-945D-45D1-BC76-213C8B47E3F5}"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flux_by_firebrick-d2za36u.jpg"/>
          <p:cNvPicPr>
            <a:picLocks noChangeAspect="1"/>
          </p:cNvPicPr>
          <p:nvPr/>
        </p:nvPicPr>
        <p:blipFill>
          <a:blip r:embed="rId3" cstate="print"/>
          <a:stretch>
            <a:fillRect/>
          </a:stretch>
        </p:blipFill>
        <p:spPr>
          <a:xfrm>
            <a:off x="0" y="0"/>
            <a:ext cx="9144000" cy="6858000"/>
          </a:xfrm>
          <a:prstGeom prst="rect">
            <a:avLst/>
          </a:prstGeom>
        </p:spPr>
      </p:pic>
      <p:sp>
        <p:nvSpPr>
          <p:cNvPr id="14" name="Rectangle 13"/>
          <p:cNvSpPr/>
          <p:nvPr/>
        </p:nvSpPr>
        <p:spPr bwMode="auto">
          <a:xfrm>
            <a:off x="500034" y="1714488"/>
            <a:ext cx="5000660" cy="314327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 name="Line 2"/>
          <p:cNvSpPr>
            <a:spLocks noChangeShapeType="1"/>
          </p:cNvSpPr>
          <p:nvPr/>
        </p:nvSpPr>
        <p:spPr bwMode="black">
          <a:xfrm flipV="1">
            <a:off x="1454150" y="3779838"/>
            <a:ext cx="0" cy="1128712"/>
          </a:xfrm>
          <a:prstGeom prst="line">
            <a:avLst/>
          </a:prstGeom>
          <a:noFill/>
          <a:ln w="12700">
            <a:solidFill>
              <a:srgbClr val="949494"/>
            </a:solidFill>
            <a:round/>
            <a:headEnd/>
            <a:tailEnd/>
          </a:ln>
          <a:effectLst/>
        </p:spPr>
        <p:txBody>
          <a:bodyPr/>
          <a:lstStyle/>
          <a:p>
            <a:pPr>
              <a:defRPr/>
            </a:pPr>
            <a:endParaRPr lang="da-DK">
              <a:latin typeface="Arial" pitchFamily="34" charset="0"/>
              <a:cs typeface="Arial" pitchFamily="34" charset="0"/>
            </a:endParaRPr>
          </a:p>
        </p:txBody>
      </p:sp>
      <p:sp>
        <p:nvSpPr>
          <p:cNvPr id="7" name="Line 7"/>
          <p:cNvSpPr>
            <a:spLocks noChangeShapeType="1"/>
          </p:cNvSpPr>
          <p:nvPr/>
        </p:nvSpPr>
        <p:spPr bwMode="black">
          <a:xfrm flipV="1">
            <a:off x="1454150" y="1444625"/>
            <a:ext cx="0" cy="328613"/>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sp>
        <p:nvSpPr>
          <p:cNvPr id="10" name="Line 11"/>
          <p:cNvSpPr>
            <a:spLocks noChangeShapeType="1"/>
          </p:cNvSpPr>
          <p:nvPr/>
        </p:nvSpPr>
        <p:spPr bwMode="black">
          <a:xfrm flipV="1">
            <a:off x="1454150" y="4906963"/>
            <a:ext cx="0" cy="406400"/>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pic>
        <p:nvPicPr>
          <p:cNvPr id="13" name="Picture 14" descr="skogur_081204"/>
          <p:cNvPicPr>
            <a:picLocks noChangeAspect="1" noChangeArrowheads="1"/>
          </p:cNvPicPr>
          <p:nvPr/>
        </p:nvPicPr>
        <p:blipFill>
          <a:blip r:embed="rId4" cstate="print"/>
          <a:srcRect/>
          <a:stretch>
            <a:fillRect/>
          </a:stretch>
        </p:blipFill>
        <p:spPr bwMode="auto">
          <a:xfrm>
            <a:off x="5545138" y="1744663"/>
            <a:ext cx="3598862" cy="3167062"/>
          </a:xfrm>
          <a:prstGeom prst="rect">
            <a:avLst/>
          </a:prstGeom>
          <a:noFill/>
          <a:ln w="9525">
            <a:noFill/>
            <a:miter lim="800000"/>
            <a:headEnd/>
            <a:tailEnd/>
          </a:ln>
        </p:spPr>
      </p:pic>
      <p:sp>
        <p:nvSpPr>
          <p:cNvPr id="1609737" name="Rectangle 9"/>
          <p:cNvSpPr>
            <a:spLocks noGrp="1" noChangeArrowheads="1"/>
          </p:cNvSpPr>
          <p:nvPr>
            <p:ph type="subTitle" idx="1"/>
          </p:nvPr>
        </p:nvSpPr>
        <p:spPr bwMode="black">
          <a:xfrm>
            <a:off x="1443038" y="3805238"/>
            <a:ext cx="6400800" cy="998537"/>
          </a:xfrm>
        </p:spPr>
        <p:txBody>
          <a:bodyPr/>
          <a:lstStyle>
            <a:lvl1pPr marL="0" indent="0">
              <a:lnSpc>
                <a:spcPct val="90000"/>
              </a:lnSpc>
              <a:spcBef>
                <a:spcPct val="0"/>
              </a:spcBef>
              <a:spcAft>
                <a:spcPct val="0"/>
              </a:spcAft>
              <a:buFont typeface="Wingdings" pitchFamily="2" charset="2"/>
              <a:buNone/>
              <a:defRPr b="1"/>
            </a:lvl1pPr>
          </a:lstStyle>
          <a:p>
            <a:r>
              <a:rPr lang="en-US" smtClean="0"/>
              <a:t>Click to edit Master subtitle style</a:t>
            </a:r>
            <a:endParaRPr lang="en-US"/>
          </a:p>
        </p:txBody>
      </p:sp>
      <p:graphicFrame>
        <p:nvGraphicFramePr>
          <p:cNvPr id="101378" name="Object 3"/>
          <p:cNvGraphicFramePr>
            <a:graphicFrameLocks noChangeAspect="1"/>
          </p:cNvGraphicFramePr>
          <p:nvPr/>
        </p:nvGraphicFramePr>
        <p:xfrm>
          <a:off x="7842142" y="588935"/>
          <a:ext cx="914400" cy="1028700"/>
        </p:xfrm>
        <a:graphic>
          <a:graphicData uri="http://schemas.openxmlformats.org/presentationml/2006/ole">
            <p:oleObj spid="_x0000_s4098" name="Document" r:id="rId5" imgW="2229197" imgH="2506770" progId="Word.Document.12">
              <p:embed/>
            </p:oleObj>
          </a:graphicData>
        </a:graphic>
      </p:graphicFrame>
      <p:sp>
        <p:nvSpPr>
          <p:cNvPr id="15" name="TextBox 14"/>
          <p:cNvSpPr txBox="1"/>
          <p:nvPr/>
        </p:nvSpPr>
        <p:spPr>
          <a:xfrm>
            <a:off x="1868581" y="854765"/>
            <a:ext cx="6014403" cy="494751"/>
          </a:xfrm>
          <a:prstGeom prst="rect">
            <a:avLst/>
          </a:prstGeom>
          <a:noFill/>
        </p:spPr>
        <p:txBody>
          <a:bodyPr wrap="none" rtlCol="0">
            <a:spAutoFit/>
          </a:bodyPr>
          <a:lstStyle/>
          <a:p>
            <a:pPr>
              <a:buNone/>
            </a:pPr>
            <a:r>
              <a:rPr lang="en-US" sz="2400" dirty="0" smtClean="0">
                <a:solidFill>
                  <a:srgbClr val="FF0000"/>
                </a:solidFill>
              </a:rPr>
              <a:t>UNIVERSITAS KOMPUTER INDONESIA</a:t>
            </a:r>
            <a:endParaRPr lang="en-US" sz="2400" dirty="0">
              <a:solidFill>
                <a:srgbClr val="FF0000"/>
              </a:solidFill>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620713"/>
            <a:ext cx="2246312" cy="505777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153988" y="620713"/>
            <a:ext cx="6591300" cy="5057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620713"/>
            <a:ext cx="8990012" cy="449262"/>
          </a:xfrm>
        </p:spPr>
        <p:txBody>
          <a:bodyPr/>
          <a:lstStyle/>
          <a:p>
            <a:r>
              <a:rPr lang="en-US" smtClean="0"/>
              <a:t>Click to edit Master title style</a:t>
            </a:r>
            <a:endParaRPr lang="da-DK"/>
          </a:p>
        </p:txBody>
      </p:sp>
      <p:sp>
        <p:nvSpPr>
          <p:cNvPr id="3" name="Text Placeholder 2"/>
          <p:cNvSpPr>
            <a:spLocks noGrp="1"/>
          </p:cNvSpPr>
          <p:nvPr>
            <p:ph type="body" sz="half" idx="1"/>
          </p:nvPr>
        </p:nvSpPr>
        <p:spPr>
          <a:xfrm>
            <a:off x="685800" y="1776413"/>
            <a:ext cx="7775575"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85800" y="3803650"/>
            <a:ext cx="7775575"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3988" y="620713"/>
            <a:ext cx="8990012" cy="449262"/>
          </a:xfrm>
        </p:spPr>
        <p:txBody>
          <a:bodyPr/>
          <a:lstStyle/>
          <a:p>
            <a:r>
              <a:rPr lang="en-US" smtClean="0"/>
              <a:t>Click to edit Master title style</a:t>
            </a:r>
            <a:endParaRPr lang="da-DK"/>
          </a:p>
        </p:txBody>
      </p:sp>
      <p:sp>
        <p:nvSpPr>
          <p:cNvPr id="3" name="Content Placeholder 2"/>
          <p:cNvSpPr>
            <a:spLocks noGrp="1"/>
          </p:cNvSpPr>
          <p:nvPr>
            <p:ph sz="quarter" idx="1"/>
          </p:nvPr>
        </p:nvSpPr>
        <p:spPr>
          <a:xfrm>
            <a:off x="685800" y="1776413"/>
            <a:ext cx="3811588"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quarter" idx="2"/>
          </p:nvPr>
        </p:nvSpPr>
        <p:spPr>
          <a:xfrm>
            <a:off x="4649788" y="1776413"/>
            <a:ext cx="3811587"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Content Placeholder 4"/>
          <p:cNvSpPr>
            <a:spLocks noGrp="1"/>
          </p:cNvSpPr>
          <p:nvPr>
            <p:ph sz="quarter" idx="3"/>
          </p:nvPr>
        </p:nvSpPr>
        <p:spPr>
          <a:xfrm>
            <a:off x="685800" y="3803650"/>
            <a:ext cx="3811588"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Content Placeholder 5"/>
          <p:cNvSpPr>
            <a:spLocks noGrp="1"/>
          </p:cNvSpPr>
          <p:nvPr>
            <p:ph sz="quarter" idx="4"/>
          </p:nvPr>
        </p:nvSpPr>
        <p:spPr>
          <a:xfrm>
            <a:off x="4649788" y="3803650"/>
            <a:ext cx="3811587"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620713"/>
            <a:ext cx="8990012" cy="449262"/>
          </a:xfrm>
        </p:spPr>
        <p:txBody>
          <a:bodyPr/>
          <a:lstStyle/>
          <a:p>
            <a:r>
              <a:rPr lang="en-US" smtClean="0"/>
              <a:t>Click to edit Master title style</a:t>
            </a:r>
            <a:endParaRPr lang="da-DK"/>
          </a:p>
        </p:txBody>
      </p:sp>
      <p:sp>
        <p:nvSpPr>
          <p:cNvPr id="3" name="Text Placeholder 2"/>
          <p:cNvSpPr>
            <a:spLocks noGrp="1"/>
          </p:cNvSpPr>
          <p:nvPr>
            <p:ph type="body" sz="half" idx="1"/>
          </p:nvPr>
        </p:nvSpPr>
        <p:spPr>
          <a:xfrm>
            <a:off x="685800" y="1776413"/>
            <a:ext cx="3811588"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quarter" idx="2"/>
          </p:nvPr>
        </p:nvSpPr>
        <p:spPr>
          <a:xfrm>
            <a:off x="4649788" y="1776413"/>
            <a:ext cx="3811587" cy="187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Content Placeholder 4"/>
          <p:cNvSpPr>
            <a:spLocks noGrp="1"/>
          </p:cNvSpPr>
          <p:nvPr>
            <p:ph sz="quarter" idx="3"/>
          </p:nvPr>
        </p:nvSpPr>
        <p:spPr>
          <a:xfrm>
            <a:off x="4649788" y="3803650"/>
            <a:ext cx="3811587" cy="1874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078364-28F8-4531-BA88-0F6980759705}" type="datetimeFigureOut">
              <a:rPr lang="en-US" smtClean="0"/>
              <a:pPr/>
              <a:t>9/30/2015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093B7C8-30BA-4662-9DF1-242DD1078D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685800" y="1776413"/>
            <a:ext cx="3811588"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9788" y="1776413"/>
            <a:ext cx="3811587"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E093B7C8-30BA-4662-9DF1-242DD1078D14}"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package" Target="../embeddings/Microsoft_Office_Word_Document1.docx"/><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flux_by_firebrick-d2za36u.jpg"/>
          <p:cNvPicPr>
            <a:picLocks noChangeAspect="1"/>
          </p:cNvPicPr>
          <p:nvPr/>
        </p:nvPicPr>
        <p:blipFill>
          <a:blip r:embed="rId18" cstate="print"/>
          <a:stretch>
            <a:fillRect/>
          </a:stretch>
        </p:blipFill>
        <p:spPr>
          <a:xfrm>
            <a:off x="0" y="0"/>
            <a:ext cx="9144000" cy="6858000"/>
          </a:xfrm>
          <a:prstGeom prst="rect">
            <a:avLst/>
          </a:prstGeom>
        </p:spPr>
      </p:pic>
      <p:sp>
        <p:nvSpPr>
          <p:cNvPr id="11" name="Rectangle 10"/>
          <p:cNvSpPr/>
          <p:nvPr/>
        </p:nvSpPr>
        <p:spPr bwMode="auto">
          <a:xfrm>
            <a:off x="0" y="642918"/>
            <a:ext cx="9144000" cy="5715040"/>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076" name="Rectangle 5"/>
          <p:cNvSpPr>
            <a:spLocks noGrp="1" noChangeArrowheads="1"/>
          </p:cNvSpPr>
          <p:nvPr>
            <p:ph type="title"/>
          </p:nvPr>
        </p:nvSpPr>
        <p:spPr bwMode="auto">
          <a:xfrm>
            <a:off x="153988" y="620713"/>
            <a:ext cx="8990012" cy="4492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077" name="Rectangle 6"/>
          <p:cNvSpPr>
            <a:spLocks noGrp="1" noChangeArrowheads="1"/>
          </p:cNvSpPr>
          <p:nvPr>
            <p:ph type="body" idx="1"/>
          </p:nvPr>
        </p:nvSpPr>
        <p:spPr bwMode="auto">
          <a:xfrm>
            <a:off x="685800" y="1776413"/>
            <a:ext cx="7775575" cy="390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8711" name="Rectangle 7"/>
          <p:cNvSpPr>
            <a:spLocks noGrp="1" noChangeArrowheads="1"/>
          </p:cNvSpPr>
          <p:nvPr>
            <p:ph type="sldNum" sz="quarter" idx="4"/>
          </p:nvPr>
        </p:nvSpPr>
        <p:spPr bwMode="black">
          <a:xfrm>
            <a:off x="153988" y="6399213"/>
            <a:ext cx="660400" cy="3206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50000"/>
              </a:spcBef>
              <a:buClrTx/>
              <a:buFontTx/>
              <a:buNone/>
              <a:defRPr sz="1000" smtClean="0">
                <a:solidFill>
                  <a:srgbClr val="FFFFFF"/>
                </a:solidFill>
                <a:latin typeface="Arial" pitchFamily="34" charset="0"/>
                <a:cs typeface="Arial" pitchFamily="34" charset="0"/>
              </a:defRPr>
            </a:lvl1pPr>
          </a:lstStyle>
          <a:p>
            <a:fld id="{E093B7C8-30BA-4662-9DF1-242DD1078D14}" type="slidenum">
              <a:rPr lang="en-US" smtClean="0"/>
              <a:pPr/>
              <a:t>‹#›</a:t>
            </a:fld>
            <a:endParaRPr lang="en-US"/>
          </a:p>
        </p:txBody>
      </p:sp>
      <p:sp>
        <p:nvSpPr>
          <p:cNvPr id="1608713" name="Line 9"/>
          <p:cNvSpPr>
            <a:spLocks noChangeShapeType="1"/>
          </p:cNvSpPr>
          <p:nvPr/>
        </p:nvSpPr>
        <p:spPr bwMode="black">
          <a:xfrm flipV="1">
            <a:off x="992188" y="217488"/>
            <a:ext cx="0" cy="328612"/>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sp>
        <p:nvSpPr>
          <p:cNvPr id="1608715" name="Line 11"/>
          <p:cNvSpPr>
            <a:spLocks noChangeShapeType="1"/>
          </p:cNvSpPr>
          <p:nvPr/>
        </p:nvSpPr>
        <p:spPr bwMode="black">
          <a:xfrm flipV="1">
            <a:off x="992188" y="6329363"/>
            <a:ext cx="0" cy="265112"/>
          </a:xfrm>
          <a:prstGeom prst="line">
            <a:avLst/>
          </a:prstGeom>
          <a:noFill/>
          <a:ln w="12700">
            <a:solidFill>
              <a:srgbClr val="FFFFFF"/>
            </a:solidFill>
            <a:round/>
            <a:headEnd/>
            <a:tailEnd/>
          </a:ln>
          <a:effectLst/>
        </p:spPr>
        <p:txBody>
          <a:bodyPr/>
          <a:lstStyle/>
          <a:p>
            <a:pPr>
              <a:defRPr/>
            </a:pPr>
            <a:endParaRPr lang="da-DK">
              <a:latin typeface="Arial" pitchFamily="34" charset="0"/>
              <a:cs typeface="Arial" pitchFamily="34" charset="0"/>
            </a:endParaRPr>
          </a:p>
        </p:txBody>
      </p:sp>
      <p:graphicFrame>
        <p:nvGraphicFramePr>
          <p:cNvPr id="3085" name="Object 3"/>
          <p:cNvGraphicFramePr>
            <a:graphicFrameLocks noChangeAspect="1"/>
          </p:cNvGraphicFramePr>
          <p:nvPr/>
        </p:nvGraphicFramePr>
        <p:xfrm>
          <a:off x="8527774" y="0"/>
          <a:ext cx="536713" cy="603802"/>
        </p:xfrm>
        <a:graphic>
          <a:graphicData uri="http://schemas.openxmlformats.org/presentationml/2006/ole">
            <p:oleObj spid="_x0000_s3074" name="Document" r:id="rId19" imgW="2229197" imgH="2506770" progId="Word.Document.12">
              <p:embed/>
            </p:oleObj>
          </a:graphicData>
        </a:graphic>
      </p:graphicFrame>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600">
          <a:solidFill>
            <a:schemeClr val="tx1"/>
          </a:solidFill>
          <a:latin typeface="+mj-lt"/>
          <a:ea typeface="+mj-ea"/>
          <a:cs typeface="+mj-cs"/>
        </a:defRPr>
      </a:lvl1pPr>
      <a:lvl2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2pPr>
      <a:lvl3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3pPr>
      <a:lvl4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4pPr>
      <a:lvl5pPr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6pPr>
      <a:lvl7pPr marL="9144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7pPr>
      <a:lvl8pPr marL="13716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8pPr>
      <a:lvl9pPr marL="1828800" algn="l" rtl="0" eaLnBrk="1" fontAlgn="base" hangingPunct="1">
        <a:lnSpc>
          <a:spcPct val="90000"/>
        </a:lnSpc>
        <a:spcBef>
          <a:spcPct val="0"/>
        </a:spcBef>
        <a:spcAft>
          <a:spcPct val="0"/>
        </a:spcAft>
        <a:defRPr sz="2600">
          <a:solidFill>
            <a:schemeClr val="tx1"/>
          </a:solidFill>
          <a:latin typeface="Arial" pitchFamily="34" charset="0"/>
          <a:cs typeface="Arial" pitchFamily="34" charset="0"/>
        </a:defRPr>
      </a:lvl9pPr>
    </p:titleStyle>
    <p:bodyStyle>
      <a:lvl1pPr marL="228600" indent="-228600" algn="l" rtl="0" eaLnBrk="1" fontAlgn="base" hangingPunct="1">
        <a:spcBef>
          <a:spcPct val="35000"/>
        </a:spcBef>
        <a:spcAft>
          <a:spcPct val="15000"/>
        </a:spcAft>
        <a:buClr>
          <a:schemeClr val="accent2"/>
        </a:buClr>
        <a:buFont typeface="Wingdings" pitchFamily="2" charset="2"/>
        <a:buChar char="§"/>
        <a:defRPr sz="2000">
          <a:solidFill>
            <a:schemeClr val="tx1"/>
          </a:solidFill>
          <a:latin typeface="+mn-lt"/>
          <a:ea typeface="+mn-ea"/>
          <a:cs typeface="+mn-cs"/>
        </a:defRPr>
      </a:lvl1pPr>
      <a:lvl2pPr marL="457200" indent="-227013" algn="l" rtl="0" eaLnBrk="1" fontAlgn="base" hangingPunct="1">
        <a:spcBef>
          <a:spcPct val="25000"/>
        </a:spcBef>
        <a:spcAft>
          <a:spcPct val="15000"/>
        </a:spcAft>
        <a:buClr>
          <a:schemeClr val="accent2"/>
        </a:buClr>
        <a:buFont typeface="Arial" charset="0"/>
        <a:buChar char="–"/>
        <a:defRPr>
          <a:solidFill>
            <a:schemeClr val="tx1"/>
          </a:solidFill>
          <a:latin typeface="+mn-lt"/>
          <a:cs typeface="+mn-cs"/>
        </a:defRPr>
      </a:lvl2pPr>
      <a:lvl3pPr marL="682625" indent="-223838" algn="l" rtl="0" eaLnBrk="1" fontAlgn="base" hangingPunct="1">
        <a:spcBef>
          <a:spcPct val="20000"/>
        </a:spcBef>
        <a:spcAft>
          <a:spcPct val="0"/>
        </a:spcAft>
        <a:buClr>
          <a:schemeClr val="accent2"/>
        </a:buClr>
        <a:buChar char="•"/>
        <a:defRPr sz="1600">
          <a:solidFill>
            <a:schemeClr val="tx1"/>
          </a:solidFill>
          <a:latin typeface="+mn-lt"/>
          <a:cs typeface="+mn-cs"/>
        </a:defRPr>
      </a:lvl3pPr>
      <a:lvl4pPr marL="912813" indent="-228600" algn="l" rtl="0" eaLnBrk="1" fontAlgn="base" hangingPunct="1">
        <a:spcBef>
          <a:spcPct val="20000"/>
        </a:spcBef>
        <a:spcAft>
          <a:spcPct val="0"/>
        </a:spcAft>
        <a:buClr>
          <a:schemeClr val="accent2"/>
        </a:buClr>
        <a:buFont typeface="Arial" charset="0"/>
        <a:buChar char="–"/>
        <a:defRPr>
          <a:solidFill>
            <a:schemeClr val="tx1"/>
          </a:solidFill>
          <a:latin typeface="+mn-lt"/>
          <a:cs typeface="+mn-cs"/>
        </a:defRPr>
      </a:lvl4pPr>
      <a:lvl5pPr marL="1143000" indent="-228600" algn="l" rtl="0" eaLnBrk="1" fontAlgn="base" hangingPunct="1">
        <a:spcBef>
          <a:spcPct val="20000"/>
        </a:spcBef>
        <a:spcAft>
          <a:spcPct val="0"/>
        </a:spcAft>
        <a:buClr>
          <a:schemeClr val="accent2"/>
        </a:buClr>
        <a:buFont typeface="Arial" charset="0"/>
        <a:buChar char="&gt;"/>
        <a:defRPr>
          <a:solidFill>
            <a:schemeClr val="tx1"/>
          </a:solidFill>
          <a:latin typeface="+mn-lt"/>
          <a:cs typeface="+mn-cs"/>
        </a:defRPr>
      </a:lvl5pPr>
      <a:lvl6pPr marL="16002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6pPr>
      <a:lvl7pPr marL="20574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7pPr>
      <a:lvl8pPr marL="25146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8pPr>
      <a:lvl9pPr marL="2971800" indent="-228600" algn="l" rtl="0" eaLnBrk="1" fontAlgn="base" hangingPunct="1">
        <a:spcBef>
          <a:spcPct val="20000"/>
        </a:spcBef>
        <a:spcAft>
          <a:spcPct val="0"/>
        </a:spcAft>
        <a:buClr>
          <a:schemeClr val="accent2"/>
        </a:buClr>
        <a:buFont typeface="Arial" pitchFamily="34" charset="0"/>
        <a:buChar char="&gt;"/>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file:///D:\Kuliah%20S2\Desain\Video\16Bruno%20Mars%20-%20Count%20On%20Me%20(Official%20Video)_(new).avi"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logs.hbr.org/cs/2011/08/why_hps_departure_from_the_pc.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file:///D:\Kuliah%20S2\Desain\Video\16Bruno%20Mars%20-%20Count%20On%20Me%20(Official%20Video)_(new).av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D:\Seminar\Seminar%20MSI\qrshop-YEFFRY\Avi%20kuliah\01Tesco%20UK%20Gatwick%20mobile%20virtual%20store%20-%20Barcodes,%20QR%20Codes.avi"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file:///D:\Seminar\Seminar%20MSI\qrshop-YEFFRY\Avi%20kuliah\Tesco%20Homeplus%20Virtual%20Subway%20Store%20in%20South%20Korea.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D:\Seminar\Seminar%20MSI\qrshop-YEFFRY\Avi%20kuliah\BCQRcode.avi"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D:\Seminar\Seminar%20MSI\qrshop-YEFFRY\Avi%20kuliah\Tesco.com%20Barcode%20Shopping%20on%20iPhone.avi"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214414" y="2071678"/>
            <a:ext cx="2143140" cy="3286148"/>
            <a:chOff x="1214414" y="2071678"/>
            <a:chExt cx="2143140" cy="3286148"/>
          </a:xfrm>
        </p:grpSpPr>
        <p:pic>
          <p:nvPicPr>
            <p:cNvPr id="41" name="Content Placeholder 15" descr="423554_2594222015907_330646820_n.jpg"/>
            <p:cNvPicPr>
              <a:picLocks noChangeAspect="1"/>
            </p:cNvPicPr>
            <p:nvPr/>
          </p:nvPicPr>
          <p:blipFill>
            <a:blip r:embed="rId2" cstate="print"/>
            <a:srcRect t="27150" r="65432" b="17258"/>
            <a:stretch>
              <a:fillRect/>
            </a:stretch>
          </p:blipFill>
          <p:spPr bwMode="auto">
            <a:xfrm>
              <a:off x="1285852" y="2214554"/>
              <a:ext cx="2000264" cy="3071834"/>
            </a:xfrm>
            <a:prstGeom prst="rect">
              <a:avLst/>
            </a:prstGeom>
            <a:noFill/>
            <a:ln w="9525">
              <a:noFill/>
              <a:miter lim="800000"/>
              <a:headEnd/>
              <a:tailEnd/>
            </a:ln>
          </p:spPr>
        </p:pic>
        <p:grpSp>
          <p:nvGrpSpPr>
            <p:cNvPr id="42" name="Group 4"/>
            <p:cNvGrpSpPr/>
            <p:nvPr/>
          </p:nvGrpSpPr>
          <p:grpSpPr>
            <a:xfrm>
              <a:off x="1214414" y="2071678"/>
              <a:ext cx="2143140" cy="3286148"/>
              <a:chOff x="1714480" y="1214422"/>
              <a:chExt cx="2571768" cy="4214842"/>
            </a:xfrm>
          </p:grpSpPr>
          <p:grpSp>
            <p:nvGrpSpPr>
              <p:cNvPr id="43" name="Group 9"/>
              <p:cNvGrpSpPr/>
              <p:nvPr/>
            </p:nvGrpSpPr>
            <p:grpSpPr>
              <a:xfrm>
                <a:off x="1714480" y="1214422"/>
                <a:ext cx="2571768" cy="4214842"/>
                <a:chOff x="1714480" y="1214422"/>
                <a:chExt cx="2571768" cy="4214842"/>
              </a:xfrm>
            </p:grpSpPr>
            <p:sp>
              <p:nvSpPr>
                <p:cNvPr id="46" name="Rectangle 45"/>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6"/>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7"/>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8"/>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44" name="Rectangle 43"/>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4"/>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69" name="Group 68"/>
          <p:cNvGrpSpPr/>
          <p:nvPr/>
        </p:nvGrpSpPr>
        <p:grpSpPr>
          <a:xfrm>
            <a:off x="2643174" y="928670"/>
            <a:ext cx="2143140" cy="3286148"/>
            <a:chOff x="2643174" y="928670"/>
            <a:chExt cx="2143140" cy="3286148"/>
          </a:xfrm>
        </p:grpSpPr>
        <p:pic>
          <p:nvPicPr>
            <p:cNvPr id="50" name="Content Placeholder 15" descr="423554_2594222015907_330646820_n.jpg"/>
            <p:cNvPicPr>
              <a:picLocks noChangeAspect="1"/>
            </p:cNvPicPr>
            <p:nvPr/>
          </p:nvPicPr>
          <p:blipFill>
            <a:blip r:embed="rId2" cstate="print"/>
            <a:srcRect l="24691" t="5171" r="39506" b="37943"/>
            <a:stretch>
              <a:fillRect/>
            </a:stretch>
          </p:blipFill>
          <p:spPr bwMode="auto">
            <a:xfrm>
              <a:off x="2714612" y="1000108"/>
              <a:ext cx="2071702" cy="3143272"/>
            </a:xfrm>
            <a:prstGeom prst="rect">
              <a:avLst/>
            </a:prstGeom>
            <a:noFill/>
            <a:ln w="9525">
              <a:noFill/>
              <a:miter lim="800000"/>
              <a:headEnd/>
              <a:tailEnd/>
            </a:ln>
          </p:spPr>
        </p:pic>
        <p:grpSp>
          <p:nvGrpSpPr>
            <p:cNvPr id="51" name="Group 50"/>
            <p:cNvGrpSpPr/>
            <p:nvPr/>
          </p:nvGrpSpPr>
          <p:grpSpPr>
            <a:xfrm>
              <a:off x="2643174" y="928670"/>
              <a:ext cx="2143140" cy="3286148"/>
              <a:chOff x="1714480" y="1214422"/>
              <a:chExt cx="2571768" cy="4214842"/>
            </a:xfrm>
          </p:grpSpPr>
          <p:grpSp>
            <p:nvGrpSpPr>
              <p:cNvPr id="52" name="Group 9"/>
              <p:cNvGrpSpPr/>
              <p:nvPr/>
            </p:nvGrpSpPr>
            <p:grpSpPr>
              <a:xfrm>
                <a:off x="1714480" y="1214422"/>
                <a:ext cx="2571768" cy="4214842"/>
                <a:chOff x="1714480" y="1214422"/>
                <a:chExt cx="2571768" cy="4214842"/>
              </a:xfrm>
            </p:grpSpPr>
            <p:sp>
              <p:nvSpPr>
                <p:cNvPr id="55" name="Rectangle 54"/>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5"/>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7"/>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53" name="Rectangle 52"/>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70" name="Group 69"/>
          <p:cNvGrpSpPr/>
          <p:nvPr/>
        </p:nvGrpSpPr>
        <p:grpSpPr>
          <a:xfrm>
            <a:off x="4143372" y="1857364"/>
            <a:ext cx="2143140" cy="3286148"/>
            <a:chOff x="4143372" y="1857364"/>
            <a:chExt cx="2143140" cy="3286148"/>
          </a:xfrm>
        </p:grpSpPr>
        <p:pic>
          <p:nvPicPr>
            <p:cNvPr id="59" name="Content Placeholder 15" descr="423554_2594222015907_330646820_n.jpg"/>
            <p:cNvPicPr>
              <a:picLocks noChangeAspect="1"/>
            </p:cNvPicPr>
            <p:nvPr/>
          </p:nvPicPr>
          <p:blipFill>
            <a:blip r:embed="rId2" cstate="print"/>
            <a:srcRect l="50617" t="21978" r="14815" b="21136"/>
            <a:stretch>
              <a:fillRect/>
            </a:stretch>
          </p:blipFill>
          <p:spPr bwMode="auto">
            <a:xfrm>
              <a:off x="4214810" y="1928802"/>
              <a:ext cx="2000264" cy="3143272"/>
            </a:xfrm>
            <a:prstGeom prst="rect">
              <a:avLst/>
            </a:prstGeom>
            <a:noFill/>
            <a:ln w="9525">
              <a:noFill/>
              <a:miter lim="800000"/>
              <a:headEnd/>
              <a:tailEnd/>
            </a:ln>
          </p:spPr>
        </p:pic>
        <p:grpSp>
          <p:nvGrpSpPr>
            <p:cNvPr id="60" name="Group 32"/>
            <p:cNvGrpSpPr/>
            <p:nvPr/>
          </p:nvGrpSpPr>
          <p:grpSpPr>
            <a:xfrm>
              <a:off x="4143372" y="1857364"/>
              <a:ext cx="2143140" cy="3286148"/>
              <a:chOff x="1714480" y="1214422"/>
              <a:chExt cx="2571768" cy="4214842"/>
            </a:xfrm>
          </p:grpSpPr>
          <p:grpSp>
            <p:nvGrpSpPr>
              <p:cNvPr id="61" name="Group 9"/>
              <p:cNvGrpSpPr/>
              <p:nvPr/>
            </p:nvGrpSpPr>
            <p:grpSpPr>
              <a:xfrm>
                <a:off x="1714480" y="1214422"/>
                <a:ext cx="2571768" cy="4214842"/>
                <a:chOff x="1714480" y="1214422"/>
                <a:chExt cx="2571768" cy="4214842"/>
              </a:xfrm>
            </p:grpSpPr>
            <p:sp>
              <p:nvSpPr>
                <p:cNvPr id="64" name="Rectangle 63"/>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4"/>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5"/>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6"/>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62" name="Rectangle 61"/>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2"/>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grpSp>
      <p:pic>
        <p:nvPicPr>
          <p:cNvPr id="16" name="Content Placeholder 15" descr="423554_2594222015907_330646820_n.jpg"/>
          <p:cNvPicPr>
            <a:picLocks noGrp="1" noChangeAspect="1"/>
          </p:cNvPicPr>
          <p:nvPr>
            <p:ph idx="4294967295"/>
          </p:nvPr>
        </p:nvPicPr>
        <p:blipFill>
          <a:blip r:embed="rId2" cstate="print"/>
          <a:srcRect l="66666" t="40078" b="3037"/>
          <a:stretch>
            <a:fillRect/>
          </a:stretch>
        </p:blipFill>
        <p:spPr>
          <a:xfrm>
            <a:off x="5143504" y="2928934"/>
            <a:ext cx="1928826" cy="3143272"/>
          </a:xfrm>
        </p:spPr>
      </p:pic>
      <p:grpSp>
        <p:nvGrpSpPr>
          <p:cNvPr id="6" name="Group 24"/>
          <p:cNvGrpSpPr/>
          <p:nvPr/>
        </p:nvGrpSpPr>
        <p:grpSpPr>
          <a:xfrm>
            <a:off x="5000628" y="2857496"/>
            <a:ext cx="2143140" cy="3286148"/>
            <a:chOff x="1714480" y="1214422"/>
            <a:chExt cx="2571768" cy="4214842"/>
          </a:xfrm>
        </p:grpSpPr>
        <p:grpSp>
          <p:nvGrpSpPr>
            <p:cNvPr id="13" name="Group 9"/>
            <p:cNvGrpSpPr/>
            <p:nvPr/>
          </p:nvGrpSpPr>
          <p:grpSpPr>
            <a:xfrm>
              <a:off x="1714480" y="1214422"/>
              <a:ext cx="2571768" cy="4214842"/>
              <a:chOff x="1714480" y="1214422"/>
              <a:chExt cx="2571768" cy="4214842"/>
            </a:xfrm>
          </p:grpSpPr>
          <p:sp>
            <p:nvSpPr>
              <p:cNvPr id="29" name="Rectangle 28"/>
              <p:cNvSpPr/>
              <p:nvPr/>
            </p:nvSpPr>
            <p:spPr bwMode="auto">
              <a:xfrm>
                <a:off x="1714480"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4143372" y="1214422"/>
                <a:ext cx="142876" cy="421484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0"/>
              <p:cNvSpPr/>
              <p:nvPr/>
            </p:nvSpPr>
            <p:spPr bwMode="auto">
              <a:xfrm>
                <a:off x="1857356" y="1214422"/>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bwMode="auto">
              <a:xfrm>
                <a:off x="1857356" y="5286388"/>
                <a:ext cx="2286016" cy="142876"/>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27" name="Rectangle 26"/>
            <p:cNvSpPr/>
            <p:nvPr/>
          </p:nvSpPr>
          <p:spPr bwMode="auto">
            <a:xfrm>
              <a:off x="1857356" y="1357298"/>
              <a:ext cx="2286016" cy="392909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7"/>
            <p:cNvSpPr/>
            <p:nvPr/>
          </p:nvSpPr>
          <p:spPr bwMode="auto">
            <a:xfrm>
              <a:off x="1714480" y="1214422"/>
              <a:ext cx="2571768" cy="4214842"/>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sp>
        <p:nvSpPr>
          <p:cNvPr id="73" name="Rectangle 72"/>
          <p:cNvSpPr/>
          <p:nvPr/>
        </p:nvSpPr>
        <p:spPr>
          <a:xfrm>
            <a:off x="928662" y="2428868"/>
            <a:ext cx="7500990" cy="1169551"/>
          </a:xfrm>
          <a:prstGeom prst="rect">
            <a:avLst/>
          </a:prstGeom>
        </p:spPr>
        <p:txBody>
          <a:bodyPr wrap="square">
            <a:spAutoFit/>
          </a:bodyPr>
          <a:lstStyle/>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Chap 2</a:t>
            </a:r>
          </a:p>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Alignment IT with Business Design</a:t>
            </a:r>
          </a:p>
        </p:txBody>
      </p:sp>
      <p:sp>
        <p:nvSpPr>
          <p:cNvPr id="74" name="Subtitle 3"/>
          <p:cNvSpPr txBox="1">
            <a:spLocks/>
          </p:cNvSpPr>
          <p:nvPr/>
        </p:nvSpPr>
        <p:spPr>
          <a:xfrm>
            <a:off x="2071670" y="3214686"/>
            <a:ext cx="6400800" cy="998537"/>
          </a:xfrm>
          <a:prstGeom prst="rect">
            <a:avLst/>
          </a:prstGeom>
        </p:spPr>
        <p:txBody>
          <a:bodyPr/>
          <a:lstStyle/>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Dr.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Yeffry</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Handoko</a:t>
            </a:r>
            <a:r>
              <a:rPr kumimoji="0" lang="en-US" sz="2000" b="1" i="0" u="none" strike="noStrike" kern="0" cap="none" spc="0" normalizeH="0" baseline="0" noProof="0" dirty="0" smtClean="0">
                <a:ln>
                  <a:noFill/>
                </a:ln>
                <a:solidFill>
                  <a:schemeClr val="tx1"/>
                </a:solidFill>
                <a:effectLst/>
                <a:uLnTx/>
                <a:uFillTx/>
                <a:latin typeface="+mn-lt"/>
                <a:ea typeface="+mn-ea"/>
                <a:cs typeface="+mn-cs"/>
              </a:rPr>
              <a:t> Putra</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71" name="TextBox 70"/>
          <p:cNvSpPr txBox="1"/>
          <p:nvPr/>
        </p:nvSpPr>
        <p:spPr>
          <a:xfrm>
            <a:off x="1714480" y="4357694"/>
            <a:ext cx="4163319" cy="830997"/>
          </a:xfrm>
          <a:prstGeom prst="rect">
            <a:avLst/>
          </a:prstGeom>
          <a:noFill/>
        </p:spPr>
        <p:txBody>
          <a:bodyPr wrap="none" rtlCol="0">
            <a:spAutoFit/>
          </a:bodyPr>
          <a:lstStyle/>
          <a:p>
            <a:pPr algn="ctr"/>
            <a:r>
              <a:rPr lang="en-US" sz="2400" dirty="0" smtClean="0">
                <a:solidFill>
                  <a:srgbClr val="7030A0"/>
                </a:solidFill>
                <a:latin typeface="Baskerville Old Face" pitchFamily="18" charset="0"/>
              </a:rPr>
              <a:t>Magister </a:t>
            </a:r>
            <a:r>
              <a:rPr lang="en-US" sz="2400" dirty="0" err="1" smtClean="0">
                <a:solidFill>
                  <a:srgbClr val="7030A0"/>
                </a:solidFill>
                <a:latin typeface="Baskerville Old Face" pitchFamily="18" charset="0"/>
              </a:rPr>
              <a:t>Desain</a:t>
            </a:r>
            <a:r>
              <a:rPr lang="en-US" sz="2400" dirty="0" smtClean="0">
                <a:solidFill>
                  <a:srgbClr val="7030A0"/>
                </a:solidFill>
                <a:latin typeface="Baskerville Old Face" pitchFamily="18" charset="0"/>
              </a:rPr>
              <a:t> </a:t>
            </a:r>
          </a:p>
          <a:p>
            <a:r>
              <a:rPr lang="en-US" sz="2400" dirty="0" err="1" smtClean="0">
                <a:solidFill>
                  <a:srgbClr val="7030A0"/>
                </a:solidFill>
                <a:latin typeface="Baskerville Old Face" pitchFamily="18" charset="0"/>
              </a:rPr>
              <a:t>Universitas</a:t>
            </a:r>
            <a:r>
              <a:rPr lang="en-US" sz="2400" dirty="0" smtClean="0">
                <a:solidFill>
                  <a:srgbClr val="7030A0"/>
                </a:solidFill>
                <a:latin typeface="Baskerville Old Face" pitchFamily="18" charset="0"/>
              </a:rPr>
              <a:t> </a:t>
            </a:r>
            <a:r>
              <a:rPr lang="en-US" sz="2400" dirty="0" err="1" smtClean="0">
                <a:solidFill>
                  <a:srgbClr val="7030A0"/>
                </a:solidFill>
                <a:latin typeface="Baskerville Old Face" pitchFamily="18" charset="0"/>
              </a:rPr>
              <a:t>Komputer</a:t>
            </a:r>
            <a:r>
              <a:rPr lang="en-US" sz="2400" dirty="0" smtClean="0">
                <a:solidFill>
                  <a:srgbClr val="7030A0"/>
                </a:solidFill>
                <a:latin typeface="Baskerville Old Face" pitchFamily="18" charset="0"/>
              </a:rPr>
              <a:t> Indonesia</a:t>
            </a:r>
            <a:endParaRPr lang="en-US" sz="2400" dirty="0">
              <a:solidFill>
                <a:srgbClr val="7030A0"/>
              </a:solidFill>
              <a:latin typeface="Baskerville Old Fac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Effect transition="in" filter="fade">
                                      <p:cBhvr>
                                        <p:cTn id="15" dur="500"/>
                                        <p:tgtEl>
                                          <p:spTgt spid="69"/>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nodeType="clickEffect">
                                  <p:stCondLst>
                                    <p:cond delay="0"/>
                                  </p:stCondLst>
                                  <p:childTnLst>
                                    <p:anim calcmode="lin" valueType="num">
                                      <p:cBhvr>
                                        <p:cTn id="36" dur="1000"/>
                                        <p:tgtEl>
                                          <p:spTgt spid="68"/>
                                        </p:tgtEl>
                                        <p:attrNameLst>
                                          <p:attrName>ppt_w</p:attrName>
                                        </p:attrNameLst>
                                      </p:cBhvr>
                                      <p:tavLst>
                                        <p:tav tm="0">
                                          <p:val>
                                            <p:strVal val="ppt_w"/>
                                          </p:val>
                                        </p:tav>
                                        <p:tav tm="100000">
                                          <p:val>
                                            <p:strVal val="ppt_w*0.70"/>
                                          </p:val>
                                        </p:tav>
                                      </p:tavLst>
                                    </p:anim>
                                    <p:anim calcmode="lin" valueType="num">
                                      <p:cBhvr>
                                        <p:cTn id="37" dur="1000"/>
                                        <p:tgtEl>
                                          <p:spTgt spid="68"/>
                                        </p:tgtEl>
                                        <p:attrNameLst>
                                          <p:attrName>ppt_h</p:attrName>
                                        </p:attrNameLst>
                                      </p:cBhvr>
                                      <p:tavLst>
                                        <p:tav tm="0">
                                          <p:val>
                                            <p:strVal val="ppt_h"/>
                                          </p:val>
                                        </p:tav>
                                        <p:tav tm="100000">
                                          <p:val>
                                            <p:strVal val="ppt_h"/>
                                          </p:val>
                                        </p:tav>
                                      </p:tavLst>
                                    </p:anim>
                                    <p:animEffect transition="out" filter="fade">
                                      <p:cBhvr>
                                        <p:cTn id="38" dur="1000"/>
                                        <p:tgtEl>
                                          <p:spTgt spid="68"/>
                                        </p:tgtEl>
                                      </p:cBhvr>
                                    </p:animEffect>
                                    <p:set>
                                      <p:cBhvr>
                                        <p:cTn id="39" dur="1" fill="hold">
                                          <p:stCondLst>
                                            <p:cond delay="999"/>
                                          </p:stCondLst>
                                        </p:cTn>
                                        <p:tgtEl>
                                          <p:spTgt spid="68"/>
                                        </p:tgtEl>
                                        <p:attrNameLst>
                                          <p:attrName>style.visibility</p:attrName>
                                        </p:attrNameLst>
                                      </p:cBhvr>
                                      <p:to>
                                        <p:strVal val="hidden"/>
                                      </p:to>
                                    </p:set>
                                  </p:childTnLst>
                                </p:cTn>
                              </p:par>
                              <p:par>
                                <p:cTn id="40" presetID="55" presetClass="exit" presetSubtype="0" fill="hold" nodeType="withEffect">
                                  <p:stCondLst>
                                    <p:cond delay="0"/>
                                  </p:stCondLst>
                                  <p:childTnLst>
                                    <p:anim calcmode="lin" valueType="num">
                                      <p:cBhvr>
                                        <p:cTn id="41" dur="1000"/>
                                        <p:tgtEl>
                                          <p:spTgt spid="69"/>
                                        </p:tgtEl>
                                        <p:attrNameLst>
                                          <p:attrName>ppt_w</p:attrName>
                                        </p:attrNameLst>
                                      </p:cBhvr>
                                      <p:tavLst>
                                        <p:tav tm="0">
                                          <p:val>
                                            <p:strVal val="ppt_w"/>
                                          </p:val>
                                        </p:tav>
                                        <p:tav tm="100000">
                                          <p:val>
                                            <p:strVal val="ppt_w*0.70"/>
                                          </p:val>
                                        </p:tav>
                                      </p:tavLst>
                                    </p:anim>
                                    <p:anim calcmode="lin" valueType="num">
                                      <p:cBhvr>
                                        <p:cTn id="42" dur="1000"/>
                                        <p:tgtEl>
                                          <p:spTgt spid="69"/>
                                        </p:tgtEl>
                                        <p:attrNameLst>
                                          <p:attrName>ppt_h</p:attrName>
                                        </p:attrNameLst>
                                      </p:cBhvr>
                                      <p:tavLst>
                                        <p:tav tm="0">
                                          <p:val>
                                            <p:strVal val="ppt_h"/>
                                          </p:val>
                                        </p:tav>
                                        <p:tav tm="100000">
                                          <p:val>
                                            <p:strVal val="ppt_h"/>
                                          </p:val>
                                        </p:tav>
                                      </p:tavLst>
                                    </p:anim>
                                    <p:animEffect transition="out" filter="fade">
                                      <p:cBhvr>
                                        <p:cTn id="43" dur="1000"/>
                                        <p:tgtEl>
                                          <p:spTgt spid="69"/>
                                        </p:tgtEl>
                                      </p:cBhvr>
                                    </p:animEffect>
                                    <p:set>
                                      <p:cBhvr>
                                        <p:cTn id="44" dur="1" fill="hold">
                                          <p:stCondLst>
                                            <p:cond delay="999"/>
                                          </p:stCondLst>
                                        </p:cTn>
                                        <p:tgtEl>
                                          <p:spTgt spid="69"/>
                                        </p:tgtEl>
                                        <p:attrNameLst>
                                          <p:attrName>style.visibility</p:attrName>
                                        </p:attrNameLst>
                                      </p:cBhvr>
                                      <p:to>
                                        <p:strVal val="hidden"/>
                                      </p:to>
                                    </p:set>
                                  </p:childTnLst>
                                </p:cTn>
                              </p:par>
                              <p:par>
                                <p:cTn id="45" presetID="55" presetClass="exit" presetSubtype="0" fill="hold" nodeType="withEffect">
                                  <p:stCondLst>
                                    <p:cond delay="0"/>
                                  </p:stCondLst>
                                  <p:childTnLst>
                                    <p:anim calcmode="lin" valueType="num">
                                      <p:cBhvr>
                                        <p:cTn id="46" dur="1000"/>
                                        <p:tgtEl>
                                          <p:spTgt spid="70"/>
                                        </p:tgtEl>
                                        <p:attrNameLst>
                                          <p:attrName>ppt_w</p:attrName>
                                        </p:attrNameLst>
                                      </p:cBhvr>
                                      <p:tavLst>
                                        <p:tav tm="0">
                                          <p:val>
                                            <p:strVal val="ppt_w"/>
                                          </p:val>
                                        </p:tav>
                                        <p:tav tm="100000">
                                          <p:val>
                                            <p:strVal val="ppt_w*0.70"/>
                                          </p:val>
                                        </p:tav>
                                      </p:tavLst>
                                    </p:anim>
                                    <p:anim calcmode="lin" valueType="num">
                                      <p:cBhvr>
                                        <p:cTn id="47" dur="1000"/>
                                        <p:tgtEl>
                                          <p:spTgt spid="70"/>
                                        </p:tgtEl>
                                        <p:attrNameLst>
                                          <p:attrName>ppt_h</p:attrName>
                                        </p:attrNameLst>
                                      </p:cBhvr>
                                      <p:tavLst>
                                        <p:tav tm="0">
                                          <p:val>
                                            <p:strVal val="ppt_h"/>
                                          </p:val>
                                        </p:tav>
                                        <p:tav tm="100000">
                                          <p:val>
                                            <p:strVal val="ppt_h"/>
                                          </p:val>
                                        </p:tav>
                                      </p:tavLst>
                                    </p:anim>
                                    <p:animEffect transition="out" filter="fade">
                                      <p:cBhvr>
                                        <p:cTn id="48" dur="1000"/>
                                        <p:tgtEl>
                                          <p:spTgt spid="70"/>
                                        </p:tgtEl>
                                      </p:cBhvr>
                                    </p:animEffect>
                                    <p:set>
                                      <p:cBhvr>
                                        <p:cTn id="49" dur="1" fill="hold">
                                          <p:stCondLst>
                                            <p:cond delay="999"/>
                                          </p:stCondLst>
                                        </p:cTn>
                                        <p:tgtEl>
                                          <p:spTgt spid="70"/>
                                        </p:tgtEl>
                                        <p:attrNameLst>
                                          <p:attrName>style.visibility</p:attrName>
                                        </p:attrNameLst>
                                      </p:cBhvr>
                                      <p:to>
                                        <p:strVal val="hidden"/>
                                      </p:to>
                                    </p:set>
                                  </p:childTnLst>
                                </p:cTn>
                              </p:par>
                              <p:par>
                                <p:cTn id="50" presetID="55" presetClass="exit" presetSubtype="0" fill="hold" nodeType="withEffect">
                                  <p:stCondLst>
                                    <p:cond delay="0"/>
                                  </p:stCondLst>
                                  <p:childTnLst>
                                    <p:anim calcmode="lin" valueType="num">
                                      <p:cBhvr>
                                        <p:cTn id="51" dur="1000"/>
                                        <p:tgtEl>
                                          <p:spTgt spid="16"/>
                                        </p:tgtEl>
                                        <p:attrNameLst>
                                          <p:attrName>ppt_w</p:attrName>
                                        </p:attrNameLst>
                                      </p:cBhvr>
                                      <p:tavLst>
                                        <p:tav tm="0">
                                          <p:val>
                                            <p:strVal val="ppt_w"/>
                                          </p:val>
                                        </p:tav>
                                        <p:tav tm="100000">
                                          <p:val>
                                            <p:strVal val="ppt_w*0.70"/>
                                          </p:val>
                                        </p:tav>
                                      </p:tavLst>
                                    </p:anim>
                                    <p:anim calcmode="lin" valueType="num">
                                      <p:cBhvr>
                                        <p:cTn id="52" dur="1000"/>
                                        <p:tgtEl>
                                          <p:spTgt spid="16"/>
                                        </p:tgtEl>
                                        <p:attrNameLst>
                                          <p:attrName>ppt_h</p:attrName>
                                        </p:attrNameLst>
                                      </p:cBhvr>
                                      <p:tavLst>
                                        <p:tav tm="0">
                                          <p:val>
                                            <p:strVal val="ppt_h"/>
                                          </p:val>
                                        </p:tav>
                                        <p:tav tm="100000">
                                          <p:val>
                                            <p:strVal val="ppt_h"/>
                                          </p:val>
                                        </p:tav>
                                      </p:tavLst>
                                    </p:anim>
                                    <p:animEffect transition="out" filter="fade">
                                      <p:cBhvr>
                                        <p:cTn id="53" dur="1000"/>
                                        <p:tgtEl>
                                          <p:spTgt spid="16"/>
                                        </p:tgtEl>
                                      </p:cBhvr>
                                    </p:animEffect>
                                    <p:set>
                                      <p:cBhvr>
                                        <p:cTn id="54" dur="1" fill="hold">
                                          <p:stCondLst>
                                            <p:cond delay="999"/>
                                          </p:stCondLst>
                                        </p:cTn>
                                        <p:tgtEl>
                                          <p:spTgt spid="16"/>
                                        </p:tgtEl>
                                        <p:attrNameLst>
                                          <p:attrName>style.visibility</p:attrName>
                                        </p:attrNameLst>
                                      </p:cBhvr>
                                      <p:to>
                                        <p:strVal val="hidden"/>
                                      </p:to>
                                    </p:set>
                                  </p:childTnLst>
                                </p:cTn>
                              </p:par>
                              <p:par>
                                <p:cTn id="55" presetID="55" presetClass="exit" presetSubtype="0" fill="hold" nodeType="withEffect">
                                  <p:stCondLst>
                                    <p:cond delay="0"/>
                                  </p:stCondLst>
                                  <p:childTnLst>
                                    <p:anim calcmode="lin" valueType="num">
                                      <p:cBhvr>
                                        <p:cTn id="56" dur="1000"/>
                                        <p:tgtEl>
                                          <p:spTgt spid="6"/>
                                        </p:tgtEl>
                                        <p:attrNameLst>
                                          <p:attrName>ppt_w</p:attrName>
                                        </p:attrNameLst>
                                      </p:cBhvr>
                                      <p:tavLst>
                                        <p:tav tm="0">
                                          <p:val>
                                            <p:strVal val="ppt_w"/>
                                          </p:val>
                                        </p:tav>
                                        <p:tav tm="100000">
                                          <p:val>
                                            <p:strVal val="ppt_w*0.70"/>
                                          </p:val>
                                        </p:tav>
                                      </p:tavLst>
                                    </p:anim>
                                    <p:anim calcmode="lin" valueType="num">
                                      <p:cBhvr>
                                        <p:cTn id="57" dur="1000"/>
                                        <p:tgtEl>
                                          <p:spTgt spid="6"/>
                                        </p:tgtEl>
                                        <p:attrNameLst>
                                          <p:attrName>ppt_h</p:attrName>
                                        </p:attrNameLst>
                                      </p:cBhvr>
                                      <p:tavLst>
                                        <p:tav tm="0">
                                          <p:val>
                                            <p:strVal val="ppt_h"/>
                                          </p:val>
                                        </p:tav>
                                        <p:tav tm="100000">
                                          <p:val>
                                            <p:strVal val="ppt_h"/>
                                          </p:val>
                                        </p:tav>
                                      </p:tavLst>
                                    </p:anim>
                                    <p:animEffect transition="out" filter="fade">
                                      <p:cBhvr>
                                        <p:cTn id="58" dur="1000"/>
                                        <p:tgtEl>
                                          <p:spTgt spid="6"/>
                                        </p:tgtEl>
                                      </p:cBhvr>
                                    </p:animEffect>
                                    <p:set>
                                      <p:cBhvr>
                                        <p:cTn id="59" dur="1" fill="hold">
                                          <p:stCondLst>
                                            <p:cond delay="999"/>
                                          </p:stCondLst>
                                        </p:cTn>
                                        <p:tgtEl>
                                          <p:spTgt spid="6"/>
                                        </p:tgtEl>
                                        <p:attrNameLst>
                                          <p:attrName>style.visibility</p:attrName>
                                        </p:attrNameLst>
                                      </p:cBhvr>
                                      <p:to>
                                        <p:strVal val="hidden"/>
                                      </p:to>
                                    </p:set>
                                  </p:childTnLst>
                                </p:cTn>
                              </p:par>
                              <p:par>
                                <p:cTn id="60" presetID="9" presetClass="entr" presetSubtype="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dissolve">
                                      <p:cBhvr>
                                        <p:cTn id="62" dur="500"/>
                                        <p:tgtEl>
                                          <p:spTgt spid="73"/>
                                        </p:tgtEl>
                                      </p:cBhvr>
                                    </p:animEffect>
                                  </p:childTnLst>
                                </p:cTn>
                              </p:par>
                              <p:par>
                                <p:cTn id="63" presetID="39" presetClass="entr" presetSubtype="0" accel="10000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74"/>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74"/>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74"/>
                                        </p:tgtEl>
                                        <p:attrNameLst>
                                          <p:attrName>ppt_y</p:attrName>
                                        </p:attrNameLst>
                                      </p:cBhvr>
                                      <p:tavLst>
                                        <p:tav tm="0">
                                          <p:val>
                                            <p:strVal val="#ppt_y"/>
                                          </p:val>
                                        </p:tav>
                                        <p:tav tm="100000">
                                          <p:val>
                                            <p:strVal val="#ppt_y"/>
                                          </p:val>
                                        </p:tav>
                                      </p:tavLst>
                                    </p:anim>
                                  </p:childTnLst>
                                </p:cTn>
                              </p:par>
                              <p:par>
                                <p:cTn id="69" presetID="9"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dissolve">
                                      <p:cBhvr>
                                        <p:cTn id="7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running text for new update or promo Information</a:t>
            </a:r>
            <a:endParaRPr lang="en-US" dirty="0"/>
          </a:p>
        </p:txBody>
      </p:sp>
      <p:sp>
        <p:nvSpPr>
          <p:cNvPr id="6" name="Title 1"/>
          <p:cNvSpPr txBox="1">
            <a:spLocks/>
          </p:cNvSpPr>
          <p:nvPr/>
        </p:nvSpPr>
        <p:spPr bwMode="auto">
          <a:xfrm>
            <a:off x="0" y="4929198"/>
            <a:ext cx="8990012" cy="45243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mj-lt"/>
                <a:ea typeface="+mj-ea"/>
                <a:cs typeface="+mj-cs"/>
              </a:rPr>
              <a:t>Need interactive </a:t>
            </a:r>
            <a:r>
              <a:rPr lang="en-US" sz="2600" kern="0" noProof="0" dirty="0" smtClean="0">
                <a:latin typeface="+mj-lt"/>
                <a:ea typeface="+mj-ea"/>
                <a:cs typeface="+mj-cs"/>
              </a:rPr>
              <a:t>web with flash player</a:t>
            </a:r>
            <a:endParaRPr kumimoji="0" lang="en-US" sz="2600" b="0" i="0" u="none" strike="noStrike" kern="0" cap="none" spc="0" normalizeH="0" baseline="0" noProof="0" dirty="0">
              <a:ln>
                <a:noFill/>
              </a:ln>
              <a:solidFill>
                <a:schemeClr val="tx1"/>
              </a:solidFill>
              <a:effectLst/>
              <a:uLnTx/>
              <a:uFillTx/>
              <a:latin typeface="+mj-lt"/>
              <a:ea typeface="+mj-ea"/>
              <a:cs typeface="+mj-cs"/>
            </a:endParaRPr>
          </a:p>
        </p:txBody>
      </p:sp>
      <p:pic>
        <p:nvPicPr>
          <p:cNvPr id="4" name="Picture 3">
            <a:hlinkClick r:id="rId2" action="ppaction://hlinkfile"/>
          </p:cNvPr>
          <p:cNvPicPr>
            <a:picLocks noChangeAspect="1" noChangeArrowheads="1"/>
          </p:cNvPicPr>
          <p:nvPr/>
        </p:nvPicPr>
        <p:blipFill>
          <a:blip r:embed="rId3" cstate="print"/>
          <a:srcRect/>
          <a:stretch>
            <a:fillRect/>
          </a:stretch>
        </p:blipFill>
        <p:spPr bwMode="auto">
          <a:xfrm>
            <a:off x="1142976" y="1000108"/>
            <a:ext cx="2857500" cy="3724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620713"/>
            <a:ext cx="8990012" cy="812530"/>
          </a:xfrm>
        </p:spPr>
        <p:txBody>
          <a:bodyPr/>
          <a:lstStyle/>
          <a:p>
            <a:r>
              <a:rPr lang="en-US" dirty="0" smtClean="0"/>
              <a:t>What’re strategy to make IT-Design Project  alignment with Business Goal ?</a:t>
            </a:r>
            <a:endParaRPr lang="en-US" dirty="0"/>
          </a:p>
        </p:txBody>
      </p:sp>
      <p:sp>
        <p:nvSpPr>
          <p:cNvPr id="3" name="Content Placeholder 2"/>
          <p:cNvSpPr>
            <a:spLocks noGrp="1"/>
          </p:cNvSpPr>
          <p:nvPr>
            <p:ph idx="1"/>
          </p:nvPr>
        </p:nvSpPr>
        <p:spPr/>
        <p:txBody>
          <a:bodyPr/>
          <a:lstStyle/>
          <a:p>
            <a:r>
              <a:rPr lang="en-US" dirty="0" smtClean="0"/>
              <a:t>Understandability (clear goal, focus, scope)</a:t>
            </a:r>
          </a:p>
          <a:p>
            <a:r>
              <a:rPr lang="en-US" dirty="0" smtClean="0"/>
              <a:t>Realizable  (phase/timing bound, effective )</a:t>
            </a:r>
          </a:p>
          <a:p>
            <a:r>
              <a:rPr lang="en-US" dirty="0" smtClean="0"/>
              <a:t>Robustness  (standard, policy)</a:t>
            </a:r>
          </a:p>
          <a:p>
            <a:r>
              <a:rPr lang="en-US" dirty="0" smtClean="0"/>
              <a:t>Completeness (still efficient, Portfolio, Project Management)</a:t>
            </a:r>
          </a:p>
          <a:p>
            <a:r>
              <a:rPr lang="en-US" dirty="0" smtClean="0"/>
              <a:t>Consistency</a:t>
            </a:r>
          </a:p>
          <a:p>
            <a:r>
              <a:rPr lang="en-US" dirty="0" smtClean="0"/>
              <a:t>Stability in skill and quality (enduring, amendment)</a:t>
            </a:r>
          </a:p>
          <a:p>
            <a:r>
              <a:rPr lang="en-US" dirty="0" smtClean="0"/>
              <a:t>Repeatable and measureable ,(Strategy as pattern)</a:t>
            </a:r>
          </a:p>
          <a:p>
            <a:r>
              <a:rPr lang="en-US" dirty="0" smtClean="0"/>
              <a:t>Observable</a:t>
            </a: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7434" y="142852"/>
            <a:ext cx="8990012" cy="449262"/>
          </a:xfrm>
        </p:spPr>
        <p:txBody>
          <a:bodyPr/>
          <a:lstStyle/>
          <a:p>
            <a:pPr eaLnBrk="1" hangingPunct="1"/>
            <a:r>
              <a:rPr lang="en-US" dirty="0" smtClean="0">
                <a:solidFill>
                  <a:schemeClr val="bg1"/>
                </a:solidFill>
              </a:rPr>
              <a:t>Alignment Strategy for IT Design Project</a:t>
            </a:r>
          </a:p>
        </p:txBody>
      </p:sp>
      <p:sp>
        <p:nvSpPr>
          <p:cNvPr id="16387" name="TextBox 3"/>
          <p:cNvSpPr txBox="1">
            <a:spLocks noChangeArrowheads="1"/>
          </p:cNvSpPr>
          <p:nvPr/>
        </p:nvSpPr>
        <p:spPr bwMode="auto">
          <a:xfrm>
            <a:off x="304800" y="934694"/>
            <a:ext cx="3657600" cy="830997"/>
          </a:xfrm>
          <a:prstGeom prst="rect">
            <a:avLst/>
          </a:prstGeom>
          <a:noFill/>
          <a:ln w="9525">
            <a:solidFill>
              <a:schemeClr val="tx1"/>
            </a:solidFill>
            <a:miter lim="800000"/>
            <a:headEnd/>
            <a:tailEnd/>
          </a:ln>
        </p:spPr>
        <p:txBody>
          <a:bodyPr anchor="ctr" anchorCtr="1">
            <a:spAutoFit/>
          </a:bodyPr>
          <a:lstStyle/>
          <a:p>
            <a:pPr algn="ctr"/>
            <a:r>
              <a:rPr lang="en-US" sz="2400" b="1" dirty="0" smtClean="0"/>
              <a:t>Design Industry</a:t>
            </a:r>
            <a:endParaRPr lang="en-US" sz="2400" b="1" dirty="0"/>
          </a:p>
          <a:p>
            <a:pPr algn="ctr"/>
            <a:r>
              <a:rPr lang="en-US" sz="2400" b="1" dirty="0"/>
              <a:t> (5 Competing Forces)</a:t>
            </a:r>
          </a:p>
        </p:txBody>
      </p:sp>
      <p:sp>
        <p:nvSpPr>
          <p:cNvPr id="16388" name="TextBox 5"/>
          <p:cNvSpPr txBox="1">
            <a:spLocks noChangeArrowheads="1"/>
          </p:cNvSpPr>
          <p:nvPr/>
        </p:nvSpPr>
        <p:spPr bwMode="auto">
          <a:xfrm>
            <a:off x="381000" y="2687661"/>
            <a:ext cx="3657600" cy="830263"/>
          </a:xfrm>
          <a:prstGeom prst="rect">
            <a:avLst/>
          </a:prstGeom>
          <a:noFill/>
          <a:ln w="9525">
            <a:solidFill>
              <a:schemeClr val="tx1"/>
            </a:solidFill>
            <a:miter lim="800000"/>
            <a:headEnd/>
            <a:tailEnd/>
          </a:ln>
        </p:spPr>
        <p:txBody>
          <a:bodyPr anchor="ctr" anchorCtr="1">
            <a:spAutoFit/>
          </a:bodyPr>
          <a:lstStyle/>
          <a:p>
            <a:pPr algn="ctr"/>
            <a:r>
              <a:rPr lang="en-US" sz="2400" b="1">
                <a:solidFill>
                  <a:srgbClr val="000000"/>
                </a:solidFill>
              </a:rPr>
              <a:t>Competitive </a:t>
            </a:r>
          </a:p>
          <a:p>
            <a:pPr algn="ctr"/>
            <a:r>
              <a:rPr lang="en-US" sz="2400" b="1">
                <a:solidFill>
                  <a:srgbClr val="000000"/>
                </a:solidFill>
              </a:rPr>
              <a:t>Strategy </a:t>
            </a:r>
          </a:p>
        </p:txBody>
      </p:sp>
      <p:sp>
        <p:nvSpPr>
          <p:cNvPr id="16389" name="TextBox 6"/>
          <p:cNvSpPr txBox="1">
            <a:spLocks noChangeArrowheads="1"/>
          </p:cNvSpPr>
          <p:nvPr/>
        </p:nvSpPr>
        <p:spPr bwMode="auto">
          <a:xfrm>
            <a:off x="381000" y="4364061"/>
            <a:ext cx="3657600" cy="830263"/>
          </a:xfrm>
          <a:prstGeom prst="rect">
            <a:avLst/>
          </a:prstGeom>
          <a:noFill/>
          <a:ln w="9525">
            <a:solidFill>
              <a:schemeClr val="tx1"/>
            </a:solidFill>
            <a:miter lim="800000"/>
            <a:headEnd/>
            <a:tailEnd/>
          </a:ln>
        </p:spPr>
        <p:txBody>
          <a:bodyPr anchor="ctr" anchorCtr="1">
            <a:spAutoFit/>
          </a:bodyPr>
          <a:lstStyle/>
          <a:p>
            <a:pPr algn="ctr"/>
            <a:r>
              <a:rPr lang="en-US" sz="2400" b="1">
                <a:solidFill>
                  <a:srgbClr val="000000"/>
                </a:solidFill>
              </a:rPr>
              <a:t>Value Chain</a:t>
            </a:r>
          </a:p>
          <a:p>
            <a:pPr algn="ctr"/>
            <a:r>
              <a:rPr lang="en-US" sz="2400" b="1">
                <a:solidFill>
                  <a:srgbClr val="000000"/>
                </a:solidFill>
              </a:rPr>
              <a:t>Analysis </a:t>
            </a:r>
          </a:p>
        </p:txBody>
      </p:sp>
      <p:sp>
        <p:nvSpPr>
          <p:cNvPr id="16390" name="TextBox 7"/>
          <p:cNvSpPr txBox="1">
            <a:spLocks noChangeArrowheads="1"/>
          </p:cNvSpPr>
          <p:nvPr/>
        </p:nvSpPr>
        <p:spPr bwMode="auto">
          <a:xfrm>
            <a:off x="5105400" y="3686199"/>
            <a:ext cx="3657600" cy="830262"/>
          </a:xfrm>
          <a:prstGeom prst="rect">
            <a:avLst/>
          </a:prstGeom>
          <a:noFill/>
          <a:ln w="9525">
            <a:solidFill>
              <a:schemeClr val="tx1"/>
            </a:solidFill>
            <a:miter lim="800000"/>
            <a:headEnd/>
            <a:tailEnd/>
          </a:ln>
        </p:spPr>
        <p:txBody>
          <a:bodyPr anchor="ctr" anchorCtr="1">
            <a:spAutoFit/>
          </a:bodyPr>
          <a:lstStyle/>
          <a:p>
            <a:pPr algn="ctr"/>
            <a:r>
              <a:rPr lang="en-US" sz="2400" b="1" dirty="0">
                <a:solidFill>
                  <a:srgbClr val="000000"/>
                </a:solidFill>
              </a:rPr>
              <a:t>Business Process </a:t>
            </a:r>
          </a:p>
          <a:p>
            <a:pPr algn="ctr"/>
            <a:r>
              <a:rPr lang="en-US" sz="2400" b="1" dirty="0">
                <a:solidFill>
                  <a:srgbClr val="000000"/>
                </a:solidFill>
              </a:rPr>
              <a:t>Design / Reengineering</a:t>
            </a:r>
          </a:p>
        </p:txBody>
      </p:sp>
      <p:sp>
        <p:nvSpPr>
          <p:cNvPr id="16391" name="TextBox 8"/>
          <p:cNvSpPr txBox="1">
            <a:spLocks noChangeArrowheads="1"/>
          </p:cNvSpPr>
          <p:nvPr/>
        </p:nvSpPr>
        <p:spPr bwMode="auto">
          <a:xfrm>
            <a:off x="5105400" y="5699297"/>
            <a:ext cx="3657600" cy="461665"/>
          </a:xfrm>
          <a:prstGeom prst="rect">
            <a:avLst/>
          </a:prstGeom>
          <a:noFill/>
          <a:ln w="9525">
            <a:solidFill>
              <a:schemeClr val="tx1"/>
            </a:solidFill>
            <a:miter lim="800000"/>
            <a:headEnd/>
            <a:tailEnd/>
          </a:ln>
        </p:spPr>
        <p:txBody>
          <a:bodyPr anchor="ctr" anchorCtr="1">
            <a:spAutoFit/>
          </a:bodyPr>
          <a:lstStyle/>
          <a:p>
            <a:pPr algn="ctr"/>
            <a:r>
              <a:rPr lang="en-US" sz="2400" b="1" dirty="0" smtClean="0">
                <a:solidFill>
                  <a:srgbClr val="000000"/>
                </a:solidFill>
              </a:rPr>
              <a:t>New Alignment Method</a:t>
            </a:r>
            <a:endParaRPr lang="en-US" sz="2400" b="1" dirty="0">
              <a:solidFill>
                <a:srgbClr val="000000"/>
              </a:solidFill>
            </a:endParaRPr>
          </a:p>
        </p:txBody>
      </p:sp>
      <p:cxnSp>
        <p:nvCxnSpPr>
          <p:cNvPr id="16392" name="Straight Arrow Connector 10"/>
          <p:cNvCxnSpPr>
            <a:cxnSpLocks noChangeShapeType="1"/>
            <a:stCxn id="16387" idx="2"/>
          </p:cNvCxnSpPr>
          <p:nvPr/>
        </p:nvCxnSpPr>
        <p:spPr bwMode="auto">
          <a:xfrm rot="5400000">
            <a:off x="1633721" y="2264776"/>
            <a:ext cx="998964" cy="794"/>
          </a:xfrm>
          <a:prstGeom prst="straightConnector1">
            <a:avLst/>
          </a:prstGeom>
          <a:noFill/>
          <a:ln w="38100" algn="ctr">
            <a:solidFill>
              <a:schemeClr val="tx1"/>
            </a:solidFill>
            <a:round/>
            <a:headEnd type="none" w="sm" len="sm"/>
            <a:tailEnd type="arrow" w="lg" len="lg"/>
          </a:ln>
        </p:spPr>
      </p:cxnSp>
      <p:cxnSp>
        <p:nvCxnSpPr>
          <p:cNvPr id="16393" name="Straight Arrow Connector 13"/>
          <p:cNvCxnSpPr>
            <a:cxnSpLocks noChangeShapeType="1"/>
            <a:stCxn id="16388" idx="2"/>
            <a:endCxn id="16389" idx="0"/>
          </p:cNvCxnSpPr>
          <p:nvPr/>
        </p:nvCxnSpPr>
        <p:spPr bwMode="auto">
          <a:xfrm rot="5400000">
            <a:off x="1788319" y="3940992"/>
            <a:ext cx="844550" cy="1588"/>
          </a:xfrm>
          <a:prstGeom prst="straightConnector1">
            <a:avLst/>
          </a:prstGeom>
          <a:noFill/>
          <a:ln w="38100" algn="ctr">
            <a:solidFill>
              <a:schemeClr val="tx1"/>
            </a:solidFill>
            <a:round/>
            <a:headEnd type="none" w="sm" len="sm"/>
            <a:tailEnd type="arrow" w="lg" len="lg"/>
          </a:ln>
        </p:spPr>
      </p:cxnSp>
      <p:cxnSp>
        <p:nvCxnSpPr>
          <p:cNvPr id="16394" name="Straight Arrow Connector 16"/>
          <p:cNvCxnSpPr>
            <a:cxnSpLocks noChangeShapeType="1"/>
            <a:stCxn id="16389" idx="3"/>
            <a:endCxn id="16390" idx="1"/>
          </p:cNvCxnSpPr>
          <p:nvPr/>
        </p:nvCxnSpPr>
        <p:spPr bwMode="auto">
          <a:xfrm flipV="1">
            <a:off x="4038600" y="4100536"/>
            <a:ext cx="1066800" cy="679450"/>
          </a:xfrm>
          <a:prstGeom prst="straightConnector1">
            <a:avLst/>
          </a:prstGeom>
          <a:noFill/>
          <a:ln w="38100" algn="ctr">
            <a:solidFill>
              <a:schemeClr val="tx1"/>
            </a:solidFill>
            <a:round/>
            <a:headEnd type="none" w="sm" len="sm"/>
            <a:tailEnd type="arrow" w="lg" len="lg"/>
          </a:ln>
        </p:spPr>
      </p:cxnSp>
      <p:cxnSp>
        <p:nvCxnSpPr>
          <p:cNvPr id="16395" name="Straight Arrow Connector 19"/>
          <p:cNvCxnSpPr>
            <a:cxnSpLocks noChangeShapeType="1"/>
            <a:stCxn id="16390" idx="2"/>
            <a:endCxn id="16391" idx="0"/>
          </p:cNvCxnSpPr>
          <p:nvPr/>
        </p:nvCxnSpPr>
        <p:spPr bwMode="auto">
          <a:xfrm rot="5400000">
            <a:off x="6342782" y="5107879"/>
            <a:ext cx="1182836" cy="1588"/>
          </a:xfrm>
          <a:prstGeom prst="straightConnector1">
            <a:avLst/>
          </a:prstGeom>
          <a:noFill/>
          <a:ln w="38100" algn="ctr">
            <a:solidFill>
              <a:schemeClr val="tx1"/>
            </a:solidFill>
            <a:round/>
            <a:headEnd type="none" w="sm" len="sm"/>
            <a:tailEnd type="arrow" w="lg" len="lg"/>
          </a:ln>
        </p:spPr>
      </p:cxnSp>
      <p:pic>
        <p:nvPicPr>
          <p:cNvPr id="16396" name="Picture 2" descr="http://upload.wikimedia.org/wikipedia/commons/7/70/Porter_Value_Chain.png"/>
          <p:cNvPicPr>
            <a:picLocks noChangeAspect="1" noChangeArrowheads="1"/>
          </p:cNvPicPr>
          <p:nvPr/>
        </p:nvPicPr>
        <p:blipFill>
          <a:blip r:embed="rId3" cstate="print"/>
          <a:srcRect/>
          <a:stretch>
            <a:fillRect/>
          </a:stretch>
        </p:blipFill>
        <p:spPr bwMode="auto">
          <a:xfrm>
            <a:off x="1981200" y="5278461"/>
            <a:ext cx="2286000" cy="1579563"/>
          </a:xfrm>
          <a:prstGeom prst="rect">
            <a:avLst/>
          </a:prstGeom>
          <a:noFill/>
          <a:ln w="9525">
            <a:noFill/>
            <a:miter lim="800000"/>
            <a:headEnd/>
            <a:tailEnd/>
          </a:ln>
        </p:spPr>
      </p:pic>
      <p:pic>
        <p:nvPicPr>
          <p:cNvPr id="16397" name="Picture 1"/>
          <p:cNvPicPr>
            <a:picLocks noChangeAspect="1" noChangeArrowheads="1"/>
          </p:cNvPicPr>
          <p:nvPr/>
        </p:nvPicPr>
        <p:blipFill>
          <a:blip r:embed="rId4" cstate="print"/>
          <a:srcRect/>
          <a:stretch>
            <a:fillRect/>
          </a:stretch>
        </p:blipFill>
        <p:spPr bwMode="auto">
          <a:xfrm>
            <a:off x="4038600" y="858861"/>
            <a:ext cx="2047875" cy="17145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397"/>
                                        </p:tgtEl>
                                        <p:attrNameLst>
                                          <p:attrName>style.visibility</p:attrName>
                                        </p:attrNameLst>
                                      </p:cBhvr>
                                      <p:to>
                                        <p:strVal val="visible"/>
                                      </p:to>
                                    </p:set>
                                    <p:animEffect transition="in" filter="dissolve">
                                      <p:cBhvr>
                                        <p:cTn id="11" dur="500"/>
                                        <p:tgtEl>
                                          <p:spTgt spid="1639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wipe(up)">
                                      <p:cBhvr>
                                        <p:cTn id="15" dur="500"/>
                                        <p:tgtEl>
                                          <p:spTgt spid="1639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dissolve">
                                      <p:cBhvr>
                                        <p:cTn id="19" dur="500"/>
                                        <p:tgtEl>
                                          <p:spTgt spid="1638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6393"/>
                                        </p:tgtEl>
                                        <p:attrNameLst>
                                          <p:attrName>style.visibility</p:attrName>
                                        </p:attrNameLst>
                                      </p:cBhvr>
                                      <p:to>
                                        <p:strVal val="visible"/>
                                      </p:to>
                                    </p:set>
                                    <p:animEffect transition="in" filter="wipe(up)">
                                      <p:cBhvr>
                                        <p:cTn id="24" dur="500"/>
                                        <p:tgtEl>
                                          <p:spTgt spid="16393"/>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6389"/>
                                        </p:tgtEl>
                                        <p:attrNameLst>
                                          <p:attrName>style.visibility</p:attrName>
                                        </p:attrNameLst>
                                      </p:cBhvr>
                                      <p:to>
                                        <p:strVal val="visible"/>
                                      </p:to>
                                    </p:set>
                                    <p:animEffect transition="in" filter="dissolve">
                                      <p:cBhvr>
                                        <p:cTn id="28" dur="500"/>
                                        <p:tgtEl>
                                          <p:spTgt spid="16389"/>
                                        </p:tgtEl>
                                      </p:cBhvr>
                                    </p:animEffect>
                                  </p:childTnLst>
                                </p:cTn>
                              </p:par>
                            </p:childTnLst>
                          </p:cTn>
                        </p:par>
                        <p:par>
                          <p:cTn id="29" fill="hold">
                            <p:stCondLst>
                              <p:cond delay="1000"/>
                            </p:stCondLst>
                            <p:childTnLst>
                              <p:par>
                                <p:cTn id="30" presetID="55" presetClass="entr" presetSubtype="0" fill="hold" nodeType="afterEffect">
                                  <p:stCondLst>
                                    <p:cond delay="0"/>
                                  </p:stCondLst>
                                  <p:childTnLst>
                                    <p:set>
                                      <p:cBhvr>
                                        <p:cTn id="31" dur="1" fill="hold">
                                          <p:stCondLst>
                                            <p:cond delay="0"/>
                                          </p:stCondLst>
                                        </p:cTn>
                                        <p:tgtEl>
                                          <p:spTgt spid="16396"/>
                                        </p:tgtEl>
                                        <p:attrNameLst>
                                          <p:attrName>style.visibility</p:attrName>
                                        </p:attrNameLst>
                                      </p:cBhvr>
                                      <p:to>
                                        <p:strVal val="visible"/>
                                      </p:to>
                                    </p:set>
                                    <p:anim calcmode="lin" valueType="num">
                                      <p:cBhvr>
                                        <p:cTn id="32" dur="1000" fill="hold"/>
                                        <p:tgtEl>
                                          <p:spTgt spid="16396"/>
                                        </p:tgtEl>
                                        <p:attrNameLst>
                                          <p:attrName>ppt_w</p:attrName>
                                        </p:attrNameLst>
                                      </p:cBhvr>
                                      <p:tavLst>
                                        <p:tav tm="0">
                                          <p:val>
                                            <p:strVal val="#ppt_w*0.70"/>
                                          </p:val>
                                        </p:tav>
                                        <p:tav tm="100000">
                                          <p:val>
                                            <p:strVal val="#ppt_w"/>
                                          </p:val>
                                        </p:tav>
                                      </p:tavLst>
                                    </p:anim>
                                    <p:anim calcmode="lin" valueType="num">
                                      <p:cBhvr>
                                        <p:cTn id="33" dur="1000" fill="hold"/>
                                        <p:tgtEl>
                                          <p:spTgt spid="16396"/>
                                        </p:tgtEl>
                                        <p:attrNameLst>
                                          <p:attrName>ppt_h</p:attrName>
                                        </p:attrNameLst>
                                      </p:cBhvr>
                                      <p:tavLst>
                                        <p:tav tm="0">
                                          <p:val>
                                            <p:strVal val="#ppt_h"/>
                                          </p:val>
                                        </p:tav>
                                        <p:tav tm="100000">
                                          <p:val>
                                            <p:strVal val="#ppt_h"/>
                                          </p:val>
                                        </p:tav>
                                      </p:tavLst>
                                    </p:anim>
                                    <p:animEffect transition="in" filter="fade">
                                      <p:cBhvr>
                                        <p:cTn id="34" dur="1000"/>
                                        <p:tgtEl>
                                          <p:spTgt spid="1639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394"/>
                                        </p:tgtEl>
                                        <p:attrNameLst>
                                          <p:attrName>style.visibility</p:attrName>
                                        </p:attrNameLst>
                                      </p:cBhvr>
                                      <p:to>
                                        <p:strVal val="visible"/>
                                      </p:to>
                                    </p:set>
                                    <p:animEffect transition="in" filter="wipe(left)">
                                      <p:cBhvr>
                                        <p:cTn id="39" dur="500"/>
                                        <p:tgtEl>
                                          <p:spTgt spid="16394"/>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6390"/>
                                        </p:tgtEl>
                                        <p:attrNameLst>
                                          <p:attrName>style.visibility</p:attrName>
                                        </p:attrNameLst>
                                      </p:cBhvr>
                                      <p:to>
                                        <p:strVal val="visible"/>
                                      </p:to>
                                    </p:set>
                                    <p:animEffect transition="in" filter="dissolve">
                                      <p:cBhvr>
                                        <p:cTn id="43" dur="500"/>
                                        <p:tgtEl>
                                          <p:spTgt spid="1639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6395"/>
                                        </p:tgtEl>
                                        <p:attrNameLst>
                                          <p:attrName>style.visibility</p:attrName>
                                        </p:attrNameLst>
                                      </p:cBhvr>
                                      <p:to>
                                        <p:strVal val="visible"/>
                                      </p:to>
                                    </p:set>
                                    <p:animEffect transition="in" filter="wipe(up)">
                                      <p:cBhvr>
                                        <p:cTn id="48" dur="500"/>
                                        <p:tgtEl>
                                          <p:spTgt spid="16395"/>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6391"/>
                                        </p:tgtEl>
                                        <p:attrNameLst>
                                          <p:attrName>style.visibility</p:attrName>
                                        </p:attrNameLst>
                                      </p:cBhvr>
                                      <p:to>
                                        <p:strVal val="visible"/>
                                      </p:to>
                                    </p:set>
                                    <p:animEffect transition="in" filter="dissolve">
                                      <p:cBhvr>
                                        <p:cTn id="52"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0" grpId="0" animBg="1"/>
      <p:bldP spid="163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3988" y="122218"/>
            <a:ext cx="8990012" cy="449262"/>
          </a:xfrm>
        </p:spPr>
        <p:txBody>
          <a:bodyPr/>
          <a:lstStyle/>
          <a:p>
            <a:pPr eaLnBrk="1" hangingPunct="1"/>
            <a:r>
              <a:rPr lang="en-US" b="1" dirty="0" smtClean="0">
                <a:solidFill>
                  <a:schemeClr val="bg1"/>
                </a:solidFill>
              </a:rPr>
              <a:t>Michael Porter Strategic </a:t>
            </a:r>
            <a:r>
              <a:rPr lang="en-US" b="1" dirty="0" err="1" smtClean="0">
                <a:solidFill>
                  <a:schemeClr val="bg1"/>
                </a:solidFill>
              </a:rPr>
              <a:t>Theorema</a:t>
            </a:r>
            <a:endParaRPr lang="en-US" b="1" dirty="0" smtClean="0">
              <a:solidFill>
                <a:schemeClr val="bg1"/>
              </a:solidFill>
            </a:endParaRPr>
          </a:p>
        </p:txBody>
      </p:sp>
      <p:pic>
        <p:nvPicPr>
          <p:cNvPr id="23556" name="Picture 3"/>
          <p:cNvPicPr>
            <a:picLocks noChangeAspect="1" noChangeArrowheads="1"/>
          </p:cNvPicPr>
          <p:nvPr/>
        </p:nvPicPr>
        <p:blipFill>
          <a:blip r:embed="rId3" cstate="print"/>
          <a:srcRect/>
          <a:stretch>
            <a:fillRect/>
          </a:stretch>
        </p:blipFill>
        <p:spPr bwMode="auto">
          <a:xfrm>
            <a:off x="500034" y="746129"/>
            <a:ext cx="5929354" cy="5254639"/>
          </a:xfrm>
          <a:prstGeom prst="rect">
            <a:avLst/>
          </a:prstGeom>
          <a:noFill/>
          <a:ln w="12700">
            <a:noFill/>
            <a:miter lim="800000"/>
            <a:headEnd type="none" w="sm" len="sm"/>
            <a:tailEnd type="none" w="sm" len="sm"/>
          </a:ln>
        </p:spPr>
      </p:pic>
      <p:sp>
        <p:nvSpPr>
          <p:cNvPr id="23557" name="Line Callout 2 (Accent Bar) 9"/>
          <p:cNvSpPr>
            <a:spLocks/>
          </p:cNvSpPr>
          <p:nvPr/>
        </p:nvSpPr>
        <p:spPr bwMode="auto">
          <a:xfrm>
            <a:off x="6096000" y="4953000"/>
            <a:ext cx="1676400" cy="609600"/>
          </a:xfrm>
          <a:prstGeom prst="accentCallout2">
            <a:avLst>
              <a:gd name="adj1" fmla="val 18750"/>
              <a:gd name="adj2" fmla="val -8333"/>
              <a:gd name="adj3" fmla="val 3125"/>
              <a:gd name="adj4" fmla="val -49620"/>
              <a:gd name="adj5" fmla="val 58333"/>
              <a:gd name="adj6" fmla="val -90014"/>
            </a:avLst>
          </a:prstGeom>
          <a:noFill/>
          <a:ln w="12700" algn="ctr">
            <a:solidFill>
              <a:schemeClr val="tx1"/>
            </a:solidFill>
            <a:round/>
            <a:headEnd type="none" w="sm" len="sm"/>
            <a:tailEnd type="none" w="sm" len="sm"/>
          </a:ln>
        </p:spPr>
        <p:txBody>
          <a:bodyPr/>
          <a:lstStyle/>
          <a:p>
            <a:pPr eaLnBrk="0" hangingPunct="0"/>
            <a:r>
              <a:rPr lang="en-US" b="1" dirty="0"/>
              <a:t>Emerging technologies</a:t>
            </a:r>
          </a:p>
        </p:txBody>
      </p:sp>
      <p:sp>
        <p:nvSpPr>
          <p:cNvPr id="23558" name="Line Callout 2 (Accent Bar) 10"/>
          <p:cNvSpPr>
            <a:spLocks/>
          </p:cNvSpPr>
          <p:nvPr/>
        </p:nvSpPr>
        <p:spPr bwMode="auto">
          <a:xfrm>
            <a:off x="6096000" y="1981200"/>
            <a:ext cx="1905000" cy="609600"/>
          </a:xfrm>
          <a:prstGeom prst="accentCallout2">
            <a:avLst>
              <a:gd name="adj1" fmla="val 43750"/>
              <a:gd name="adj2" fmla="val -9847"/>
              <a:gd name="adj3" fmla="val 25000"/>
              <a:gd name="adj4" fmla="val -34472"/>
              <a:gd name="adj5" fmla="val 52083"/>
              <a:gd name="adj6" fmla="val -76708"/>
            </a:avLst>
          </a:prstGeom>
          <a:noFill/>
          <a:ln w="12700" algn="ctr">
            <a:solidFill>
              <a:schemeClr val="tx1"/>
            </a:solidFill>
            <a:round/>
            <a:headEnd type="none" w="sm" len="sm"/>
            <a:tailEnd type="none" w="sm" len="sm"/>
          </a:ln>
        </p:spPr>
        <p:txBody>
          <a:bodyPr/>
          <a:lstStyle/>
          <a:p>
            <a:r>
              <a:rPr lang="en-US"/>
              <a:t>Entry threat/</a:t>
            </a:r>
          </a:p>
          <a:p>
            <a:r>
              <a:rPr lang="en-US"/>
              <a:t>Entry barriers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edge">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ipe(left)">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wipe(left)">
                                      <p:cBhvr>
                                        <p:cTn id="1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3988" y="214290"/>
            <a:ext cx="8990012" cy="449262"/>
          </a:xfrm>
        </p:spPr>
        <p:txBody>
          <a:bodyPr/>
          <a:lstStyle/>
          <a:p>
            <a:pPr eaLnBrk="1" hangingPunct="1"/>
            <a:r>
              <a:rPr lang="en-US" b="1" dirty="0" smtClean="0">
                <a:solidFill>
                  <a:schemeClr val="bg1"/>
                </a:solidFill>
              </a:rPr>
              <a:t>Porter Generic Strategies</a:t>
            </a:r>
          </a:p>
        </p:txBody>
      </p:sp>
      <p:sp>
        <p:nvSpPr>
          <p:cNvPr id="34819" name="Content Placeholder 2"/>
          <p:cNvSpPr>
            <a:spLocks noGrp="1"/>
          </p:cNvSpPr>
          <p:nvPr>
            <p:ph idx="1"/>
          </p:nvPr>
        </p:nvSpPr>
        <p:spPr>
          <a:xfrm>
            <a:off x="642910" y="807999"/>
            <a:ext cx="7775575" cy="3902075"/>
          </a:xfrm>
        </p:spPr>
        <p:txBody>
          <a:bodyPr/>
          <a:lstStyle/>
          <a:p>
            <a:pPr eaLnBrk="1" hangingPunct="1"/>
            <a:r>
              <a:rPr lang="en-US" sz="2400" dirty="0" smtClean="0"/>
              <a:t>Cost Leadership: High volume and low profit margin</a:t>
            </a:r>
          </a:p>
          <a:p>
            <a:pPr eaLnBrk="1" hangingPunct="1"/>
            <a:r>
              <a:rPr lang="en-US" sz="2400" dirty="0" smtClean="0"/>
              <a:t>Differentiation strategy: High margin/price, low volume</a:t>
            </a:r>
          </a:p>
          <a:p>
            <a:pPr eaLnBrk="1" hangingPunct="1"/>
            <a:r>
              <a:rPr lang="en-US" sz="2400" dirty="0" smtClean="0"/>
              <a:t>Focus</a:t>
            </a:r>
          </a:p>
          <a:p>
            <a:pPr eaLnBrk="1" hangingPunct="1"/>
            <a:endParaRPr lang="en-US" sz="2400" dirty="0" smtClean="0"/>
          </a:p>
          <a:p>
            <a:pPr eaLnBrk="1" hangingPunct="1"/>
            <a:endParaRPr lang="en-US" dirty="0" smtClean="0"/>
          </a:p>
        </p:txBody>
      </p:sp>
      <p:pic>
        <p:nvPicPr>
          <p:cNvPr id="34820" name="Picture 2"/>
          <p:cNvPicPr>
            <a:picLocks noChangeAspect="1" noChangeArrowheads="1"/>
          </p:cNvPicPr>
          <p:nvPr/>
        </p:nvPicPr>
        <p:blipFill>
          <a:blip r:embed="rId2" cstate="print"/>
          <a:srcRect/>
          <a:stretch>
            <a:fillRect/>
          </a:stretch>
        </p:blipFill>
        <p:spPr bwMode="auto">
          <a:xfrm>
            <a:off x="2285984" y="2214554"/>
            <a:ext cx="5410216" cy="3636955"/>
          </a:xfrm>
          <a:prstGeom prst="rect">
            <a:avLst/>
          </a:prstGeom>
          <a:noFill/>
          <a:ln w="12700">
            <a:noFill/>
            <a:miter lim="800000"/>
            <a:headEnd type="none" w="sm" len="sm"/>
            <a:tailEnd type="none" w="sm" len="sm"/>
          </a:ln>
        </p:spPr>
      </p:pic>
      <p:sp>
        <p:nvSpPr>
          <p:cNvPr id="34821" name="TextBox 4"/>
          <p:cNvSpPr txBox="1">
            <a:spLocks noChangeArrowheads="1"/>
          </p:cNvSpPr>
          <p:nvPr/>
        </p:nvSpPr>
        <p:spPr bwMode="auto">
          <a:xfrm>
            <a:off x="914400" y="762000"/>
            <a:ext cx="184150" cy="369888"/>
          </a:xfrm>
          <a:prstGeom prst="rect">
            <a:avLst/>
          </a:prstGeom>
          <a:noFill/>
          <a:ln w="9525">
            <a:noFill/>
            <a:miter lim="800000"/>
            <a:headEnd/>
            <a:tailEnd/>
          </a:ln>
        </p:spPr>
        <p:txBody>
          <a:bodyPr wrap="none">
            <a:spAutoFit/>
          </a:bodyPr>
          <a:lstStyle/>
          <a:p>
            <a:endParaRPr lang="en-US"/>
          </a:p>
        </p:txBody>
      </p:sp>
      <p:sp>
        <p:nvSpPr>
          <p:cNvPr id="34822" name="Rectangle 5"/>
          <p:cNvSpPr>
            <a:spLocks noChangeArrowheads="1"/>
          </p:cNvSpPr>
          <p:nvPr/>
        </p:nvSpPr>
        <p:spPr bwMode="auto">
          <a:xfrm>
            <a:off x="0" y="5751491"/>
            <a:ext cx="8991600" cy="646113"/>
          </a:xfrm>
          <a:prstGeom prst="rect">
            <a:avLst/>
          </a:prstGeom>
          <a:noFill/>
          <a:ln w="9525">
            <a:noFill/>
            <a:miter lim="800000"/>
            <a:headEnd/>
            <a:tailEnd/>
          </a:ln>
        </p:spPr>
        <p:txBody>
          <a:bodyPr>
            <a:spAutoFit/>
          </a:bodyPr>
          <a:lstStyle/>
          <a:p>
            <a:r>
              <a:rPr lang="en-US" dirty="0">
                <a:hlinkClick r:id="rId3"/>
              </a:rPr>
              <a:t>Source: http://blogs.hbr.org/cs/2011/08/why_hps_departure_from_the_pc.html</a:t>
            </a:r>
            <a:r>
              <a:rPr lang="en-US" dirty="0"/>
              <a:t>  </a:t>
            </a:r>
          </a:p>
          <a:p>
            <a:r>
              <a:rPr lang="en-US" dirty="0"/>
              <a:t>read the comments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Generic Strategies and Industry Forces</a:t>
            </a:r>
          </a:p>
        </p:txBody>
      </p:sp>
      <p:sp>
        <p:nvSpPr>
          <p:cNvPr id="35843" name="Content Placeholder 2"/>
          <p:cNvSpPr>
            <a:spLocks noGrp="1"/>
          </p:cNvSpPr>
          <p:nvPr>
            <p:ph idx="1"/>
          </p:nvPr>
        </p:nvSpPr>
        <p:spPr/>
        <p:txBody>
          <a:bodyPr/>
          <a:lstStyle/>
          <a:p>
            <a:pPr eaLnBrk="1" hangingPunct="1"/>
            <a:endParaRPr lang="en-US" smtClean="0"/>
          </a:p>
        </p:txBody>
      </p:sp>
      <p:pic>
        <p:nvPicPr>
          <p:cNvPr id="35844" name="Picture 2"/>
          <p:cNvPicPr>
            <a:picLocks noChangeAspect="1" noChangeArrowheads="1"/>
          </p:cNvPicPr>
          <p:nvPr/>
        </p:nvPicPr>
        <p:blipFill>
          <a:blip r:embed="rId2" cstate="print"/>
          <a:srcRect/>
          <a:stretch>
            <a:fillRect/>
          </a:stretch>
        </p:blipFill>
        <p:spPr bwMode="auto">
          <a:xfrm>
            <a:off x="571472" y="1071546"/>
            <a:ext cx="7775601" cy="524460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Value Chain</a:t>
            </a:r>
          </a:p>
        </p:txBody>
      </p:sp>
      <p:sp>
        <p:nvSpPr>
          <p:cNvPr id="36867" name="Content Placeholder 2"/>
          <p:cNvSpPr>
            <a:spLocks noGrp="1"/>
          </p:cNvSpPr>
          <p:nvPr>
            <p:ph idx="1"/>
          </p:nvPr>
        </p:nvSpPr>
        <p:spPr/>
        <p:txBody>
          <a:bodyPr/>
          <a:lstStyle/>
          <a:p>
            <a:pPr eaLnBrk="1" hangingPunct="1"/>
            <a:endParaRPr lang="en-US" smtClean="0"/>
          </a:p>
        </p:txBody>
      </p:sp>
      <p:pic>
        <p:nvPicPr>
          <p:cNvPr id="36868" name="Picture 2" descr="http://upload.wikimedia.org/wikipedia/commons/7/70/Porter_Value_Chain.png"/>
          <p:cNvPicPr>
            <a:picLocks noChangeAspect="1" noChangeArrowheads="1"/>
          </p:cNvPicPr>
          <p:nvPr/>
        </p:nvPicPr>
        <p:blipFill>
          <a:blip r:embed="rId3" cstate="print"/>
          <a:srcRect/>
          <a:stretch>
            <a:fillRect/>
          </a:stretch>
        </p:blipFill>
        <p:spPr bwMode="auto">
          <a:xfrm>
            <a:off x="762000" y="990600"/>
            <a:ext cx="7705725"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a:hlinkClick r:id="rId2" action="ppaction://hlinkfile"/>
          </p:cNvPr>
          <p:cNvPicPr>
            <a:picLocks noGrp="1" noChangeAspect="1" noChangeArrowheads="1"/>
          </p:cNvPicPr>
          <p:nvPr>
            <p:ph idx="1"/>
          </p:nvPr>
        </p:nvPicPr>
        <p:blipFill>
          <a:blip r:embed="rId3" cstate="print"/>
          <a:srcRect/>
          <a:stretch>
            <a:fillRect/>
          </a:stretch>
        </p:blipFill>
        <p:spPr bwMode="auto">
          <a:xfrm>
            <a:off x="3143240" y="1357298"/>
            <a:ext cx="2857500" cy="3724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428868"/>
            <a:ext cx="7500990" cy="1169551"/>
          </a:xfrm>
          <a:prstGeom prst="rect">
            <a:avLst/>
          </a:prstGeom>
        </p:spPr>
        <p:txBody>
          <a:bodyPr wrap="square">
            <a:spAutoFit/>
          </a:bodyPr>
          <a:lstStyle/>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Chap 2</a:t>
            </a:r>
          </a:p>
          <a:p>
            <a:pPr marL="228600" lvl="0" indent="-228600" fontAlgn="base">
              <a:spcBef>
                <a:spcPct val="35000"/>
              </a:spcBef>
              <a:spcAft>
                <a:spcPct val="15000"/>
              </a:spcAft>
              <a:buClr>
                <a:schemeClr val="accent2"/>
              </a:buClr>
              <a:defRPr/>
            </a:pPr>
            <a:r>
              <a:rPr lang="en-US" sz="2800" kern="0" dirty="0" smtClean="0">
                <a:solidFill>
                  <a:srgbClr val="FF0000"/>
                </a:solidFill>
                <a:latin typeface="Arial Black" pitchFamily="34" charset="0"/>
              </a:rPr>
              <a:t>IT Alignment IT with Business Design</a:t>
            </a:r>
          </a:p>
        </p:txBody>
      </p:sp>
      <p:sp>
        <p:nvSpPr>
          <p:cNvPr id="13" name="Subtitle 3"/>
          <p:cNvSpPr txBox="1">
            <a:spLocks/>
          </p:cNvSpPr>
          <p:nvPr/>
        </p:nvSpPr>
        <p:spPr>
          <a:xfrm>
            <a:off x="2071670" y="3214686"/>
            <a:ext cx="6400800" cy="998537"/>
          </a:xfrm>
          <a:prstGeom prst="rect">
            <a:avLst/>
          </a:prstGeom>
        </p:spPr>
        <p:txBody>
          <a:bodyPr/>
          <a:lstStyle/>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Dr.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Yeffry</a:t>
            </a:r>
            <a:r>
              <a:rPr kumimoji="0" 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en-US" sz="2000" b="1" i="0" u="none" strike="noStrike" kern="0" cap="none" spc="0" normalizeH="0" baseline="0" noProof="0" dirty="0" err="1" smtClean="0">
                <a:ln>
                  <a:noFill/>
                </a:ln>
                <a:solidFill>
                  <a:schemeClr val="tx1"/>
                </a:solidFill>
                <a:effectLst/>
                <a:uLnTx/>
                <a:uFillTx/>
                <a:latin typeface="+mn-lt"/>
                <a:ea typeface="+mn-ea"/>
                <a:cs typeface="+mn-cs"/>
              </a:rPr>
              <a:t>Handoko</a:t>
            </a:r>
            <a:r>
              <a:rPr kumimoji="0" lang="en-US" sz="2000" b="1" i="0" u="none" strike="noStrike" kern="0" cap="none" spc="0" normalizeH="0" baseline="0" noProof="0" dirty="0" smtClean="0">
                <a:ln>
                  <a:noFill/>
                </a:ln>
                <a:solidFill>
                  <a:schemeClr val="tx1"/>
                </a:solidFill>
                <a:effectLst/>
                <a:uLnTx/>
                <a:uFillTx/>
                <a:latin typeface="+mn-lt"/>
                <a:ea typeface="+mn-ea"/>
                <a:cs typeface="+mn-cs"/>
              </a:rPr>
              <a:t> Putra</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39" presetClass="entr" presetSubtype="0" accel="10000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of IT in (Business) Design</a:t>
            </a:r>
            <a:endParaRPr lang="en-US" dirty="0"/>
          </a:p>
        </p:txBody>
      </p:sp>
      <p:grpSp>
        <p:nvGrpSpPr>
          <p:cNvPr id="40" name="Group 39"/>
          <p:cNvGrpSpPr/>
          <p:nvPr/>
        </p:nvGrpSpPr>
        <p:grpSpPr>
          <a:xfrm>
            <a:off x="285720" y="1714488"/>
            <a:ext cx="4143404" cy="1571636"/>
            <a:chOff x="285720" y="1714488"/>
            <a:chExt cx="4143404" cy="1571636"/>
          </a:xfrm>
        </p:grpSpPr>
        <p:sp>
          <p:nvSpPr>
            <p:cNvPr id="7" name="Rectangle 6"/>
            <p:cNvSpPr/>
            <p:nvPr/>
          </p:nvSpPr>
          <p:spPr bwMode="auto">
            <a:xfrm>
              <a:off x="2071670" y="1714488"/>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10"/>
            <p:cNvGrpSpPr/>
            <p:nvPr/>
          </p:nvGrpSpPr>
          <p:grpSpPr>
            <a:xfrm>
              <a:off x="285720" y="2714620"/>
              <a:ext cx="1428760" cy="571504"/>
              <a:chOff x="500034" y="2500306"/>
              <a:chExt cx="1428760" cy="571504"/>
            </a:xfrm>
          </p:grpSpPr>
          <p:sp>
            <p:nvSpPr>
              <p:cNvPr id="5" name="Rectangle 4"/>
              <p:cNvSpPr/>
              <p:nvPr/>
            </p:nvSpPr>
            <p:spPr bwMode="auto">
              <a:xfrm>
                <a:off x="500034" y="2500306"/>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500034" y="2571744"/>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 name="Group 11"/>
            <p:cNvGrpSpPr/>
            <p:nvPr/>
          </p:nvGrpSpPr>
          <p:grpSpPr>
            <a:xfrm>
              <a:off x="2357422" y="2643182"/>
              <a:ext cx="2071702" cy="500066"/>
              <a:chOff x="2285984" y="1857364"/>
              <a:chExt cx="2071702" cy="500066"/>
            </a:xfrm>
          </p:grpSpPr>
          <p:sp>
            <p:nvSpPr>
              <p:cNvPr id="6" name="Rectangle 5"/>
              <p:cNvSpPr/>
              <p:nvPr/>
            </p:nvSpPr>
            <p:spPr bwMode="auto">
              <a:xfrm>
                <a:off x="2357422" y="1857364"/>
                <a:ext cx="2000264" cy="500066"/>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2285984" y="1857364"/>
                <a:ext cx="1857388"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cxnSp>
          <p:nvCxnSpPr>
            <p:cNvPr id="18" name="Straight Arrow Connector 17"/>
            <p:cNvCxnSpPr/>
            <p:nvPr/>
          </p:nvCxnSpPr>
          <p:spPr bwMode="auto">
            <a:xfrm>
              <a:off x="1785918" y="2928934"/>
              <a:ext cx="571504" cy="1588"/>
            </a:xfrm>
            <a:prstGeom prst="straightConnector1">
              <a:avLst/>
            </a:prstGeom>
            <a:noFill/>
            <a:ln w="9525" cap="flat" cmpd="sng" algn="ctr">
              <a:solidFill>
                <a:schemeClr val="tx1"/>
              </a:solidFill>
              <a:prstDash val="solid"/>
              <a:round/>
              <a:headEnd type="arrow"/>
              <a:tailEnd type="arrow"/>
            </a:ln>
            <a:effectLst/>
          </p:spPr>
        </p:cxnSp>
        <p:cxnSp>
          <p:nvCxnSpPr>
            <p:cNvPr id="22" name="Straight Arrow Connector 21"/>
            <p:cNvCxnSpPr/>
            <p:nvPr/>
          </p:nvCxnSpPr>
          <p:spPr bwMode="auto">
            <a:xfrm>
              <a:off x="2643174" y="2285992"/>
              <a:ext cx="571504" cy="285752"/>
            </a:xfrm>
            <a:prstGeom prst="straightConnector1">
              <a:avLst/>
            </a:prstGeom>
            <a:noFill/>
            <a:ln w="9525" cap="flat" cmpd="sng" algn="ctr">
              <a:solidFill>
                <a:schemeClr val="tx1"/>
              </a:solidFill>
              <a:prstDash val="solid"/>
              <a:round/>
              <a:headEnd type="arrow"/>
              <a:tailEnd type="arrow"/>
            </a:ln>
            <a:effectLst/>
          </p:spPr>
        </p:cxnSp>
      </p:grpSp>
      <p:sp>
        <p:nvSpPr>
          <p:cNvPr id="23" name="TextBox 22"/>
          <p:cNvSpPr txBox="1"/>
          <p:nvPr/>
        </p:nvSpPr>
        <p:spPr>
          <a:xfrm>
            <a:off x="571472" y="1142984"/>
            <a:ext cx="2501710" cy="369332"/>
          </a:xfrm>
          <a:prstGeom prst="rect">
            <a:avLst/>
          </a:prstGeom>
          <a:noFill/>
        </p:spPr>
        <p:txBody>
          <a:bodyPr wrap="none" rtlCol="0">
            <a:spAutoFit/>
          </a:bodyPr>
          <a:lstStyle/>
          <a:p>
            <a:r>
              <a:rPr lang="en-US" dirty="0" smtClean="0"/>
              <a:t>IT – Assisted Business</a:t>
            </a:r>
            <a:endParaRPr lang="en-US" dirty="0"/>
          </a:p>
        </p:txBody>
      </p:sp>
      <p:grpSp>
        <p:nvGrpSpPr>
          <p:cNvPr id="43" name="Group 42"/>
          <p:cNvGrpSpPr/>
          <p:nvPr/>
        </p:nvGrpSpPr>
        <p:grpSpPr>
          <a:xfrm>
            <a:off x="4572000" y="1714488"/>
            <a:ext cx="3571900" cy="1571636"/>
            <a:chOff x="4572000" y="1714488"/>
            <a:chExt cx="3571900" cy="1571636"/>
          </a:xfrm>
        </p:grpSpPr>
        <p:sp>
          <p:nvSpPr>
            <p:cNvPr id="24" name="Rectangle 23"/>
            <p:cNvSpPr/>
            <p:nvPr/>
          </p:nvSpPr>
          <p:spPr bwMode="auto">
            <a:xfrm>
              <a:off x="6357950" y="1714488"/>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8" name="Group 24"/>
            <p:cNvGrpSpPr/>
            <p:nvPr/>
          </p:nvGrpSpPr>
          <p:grpSpPr>
            <a:xfrm>
              <a:off x="4572000" y="2714620"/>
              <a:ext cx="1428760" cy="571504"/>
              <a:chOff x="500034" y="2500306"/>
              <a:chExt cx="1428760" cy="571504"/>
            </a:xfrm>
          </p:grpSpPr>
          <p:sp>
            <p:nvSpPr>
              <p:cNvPr id="26" name="Rectangle 25"/>
              <p:cNvSpPr/>
              <p:nvPr/>
            </p:nvSpPr>
            <p:spPr bwMode="auto">
              <a:xfrm>
                <a:off x="500034" y="2500306"/>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p:nvPr/>
            </p:nvSpPr>
            <p:spPr bwMode="auto">
              <a:xfrm>
                <a:off x="500034" y="2571744"/>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27"/>
            <p:cNvGrpSpPr/>
            <p:nvPr/>
          </p:nvGrpSpPr>
          <p:grpSpPr>
            <a:xfrm>
              <a:off x="6643702" y="2643182"/>
              <a:ext cx="1500198" cy="500066"/>
              <a:chOff x="2285984" y="1857364"/>
              <a:chExt cx="1500198" cy="500066"/>
            </a:xfrm>
          </p:grpSpPr>
          <p:sp>
            <p:nvSpPr>
              <p:cNvPr id="29" name="Rectangle 28"/>
              <p:cNvSpPr/>
              <p:nvPr/>
            </p:nvSpPr>
            <p:spPr bwMode="auto">
              <a:xfrm>
                <a:off x="2357422" y="1928802"/>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2285984" y="1857364"/>
                <a:ext cx="135732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cxnSp>
          <p:nvCxnSpPr>
            <p:cNvPr id="31" name="Straight Arrow Connector 30"/>
            <p:cNvCxnSpPr/>
            <p:nvPr/>
          </p:nvCxnSpPr>
          <p:spPr bwMode="auto">
            <a:xfrm>
              <a:off x="6072198" y="2928934"/>
              <a:ext cx="571504" cy="1588"/>
            </a:xfrm>
            <a:prstGeom prst="straightConnector1">
              <a:avLst/>
            </a:prstGeom>
            <a:noFill/>
            <a:ln w="9525" cap="flat" cmpd="sng" algn="ctr">
              <a:solidFill>
                <a:schemeClr val="tx1"/>
              </a:solidFill>
              <a:prstDash val="solid"/>
              <a:round/>
              <a:headEnd type="arrow"/>
              <a:tailEnd type="arrow"/>
            </a:ln>
            <a:effectLst/>
          </p:spPr>
        </p:cxnSp>
        <p:cxnSp>
          <p:nvCxnSpPr>
            <p:cNvPr id="32" name="Straight Arrow Connector 31"/>
            <p:cNvCxnSpPr/>
            <p:nvPr/>
          </p:nvCxnSpPr>
          <p:spPr bwMode="auto">
            <a:xfrm>
              <a:off x="6929454" y="2285992"/>
              <a:ext cx="571504" cy="285752"/>
            </a:xfrm>
            <a:prstGeom prst="straightConnector1">
              <a:avLst/>
            </a:prstGeom>
            <a:noFill/>
            <a:ln w="9525" cap="flat" cmpd="sng" algn="ctr">
              <a:solidFill>
                <a:schemeClr val="tx1"/>
              </a:solidFill>
              <a:prstDash val="solid"/>
              <a:round/>
              <a:headEnd type="arrow"/>
              <a:tailEnd type="arrow"/>
            </a:ln>
            <a:effectLst/>
          </p:spPr>
        </p:cxnSp>
        <p:cxnSp>
          <p:nvCxnSpPr>
            <p:cNvPr id="34" name="Straight Arrow Connector 33"/>
            <p:cNvCxnSpPr/>
            <p:nvPr/>
          </p:nvCxnSpPr>
          <p:spPr bwMode="auto">
            <a:xfrm flipV="1">
              <a:off x="5572132" y="2214554"/>
              <a:ext cx="642942" cy="428628"/>
            </a:xfrm>
            <a:prstGeom prst="straightConnector1">
              <a:avLst/>
            </a:prstGeom>
            <a:noFill/>
            <a:ln w="9525" cap="flat" cmpd="sng" algn="ctr">
              <a:solidFill>
                <a:schemeClr val="tx1"/>
              </a:solidFill>
              <a:prstDash val="solid"/>
              <a:round/>
              <a:headEnd type="arrow"/>
              <a:tailEnd type="arrow"/>
            </a:ln>
            <a:effectLst/>
          </p:spPr>
        </p:cxnSp>
      </p:grpSp>
      <p:sp>
        <p:nvSpPr>
          <p:cNvPr id="35" name="TextBox 34"/>
          <p:cNvSpPr txBox="1"/>
          <p:nvPr/>
        </p:nvSpPr>
        <p:spPr>
          <a:xfrm>
            <a:off x="5500694" y="1071546"/>
            <a:ext cx="2617063" cy="369332"/>
          </a:xfrm>
          <a:prstGeom prst="rect">
            <a:avLst/>
          </a:prstGeom>
          <a:noFill/>
        </p:spPr>
        <p:txBody>
          <a:bodyPr wrap="none" rtlCol="0">
            <a:spAutoFit/>
          </a:bodyPr>
          <a:lstStyle/>
          <a:p>
            <a:r>
              <a:rPr lang="en-US" dirty="0" smtClean="0"/>
              <a:t>IT – facilitated Business</a:t>
            </a:r>
            <a:endParaRPr lang="en-US" dirty="0"/>
          </a:p>
        </p:txBody>
      </p:sp>
      <p:grpSp>
        <p:nvGrpSpPr>
          <p:cNvPr id="50" name="Group 49"/>
          <p:cNvGrpSpPr/>
          <p:nvPr/>
        </p:nvGrpSpPr>
        <p:grpSpPr>
          <a:xfrm>
            <a:off x="500034" y="4286256"/>
            <a:ext cx="3571900" cy="1428760"/>
            <a:chOff x="500034" y="4286256"/>
            <a:chExt cx="3571900" cy="1428760"/>
          </a:xfrm>
        </p:grpSpPr>
        <p:sp>
          <p:nvSpPr>
            <p:cNvPr id="36" name="Rectangle 35"/>
            <p:cNvSpPr/>
            <p:nvPr/>
          </p:nvSpPr>
          <p:spPr bwMode="auto">
            <a:xfrm>
              <a:off x="2285984" y="4286256"/>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7"/>
            <p:cNvSpPr/>
            <p:nvPr/>
          </p:nvSpPr>
          <p:spPr bwMode="auto">
            <a:xfrm>
              <a:off x="500034" y="5286388"/>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8"/>
            <p:cNvSpPr/>
            <p:nvPr/>
          </p:nvSpPr>
          <p:spPr bwMode="auto">
            <a:xfrm>
              <a:off x="500034" y="5143512"/>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sng"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39"/>
            <p:cNvGrpSpPr/>
            <p:nvPr/>
          </p:nvGrpSpPr>
          <p:grpSpPr>
            <a:xfrm>
              <a:off x="2571736" y="5214950"/>
              <a:ext cx="1500198" cy="500066"/>
              <a:chOff x="2285984" y="1857364"/>
              <a:chExt cx="1500198" cy="500066"/>
            </a:xfrm>
          </p:grpSpPr>
          <p:sp>
            <p:nvSpPr>
              <p:cNvPr id="41" name="Rectangle 40"/>
              <p:cNvSpPr/>
              <p:nvPr/>
            </p:nvSpPr>
            <p:spPr bwMode="auto">
              <a:xfrm>
                <a:off x="2357422" y="1928802"/>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1"/>
              <p:cNvSpPr/>
              <p:nvPr/>
            </p:nvSpPr>
            <p:spPr bwMode="auto">
              <a:xfrm>
                <a:off x="2285984" y="1857364"/>
                <a:ext cx="135732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grpSp>
        <p:cxnSp>
          <p:nvCxnSpPr>
            <p:cNvPr id="44" name="Straight Arrow Connector 43"/>
            <p:cNvCxnSpPr/>
            <p:nvPr/>
          </p:nvCxnSpPr>
          <p:spPr bwMode="auto">
            <a:xfrm>
              <a:off x="2857488" y="4857760"/>
              <a:ext cx="571504" cy="285752"/>
            </a:xfrm>
            <a:prstGeom prst="straightConnector1">
              <a:avLst/>
            </a:prstGeom>
            <a:noFill/>
            <a:ln w="9525" cap="flat" cmpd="sng" algn="ctr">
              <a:solidFill>
                <a:schemeClr val="tx1"/>
              </a:solidFill>
              <a:prstDash val="solid"/>
              <a:round/>
              <a:headEnd type="arrow"/>
              <a:tailEnd type="arrow"/>
            </a:ln>
            <a:effectLst/>
          </p:spPr>
        </p:cxnSp>
        <p:cxnSp>
          <p:nvCxnSpPr>
            <p:cNvPr id="45" name="Straight Arrow Connector 44"/>
            <p:cNvCxnSpPr/>
            <p:nvPr/>
          </p:nvCxnSpPr>
          <p:spPr bwMode="auto">
            <a:xfrm flipV="1">
              <a:off x="1500166" y="4786322"/>
              <a:ext cx="642942" cy="428628"/>
            </a:xfrm>
            <a:prstGeom prst="straightConnector1">
              <a:avLst/>
            </a:prstGeom>
            <a:noFill/>
            <a:ln w="9525" cap="flat" cmpd="sng" algn="ctr">
              <a:solidFill>
                <a:schemeClr val="tx1"/>
              </a:solidFill>
              <a:prstDash val="solid"/>
              <a:round/>
              <a:headEnd type="arrow"/>
              <a:tailEnd type="arrow"/>
            </a:ln>
            <a:effectLst/>
          </p:spPr>
        </p:cxnSp>
      </p:grpSp>
      <p:sp>
        <p:nvSpPr>
          <p:cNvPr id="46" name="TextBox 45"/>
          <p:cNvSpPr txBox="1"/>
          <p:nvPr/>
        </p:nvSpPr>
        <p:spPr>
          <a:xfrm>
            <a:off x="1142976" y="3786190"/>
            <a:ext cx="2591415" cy="369332"/>
          </a:xfrm>
          <a:prstGeom prst="rect">
            <a:avLst/>
          </a:prstGeom>
          <a:noFill/>
        </p:spPr>
        <p:txBody>
          <a:bodyPr wrap="none" rtlCol="0">
            <a:spAutoFit/>
          </a:bodyPr>
          <a:lstStyle/>
          <a:p>
            <a:r>
              <a:rPr lang="en-US" dirty="0" smtClean="0"/>
              <a:t>IT – Mediated Business</a:t>
            </a:r>
            <a:endParaRPr lang="en-US" dirty="0"/>
          </a:p>
        </p:txBody>
      </p:sp>
      <p:sp>
        <p:nvSpPr>
          <p:cNvPr id="55" name="TextBox 54"/>
          <p:cNvSpPr txBox="1"/>
          <p:nvPr/>
        </p:nvSpPr>
        <p:spPr>
          <a:xfrm>
            <a:off x="5429256" y="3714752"/>
            <a:ext cx="2745303" cy="369332"/>
          </a:xfrm>
          <a:prstGeom prst="rect">
            <a:avLst/>
          </a:prstGeom>
          <a:noFill/>
        </p:spPr>
        <p:txBody>
          <a:bodyPr wrap="none" rtlCol="0">
            <a:spAutoFit/>
          </a:bodyPr>
          <a:lstStyle/>
          <a:p>
            <a:r>
              <a:rPr lang="en-US" dirty="0" smtClean="0"/>
              <a:t>IT – generated  Business</a:t>
            </a:r>
            <a:endParaRPr lang="en-US" dirty="0"/>
          </a:p>
        </p:txBody>
      </p:sp>
      <p:grpSp>
        <p:nvGrpSpPr>
          <p:cNvPr id="53" name="Group 52"/>
          <p:cNvGrpSpPr/>
          <p:nvPr/>
        </p:nvGrpSpPr>
        <p:grpSpPr>
          <a:xfrm>
            <a:off x="4786314" y="4214818"/>
            <a:ext cx="3571900" cy="1428760"/>
            <a:chOff x="4786314" y="4214818"/>
            <a:chExt cx="3571900" cy="1428760"/>
          </a:xfrm>
        </p:grpSpPr>
        <p:sp>
          <p:nvSpPr>
            <p:cNvPr id="47" name="Rectangle 46"/>
            <p:cNvSpPr/>
            <p:nvPr/>
          </p:nvSpPr>
          <p:spPr bwMode="auto">
            <a:xfrm>
              <a:off x="6572264" y="4214818"/>
              <a:ext cx="428628" cy="357190"/>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IT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7"/>
            <p:cNvSpPr/>
            <p:nvPr/>
          </p:nvSpPr>
          <p:spPr bwMode="auto">
            <a:xfrm>
              <a:off x="4786314" y="5214950"/>
              <a:ext cx="1428760" cy="428628"/>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Stack Holder</a:t>
              </a:r>
              <a:endParaRPr kumimoji="0" lang="en-US" sz="1600" b="1" i="0"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8"/>
            <p:cNvSpPr/>
            <p:nvPr/>
          </p:nvSpPr>
          <p:spPr bwMode="auto">
            <a:xfrm>
              <a:off x="4786314" y="5072074"/>
              <a:ext cx="142876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sng"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50"/>
            <p:cNvSpPr/>
            <p:nvPr/>
          </p:nvSpPr>
          <p:spPr bwMode="auto">
            <a:xfrm>
              <a:off x="6929454" y="5214950"/>
              <a:ext cx="1428760" cy="428628"/>
            </a:xfrm>
            <a:prstGeom prst="rect">
              <a:avLst/>
            </a:prstGeom>
            <a:noFill/>
            <a:ln w="9525" cap="flat" cmpd="sng" algn="ctr">
              <a:noFill/>
              <a:prstDash val="sysDash"/>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tabLst/>
              </a:pPr>
              <a:r>
                <a:rPr lang="en-US" sz="1600" b="1" dirty="0" smtClean="0">
                  <a:latin typeface="Arial" pitchFamily="34" charset="0"/>
                  <a:cs typeface="Arial" pitchFamily="34" charset="0"/>
                </a:rPr>
                <a:t>Design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51"/>
            <p:cNvSpPr/>
            <p:nvPr/>
          </p:nvSpPr>
          <p:spPr bwMode="auto">
            <a:xfrm>
              <a:off x="6858016" y="5143512"/>
              <a:ext cx="1357322" cy="428628"/>
            </a:xfrm>
            <a:prstGeom prst="rect">
              <a:avLst/>
            </a:prstGeom>
            <a:noFill/>
            <a:ln w="9525" cap="flat" cmpd="sng" algn="ctr">
              <a:solidFill>
                <a:schemeClr val="tx1"/>
              </a:solidFill>
              <a:prstDash val="sysDash"/>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cxnSp>
          <p:nvCxnSpPr>
            <p:cNvPr id="56" name="Straight Arrow Connector 55"/>
            <p:cNvCxnSpPr/>
            <p:nvPr/>
          </p:nvCxnSpPr>
          <p:spPr bwMode="auto">
            <a:xfrm flipV="1">
              <a:off x="5643570" y="4643446"/>
              <a:ext cx="642942" cy="428628"/>
            </a:xfrm>
            <a:prstGeom prst="straightConnector1">
              <a:avLst/>
            </a:prstGeom>
            <a:noFill/>
            <a:ln w="9525" cap="flat" cmpd="sng" algn="ctr">
              <a:solidFill>
                <a:schemeClr val="tx1"/>
              </a:solidFill>
              <a:prstDash val="solid"/>
              <a:round/>
              <a:headEnd type="arrow"/>
              <a:tailEnd type="arrow"/>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edge">
                                      <p:cBhvr>
                                        <p:cTn id="7" dur="2000"/>
                                        <p:tgtEl>
                                          <p:spTgt spid="40"/>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edge">
                                      <p:cBhvr>
                                        <p:cTn id="11" dur="2000"/>
                                        <p:tgtEl>
                                          <p:spTgt spid="23"/>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edge">
                                      <p:cBhvr>
                                        <p:cTn id="15" dur="20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edge">
                                      <p:cBhvr>
                                        <p:cTn id="20" dur="20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edge">
                                      <p:cBhvr>
                                        <p:cTn id="29" dur="20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dissolve">
                                      <p:cBhvr>
                                        <p:cTn id="34" dur="500"/>
                                        <p:tgtEl>
                                          <p:spTgt spid="55"/>
                                        </p:tgtEl>
                                      </p:cBhvr>
                                    </p:animEffect>
                                  </p:childTnLst>
                                </p:cTn>
                              </p:par>
                              <p:par>
                                <p:cTn id="35" presetID="2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edge">
                                      <p:cBhvr>
                                        <p:cTn id="3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P spid="46"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TESCO.COM </a:t>
            </a:r>
            <a:endParaRPr lang="en-US" dirty="0"/>
          </a:p>
        </p:txBody>
      </p:sp>
      <p:pic>
        <p:nvPicPr>
          <p:cNvPr id="1026" name="Picture 2">
            <a:hlinkClick r:id="rId2" action="ppaction://hlinkfile" highlightClick="1"/>
          </p:cNvPr>
          <p:cNvPicPr>
            <a:picLocks noChangeAspect="1" noChangeArrowheads="1"/>
          </p:cNvPicPr>
          <p:nvPr/>
        </p:nvPicPr>
        <p:blipFill>
          <a:blip r:embed="rId3" cstate="print"/>
          <a:srcRect/>
          <a:stretch>
            <a:fillRect/>
          </a:stretch>
        </p:blipFill>
        <p:spPr bwMode="auto">
          <a:xfrm>
            <a:off x="142844" y="2357430"/>
            <a:ext cx="4338647" cy="2456987"/>
          </a:xfrm>
          <a:prstGeom prst="rect">
            <a:avLst/>
          </a:prstGeom>
          <a:noFill/>
          <a:ln w="9525">
            <a:noFill/>
            <a:miter lim="800000"/>
            <a:headEnd/>
            <a:tailEnd/>
          </a:ln>
          <a:effectLst/>
        </p:spPr>
      </p:pic>
      <p:sp>
        <p:nvSpPr>
          <p:cNvPr id="7" name="TextBox 6"/>
          <p:cNvSpPr txBox="1"/>
          <p:nvPr/>
        </p:nvSpPr>
        <p:spPr>
          <a:xfrm>
            <a:off x="428596" y="5000636"/>
            <a:ext cx="2928958" cy="646331"/>
          </a:xfrm>
          <a:prstGeom prst="rect">
            <a:avLst/>
          </a:prstGeom>
          <a:noFill/>
        </p:spPr>
        <p:txBody>
          <a:bodyPr wrap="square" rtlCol="0">
            <a:spAutoFit/>
          </a:bodyPr>
          <a:lstStyle/>
          <a:p>
            <a:pPr algn="ctr"/>
            <a:r>
              <a:rPr lang="en-US" dirty="0" smtClean="0"/>
              <a:t>Gatwick, Airport, UK. November 2011</a:t>
            </a:r>
            <a:endParaRPr lang="en-US" dirty="0"/>
          </a:p>
        </p:txBody>
      </p:sp>
      <p:pic>
        <p:nvPicPr>
          <p:cNvPr id="3076" name="Picture 4">
            <a:hlinkClick r:id="rId4" action="ppaction://hlinkfile"/>
          </p:cNvPr>
          <p:cNvPicPr>
            <a:picLocks noChangeAspect="1" noChangeArrowheads="1"/>
          </p:cNvPicPr>
          <p:nvPr/>
        </p:nvPicPr>
        <p:blipFill>
          <a:blip r:embed="rId5" cstate="print"/>
          <a:srcRect/>
          <a:stretch>
            <a:fillRect/>
          </a:stretch>
        </p:blipFill>
        <p:spPr bwMode="auto">
          <a:xfrm>
            <a:off x="5000628" y="2357430"/>
            <a:ext cx="3571900" cy="2460472"/>
          </a:xfrm>
          <a:prstGeom prst="rect">
            <a:avLst/>
          </a:prstGeom>
          <a:noFill/>
          <a:ln w="9525">
            <a:noFill/>
            <a:miter lim="800000"/>
            <a:headEnd/>
            <a:tailEnd/>
          </a:ln>
          <a:effectLst/>
        </p:spPr>
      </p:pic>
      <p:sp>
        <p:nvSpPr>
          <p:cNvPr id="8" name="TextBox 7"/>
          <p:cNvSpPr txBox="1"/>
          <p:nvPr/>
        </p:nvSpPr>
        <p:spPr>
          <a:xfrm>
            <a:off x="5429256" y="5000636"/>
            <a:ext cx="2322111" cy="923330"/>
          </a:xfrm>
          <a:prstGeom prst="rect">
            <a:avLst/>
          </a:prstGeom>
          <a:noFill/>
        </p:spPr>
        <p:txBody>
          <a:bodyPr wrap="none" rtlCol="0">
            <a:spAutoFit/>
          </a:bodyPr>
          <a:lstStyle/>
          <a:p>
            <a:pPr algn="ctr"/>
            <a:r>
              <a:rPr lang="en-US" dirty="0" smtClean="0"/>
              <a:t>TESCO </a:t>
            </a:r>
            <a:r>
              <a:rPr lang="en-US" dirty="0" err="1" smtClean="0"/>
              <a:t>Homeplus</a:t>
            </a:r>
            <a:r>
              <a:rPr lang="en-US" dirty="0" smtClean="0"/>
              <a:t>, </a:t>
            </a:r>
            <a:br>
              <a:rPr lang="en-US" dirty="0" smtClean="0"/>
            </a:br>
            <a:r>
              <a:rPr lang="en-US" dirty="0" smtClean="0"/>
              <a:t>Virtual Subway Shop</a:t>
            </a:r>
            <a:br>
              <a:rPr lang="en-US" dirty="0" smtClean="0"/>
            </a:br>
            <a:r>
              <a:rPr lang="en-US" dirty="0" smtClean="0"/>
              <a:t>South Korea, 2010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Me</a:t>
            </a:r>
            <a:endParaRPr lang="en-US" dirty="0"/>
          </a:p>
        </p:txBody>
      </p:sp>
      <p:pic>
        <p:nvPicPr>
          <p:cNvPr id="5" name="Picture 4" descr="Coblong-20130724-04197.jpg">
            <a:hlinkClick r:id="rId2" action="ppaction://hlinkfile"/>
          </p:cNvPr>
          <p:cNvPicPr>
            <a:picLocks noChangeAspect="1"/>
          </p:cNvPicPr>
          <p:nvPr/>
        </p:nvPicPr>
        <p:blipFill>
          <a:blip r:embed="rId3" cstate="print"/>
          <a:stretch>
            <a:fillRect/>
          </a:stretch>
        </p:blipFill>
        <p:spPr>
          <a:xfrm>
            <a:off x="500034" y="2357430"/>
            <a:ext cx="4286280" cy="24110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a:hlinkClick r:id="rId2" action="ppaction://hlinkfile"/>
          </p:cNvPr>
          <p:cNvPicPr>
            <a:picLocks noChangeAspect="1" noChangeArrowheads="1"/>
          </p:cNvPicPr>
          <p:nvPr/>
        </p:nvPicPr>
        <p:blipFill>
          <a:blip r:embed="rId3" cstate="print"/>
          <a:srcRect/>
          <a:stretch>
            <a:fillRect/>
          </a:stretch>
        </p:blipFill>
        <p:spPr bwMode="auto">
          <a:xfrm>
            <a:off x="1500166" y="2714620"/>
            <a:ext cx="6000750" cy="33528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Virtual Shop : Social Behavior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major drivers of IT-Design Production</a:t>
            </a:r>
            <a:endParaRPr lang="en-US" dirty="0"/>
          </a:p>
        </p:txBody>
      </p:sp>
      <p:sp>
        <p:nvSpPr>
          <p:cNvPr id="3" name="Content Placeholder 2"/>
          <p:cNvSpPr>
            <a:spLocks noGrp="1"/>
          </p:cNvSpPr>
          <p:nvPr>
            <p:ph idx="1"/>
          </p:nvPr>
        </p:nvSpPr>
        <p:spPr>
          <a:xfrm>
            <a:off x="714348" y="1428736"/>
            <a:ext cx="7775575" cy="3902075"/>
          </a:xfrm>
        </p:spPr>
        <p:txBody>
          <a:bodyPr/>
          <a:lstStyle/>
          <a:p>
            <a:pPr marL="457200" indent="-457200">
              <a:buFont typeface="+mj-lt"/>
              <a:buAutoNum type="arabicPeriod"/>
            </a:pPr>
            <a:r>
              <a:rPr lang="en-US" b="1" dirty="0" smtClean="0"/>
              <a:t>The need to </a:t>
            </a:r>
            <a:r>
              <a:rPr lang="en-US" b="1" dirty="0" smtClean="0">
                <a:solidFill>
                  <a:srgbClr val="FF0000"/>
                </a:solidFill>
              </a:rPr>
              <a:t>align technology Design projects with strategic organizational goals</a:t>
            </a:r>
            <a:r>
              <a:rPr lang="en-US" b="1" dirty="0" smtClean="0"/>
              <a:t>, ensuring they deliver planned value (project governance)</a:t>
            </a:r>
          </a:p>
          <a:p>
            <a:pPr marL="457200" indent="-457200">
              <a:buFont typeface="+mj-lt"/>
              <a:buAutoNum type="arabicPeriod"/>
            </a:pPr>
            <a:r>
              <a:rPr lang="en-US" sz="2000" b="1" dirty="0" smtClean="0"/>
              <a:t>The search for </a:t>
            </a:r>
            <a:r>
              <a:rPr lang="en-US" sz="2000" b="1" dirty="0" smtClean="0">
                <a:solidFill>
                  <a:srgbClr val="FF0000"/>
                </a:solidFill>
              </a:rPr>
              <a:t>competitive advantage </a:t>
            </a:r>
            <a:r>
              <a:rPr lang="en-US" sz="2000" b="1" dirty="0" smtClean="0"/>
              <a:t>in the dynamically changing information economy through intellectual assets, information, and IT</a:t>
            </a:r>
          </a:p>
          <a:p>
            <a:pPr marL="457200" indent="-457200">
              <a:buFont typeface="+mj-lt"/>
              <a:buAutoNum type="arabicPeriod"/>
            </a:pPr>
            <a:r>
              <a:rPr lang="en-US" sz="2000" b="1" dirty="0" smtClean="0"/>
              <a:t>The proliferation of threats to </a:t>
            </a:r>
            <a:r>
              <a:rPr lang="en-US" sz="2000" b="1" dirty="0" smtClean="0">
                <a:solidFill>
                  <a:srgbClr val="FF0000"/>
                </a:solidFill>
              </a:rPr>
              <a:t>intellectual assets, information, and IT.</a:t>
            </a:r>
            <a:r>
              <a:rPr lang="en-US" sz="2000" b="1" dirty="0" smtClean="0"/>
              <a:t> E.g. Watermarking</a:t>
            </a:r>
            <a:endParaRPr lang="en-US" sz="2000" b="1" dirty="0" smtClean="0">
              <a:solidFill>
                <a:srgbClr val="FF0000"/>
              </a:solidFill>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Promotion </a:t>
            </a:r>
            <a:r>
              <a:rPr lang="en-US" dirty="0" err="1" smtClean="0"/>
              <a:t>iconing</a:t>
            </a:r>
            <a:r>
              <a:rPr lang="en-US" dirty="0" smtClean="0"/>
              <a:t> Beautiful Celebrity </a:t>
            </a:r>
            <a:endParaRPr lang="en-US" dirty="0"/>
          </a:p>
        </p:txBody>
      </p:sp>
      <p:pic>
        <p:nvPicPr>
          <p:cNvPr id="6146" name="Picture 2" descr="D:\Kuliah S2\Desain\Nigella Lawson-2 copy.jpg"/>
          <p:cNvPicPr>
            <a:picLocks noChangeAspect="1" noChangeArrowheads="1"/>
          </p:cNvPicPr>
          <p:nvPr/>
        </p:nvPicPr>
        <p:blipFill>
          <a:blip r:embed="rId2" cstate="print"/>
          <a:srcRect/>
          <a:stretch>
            <a:fillRect/>
          </a:stretch>
        </p:blipFill>
        <p:spPr bwMode="auto">
          <a:xfrm>
            <a:off x="5500694" y="1142984"/>
            <a:ext cx="3162766" cy="4786346"/>
          </a:xfrm>
          <a:prstGeom prst="rect">
            <a:avLst/>
          </a:prstGeom>
          <a:noFill/>
        </p:spPr>
      </p:pic>
      <p:pic>
        <p:nvPicPr>
          <p:cNvPr id="4" name="Picture 2" descr="D:\Big Cinnamon\Promo Big Cinnamon\Papan\Nigela\NIGELA\Lama\Nigella Lawson.jpg"/>
          <p:cNvPicPr>
            <a:picLocks noChangeAspect="1" noChangeArrowheads="1"/>
          </p:cNvPicPr>
          <p:nvPr/>
        </p:nvPicPr>
        <p:blipFill>
          <a:blip r:embed="rId3" cstate="print"/>
          <a:srcRect/>
          <a:stretch>
            <a:fillRect/>
          </a:stretch>
        </p:blipFill>
        <p:spPr bwMode="auto">
          <a:xfrm>
            <a:off x="785786" y="1142984"/>
            <a:ext cx="3157886" cy="474424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famous celeb in appropriate event</a:t>
            </a:r>
            <a:endParaRPr lang="en-US" dirty="0"/>
          </a:p>
        </p:txBody>
      </p:sp>
      <p:pic>
        <p:nvPicPr>
          <p:cNvPr id="5122" name="Picture 2" descr="D:\Kuliah S2\Desain\picmix-20102013-20541.jpeg"/>
          <p:cNvPicPr>
            <a:picLocks noChangeAspect="1" noChangeArrowheads="1"/>
          </p:cNvPicPr>
          <p:nvPr/>
        </p:nvPicPr>
        <p:blipFill>
          <a:blip r:embed="rId2" cstate="print"/>
          <a:srcRect/>
          <a:stretch>
            <a:fillRect/>
          </a:stretch>
        </p:blipFill>
        <p:spPr bwMode="auto">
          <a:xfrm>
            <a:off x="285720" y="1142984"/>
            <a:ext cx="3338525" cy="3338525"/>
          </a:xfrm>
          <a:prstGeom prst="rect">
            <a:avLst/>
          </a:prstGeom>
          <a:noFill/>
        </p:spPr>
      </p:pic>
      <p:pic>
        <p:nvPicPr>
          <p:cNvPr id="5123" name="Picture 3" descr="D:\Kuliah S2\Desain\picmix-1662013-1966.jpeg"/>
          <p:cNvPicPr>
            <a:picLocks noChangeAspect="1" noChangeArrowheads="1"/>
          </p:cNvPicPr>
          <p:nvPr/>
        </p:nvPicPr>
        <p:blipFill>
          <a:blip r:embed="rId3" cstate="print"/>
          <a:srcRect/>
          <a:stretch>
            <a:fillRect/>
          </a:stretch>
        </p:blipFill>
        <p:spPr bwMode="auto">
          <a:xfrm>
            <a:off x="4429124" y="1071546"/>
            <a:ext cx="3484564" cy="34845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900" decel="100000" fill="hold"/>
                                        <p:tgtEl>
                                          <p:spTgt spid="51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900" decel="100000" fill="hold"/>
                                        <p:tgtEl>
                                          <p:spTgt spid="51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bSphere Live for SOA template">
  <a:themeElements>
    <a:clrScheme name="WebSphere Live for SOA template 3">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00000"/>
      </a:hlink>
      <a:folHlink>
        <a:srgbClr val="D18213"/>
      </a:folHlink>
    </a:clrScheme>
    <a:fontScheme name="WebSphere Live for SOA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defRPr kumimoji="0" lang="en-US" sz="1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347663" marR="0" indent="-347663" algn="l" defTabSz="914400" rtl="0" eaLnBrk="1" fontAlgn="base" latinLnBrk="0" hangingPunct="1">
          <a:lnSpc>
            <a:spcPct val="120000"/>
          </a:lnSpc>
          <a:spcBef>
            <a:spcPct val="0"/>
          </a:spcBef>
          <a:spcAft>
            <a:spcPct val="0"/>
          </a:spcAft>
          <a:buClr>
            <a:schemeClr val="accent1"/>
          </a:buClr>
          <a:buSzTx/>
          <a:buFont typeface="Wingdings" pitchFamily="2" charset="2"/>
          <a:buChar char="§"/>
          <a:tabLst/>
          <a:defRPr kumimoji="0" lang="en-US" sz="1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WebSphere Live for SOA templa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WebSphere Live for SOA templat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
      <a:clrScheme name="WebSphere Live for SOA template 3">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000000"/>
        </a:hlink>
        <a:folHlink>
          <a:srgbClr val="D182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 Yeffry</Template>
  <TotalTime>497</TotalTime>
  <Words>623</Words>
  <Application>Microsoft Office PowerPoint</Application>
  <PresentationFormat>On-screen Show (4:3)</PresentationFormat>
  <Paragraphs>114</Paragraphs>
  <Slides>17</Slides>
  <Notes>6</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WebSphere Live for SOA template</vt:lpstr>
      <vt:lpstr>Document</vt:lpstr>
      <vt:lpstr>Slide 1</vt:lpstr>
      <vt:lpstr>Slide 2</vt:lpstr>
      <vt:lpstr>Role of IT in (Business) Design</vt:lpstr>
      <vt:lpstr>Virtual Shop by TESCO.COM </vt:lpstr>
      <vt:lpstr>Virtual Shop by Me</vt:lpstr>
      <vt:lpstr>Virtual Shop : Social Behavior </vt:lpstr>
      <vt:lpstr>Three major drivers of IT-Design Production</vt:lpstr>
      <vt:lpstr>Business Promotion iconing Beautiful Celebrity </vt:lpstr>
      <vt:lpstr>Need famous celeb in appropriate event</vt:lpstr>
      <vt:lpstr>Need running text for new update or promo Information</vt:lpstr>
      <vt:lpstr>What’re strategy to make IT-Design Project  alignment with Business Goal ?</vt:lpstr>
      <vt:lpstr>Alignment Strategy for IT Design Project</vt:lpstr>
      <vt:lpstr>Michael Porter Strategic Theorema</vt:lpstr>
      <vt:lpstr>Porter Generic Strategies</vt:lpstr>
      <vt:lpstr>Generic Strategies and Industry Forces</vt:lpstr>
      <vt:lpstr>Value Chain</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YEFFRY </dc:creator>
  <cp:lastModifiedBy>YEFFRY </cp:lastModifiedBy>
  <cp:revision>23</cp:revision>
  <dcterms:created xsi:type="dcterms:W3CDTF">2014-02-11T00:31:36Z</dcterms:created>
  <dcterms:modified xsi:type="dcterms:W3CDTF">2015-09-30T00:26:55Z</dcterms:modified>
</cp:coreProperties>
</file>