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4"/>
  </p:notesMasterIdLst>
  <p:sldIdLst>
    <p:sldId id="312" r:id="rId2"/>
    <p:sldId id="313" r:id="rId3"/>
    <p:sldId id="314" r:id="rId4"/>
    <p:sldId id="316" r:id="rId5"/>
    <p:sldId id="256" r:id="rId6"/>
    <p:sldId id="257" r:id="rId7"/>
    <p:sldId id="258" r:id="rId8"/>
    <p:sldId id="317" r:id="rId9"/>
    <p:sldId id="318" r:id="rId10"/>
    <p:sldId id="319" r:id="rId11"/>
    <p:sldId id="320" r:id="rId12"/>
    <p:sldId id="289" r:id="rId13"/>
    <p:sldId id="290" r:id="rId14"/>
    <p:sldId id="292" r:id="rId15"/>
    <p:sldId id="293" r:id="rId16"/>
    <p:sldId id="294" r:id="rId17"/>
    <p:sldId id="295" r:id="rId18"/>
    <p:sldId id="296" r:id="rId19"/>
    <p:sldId id="297" r:id="rId20"/>
    <p:sldId id="298" r:id="rId21"/>
    <p:sldId id="299" r:id="rId22"/>
    <p:sldId id="303" r:id="rId23"/>
    <p:sldId id="301" r:id="rId24"/>
    <p:sldId id="300" r:id="rId25"/>
    <p:sldId id="302" r:id="rId26"/>
    <p:sldId id="304" r:id="rId27"/>
    <p:sldId id="291" r:id="rId28"/>
    <p:sldId id="305" r:id="rId29"/>
    <p:sldId id="306" r:id="rId30"/>
    <p:sldId id="307" r:id="rId31"/>
    <p:sldId id="308" r:id="rId32"/>
    <p:sldId id="309" r:id="rId33"/>
    <p:sldId id="310" r:id="rId34"/>
    <p:sldId id="285" r:id="rId35"/>
    <p:sldId id="286" r:id="rId36"/>
    <p:sldId id="259" r:id="rId37"/>
    <p:sldId id="284" r:id="rId38"/>
    <p:sldId id="282" r:id="rId39"/>
    <p:sldId id="283" r:id="rId40"/>
    <p:sldId id="287" r:id="rId41"/>
    <p:sldId id="288" r:id="rId42"/>
    <p:sldId id="260" r:id="rId43"/>
    <p:sldId id="261" r:id="rId44"/>
    <p:sldId id="265" r:id="rId45"/>
    <p:sldId id="262" r:id="rId46"/>
    <p:sldId id="263" r:id="rId47"/>
    <p:sldId id="264" r:id="rId48"/>
    <p:sldId id="266" r:id="rId49"/>
    <p:sldId id="267" r:id="rId50"/>
    <p:sldId id="268" r:id="rId51"/>
    <p:sldId id="269" r:id="rId52"/>
    <p:sldId id="270" r:id="rId53"/>
    <p:sldId id="271" r:id="rId54"/>
    <p:sldId id="272" r:id="rId55"/>
    <p:sldId id="273" r:id="rId56"/>
    <p:sldId id="274" r:id="rId57"/>
    <p:sldId id="275" r:id="rId58"/>
    <p:sldId id="277" r:id="rId59"/>
    <p:sldId id="278" r:id="rId60"/>
    <p:sldId id="279" r:id="rId61"/>
    <p:sldId id="281" r:id="rId62"/>
    <p:sldId id="280" r:id="rId6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7694" autoAdjust="0"/>
  </p:normalViewPr>
  <p:slideViewPr>
    <p:cSldViewPr>
      <p:cViewPr varScale="1">
        <p:scale>
          <a:sx n="47" d="100"/>
          <a:sy n="47" d="100"/>
        </p:scale>
        <p:origin x="-10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67FB6B7-AD2A-4838-ABB6-FEFB625F5E2B}" type="datetimeFigureOut">
              <a:rPr lang="en-US" smtClean="0"/>
              <a:pPr/>
              <a:t>10/3/2015</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3766A51-D975-4580-AF51-0DE5AE021DB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Wingdings" pitchFamily="2" charset="2"/>
              <a:buChar char="J"/>
            </a:pPr>
            <a:r>
              <a:rPr lang="en-US" dirty="0" smtClean="0"/>
              <a:t>Baca Curry chap 5 </a:t>
            </a:r>
            <a:r>
              <a:rPr lang="en-US" dirty="0" err="1" smtClean="0"/>
              <a:t>berikan</a:t>
            </a:r>
            <a:r>
              <a:rPr lang="en-US" dirty="0" smtClean="0"/>
              <a:t> </a:t>
            </a:r>
            <a:r>
              <a:rPr lang="en-US" dirty="0" err="1" smtClean="0"/>
              <a:t>penjelasan</a:t>
            </a:r>
            <a:r>
              <a:rPr lang="en-US" dirty="0" smtClean="0"/>
              <a:t> </a:t>
            </a:r>
            <a:r>
              <a:rPr lang="en-US" dirty="0" err="1" smtClean="0"/>
              <a:t>dari</a:t>
            </a:r>
            <a:r>
              <a:rPr lang="en-US" dirty="0" smtClean="0"/>
              <a:t> </a:t>
            </a:r>
            <a:r>
              <a:rPr lang="en-US" dirty="0" err="1" smtClean="0"/>
              <a:t>komponen</a:t>
            </a:r>
            <a:r>
              <a:rPr lang="en-US" baseline="0" dirty="0" smtClean="0"/>
              <a:t> </a:t>
            </a:r>
            <a:r>
              <a:rPr lang="en-US" baseline="0" dirty="0" err="1" smtClean="0"/>
              <a:t>manajemen</a:t>
            </a:r>
            <a:r>
              <a:rPr lang="en-US" baseline="0" dirty="0" smtClean="0"/>
              <a:t> report</a:t>
            </a:r>
          </a:p>
          <a:p>
            <a:r>
              <a:rPr lang="en-US" sz="1300" b="1" dirty="0" smtClean="0"/>
              <a:t>Scheduled reports</a:t>
            </a:r>
          </a:p>
          <a:p>
            <a:r>
              <a:rPr lang="en-US" sz="1300" dirty="0" smtClean="0"/>
              <a:t>These are generated at regular intervals, such as daily, weekly or monthly and are widely distributed</a:t>
            </a:r>
          </a:p>
          <a:p>
            <a:r>
              <a:rPr lang="en-US" sz="1300" dirty="0" smtClean="0"/>
              <a:t>to users. Monthly sales figures and product range information, for example, would</a:t>
            </a:r>
          </a:p>
          <a:p>
            <a:r>
              <a:rPr lang="en-US" sz="1300" dirty="0" smtClean="0"/>
              <a:t>require regular reporting. They often contain large volumes of</a:t>
            </a:r>
          </a:p>
          <a:p>
            <a:r>
              <a:rPr lang="en-US" sz="1300" dirty="0" smtClean="0"/>
              <a:t>information, only some of which is immediately relevant or useful. As machine readability</a:t>
            </a:r>
          </a:p>
          <a:p>
            <a:r>
              <a:rPr lang="en-US" sz="1300" dirty="0" smtClean="0"/>
              <a:t>increases in usage and accessibility, there will be a corresponding decrease in the need for scheduled</a:t>
            </a:r>
          </a:p>
          <a:p>
            <a:r>
              <a:rPr lang="en-US" sz="1300" dirty="0" smtClean="0"/>
              <a:t>reports, as users will be able to access directly and very specifically the particular</a:t>
            </a:r>
          </a:p>
          <a:p>
            <a:r>
              <a:rPr lang="en-US" sz="1300" dirty="0" smtClean="0"/>
              <a:t>information they require at the time. One must bear in mind, however, that some managers will</a:t>
            </a:r>
          </a:p>
          <a:p>
            <a:r>
              <a:rPr lang="en-US" sz="1300" dirty="0" smtClean="0"/>
              <a:t>always prefer hard copy of reports, unless speed is crucial.</a:t>
            </a:r>
          </a:p>
          <a:p>
            <a:r>
              <a:rPr lang="en-US" sz="1300" b="1" dirty="0" smtClean="0"/>
              <a:t>On-demand reports</a:t>
            </a:r>
          </a:p>
          <a:p>
            <a:r>
              <a:rPr lang="en-US" sz="1300" dirty="0" smtClean="0"/>
              <a:t>Such reports as these are unscheduled and produced on request. A requirement for a report</a:t>
            </a:r>
          </a:p>
          <a:p>
            <a:r>
              <a:rPr lang="en-US" sz="1300" dirty="0" smtClean="0"/>
              <a:t>of this type might arise when responding to a need for information about a particular customer’s</a:t>
            </a:r>
          </a:p>
          <a:p>
            <a:r>
              <a:rPr lang="en-US" sz="1300" dirty="0" smtClean="0"/>
              <a:t>complaint. These reports </a:t>
            </a:r>
            <a:r>
              <a:rPr lang="en-US" sz="1300" dirty="0" err="1" smtClean="0"/>
              <a:t>fulfil</a:t>
            </a:r>
            <a:r>
              <a:rPr lang="en-US" sz="1300" dirty="0" smtClean="0"/>
              <a:t> irregular needs for information and can nowadays be</a:t>
            </a:r>
          </a:p>
          <a:p>
            <a:r>
              <a:rPr lang="en-US" sz="1300" dirty="0" smtClean="0"/>
              <a:t>produced very speedily. In the past, unanticipated demands for information were problematic</a:t>
            </a:r>
          </a:p>
          <a:p>
            <a:r>
              <a:rPr lang="en-US" sz="1300" dirty="0" smtClean="0"/>
              <a:t>and fraught with delay.</a:t>
            </a:r>
          </a:p>
          <a:p>
            <a:r>
              <a:rPr lang="en-US" sz="1300" b="1" dirty="0" smtClean="0"/>
              <a:t>Exception reports</a:t>
            </a:r>
          </a:p>
          <a:p>
            <a:r>
              <a:rPr lang="en-US" sz="1300" dirty="0" smtClean="0"/>
              <a:t>Management by exception entails an immediate focus on situations that are out of control.</a:t>
            </a:r>
          </a:p>
          <a:p>
            <a:r>
              <a:rPr lang="en-US" sz="1300" dirty="0" smtClean="0"/>
              <a:t>Activities progressing according to plan do not need managerial attention. Exception reports</a:t>
            </a:r>
          </a:p>
          <a:p>
            <a:r>
              <a:rPr lang="en-US" sz="1300" dirty="0" smtClean="0"/>
              <a:t>are part of the control function in an </a:t>
            </a:r>
            <a:r>
              <a:rPr lang="en-US" sz="1300" dirty="0" err="1" smtClean="0"/>
              <a:t>organisation</a:t>
            </a:r>
            <a:r>
              <a:rPr lang="en-US" sz="1300" dirty="0" smtClean="0"/>
              <a:t>, </a:t>
            </a:r>
            <a:r>
              <a:rPr lang="en-US" sz="1300" dirty="0" err="1" smtClean="0"/>
              <a:t>signalling</a:t>
            </a:r>
            <a:r>
              <a:rPr lang="en-US" sz="1300" dirty="0" smtClean="0"/>
              <a:t> the need for corrective action,</a:t>
            </a:r>
          </a:p>
          <a:p>
            <a:r>
              <a:rPr lang="en-US" sz="1300" dirty="0" smtClean="0"/>
              <a:t>such as outstanding late deliveries from suppliers and overdue accounts. Error reporting, such</a:t>
            </a:r>
          </a:p>
          <a:p>
            <a:r>
              <a:rPr lang="en-US" sz="1300" dirty="0" smtClean="0"/>
              <a:t>as the sudden rise in scrap being produced from a particular process, would constitute the</a:t>
            </a:r>
          </a:p>
          <a:p>
            <a:r>
              <a:rPr lang="en-US" sz="1300" dirty="0" smtClean="0"/>
              <a:t>content of an exception report.</a:t>
            </a:r>
          </a:p>
          <a:p>
            <a:r>
              <a:rPr lang="en-US" sz="1300" b="1" dirty="0" smtClean="0"/>
              <a:t>Predictive reports</a:t>
            </a:r>
          </a:p>
          <a:p>
            <a:r>
              <a:rPr lang="en-US" sz="1300" dirty="0" smtClean="0"/>
              <a:t>Predicting the future is difficult at the best of times, but techniques such as time series analysis,</a:t>
            </a:r>
          </a:p>
          <a:p>
            <a:r>
              <a:rPr lang="en-US" sz="1300" dirty="0" smtClean="0"/>
              <a:t>correlation and regression and simulation exercises can be most valuable. Such reporting</a:t>
            </a:r>
          </a:p>
          <a:p>
            <a:r>
              <a:rPr lang="en-US" sz="1300" dirty="0" smtClean="0"/>
              <a:t>effectively fulfils the need for sensitivity, or ‘what if ’ analysis, and is very important for</a:t>
            </a:r>
          </a:p>
          <a:p>
            <a:r>
              <a:rPr lang="en-US" sz="1300" dirty="0" smtClean="0"/>
              <a:t>planning. Reports </a:t>
            </a:r>
            <a:r>
              <a:rPr lang="en-US" sz="1300" dirty="0" err="1" smtClean="0"/>
              <a:t>analysing</a:t>
            </a:r>
            <a:r>
              <a:rPr lang="en-US" sz="1300" dirty="0" smtClean="0"/>
              <a:t> potential profit increase or decrease with an increase in sales</a:t>
            </a:r>
          </a:p>
          <a:p>
            <a:r>
              <a:rPr lang="en-US" sz="1300" dirty="0" smtClean="0"/>
              <a:t>volume or increase in fixed or variable costs would be a typical business example of sensitivity</a:t>
            </a:r>
          </a:p>
          <a:p>
            <a:r>
              <a:rPr lang="en-US" sz="1300" dirty="0" smtClean="0"/>
              <a:t>analysis. Since predictive reports frequently rely on historical data, such data must</a:t>
            </a:r>
          </a:p>
          <a:p>
            <a:r>
              <a:rPr lang="en-US" sz="1300" dirty="0" smtClean="0"/>
              <a:t>be readily accessible and the data sources valid or the predictive models and reports produced</a:t>
            </a:r>
          </a:p>
          <a:p>
            <a:r>
              <a:rPr lang="en-US" sz="1300" dirty="0" smtClean="0"/>
              <a:t>will be of little value to management.</a:t>
            </a:r>
          </a:p>
          <a:p>
            <a:r>
              <a:rPr lang="en-US" sz="1300" b="1" dirty="0" smtClean="0"/>
              <a:t>Summary reports</a:t>
            </a:r>
          </a:p>
          <a:p>
            <a:r>
              <a:rPr lang="en-US" sz="1300" dirty="0" smtClean="0"/>
              <a:t>These reports </a:t>
            </a:r>
            <a:r>
              <a:rPr lang="en-US" sz="1300" dirty="0" err="1" smtClean="0"/>
              <a:t>summarise</a:t>
            </a:r>
            <a:r>
              <a:rPr lang="en-US" sz="1300" dirty="0" smtClean="0"/>
              <a:t> information from a variety of sources. They range from executive</a:t>
            </a:r>
          </a:p>
          <a:p>
            <a:r>
              <a:rPr lang="en-US" sz="1300" dirty="0" smtClean="0"/>
              <a:t>summaries or projects undertaken, to summary reports on specific operational issues, such as</a:t>
            </a:r>
          </a:p>
          <a:p>
            <a:r>
              <a:rPr lang="en-US" sz="1300" dirty="0" smtClean="0"/>
              <a:t>productivity rates and monitoring of special processes. Summary reports are exchanged</a:t>
            </a:r>
          </a:p>
          <a:p>
            <a:r>
              <a:rPr lang="en-US" sz="1300" dirty="0" smtClean="0"/>
              <a:t>between the various </a:t>
            </a:r>
            <a:r>
              <a:rPr lang="en-US" sz="1300" dirty="0" err="1" smtClean="0"/>
              <a:t>organisational</a:t>
            </a:r>
            <a:r>
              <a:rPr lang="en-US" sz="1300" dirty="0" smtClean="0"/>
              <a:t> levels, and play a crucial role in the communication process</a:t>
            </a:r>
            <a:endParaRPr lang="en-US"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i="1" dirty="0" smtClean="0"/>
              <a:t>First level.</a:t>
            </a:r>
          </a:p>
          <a:p>
            <a:r>
              <a:rPr lang="en-GB" sz="1300" dirty="0" smtClean="0"/>
              <a:t>Strategic management is the highest level of management. This level contains fewer decision makers but controls much power over the whole organization. Therefore, EIS becomes the most appropriate information</a:t>
            </a:r>
          </a:p>
          <a:p>
            <a:r>
              <a:rPr lang="en-GB" sz="1300" dirty="0" smtClean="0"/>
              <a:t>system available at this level.</a:t>
            </a:r>
          </a:p>
          <a:p>
            <a:r>
              <a:rPr lang="en-GB" sz="1300" dirty="0" smtClean="0"/>
              <a:t>•</a:t>
            </a:r>
          </a:p>
          <a:p>
            <a:r>
              <a:rPr lang="en-GB" sz="1300" i="1" dirty="0" smtClean="0"/>
              <a:t>Second level.</a:t>
            </a:r>
          </a:p>
          <a:p>
            <a:r>
              <a:rPr lang="en-GB" sz="1300" dirty="0" smtClean="0"/>
              <a:t>Tactical management is the middle level of management. Managers in this level very often use MRS for summarized information and to generate management reports for decision making.</a:t>
            </a:r>
          </a:p>
          <a:p>
            <a:r>
              <a:rPr lang="en-GB" sz="1300" dirty="0" smtClean="0"/>
              <a:t>•</a:t>
            </a:r>
          </a:p>
          <a:p>
            <a:r>
              <a:rPr lang="en-GB" sz="1300" i="1" dirty="0" smtClean="0"/>
              <a:t>Third level.</a:t>
            </a:r>
          </a:p>
          <a:p>
            <a:r>
              <a:rPr lang="en-GB" sz="1300" dirty="0" smtClean="0"/>
              <a:t>Operational is the lowest level of management. Foremen and supervisors are in this level. TPS with large routine transaction processing capability is usually used for this management level.</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smtClean="0"/>
              <a:t>Each level of management can be differentiated by the types of decisions made,</a:t>
            </a:r>
          </a:p>
          <a:p>
            <a:r>
              <a:rPr lang="en-GB" sz="1300" dirty="0" smtClean="0"/>
              <a:t>the time frame considered in the decisions, and the types of report information</a:t>
            </a:r>
          </a:p>
          <a:p>
            <a:r>
              <a:rPr lang="en-GB" sz="1300" dirty="0" smtClean="0"/>
              <a:t>needed to make decisions (see Table 2.1).</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smtClean="0">
                <a:sym typeface="Wingdings" pitchFamily="2" charset="2"/>
              </a:rPr>
              <a:t> </a:t>
            </a:r>
            <a:r>
              <a:rPr lang="en-GB" sz="1300" dirty="0" err="1" smtClean="0"/>
              <a:t>Jelaskan</a:t>
            </a:r>
            <a:r>
              <a:rPr lang="en-GB" sz="1300" dirty="0" smtClean="0"/>
              <a:t> </a:t>
            </a:r>
            <a:r>
              <a:rPr lang="en-GB" sz="1300" dirty="0" err="1" smtClean="0"/>
              <a:t>pengertian</a:t>
            </a:r>
            <a:r>
              <a:rPr lang="en-GB" sz="1300" dirty="0" smtClean="0"/>
              <a:t> POCC </a:t>
            </a:r>
            <a:r>
              <a:rPr lang="en-GB" sz="1300" dirty="0" err="1" smtClean="0"/>
              <a:t>dari</a:t>
            </a:r>
            <a:r>
              <a:rPr lang="en-GB" sz="1300" dirty="0" smtClean="0"/>
              <a:t> </a:t>
            </a:r>
            <a:r>
              <a:rPr lang="en-GB" sz="1300" dirty="0" err="1" smtClean="0"/>
              <a:t>buku</a:t>
            </a:r>
            <a:r>
              <a:rPr lang="en-GB" sz="1300" dirty="0" smtClean="0"/>
              <a:t> [shim] chap 2 </a:t>
            </a:r>
          </a:p>
          <a:p>
            <a:endParaRPr lang="en-GB" sz="1300" dirty="0" smtClean="0"/>
          </a:p>
          <a:p>
            <a:r>
              <a:rPr lang="en-GB" sz="1300" dirty="0" smtClean="0"/>
              <a:t>They plan by setting</a:t>
            </a:r>
          </a:p>
          <a:p>
            <a:r>
              <a:rPr lang="en-GB" sz="1300" dirty="0" smtClean="0"/>
              <a:t>strategies and goals and selecting the best course of action to achieve the plan. They  organize the tasks necessary for the operational plan, set these tasks up into homogeneous groups, and assign authority delegation. They control the performance of the work by setting performance standards and avoiding deviations from standard.</a:t>
            </a:r>
          </a:p>
          <a:p>
            <a:r>
              <a:rPr lang="en-GB" sz="1300" dirty="0" smtClean="0"/>
              <a:t>Because decision making is such a fundamental prerequisite to each of the foregoing processes, the job of an MIS becomes that of facilitating decisions necessary for planning, organizing, and controlling the work and the functions of the business</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300" b="1" dirty="0" smtClean="0"/>
              <a:t>1. MISS THAT GENERATE REPORTS</a:t>
            </a:r>
          </a:p>
          <a:p>
            <a:r>
              <a:rPr lang="en-GB" sz="1300" dirty="0" smtClean="0"/>
              <a:t>These reports can be income statements, balance sheets, cash flow reports, accounts  receivable statements, inventory status reports, production efficiency reports, or any report on the status of a situation of interest to the decision maker. The reports can be historical or refer to the current status of the situation.</a:t>
            </a:r>
          </a:p>
          <a:p>
            <a:r>
              <a:rPr lang="en-GB" sz="1300" b="1" dirty="0" smtClean="0"/>
              <a:t>2. MISS THAT ANSWER “WHAT-IF” KINDS OF QUESTIONS ASKED BY  MANAGEMENT</a:t>
            </a:r>
          </a:p>
          <a:p>
            <a:r>
              <a:rPr lang="en-GB" sz="1300" dirty="0" smtClean="0"/>
              <a:t>These information systems take the information stored in the data base and reply to questions asked by management. These questions are in the form of “what would happen if this or that happened?” The information system thus uses its stored information, its comparison and calculation capabilities, and a set of programs</a:t>
            </a:r>
          </a:p>
          <a:p>
            <a:r>
              <a:rPr lang="en-GB" sz="1300" dirty="0" smtClean="0"/>
              <a:t>especially written for this situation to provide management with the consequences</a:t>
            </a:r>
          </a:p>
          <a:p>
            <a:r>
              <a:rPr lang="en-GB" sz="1300" dirty="0" smtClean="0"/>
              <a:t>of an action they are considering. It works like this. The vice-president for human resources of an airline wonders</a:t>
            </a:r>
          </a:p>
          <a:p>
            <a:r>
              <a:rPr lang="en-GB" sz="1300" dirty="0" smtClean="0"/>
              <a:t>what pilot recruiting levels would be necessary if the company changed its retirement</a:t>
            </a:r>
          </a:p>
          <a:p>
            <a:r>
              <a:rPr lang="en-GB" sz="1300" dirty="0" smtClean="0"/>
              <a:t>age from 65 to 62. The vice president uses a “what-if” information system approach to answer the</a:t>
            </a:r>
          </a:p>
          <a:p>
            <a:r>
              <a:rPr lang="en-GB" sz="1300" dirty="0" smtClean="0"/>
              <a:t>question. The computer indicates that monthly recruiting levels would have to be increased from 110 to 185 pilots to meet these two conditions. The vice president realizes that is not feasible and now “asks” the system the “what-if” question with the retirement age changed to 63. The reply is now 142 pilots per month recruited.</a:t>
            </a:r>
          </a:p>
          <a:p>
            <a:r>
              <a:rPr lang="en-GB" sz="1300" dirty="0" smtClean="0"/>
              <a:t>This appears to be an attainable recruiting target. Some “what-if” systems print out entire financial statements reflecting the financial consequences of actions that are being contemplated. Figure 2.2 depicts a “what-if” scheme.</a:t>
            </a:r>
          </a:p>
          <a:p>
            <a:r>
              <a:rPr lang="en-GB" sz="1300" dirty="0" smtClean="0"/>
              <a:t>“What-if” management information systems combine models (to be discussed  later), software that enables the decision maker to make various inputs to those models and receive the outputs, and report-generating capability. These are generally run on a real-time system, which can be online and which can also run on a timesharing</a:t>
            </a:r>
          </a:p>
          <a:p>
            <a:r>
              <a:rPr lang="en-GB" sz="1300" dirty="0" smtClean="0"/>
              <a:t>basis. In Figure 2.2, we have illustrated a “what-if” MIS.</a:t>
            </a:r>
          </a:p>
          <a:p>
            <a:r>
              <a:rPr lang="en-GB" sz="1300" b="1" dirty="0" smtClean="0"/>
              <a:t>3. MISS THAT SUPPORT DECISION MAKING (DECISION SUPPORT SYSTEMS)</a:t>
            </a:r>
          </a:p>
          <a:p>
            <a:r>
              <a:rPr lang="en-GB" sz="1300" dirty="0" smtClean="0"/>
              <a:t>These advanced systems attempt to integrate the decision maker, the data base, and the models being used. A decision support system (DSS) requires a very comprehensive data base plus the ability to manage that data base, to provide outputs </a:t>
            </a:r>
            <a:r>
              <a:rPr lang="en-GB" sz="1300" dirty="0" err="1" smtClean="0"/>
              <a:t>tothe</a:t>
            </a:r>
            <a:r>
              <a:rPr lang="en-GB" sz="1300" dirty="0" smtClean="0"/>
              <a:t> decision maker, and to update whatever permanent models are stored in the</a:t>
            </a:r>
          </a:p>
          <a:p>
            <a:r>
              <a:rPr lang="en-GB" sz="1300" dirty="0" smtClean="0"/>
              <a:t>system. It requires extensive hardware and software. Two features distinguish DSS from other information systems: (1) they actually make a recommended decision instead of merely supplying additional information to the decision maker, and (2) they “build in” the decision maker as an integral part of the system (the software</a:t>
            </a:r>
          </a:p>
          <a:p>
            <a:r>
              <a:rPr lang="en-GB" sz="1300" dirty="0" smtClean="0"/>
              <a:t>accommodates the person as part of the decision process). Figure 2.3 illustrates a</a:t>
            </a:r>
          </a:p>
          <a:p>
            <a:r>
              <a:rPr lang="en-GB" sz="1300" dirty="0" smtClean="0"/>
              <a:t>DSS management information system</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buFont typeface="Wingdings" pitchFamily="2" charset="2"/>
              <a:buChar char="J"/>
            </a:pPr>
            <a:r>
              <a:rPr lang="en-GB" sz="1300" dirty="0" smtClean="0">
                <a:sym typeface="Wingdings" pitchFamily="2" charset="2"/>
              </a:rPr>
              <a:t>Dari </a:t>
            </a:r>
            <a:r>
              <a:rPr lang="en-GB" sz="1300" dirty="0" err="1" smtClean="0">
                <a:sym typeface="Wingdings" pitchFamily="2" charset="2"/>
              </a:rPr>
              <a:t>buku</a:t>
            </a:r>
            <a:r>
              <a:rPr lang="en-GB" sz="1300" dirty="0" smtClean="0">
                <a:sym typeface="Wingdings" pitchFamily="2" charset="2"/>
              </a:rPr>
              <a:t> shim chap 2 </a:t>
            </a:r>
            <a:r>
              <a:rPr lang="en-GB" sz="1300" dirty="0" err="1" smtClean="0">
                <a:sym typeface="Wingdings" pitchFamily="2" charset="2"/>
              </a:rPr>
              <a:t>jelaskan</a:t>
            </a:r>
            <a:r>
              <a:rPr lang="en-GB" sz="1300" dirty="0" smtClean="0">
                <a:sym typeface="Wingdings" pitchFamily="2" charset="2"/>
              </a:rPr>
              <a:t> </a:t>
            </a:r>
            <a:r>
              <a:rPr lang="en-GB" sz="1300" dirty="0" err="1" smtClean="0">
                <a:sym typeface="Wingdings" pitchFamily="2" charset="2"/>
              </a:rPr>
              <a:t>semuanya</a:t>
            </a:r>
            <a:r>
              <a:rPr lang="en-GB" sz="1300" dirty="0" smtClean="0">
                <a:sym typeface="Wingdings" pitchFamily="2" charset="2"/>
              </a:rPr>
              <a:t> </a:t>
            </a:r>
          </a:p>
          <a:p>
            <a:pPr>
              <a:buFont typeface="Wingdings" pitchFamily="2" charset="2"/>
              <a:buChar char="J"/>
            </a:pPr>
            <a:endParaRPr lang="en-GB" sz="1300" dirty="0" smtClean="0"/>
          </a:p>
          <a:p>
            <a:r>
              <a:rPr lang="en-GB" sz="1300" dirty="0" smtClean="0"/>
              <a:t>The largest level of management, lower (operational) management, deals mostly</a:t>
            </a:r>
          </a:p>
          <a:p>
            <a:r>
              <a:rPr lang="en-GB" sz="1300" dirty="0" smtClean="0"/>
              <a:t>with decisions that cover a relatively narrow time frame. Lower management, also</a:t>
            </a:r>
          </a:p>
          <a:p>
            <a:r>
              <a:rPr lang="en-GB" sz="1300" dirty="0" smtClean="0"/>
              <a:t>Called </a:t>
            </a:r>
            <a:r>
              <a:rPr lang="en-GB" sz="1300" i="1" dirty="0" smtClean="0"/>
              <a:t>supervisory management, </a:t>
            </a:r>
            <a:r>
              <a:rPr lang="en-GB" sz="1300" dirty="0" smtClean="0"/>
              <a:t>actualizes the plans of middle management and</a:t>
            </a:r>
          </a:p>
          <a:p>
            <a:r>
              <a:rPr lang="en-GB" sz="1300" dirty="0" smtClean="0"/>
              <a:t>controls daily operations—the day-to-day activities that keep the organization humming.</a:t>
            </a:r>
          </a:p>
          <a:p>
            <a:r>
              <a:rPr lang="en-GB" sz="1300" dirty="0" smtClean="0"/>
              <a:t>Examples of a lower-level manager are the warehouse manager in charge of</a:t>
            </a:r>
          </a:p>
          <a:p>
            <a:r>
              <a:rPr lang="en-GB" sz="1300" dirty="0" smtClean="0"/>
              <a:t>inventory restocking and the materials manager responsible for seeing that all necessary</a:t>
            </a:r>
          </a:p>
          <a:p>
            <a:r>
              <a:rPr lang="en-GB" sz="1300" dirty="0" smtClean="0"/>
              <a:t>materials are on hand in manufacturing to meet production needs.</a:t>
            </a:r>
          </a:p>
          <a:p>
            <a:r>
              <a:rPr lang="en-GB" sz="1300" dirty="0" smtClean="0"/>
              <a:t>Most decisions at this level require easily defined information about current</a:t>
            </a:r>
          </a:p>
          <a:p>
            <a:r>
              <a:rPr lang="en-GB" sz="1300" dirty="0" smtClean="0"/>
              <a:t>status and activities within the basic business functions—for example, the information</a:t>
            </a:r>
          </a:p>
          <a:p>
            <a:r>
              <a:rPr lang="en-GB" sz="1300" dirty="0" smtClean="0"/>
              <a:t>needed to decide whether to restock inventory. This information is generally</a:t>
            </a:r>
          </a:p>
          <a:p>
            <a:r>
              <a:rPr lang="en-GB" sz="1300" dirty="0" smtClean="0"/>
              <a:t>given in detail reports that contain specific information about routine activities. These</a:t>
            </a:r>
          </a:p>
          <a:p>
            <a:r>
              <a:rPr lang="en-GB" sz="1300" dirty="0" smtClean="0"/>
              <a:t>reports are structured, so their form can usually be predetermined. Daily business</a:t>
            </a:r>
          </a:p>
          <a:p>
            <a:r>
              <a:rPr lang="en-GB" sz="1300" dirty="0" smtClean="0"/>
              <a:t>operations data is readily available, and its processing can be easily computerized.</a:t>
            </a:r>
          </a:p>
          <a:p>
            <a:r>
              <a:rPr lang="en-GB" sz="1300" dirty="0" smtClean="0"/>
              <a:t>Managers at this level typically make structured decisions. A structured decision is</a:t>
            </a:r>
          </a:p>
          <a:p>
            <a:r>
              <a:rPr lang="en-GB" sz="1300" dirty="0" smtClean="0"/>
              <a:t>a predictable decision that can be made by following a well defined set of predetermined,</a:t>
            </a:r>
          </a:p>
          <a:p>
            <a:r>
              <a:rPr lang="en-GB" sz="1300" dirty="0" smtClean="0"/>
              <a:t>routine procedures. For example, a clothing store floor manager’s decision</a:t>
            </a:r>
          </a:p>
          <a:p>
            <a:r>
              <a:rPr lang="en-GB" sz="1300" dirty="0" smtClean="0"/>
              <a:t>to accept your credit card to pay for some new clothes is a structured decision based</a:t>
            </a:r>
          </a:p>
          <a:p>
            <a:r>
              <a:rPr lang="en-GB" sz="1300" dirty="0" smtClean="0"/>
              <a:t>on several well defined criteria: Does the customer have satisfactory identification?</a:t>
            </a:r>
          </a:p>
          <a:p>
            <a:r>
              <a:rPr lang="en-GB" sz="1300" dirty="0" smtClean="0"/>
              <a:t>2. Is the card current or expired?</a:t>
            </a:r>
          </a:p>
          <a:p>
            <a:r>
              <a:rPr lang="en-GB" sz="1300" dirty="0" smtClean="0"/>
              <a:t>3. Is the card number 011 on the store’s list of stolen or lost cards?</a:t>
            </a:r>
          </a:p>
          <a:p>
            <a:r>
              <a:rPr lang="en-GB" sz="1300" dirty="0" smtClean="0"/>
              <a:t>4. Is the amount of purchase under the cardholder’s credit limit?</a:t>
            </a:r>
          </a:p>
          <a:p>
            <a:endParaRPr lang="en-GB" sz="1300" dirty="0" smtClean="0"/>
          </a:p>
          <a:p>
            <a:r>
              <a:rPr lang="en-GB" sz="1300" dirty="0" smtClean="0"/>
              <a:t>Middle level </a:t>
            </a:r>
          </a:p>
          <a:p>
            <a:r>
              <a:rPr lang="en-GB" sz="1300" dirty="0" smtClean="0"/>
              <a:t>The middle level of management deals with decisions that cover a somewhat broader</a:t>
            </a:r>
          </a:p>
          <a:p>
            <a:r>
              <a:rPr lang="en-GB" sz="1300" dirty="0" smtClean="0"/>
              <a:t>range of time and involve more experience. Some common titles of middle managers</a:t>
            </a:r>
          </a:p>
          <a:p>
            <a:r>
              <a:rPr lang="en-GB" sz="1300" dirty="0" smtClean="0"/>
              <a:t>are plant manager, division manager, sales manager, branch manager, and director</a:t>
            </a:r>
          </a:p>
          <a:p>
            <a:r>
              <a:rPr lang="en-GB" sz="1300" dirty="0" smtClean="0"/>
              <a:t>of personnel. The information that middle managers need involves review, summarization,</a:t>
            </a:r>
          </a:p>
          <a:p>
            <a:r>
              <a:rPr lang="en-GB" sz="1300" dirty="0" smtClean="0"/>
              <a:t>and analysis of historical data to help plan and control operations and implement</a:t>
            </a:r>
          </a:p>
          <a:p>
            <a:r>
              <a:rPr lang="en-GB" sz="1300" dirty="0" smtClean="0"/>
              <a:t>policy that has been formulated by upper management. This information is usually</a:t>
            </a:r>
          </a:p>
          <a:p>
            <a:r>
              <a:rPr lang="en-GB" sz="1300" dirty="0" smtClean="0"/>
              <a:t>given to middle managers in two forms: (1) summary reports, which show totals</a:t>
            </a:r>
          </a:p>
          <a:p>
            <a:r>
              <a:rPr lang="en-GB" sz="1300" dirty="0" smtClean="0"/>
              <a:t>and trends— for example, total sales by office, by product, by salesperson, and total</a:t>
            </a:r>
          </a:p>
          <a:p>
            <a:r>
              <a:rPr lang="en-GB" sz="1300" dirty="0" smtClean="0"/>
              <a:t>overall sales—and (2) exception reports, which show out-of-the-ordinary data—for</a:t>
            </a:r>
          </a:p>
          <a:p>
            <a:r>
              <a:rPr lang="en-GB" sz="1300" dirty="0" smtClean="0"/>
              <a:t>example, inventory reports that list only those items that number fewer than 10 in</a:t>
            </a:r>
          </a:p>
          <a:p>
            <a:r>
              <a:rPr lang="en-GB" sz="1300" dirty="0" smtClean="0"/>
              <a:t>stock. These reports may be regularly scheduled (periodic reports), requested on a</a:t>
            </a:r>
          </a:p>
          <a:p>
            <a:r>
              <a:rPr lang="en-GB" sz="1300" dirty="0" smtClean="0"/>
              <a:t>case-by-case basis (on-demand reports), or generated only when certain conditions</a:t>
            </a:r>
          </a:p>
          <a:p>
            <a:r>
              <a:rPr lang="en-GB" sz="1300" dirty="0" smtClean="0"/>
              <a:t>exist (event-initiated reports).</a:t>
            </a:r>
          </a:p>
          <a:p>
            <a:r>
              <a:rPr lang="en-GB" sz="1300" dirty="0" smtClean="0"/>
              <a:t>Periodic reports are produced at predetermined times: daily, weekly, monthly,</a:t>
            </a:r>
          </a:p>
          <a:p>
            <a:r>
              <a:rPr lang="en-GB" sz="1300" dirty="0" smtClean="0"/>
              <a:t>quarterly, or annually. These reports commonly include payroll reports, inventory</a:t>
            </a:r>
          </a:p>
          <a:p>
            <a:r>
              <a:rPr lang="en-GB" sz="1300" dirty="0" smtClean="0"/>
              <a:t>status reports, sales reports, income statements, and balance sheets. On-demand</a:t>
            </a:r>
          </a:p>
          <a:p>
            <a:r>
              <a:rPr lang="en-GB" sz="1300" dirty="0" smtClean="0"/>
              <a:t>reports are usually requested by a manager when information is needed for a particular</a:t>
            </a:r>
          </a:p>
          <a:p>
            <a:r>
              <a:rPr lang="en-GB" sz="1300" dirty="0" smtClean="0"/>
              <a:t>problem. For example, if a customer wants to establish a large charge account,</a:t>
            </a:r>
          </a:p>
          <a:p>
            <a:r>
              <a:rPr lang="en-GB" sz="1300" dirty="0" smtClean="0"/>
              <a:t>a manager might request a special report on the customer’s payment and order</a:t>
            </a:r>
          </a:p>
          <a:p>
            <a:r>
              <a:rPr lang="en-GB" sz="1300" dirty="0" smtClean="0"/>
              <a:t>history. Event-initiated reports usually clear with a change in conditions that requires</a:t>
            </a:r>
          </a:p>
          <a:p>
            <a:r>
              <a:rPr lang="en-GB" sz="1300" dirty="0" smtClean="0"/>
              <a:t>immediate attention, such as an out-of-stock report or a report on an equipment</a:t>
            </a:r>
          </a:p>
          <a:p>
            <a:r>
              <a:rPr lang="en-GB" sz="1300" dirty="0" smtClean="0"/>
              <a:t>breakdown.</a:t>
            </a:r>
          </a:p>
          <a:p>
            <a:endParaRPr lang="en-GB" sz="1300" dirty="0" smtClean="0"/>
          </a:p>
          <a:p>
            <a:r>
              <a:rPr lang="en-GB" sz="1300" dirty="0" smtClean="0"/>
              <a:t>Managers at the middle level of management are often referred to as</a:t>
            </a:r>
          </a:p>
          <a:p>
            <a:r>
              <a:rPr lang="en-GB" sz="1300" i="1" dirty="0" smtClean="0"/>
              <a:t>Tactical </a:t>
            </a:r>
            <a:r>
              <a:rPr lang="en-GB" sz="1300" dirty="0" smtClean="0"/>
              <a:t>decision makers who generally deal with </a:t>
            </a:r>
            <a:r>
              <a:rPr lang="en-GB" sz="1300" dirty="0" err="1" smtClean="0"/>
              <a:t>semistructured</a:t>
            </a:r>
            <a:r>
              <a:rPr lang="en-GB" sz="1300" dirty="0" smtClean="0"/>
              <a:t> decisions. A</a:t>
            </a:r>
          </a:p>
          <a:p>
            <a:r>
              <a:rPr lang="en-GB" sz="1300" i="1" dirty="0" err="1" smtClean="0">
                <a:solidFill>
                  <a:srgbClr val="FF0000"/>
                </a:solidFill>
              </a:rPr>
              <a:t>Semistructured</a:t>
            </a:r>
            <a:r>
              <a:rPr lang="en-GB" sz="1300" i="1" dirty="0" smtClean="0">
                <a:solidFill>
                  <a:srgbClr val="FF0000"/>
                </a:solidFill>
              </a:rPr>
              <a:t> decision </a:t>
            </a:r>
            <a:r>
              <a:rPr lang="en-GB" sz="1300" dirty="0" smtClean="0"/>
              <a:t>is a decision that includes some structure procedures and some procedures</a:t>
            </a:r>
          </a:p>
          <a:p>
            <a:r>
              <a:rPr lang="en-GB" sz="1300" dirty="0" smtClean="0"/>
              <a:t>that do not follow a predetermined set of procedures. In most cases, a </a:t>
            </a:r>
            <a:r>
              <a:rPr lang="en-GB" sz="1300" dirty="0" err="1" smtClean="0"/>
              <a:t>semistructured</a:t>
            </a:r>
            <a:endParaRPr lang="en-GB" sz="1300" dirty="0" smtClean="0"/>
          </a:p>
          <a:p>
            <a:r>
              <a:rPr lang="en-GB" sz="1300" dirty="0" smtClean="0"/>
              <a:t>decision is complex, requiring detailed analysis and extensive computations. Examples</a:t>
            </a:r>
          </a:p>
          <a:p>
            <a:r>
              <a:rPr lang="en-GB" sz="1300" dirty="0" smtClean="0"/>
              <a:t>of </a:t>
            </a:r>
            <a:r>
              <a:rPr lang="en-GB" sz="1300" dirty="0" err="1" smtClean="0"/>
              <a:t>semistructured</a:t>
            </a:r>
            <a:r>
              <a:rPr lang="en-GB" sz="1300" dirty="0" smtClean="0"/>
              <a:t> decisions include deciding how many units of a specific product should be kept in inventory, whether to purchase a larger computer system, from what source to purchase personal computers, and whether to purchase a multiuser minicomputer system. At least some of the information requirements at this</a:t>
            </a:r>
          </a:p>
          <a:p>
            <a:r>
              <a:rPr lang="en-GB" sz="1300" dirty="0" smtClean="0"/>
              <a:t>level can be met through computer-based data processing.</a:t>
            </a:r>
          </a:p>
          <a:p>
            <a:r>
              <a:rPr lang="en-GB" sz="1300" dirty="0" smtClean="0"/>
              <a:t>TOP Level</a:t>
            </a:r>
          </a:p>
          <a:p>
            <a:r>
              <a:rPr lang="en-GB" sz="1300" dirty="0" smtClean="0"/>
              <a:t>The top level of management deals with decisions that are the broadest in scope and</a:t>
            </a:r>
          </a:p>
          <a:p>
            <a:r>
              <a:rPr lang="en-GB" sz="1300" dirty="0" smtClean="0"/>
              <a:t>cover the widest time frame. Typical titles of managers at this level are chief</a:t>
            </a:r>
          </a:p>
          <a:p>
            <a:r>
              <a:rPr lang="en-GB" sz="1300" dirty="0" smtClean="0"/>
              <a:t>executive officer (CEO), chief operating officer (COO), chief financial officer (CFO), treasurer, controller, chief information officer (CIO), executive vice president, and senior partner. Top managers include only a few powerful people who are in charge of the four basic functions of a business—marketing, accounting and finance, production,</a:t>
            </a:r>
          </a:p>
          <a:p>
            <a:r>
              <a:rPr lang="en-GB" sz="1300" dirty="0" smtClean="0"/>
              <a:t>and research and development. Decisions made at this level are unpredictable,</a:t>
            </a:r>
          </a:p>
          <a:p>
            <a:r>
              <a:rPr lang="en-GB" sz="1300" dirty="0" smtClean="0"/>
              <a:t>long-range, and related to the future, not just past and/or current activities.</a:t>
            </a:r>
          </a:p>
          <a:p>
            <a:r>
              <a:rPr lang="en-GB" sz="1300" dirty="0" smtClean="0"/>
              <a:t>Therefore, they demand the most experience and judgment.</a:t>
            </a:r>
          </a:p>
          <a:p>
            <a:r>
              <a:rPr lang="en-GB" sz="1300" dirty="0" smtClean="0"/>
              <a:t>A company’s MIS must be able to supply information to top management as</a:t>
            </a:r>
          </a:p>
          <a:p>
            <a:r>
              <a:rPr lang="en-GB" sz="1300" dirty="0" smtClean="0"/>
              <a:t>needed in periodic reports, event-initiated reports, and on-demand reports. The</a:t>
            </a:r>
          </a:p>
          <a:p>
            <a:r>
              <a:rPr lang="en-GB" sz="1300" dirty="0" smtClean="0"/>
              <a:t>information must show how all the company’s operations and departments are related</a:t>
            </a:r>
          </a:p>
          <a:p>
            <a:r>
              <a:rPr lang="en-GB" sz="1300" dirty="0" smtClean="0"/>
              <a:t>to and affected by one another. The major decisions made at this level tend to be</a:t>
            </a:r>
          </a:p>
          <a:p>
            <a:r>
              <a:rPr lang="en-GB" sz="1300" dirty="0" smtClean="0"/>
              <a:t>directed toward (1) strategic planning—for example, how growth should be financed</a:t>
            </a:r>
          </a:p>
          <a:p>
            <a:r>
              <a:rPr lang="en-GB" sz="1300" dirty="0" smtClean="0"/>
              <a:t>and which new markets should be tackled first; (2) allocation of resources, such as</a:t>
            </a:r>
          </a:p>
          <a:p>
            <a:r>
              <a:rPr lang="en-GB" sz="1300" dirty="0" smtClean="0"/>
              <a:t>deciding whether to build or lease office space and whether to spend more money</a:t>
            </a:r>
          </a:p>
          <a:p>
            <a:r>
              <a:rPr lang="en-GB" sz="1300" dirty="0" smtClean="0"/>
              <a:t>on advertising or the hiring of new staff members; and (3) policy formulation, such</a:t>
            </a:r>
          </a:p>
          <a:p>
            <a:r>
              <a:rPr lang="en-GB" sz="1300" dirty="0" smtClean="0"/>
              <a:t>as determining the company’s policy on hiring minorities and providing employee</a:t>
            </a:r>
          </a:p>
          <a:p>
            <a:r>
              <a:rPr lang="en-GB" sz="1300" dirty="0" smtClean="0"/>
              <a:t>incentives. Managers at this level are often called </a:t>
            </a:r>
            <a:r>
              <a:rPr lang="en-GB" sz="1300" b="1" i="1" dirty="0" smtClean="0">
                <a:solidFill>
                  <a:srgbClr val="FF0000"/>
                </a:solidFill>
              </a:rPr>
              <a:t>strategic </a:t>
            </a:r>
            <a:r>
              <a:rPr lang="en-GB" sz="1300" b="1" dirty="0" smtClean="0">
                <a:solidFill>
                  <a:srgbClr val="FF0000"/>
                </a:solidFill>
              </a:rPr>
              <a:t>decision makers</a:t>
            </a:r>
            <a:r>
              <a:rPr lang="en-GB" sz="1300" dirty="0" smtClean="0"/>
              <a:t>. Examples</a:t>
            </a:r>
          </a:p>
          <a:p>
            <a:r>
              <a:rPr lang="en-GB" sz="1300" dirty="0" smtClean="0"/>
              <a:t>of unstructured decisions include deciding five-year goals for the company, evaluating future financial resources, and deciding how to react to the actions of competitors.</a:t>
            </a:r>
          </a:p>
          <a:p>
            <a:r>
              <a:rPr lang="en-GB" sz="1300" dirty="0" smtClean="0"/>
              <a:t>At the higher levels of management, much of the data required to make decisions</a:t>
            </a:r>
          </a:p>
          <a:p>
            <a:r>
              <a:rPr lang="en-GB" sz="1300" dirty="0" smtClean="0"/>
              <a:t>come from outside the organization (for example, financial information about other</a:t>
            </a:r>
          </a:p>
          <a:p>
            <a:r>
              <a:rPr lang="en-GB" sz="1300" dirty="0" smtClean="0"/>
              <a:t>competitors). Table 2.2 shows the decision areas that the three levels of management</a:t>
            </a:r>
          </a:p>
          <a:p>
            <a:r>
              <a:rPr lang="en-GB" sz="1300" dirty="0" smtClean="0"/>
              <a:t>would deal with in (a) a consumer product business and (b) a bank.</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300" b="1" dirty="0" smtClean="0"/>
              <a:t>NARRATIVE MODELS</a:t>
            </a:r>
          </a:p>
          <a:p>
            <a:r>
              <a:rPr lang="en-GB" sz="1300" dirty="0" smtClean="0"/>
              <a:t>A narrative model is either written or oral. The narrative represents a topic or subject.</a:t>
            </a:r>
          </a:p>
          <a:p>
            <a:r>
              <a:rPr lang="en-GB" sz="1300" dirty="0" smtClean="0"/>
              <a:t>In an organization, reports, documents, and conversations concerning a system are</a:t>
            </a:r>
          </a:p>
          <a:p>
            <a:r>
              <a:rPr lang="en-GB" sz="1300" dirty="0" smtClean="0"/>
              <a:t>all important narratives. Examples include a salesperson verbally describing a product’s</a:t>
            </a:r>
          </a:p>
          <a:p>
            <a:r>
              <a:rPr lang="en-GB" sz="1300" dirty="0" smtClean="0"/>
              <a:t>competition to a sales manager, and a written report describing the function</a:t>
            </a:r>
          </a:p>
          <a:p>
            <a:r>
              <a:rPr lang="en-GB" sz="1300" dirty="0" smtClean="0"/>
              <a:t>of a new piece of manufacturing equipment.</a:t>
            </a:r>
          </a:p>
          <a:p>
            <a:r>
              <a:rPr lang="en-GB" sz="1300" b="1" dirty="0" smtClean="0"/>
              <a:t>PHYSICAL MODELS</a:t>
            </a:r>
          </a:p>
          <a:p>
            <a:r>
              <a:rPr lang="en-GB" sz="1300" dirty="0" smtClean="0"/>
              <a:t>The fashion model is an example of a physical model, as are dolls and model</a:t>
            </a:r>
          </a:p>
          <a:p>
            <a:r>
              <a:rPr lang="en-GB" sz="1300" dirty="0" smtClean="0"/>
              <a:t>airplanes. Many physical models are computer designed or constructed. An aerospace</a:t>
            </a:r>
          </a:p>
          <a:p>
            <a:r>
              <a:rPr lang="en-GB" sz="1300" dirty="0" smtClean="0"/>
              <a:t>engineer may develop a physical model of a shuttle to gain important information</a:t>
            </a:r>
          </a:p>
          <a:p>
            <a:r>
              <a:rPr lang="en-GB" sz="1300" dirty="0" smtClean="0"/>
              <a:t>about how a large-scale shuttle might perform in space. A marketing department</a:t>
            </a:r>
          </a:p>
          <a:p>
            <a:r>
              <a:rPr lang="en-GB" sz="1300" dirty="0" smtClean="0"/>
              <a:t>may develop a prototype of a new product.</a:t>
            </a:r>
          </a:p>
          <a:p>
            <a:r>
              <a:rPr lang="en-GB" sz="1300" b="1" dirty="0" smtClean="0"/>
              <a:t>GRAPHICAL MODELS</a:t>
            </a:r>
          </a:p>
          <a:p>
            <a:r>
              <a:rPr lang="en-GB" sz="1300" dirty="0" smtClean="0"/>
              <a:t>A graphical model is a pictorial representation of reality. Lines, charts, figures,</a:t>
            </a:r>
          </a:p>
          <a:p>
            <a:r>
              <a:rPr lang="en-GB" sz="1300" dirty="0" smtClean="0"/>
              <a:t>diagrams, illustrations, and pictures are all types of graphical models. These are</a:t>
            </a:r>
          </a:p>
          <a:p>
            <a:r>
              <a:rPr lang="en-GB" sz="1300" dirty="0" smtClean="0"/>
              <a:t>used often in developing computer programs.</a:t>
            </a:r>
          </a:p>
          <a:p>
            <a:r>
              <a:rPr lang="en-GB" sz="1300" i="1" dirty="0" smtClean="0"/>
              <a:t>Flowcharts </a:t>
            </a:r>
            <a:r>
              <a:rPr lang="en-GB" sz="1300" dirty="0" smtClean="0"/>
              <a:t>show how computer programs are to be developed. A graph that shows budget and financial projections and a break-even chart are good examples of graphic models. The break-even chart</a:t>
            </a:r>
          </a:p>
          <a:p>
            <a:r>
              <a:rPr lang="en-GB" sz="1300" dirty="0" smtClean="0"/>
              <a:t>depicts the point at which sales revenues and costs are equal, as shown in Figure 2.4. </a:t>
            </a:r>
            <a:r>
              <a:rPr lang="en-GB" sz="1300" b="1" dirty="0" smtClean="0"/>
              <a:t>M</a:t>
            </a:r>
          </a:p>
          <a:p>
            <a:r>
              <a:rPr lang="en-GB" sz="1300" b="1" dirty="0" smtClean="0"/>
              <a:t>ATHEMATICAL  MODELS</a:t>
            </a:r>
          </a:p>
          <a:p>
            <a:r>
              <a:rPr lang="en-GB" sz="1300" dirty="0" smtClean="0"/>
              <a:t>A mathematical model is an quantitative representation of reality. These models are</a:t>
            </a:r>
          </a:p>
          <a:p>
            <a:r>
              <a:rPr lang="en-GB" sz="1300" dirty="0" smtClean="0"/>
              <a:t>most popular for decision making in all areas of business. Any mathematical formula</a:t>
            </a:r>
          </a:p>
          <a:p>
            <a:r>
              <a:rPr lang="en-GB" sz="1300" dirty="0" smtClean="0"/>
              <a:t>or equation is a model that can be used for simulation or “what-if” analysis purposes.</a:t>
            </a:r>
          </a:p>
          <a:p>
            <a:r>
              <a:rPr lang="en-GB" sz="1300" dirty="0" smtClean="0"/>
              <a:t>Once properly constructed, management can experiment with them just as physical</a:t>
            </a:r>
          </a:p>
          <a:p>
            <a:r>
              <a:rPr lang="en-GB" sz="1300" dirty="0" smtClean="0"/>
              <a:t>scientists do with a controlled experiment in their laboratory. In a sense, mathematical</a:t>
            </a:r>
          </a:p>
          <a:p>
            <a:r>
              <a:rPr lang="en-GB" sz="1300" dirty="0" smtClean="0"/>
              <a:t>models are the managers’ laboratory. For example, the break-even formula used</a:t>
            </a:r>
          </a:p>
          <a:p>
            <a:r>
              <a:rPr lang="en-GB" sz="1300" dirty="0" smtClean="0"/>
              <a:t>to compute the break-even point in Figure 2.4 is simply</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51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300" dirty="0" smtClean="0"/>
              <a:t>The purpose of the model base in a MIS is to give decision makers access to a</a:t>
            </a:r>
          </a:p>
          <a:p>
            <a:r>
              <a:rPr lang="en-GB" sz="1300" dirty="0" smtClean="0"/>
              <a:t>variety of models and to assist them in the decision-making process. The model</a:t>
            </a:r>
          </a:p>
          <a:p>
            <a:r>
              <a:rPr lang="en-GB" sz="1300" dirty="0" smtClean="0"/>
              <a:t>base can include model management software (MMS) that coordinates the use of</a:t>
            </a:r>
          </a:p>
          <a:p>
            <a:r>
              <a:rPr lang="en-GB" sz="1300" dirty="0" smtClean="0"/>
              <a:t>models in a MIS. Depending on the needs of the decision maker, one or more of</a:t>
            </a:r>
          </a:p>
          <a:p>
            <a:r>
              <a:rPr lang="en-GB" sz="1300" dirty="0" smtClean="0"/>
              <a:t>these models can be used.</a:t>
            </a:r>
          </a:p>
          <a:p>
            <a:endParaRPr lang="en-GB" sz="1300" dirty="0" smtClean="0"/>
          </a:p>
          <a:p>
            <a:r>
              <a:rPr lang="en-GB" sz="1300" b="1" dirty="0" smtClean="0"/>
              <a:t>FINANCIAL MODELS</a:t>
            </a:r>
          </a:p>
          <a:p>
            <a:r>
              <a:rPr lang="en-GB" sz="1300" dirty="0" smtClean="0"/>
              <a:t>Financial models provide cash flow, internal rate of return, and other investment</a:t>
            </a:r>
          </a:p>
          <a:p>
            <a:r>
              <a:rPr lang="en-GB" sz="1300" dirty="0" smtClean="0"/>
              <a:t>analysis. Spreadsheet programs such as Excel® are often used for this purpose. In</a:t>
            </a:r>
          </a:p>
          <a:p>
            <a:r>
              <a:rPr lang="en-GB" sz="1300" dirty="0" smtClean="0"/>
              <a:t>addition, more sophisticated financial planning and </a:t>
            </a:r>
            <a:r>
              <a:rPr lang="en-GB" sz="1300" dirty="0" err="1" smtClean="0"/>
              <a:t>modeling</a:t>
            </a:r>
            <a:r>
              <a:rPr lang="en-GB" sz="1300" dirty="0" smtClean="0"/>
              <a:t> programs, such as</a:t>
            </a:r>
          </a:p>
          <a:p>
            <a:r>
              <a:rPr lang="en-GB" sz="1300" dirty="0" err="1" smtClean="0"/>
              <a:t>Comshare’s</a:t>
            </a:r>
            <a:r>
              <a:rPr lang="en-GB" sz="1300" dirty="0" smtClean="0"/>
              <a:t> Interactive Financial Planning System (IFPS), can be employed. Some</a:t>
            </a:r>
          </a:p>
          <a:p>
            <a:r>
              <a:rPr lang="en-GB" sz="1300" dirty="0" smtClean="0"/>
              <a:t>organizations develop customized financial models to handle the unique situations and problems faced by the organization. However, as spreadsheet packages continue</a:t>
            </a:r>
          </a:p>
          <a:p>
            <a:r>
              <a:rPr lang="en-GB" sz="1300" dirty="0" smtClean="0"/>
              <a:t>to increase in power, the need for sophisticated financial </a:t>
            </a:r>
            <a:r>
              <a:rPr lang="en-GB" sz="1300" dirty="0" err="1" smtClean="0"/>
              <a:t>modeling</a:t>
            </a:r>
            <a:r>
              <a:rPr lang="en-GB" sz="1300" dirty="0" smtClean="0"/>
              <a:t> packages may</a:t>
            </a:r>
          </a:p>
          <a:p>
            <a:r>
              <a:rPr lang="en-GB" sz="1300" dirty="0" smtClean="0"/>
              <a:t>decrease. </a:t>
            </a:r>
          </a:p>
          <a:p>
            <a:r>
              <a:rPr lang="en-GB" sz="1300" b="1" dirty="0" smtClean="0"/>
              <a:t>STATISTICAL MODELS</a:t>
            </a:r>
          </a:p>
          <a:p>
            <a:r>
              <a:rPr lang="en-GB" sz="1300" dirty="0" smtClean="0"/>
              <a:t>Statistical models can provide summary statistics, trend projections, hypothesis</a:t>
            </a:r>
          </a:p>
          <a:p>
            <a:r>
              <a:rPr lang="en-GB" sz="1300" dirty="0" smtClean="0"/>
              <a:t>testing, and more. Many software packages, including Statistical Packages for Social</a:t>
            </a:r>
          </a:p>
          <a:p>
            <a:r>
              <a:rPr lang="en-GB" sz="1300" dirty="0" smtClean="0"/>
              <a:t>Scientists (SPSS), Statistical Analysis System (SAS), and MINITAB, provide outstanding</a:t>
            </a:r>
          </a:p>
          <a:p>
            <a:r>
              <a:rPr lang="en-GB" sz="1300" dirty="0" smtClean="0"/>
              <a:t>statistical analysis for organizations of all sizes. These statistical programs</a:t>
            </a:r>
          </a:p>
          <a:p>
            <a:r>
              <a:rPr lang="en-GB" sz="1300" dirty="0" smtClean="0"/>
              <a:t>can calculate means, variances, and correlation coefficients; perform regression</a:t>
            </a:r>
          </a:p>
          <a:p>
            <a:r>
              <a:rPr lang="en-GB" sz="1300" dirty="0" smtClean="0"/>
              <a:t>analysis; do hypotheses testing; etc. Many packages also have graphics output</a:t>
            </a:r>
          </a:p>
          <a:p>
            <a:r>
              <a:rPr lang="en-GB" sz="1300" dirty="0" smtClean="0"/>
              <a:t>capability.</a:t>
            </a:r>
          </a:p>
          <a:p>
            <a:r>
              <a:rPr lang="en-GB" sz="1300" dirty="0" smtClean="0"/>
              <a:t>The following illustrates the use of SPSS for Windows for regression analysis</a:t>
            </a:r>
          </a:p>
          <a:p>
            <a:r>
              <a:rPr lang="en-GB" sz="1300" dirty="0" smtClean="0"/>
              <a:t>and the sample output.</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54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err="1" smtClean="0"/>
              <a:t>Sering</a:t>
            </a:r>
            <a:r>
              <a:rPr lang="en-GB" dirty="0" smtClean="0"/>
              <a:t> </a:t>
            </a:r>
            <a:r>
              <a:rPr lang="en-GB" dirty="0" err="1" smtClean="0"/>
              <a:t>disebut</a:t>
            </a:r>
            <a:r>
              <a:rPr lang="en-GB" baseline="0" dirty="0" smtClean="0"/>
              <a:t> </a:t>
            </a:r>
            <a:r>
              <a:rPr lang="en-GB" baseline="0" dirty="0" err="1" smtClean="0"/>
              <a:t>Riset</a:t>
            </a:r>
            <a:r>
              <a:rPr lang="en-GB" baseline="0" dirty="0" smtClean="0"/>
              <a:t> </a:t>
            </a:r>
            <a:r>
              <a:rPr lang="en-GB" baseline="0" dirty="0" err="1" smtClean="0"/>
              <a:t>Operasi</a:t>
            </a:r>
            <a:r>
              <a:rPr lang="en-GB" baseline="0" dirty="0" smtClean="0"/>
              <a:t>, linear programming</a:t>
            </a:r>
          </a:p>
          <a:p>
            <a:r>
              <a:rPr lang="en-GB" sz="1300" dirty="0" smtClean="0"/>
              <a:t>The </a:t>
            </a:r>
            <a:r>
              <a:rPr lang="en-GB" sz="1300" dirty="0" err="1" smtClean="0"/>
              <a:t>term</a:t>
            </a:r>
            <a:r>
              <a:rPr lang="en-GB" sz="1300" i="1" dirty="0" err="1" smtClean="0"/>
              <a:t>optimization</a:t>
            </a:r>
            <a:r>
              <a:rPr lang="en-GB" sz="1300" i="1" dirty="0" smtClean="0"/>
              <a:t> models  </a:t>
            </a:r>
            <a:r>
              <a:rPr lang="en-GB" sz="1300" dirty="0" smtClean="0"/>
              <a:t>refers to techniques for establishing complex sets of</a:t>
            </a:r>
          </a:p>
          <a:p>
            <a:r>
              <a:rPr lang="en-GB" sz="1300" dirty="0" smtClean="0"/>
              <a:t>mathematical equations and inequalities that represent objectives and constraints.</a:t>
            </a:r>
          </a:p>
          <a:p>
            <a:r>
              <a:rPr lang="en-GB" sz="1300" dirty="0" smtClean="0"/>
              <a:t>These models are “prescriptive” in that they try to provide the best possible solution</a:t>
            </a:r>
          </a:p>
          <a:p>
            <a:r>
              <a:rPr lang="en-GB" sz="1300" dirty="0" smtClean="0"/>
              <a:t>to the problem at hand. They include mathematical programming such as linear</a:t>
            </a:r>
          </a:p>
          <a:p>
            <a:r>
              <a:rPr lang="en-GB" sz="1300" dirty="0" smtClean="0"/>
              <a:t>programming (LP) and goal programming (GP) models.</a:t>
            </a:r>
          </a:p>
          <a:p>
            <a:r>
              <a:rPr lang="en-GB" sz="1300" dirty="0" smtClean="0"/>
              <a:t>Linear programming (LP) is a mathematical technique designed to determine</a:t>
            </a:r>
          </a:p>
          <a:p>
            <a:r>
              <a:rPr lang="en-GB" sz="1300" dirty="0" smtClean="0"/>
              <a:t>an optimal decision (or an optimal plan) chosen from a large number of possible</a:t>
            </a:r>
          </a:p>
          <a:p>
            <a:r>
              <a:rPr lang="en-GB" sz="1300" dirty="0" smtClean="0"/>
              <a:t>decisions. The optimal decision is the one that meets the specified objective of the</a:t>
            </a:r>
          </a:p>
          <a:p>
            <a:r>
              <a:rPr lang="en-GB" sz="1300" dirty="0" smtClean="0"/>
              <a:t>company, subject to various restrictions or constraints. It concerns itself with the</a:t>
            </a:r>
          </a:p>
          <a:p>
            <a:r>
              <a:rPr lang="en-GB" sz="1300" dirty="0" smtClean="0"/>
              <a:t>problem of allocating scarce resources among competing activities in an optimal</a:t>
            </a:r>
          </a:p>
          <a:p>
            <a:r>
              <a:rPr lang="en-GB" sz="1300" dirty="0" smtClean="0"/>
              <a:t>manner. The optimal decision yields the highest profit, contribution margin (CM),</a:t>
            </a:r>
          </a:p>
          <a:p>
            <a:r>
              <a:rPr lang="en-GB" sz="1300" dirty="0" smtClean="0"/>
              <a:t>or revenue, or the lowest cost. A linear programming model consists of two important</a:t>
            </a:r>
          </a:p>
          <a:p>
            <a:r>
              <a:rPr lang="en-GB" sz="1300" dirty="0" smtClean="0"/>
              <a:t>ingredients:</a:t>
            </a:r>
          </a:p>
          <a:p>
            <a:r>
              <a:rPr lang="en-GB" sz="1300" dirty="0" smtClean="0"/>
              <a:t>1. </a:t>
            </a:r>
            <a:r>
              <a:rPr lang="en-GB" sz="1300" i="1" dirty="0" smtClean="0"/>
              <a:t>Objective function. The company must define the specific objective to be</a:t>
            </a:r>
          </a:p>
          <a:p>
            <a:r>
              <a:rPr lang="en-GB" sz="1300" dirty="0" smtClean="0"/>
              <a:t>achieved.</a:t>
            </a:r>
          </a:p>
          <a:p>
            <a:r>
              <a:rPr lang="en-GB" sz="1300" dirty="0" smtClean="0"/>
              <a:t>2. </a:t>
            </a:r>
            <a:r>
              <a:rPr lang="en-GB" sz="1300" i="1" dirty="0" smtClean="0"/>
              <a:t>Constraints. Constraints are in the form of restrictions on availability of</a:t>
            </a:r>
          </a:p>
          <a:p>
            <a:r>
              <a:rPr lang="en-GB" sz="1300" dirty="0" smtClean="0"/>
              <a:t>resources or meeting minimum requirements. As the name </a:t>
            </a:r>
            <a:r>
              <a:rPr lang="en-GB" sz="1300" i="1" dirty="0" smtClean="0"/>
              <a:t>linear pro-</a:t>
            </a:r>
            <a:r>
              <a:rPr lang="en-GB" sz="1300" i="1" dirty="0" err="1" smtClean="0"/>
              <a:t>gramming</a:t>
            </a:r>
            <a:r>
              <a:rPr lang="en-GB" sz="1300" i="1" dirty="0" smtClean="0"/>
              <a:t> indicates, both the objective function and constraints must be</a:t>
            </a:r>
          </a:p>
          <a:p>
            <a:r>
              <a:rPr lang="en-GB" sz="1300" dirty="0" smtClean="0"/>
              <a:t>in linear form.</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57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ym typeface="Wingdings" pitchFamily="2" charset="2"/>
              </a:rPr>
              <a:t> </a:t>
            </a:r>
            <a:r>
              <a:rPr lang="en-GB" dirty="0" err="1" smtClean="0"/>
              <a:t>Tuliskan</a:t>
            </a:r>
            <a:r>
              <a:rPr lang="en-GB" dirty="0" smtClean="0"/>
              <a:t> </a:t>
            </a:r>
            <a:r>
              <a:rPr lang="en-GB" dirty="0" err="1" smtClean="0"/>
              <a:t>kembali</a:t>
            </a:r>
            <a:r>
              <a:rPr lang="en-GB" dirty="0" smtClean="0"/>
              <a:t> contoh2 </a:t>
            </a:r>
            <a:r>
              <a:rPr lang="en-GB" dirty="0" err="1" smtClean="0"/>
              <a:t>dari</a:t>
            </a:r>
            <a:r>
              <a:rPr lang="en-GB" dirty="0" smtClean="0"/>
              <a:t> </a:t>
            </a:r>
            <a:r>
              <a:rPr lang="en-GB" dirty="0" err="1" smtClean="0"/>
              <a:t>Ketiganya</a:t>
            </a:r>
            <a:r>
              <a:rPr lang="en-GB" dirty="0" smtClean="0"/>
              <a:t> </a:t>
            </a:r>
            <a:r>
              <a:rPr lang="en-GB" dirty="0" err="1" smtClean="0"/>
              <a:t>pada</a:t>
            </a:r>
            <a:r>
              <a:rPr lang="en-GB" dirty="0" smtClean="0"/>
              <a:t> </a:t>
            </a:r>
            <a:r>
              <a:rPr lang="en-GB" dirty="0" err="1" smtClean="0"/>
              <a:t>buku</a:t>
            </a:r>
            <a:r>
              <a:rPr lang="en-GB" dirty="0" smtClean="0"/>
              <a:t> shim chap 2</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60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smtClean="0"/>
              <a:t>Project planning and management models are used to navigate and coordinate large</a:t>
            </a:r>
          </a:p>
          <a:p>
            <a:r>
              <a:rPr lang="en-GB" sz="1300" dirty="0" smtClean="0"/>
              <a:t>projects, and to discover critical paths that could delay or jeopardize an entire project</a:t>
            </a:r>
          </a:p>
          <a:p>
            <a:r>
              <a:rPr lang="en-GB" sz="1300" dirty="0" smtClean="0"/>
              <a:t>if they are not completed in a timely and cost-effective fashion. Some of these</a:t>
            </a:r>
          </a:p>
          <a:p>
            <a:r>
              <a:rPr lang="en-GB" sz="1300" dirty="0" smtClean="0"/>
              <a:t>programs can determine the best way to speed up a project by effectively using</a:t>
            </a:r>
          </a:p>
          <a:p>
            <a:r>
              <a:rPr lang="en-GB" sz="1300" dirty="0" smtClean="0"/>
              <a:t>additional resources, including cash, </a:t>
            </a:r>
            <a:r>
              <a:rPr lang="en-GB" sz="1300" dirty="0" err="1" smtClean="0"/>
              <a:t>labor</a:t>
            </a:r>
            <a:r>
              <a:rPr lang="en-GB" sz="1300" dirty="0" smtClean="0"/>
              <a:t>, and equipment. Project management</a:t>
            </a:r>
          </a:p>
          <a:p>
            <a:r>
              <a:rPr lang="en-GB" sz="1300" dirty="0" smtClean="0"/>
              <a:t>allows decision makers to keep tight control over projects of all sizes and types.</a:t>
            </a:r>
          </a:p>
          <a:p>
            <a:r>
              <a:rPr lang="en-GB" sz="1300" dirty="0" smtClean="0"/>
              <a:t>Program evaluation and review technique (PERT) is a useful management tool</a:t>
            </a:r>
          </a:p>
          <a:p>
            <a:r>
              <a:rPr lang="en-GB" sz="1300" dirty="0" smtClean="0"/>
              <a:t>for planning, scheduling, costing, coordinating, and controlling complex projects</a:t>
            </a:r>
          </a:p>
          <a:p>
            <a:r>
              <a:rPr lang="en-GB" sz="1300" dirty="0" smtClean="0"/>
              <a:t>such as</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62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Realtime</a:t>
            </a:r>
            <a:r>
              <a:rPr lang="en-GB" baseline="0" dirty="0" smtClean="0"/>
              <a:t> information for decision support system</a:t>
            </a:r>
          </a:p>
          <a:p>
            <a:r>
              <a:rPr lang="en-GB" baseline="0" dirty="0" smtClean="0"/>
              <a:t>POCC Planning Organizing Coordinating and Controlling</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dirty="0" smtClean="0">
                <a:solidFill>
                  <a:srgbClr val="FF0000"/>
                </a:solidFill>
                <a:sym typeface="Wingdings" pitchFamily="2" charset="2"/>
              </a:rPr>
              <a:t> </a:t>
            </a:r>
            <a:r>
              <a:rPr lang="en-GB" dirty="0" err="1" smtClean="0">
                <a:solidFill>
                  <a:srgbClr val="FF0000"/>
                </a:solidFill>
              </a:rPr>
              <a:t>Jelaskan</a:t>
            </a:r>
            <a:r>
              <a:rPr lang="en-GB" dirty="0" smtClean="0">
                <a:solidFill>
                  <a:srgbClr val="FF0000"/>
                </a:solidFill>
              </a:rPr>
              <a:t> </a:t>
            </a:r>
            <a:r>
              <a:rPr lang="en-GB" dirty="0" err="1" smtClean="0">
                <a:solidFill>
                  <a:srgbClr val="FF0000"/>
                </a:solidFill>
              </a:rPr>
              <a:t>pengertian</a:t>
            </a:r>
            <a:r>
              <a:rPr lang="en-GB" dirty="0" smtClean="0">
                <a:solidFill>
                  <a:srgbClr val="FF0000"/>
                </a:solidFill>
              </a:rPr>
              <a:t> </a:t>
            </a:r>
            <a:r>
              <a:rPr lang="en-GB" dirty="0" err="1" smtClean="0">
                <a:solidFill>
                  <a:srgbClr val="FF0000"/>
                </a:solidFill>
              </a:rPr>
              <a:t>semua</a:t>
            </a:r>
            <a:r>
              <a:rPr lang="en-GB" dirty="0" smtClean="0">
                <a:solidFill>
                  <a:srgbClr val="FF0000"/>
                </a:solidFill>
              </a:rPr>
              <a:t> </a:t>
            </a:r>
            <a:r>
              <a:rPr lang="en-GB" dirty="0" err="1" smtClean="0">
                <a:solidFill>
                  <a:srgbClr val="FF0000"/>
                </a:solidFill>
              </a:rPr>
              <a:t>ini</a:t>
            </a:r>
            <a:r>
              <a:rPr lang="en-GB" dirty="0" smtClean="0">
                <a:solidFill>
                  <a:srgbClr val="FF0000"/>
                </a:solidFill>
              </a:rPr>
              <a:t> </a:t>
            </a:r>
            <a:r>
              <a:rPr lang="en-GB" dirty="0" err="1" smtClean="0">
                <a:solidFill>
                  <a:srgbClr val="FF0000"/>
                </a:solidFill>
              </a:rPr>
              <a:t>dengan</a:t>
            </a:r>
            <a:r>
              <a:rPr lang="en-GB" baseline="0" dirty="0" smtClean="0">
                <a:solidFill>
                  <a:srgbClr val="FF0000"/>
                </a:solidFill>
              </a:rPr>
              <a:t> </a:t>
            </a:r>
            <a:r>
              <a:rPr lang="en-GB" baseline="0" dirty="0" err="1" smtClean="0">
                <a:solidFill>
                  <a:srgbClr val="FF0000"/>
                </a:solidFill>
              </a:rPr>
              <a:t>kata-kata</a:t>
            </a:r>
            <a:endParaRPr lang="en-GB" baseline="0" dirty="0" smtClean="0">
              <a:solidFill>
                <a:srgbClr val="FF0000"/>
              </a:solidFill>
            </a:endParaRPr>
          </a:p>
          <a:p>
            <a:r>
              <a:rPr lang="en-GB" baseline="0" dirty="0" smtClean="0">
                <a:solidFill>
                  <a:srgbClr val="FF0000"/>
                </a:solidFill>
                <a:sym typeface="Wingdings" pitchFamily="2" charset="2"/>
              </a:rPr>
              <a:t> </a:t>
            </a:r>
            <a:r>
              <a:rPr lang="en-GB" baseline="0" dirty="0" err="1" smtClean="0">
                <a:solidFill>
                  <a:srgbClr val="FF0000"/>
                </a:solidFill>
              </a:rPr>
              <a:t>Kapan</a:t>
            </a:r>
            <a:r>
              <a:rPr lang="en-GB" baseline="0" dirty="0" smtClean="0">
                <a:solidFill>
                  <a:srgbClr val="FF0000"/>
                </a:solidFill>
              </a:rPr>
              <a:t> sistem2 </a:t>
            </a:r>
            <a:r>
              <a:rPr lang="en-GB" baseline="0" dirty="0" err="1" smtClean="0">
                <a:solidFill>
                  <a:srgbClr val="FF0000"/>
                </a:solidFill>
              </a:rPr>
              <a:t>ini</a:t>
            </a:r>
            <a:r>
              <a:rPr lang="en-GB" baseline="0" dirty="0" smtClean="0">
                <a:solidFill>
                  <a:srgbClr val="FF0000"/>
                </a:solidFill>
              </a:rPr>
              <a:t> </a:t>
            </a:r>
            <a:r>
              <a:rPr lang="en-GB" baseline="0" dirty="0" err="1" smtClean="0">
                <a:solidFill>
                  <a:srgbClr val="FF0000"/>
                </a:solidFill>
              </a:rPr>
              <a:t>digunakan</a:t>
            </a:r>
            <a:r>
              <a:rPr lang="en-GB" baseline="0" dirty="0" smtClean="0">
                <a:solidFill>
                  <a:srgbClr val="FF0000"/>
                </a:solidFill>
              </a:rPr>
              <a:t> </a:t>
            </a:r>
            <a:r>
              <a:rPr lang="en-GB" baseline="0" dirty="0" err="1" smtClean="0">
                <a:solidFill>
                  <a:srgbClr val="FF0000"/>
                </a:solidFill>
              </a:rPr>
              <a:t>lihat</a:t>
            </a:r>
            <a:r>
              <a:rPr lang="en-GB" baseline="0" dirty="0" smtClean="0">
                <a:solidFill>
                  <a:srgbClr val="FF0000"/>
                </a:solidFill>
              </a:rPr>
              <a:t> [shim] chap 1</a:t>
            </a:r>
          </a:p>
          <a:p>
            <a:r>
              <a:rPr lang="en-GB" sz="1300" b="1" dirty="0" smtClean="0"/>
              <a:t>WHEN TO USE TRANSACTION PROCESSING SYSTEMS</a:t>
            </a:r>
          </a:p>
          <a:p>
            <a:r>
              <a:rPr lang="en-GB" sz="1300" dirty="0" smtClean="0"/>
              <a:t>Transaction information systems are designed to process the day-to-day transactions</a:t>
            </a:r>
          </a:p>
          <a:p>
            <a:r>
              <a:rPr lang="en-GB" sz="1300" dirty="0" smtClean="0"/>
              <a:t>of an organization so that many </a:t>
            </a:r>
            <a:r>
              <a:rPr lang="en-GB" sz="1300" dirty="0" err="1" smtClean="0"/>
              <a:t>labor</a:t>
            </a:r>
            <a:r>
              <a:rPr lang="en-GB" sz="1300" dirty="0" smtClean="0"/>
              <a:t>-intensive business transactions can be replaced</a:t>
            </a:r>
          </a:p>
          <a:p>
            <a:r>
              <a:rPr lang="en-GB" sz="1300" dirty="0" smtClean="0"/>
              <a:t>by automated processes. Theses transactions have characteristics of large numbers</a:t>
            </a:r>
          </a:p>
          <a:p>
            <a:r>
              <a:rPr lang="en-GB" sz="1300" dirty="0" smtClean="0"/>
              <a:t>and routine processes. Each process has a very simple data transaction, and the</a:t>
            </a:r>
          </a:p>
          <a:p>
            <a:r>
              <a:rPr lang="en-GB" sz="1300" dirty="0" smtClean="0"/>
              <a:t>transaction processing system (TPS) is expected to process each one in a very short</a:t>
            </a:r>
          </a:p>
          <a:p>
            <a:r>
              <a:rPr lang="en-GB" sz="1300" dirty="0" smtClean="0"/>
              <a:t>period of time. Examples are supermarket/grocery checkout (billing systems) or</a:t>
            </a:r>
          </a:p>
          <a:p>
            <a:r>
              <a:rPr lang="en-GB" sz="1300" dirty="0" smtClean="0"/>
              <a:t>bank transaction processes.</a:t>
            </a:r>
          </a:p>
          <a:p>
            <a:r>
              <a:rPr lang="en-GB" sz="1300" dirty="0" smtClean="0"/>
              <a:t>When computers were first used for processing business applications, TPS was</a:t>
            </a:r>
          </a:p>
          <a:p>
            <a:r>
              <a:rPr lang="en-GB" sz="1300" dirty="0" smtClean="0"/>
              <a:t>the primary system implemented to replace the manual system. Typically, a successful</a:t>
            </a:r>
          </a:p>
          <a:p>
            <a:r>
              <a:rPr lang="en-GB" sz="1300" dirty="0" smtClean="0"/>
              <a:t>TPS can improve transaction efficiency, customer service, and reduce transaction</a:t>
            </a:r>
          </a:p>
          <a:p>
            <a:r>
              <a:rPr lang="en-GB" sz="1300" dirty="0" smtClean="0"/>
              <a:t>costs. The first TPS was a batch system. A TPS in batch processing implies that all</a:t>
            </a:r>
          </a:p>
          <a:p>
            <a:r>
              <a:rPr lang="en-GB" sz="1300" dirty="0" smtClean="0"/>
              <a:t>transactions are collected first and processed later. The disadvantage of batch processing</a:t>
            </a:r>
          </a:p>
          <a:p>
            <a:r>
              <a:rPr lang="en-GB" sz="1300" dirty="0" smtClean="0"/>
              <a:t>is that information cannot be updated immediately. A TPS with on-line</a:t>
            </a:r>
          </a:p>
          <a:p>
            <a:r>
              <a:rPr lang="en-GB" sz="1300" dirty="0" smtClean="0"/>
              <a:t>processing updates information when the transaction is entered. In a business where</a:t>
            </a:r>
          </a:p>
          <a:p>
            <a:r>
              <a:rPr lang="en-GB" sz="1300" dirty="0" smtClean="0"/>
              <a:t>immediate update is required, an on-line TPS is necessary. On-line TPS requires</a:t>
            </a:r>
          </a:p>
          <a:p>
            <a:r>
              <a:rPr lang="en-GB" sz="1300" dirty="0" smtClean="0"/>
              <a:t>higher fees for operation than batch TPS. Today, most TPS use on-line processing</a:t>
            </a:r>
          </a:p>
          <a:p>
            <a:r>
              <a:rPr lang="en-GB" sz="1300" dirty="0" smtClean="0"/>
              <a:t>to achieve better customer satisfaction and current information.</a:t>
            </a:r>
          </a:p>
          <a:p>
            <a:r>
              <a:rPr lang="en-GB" sz="1300" b="1" dirty="0" smtClean="0"/>
              <a:t>WHEN TO USE MANAGEMENT REPORTING</a:t>
            </a:r>
          </a:p>
          <a:p>
            <a:r>
              <a:rPr lang="en-GB" sz="1300" b="1" dirty="0" smtClean="0"/>
              <a:t>(INFORMATION) SYSTEMS</a:t>
            </a:r>
          </a:p>
          <a:p>
            <a:r>
              <a:rPr lang="en-GB" sz="1300" dirty="0" smtClean="0"/>
              <a:t>After TPS had been implemented, some organizations realized that the results produced</a:t>
            </a:r>
          </a:p>
          <a:p>
            <a:r>
              <a:rPr lang="en-GB" sz="1300" dirty="0" smtClean="0"/>
              <a:t>by TPS are not </a:t>
            </a:r>
            <a:r>
              <a:rPr lang="en-GB" sz="1300" dirty="0" err="1" smtClean="0"/>
              <a:t>satisfiable</a:t>
            </a:r>
            <a:r>
              <a:rPr lang="en-GB" sz="1300" dirty="0" smtClean="0"/>
              <a:t> for higher-level decision making and that the</a:t>
            </a:r>
          </a:p>
          <a:p>
            <a:r>
              <a:rPr lang="en-GB" sz="1300" dirty="0" smtClean="0"/>
              <a:t>computer’s capability to perform rapid calculations and logical functions could be</a:t>
            </a:r>
          </a:p>
          <a:p>
            <a:r>
              <a:rPr lang="en-GB" sz="1300" dirty="0" smtClean="0"/>
              <a:t>used to produce meaningful information for management. As the result, management</a:t>
            </a:r>
          </a:p>
          <a:p>
            <a:r>
              <a:rPr lang="en-GB" sz="1300" dirty="0" smtClean="0"/>
              <a:t>reporting systems (MRSs) began to be develop so that managerial reports and</a:t>
            </a:r>
          </a:p>
          <a:p>
            <a:r>
              <a:rPr lang="en-GB" sz="1300" dirty="0" smtClean="0"/>
              <a:t>summarized data could be produced. Theses reports helped managers perform their</a:t>
            </a:r>
          </a:p>
          <a:p>
            <a:r>
              <a:rPr lang="en-GB" sz="1300" dirty="0" smtClean="0"/>
              <a:t>duties and provided middle management with statistical or summarized data for</a:t>
            </a:r>
          </a:p>
          <a:p>
            <a:r>
              <a:rPr lang="en-GB" sz="1300" dirty="0" smtClean="0"/>
              <a:t>tactical-level decision making. In general, MRS is usually used with TPS. TPS processes daily transactions,</a:t>
            </a:r>
          </a:p>
          <a:p>
            <a:r>
              <a:rPr lang="en-GB" sz="1300" dirty="0" smtClean="0"/>
              <a:t>updates inventory, and keeps customer information while MRS uses the data from</a:t>
            </a:r>
          </a:p>
          <a:p>
            <a:r>
              <a:rPr lang="en-GB" sz="1300" dirty="0" smtClean="0"/>
              <a:t>TPS to produce daily total sales, inventory ordering lists, and customer lists with</a:t>
            </a:r>
          </a:p>
          <a:p>
            <a:r>
              <a:rPr lang="en-GB" sz="1300" dirty="0" smtClean="0"/>
              <a:t>different criteria. The output from MRS provides middle management with printed</a:t>
            </a:r>
          </a:p>
          <a:p>
            <a:r>
              <a:rPr lang="en-GB" sz="1300" dirty="0" smtClean="0"/>
              <a:t>reports and inquiry capabilities to help maintain operations and management control</a:t>
            </a:r>
          </a:p>
          <a:p>
            <a:r>
              <a:rPr lang="en-GB" sz="1300" dirty="0" smtClean="0"/>
              <a:t>of the enterprise. The concept of management reporting systems evolved as managers</a:t>
            </a:r>
          </a:p>
          <a:p>
            <a:r>
              <a:rPr lang="en-GB" sz="1300" dirty="0" smtClean="0"/>
              <a:t>realized that computer processing could be used for more than just day-to-day</a:t>
            </a:r>
          </a:p>
          <a:p>
            <a:r>
              <a:rPr lang="en-GB" sz="1300" dirty="0" smtClean="0"/>
              <a:t>transaction processing; it could also be used to produce meaningful information for</a:t>
            </a:r>
          </a:p>
          <a:p>
            <a:r>
              <a:rPr lang="en-GB" sz="1300" dirty="0" smtClean="0"/>
              <a:t>management.</a:t>
            </a:r>
          </a:p>
          <a:p>
            <a:r>
              <a:rPr lang="en-GB" sz="1300" dirty="0" smtClean="0"/>
              <a:t>Frequently, an MRS is integrated with a TPS, and the input source of MRS is</a:t>
            </a:r>
          </a:p>
          <a:p>
            <a:r>
              <a:rPr lang="en-GB" sz="1300" dirty="0" smtClean="0"/>
              <a:t>usually the result of TPS. For example, a sales transaction can be processed by using</a:t>
            </a:r>
          </a:p>
          <a:p>
            <a:r>
              <a:rPr lang="en-GB" sz="1300" dirty="0" smtClean="0"/>
              <a:t>a TPS to record the sales total and customer’s information. An MRS can further</a:t>
            </a:r>
          </a:p>
          <a:p>
            <a:r>
              <a:rPr lang="en-GB" sz="1300" dirty="0" smtClean="0"/>
              <a:t>process these data to generate reports on average sales daily or fast moving items.</a:t>
            </a:r>
          </a:p>
          <a:p>
            <a:r>
              <a:rPr lang="en-GB" sz="1300" b="1" dirty="0" smtClean="0"/>
              <a:t>WHEN TO USE DECISION SUPPORT SYSTEMS</a:t>
            </a:r>
          </a:p>
          <a:p>
            <a:r>
              <a:rPr lang="en-GB" sz="1300" dirty="0" smtClean="0"/>
              <a:t>Decision support systems (DSSs) are designed to help managers reach a decision</a:t>
            </a:r>
          </a:p>
          <a:p>
            <a:r>
              <a:rPr lang="en-GB" sz="1300" dirty="0" smtClean="0"/>
              <a:t>by summarizing or comparing data from different resources. They are suitable for</a:t>
            </a:r>
          </a:p>
          <a:p>
            <a:r>
              <a:rPr lang="en-GB" sz="1300" dirty="0" smtClean="0"/>
              <a:t>semi-structured and unstructured problems. Decision support systems often include</a:t>
            </a:r>
          </a:p>
          <a:p>
            <a:r>
              <a:rPr lang="en-GB" sz="1300" dirty="0" smtClean="0"/>
              <a:t>query languages, statistical analysis capabilities, spreadsheets, and graphics to help</a:t>
            </a:r>
          </a:p>
          <a:p>
            <a:r>
              <a:rPr lang="en-GB" sz="1300" dirty="0" smtClean="0"/>
              <a:t>decision makers evaluate their decisions. DSSs are a type of MIS expressly developed</a:t>
            </a:r>
          </a:p>
          <a:p>
            <a:r>
              <a:rPr lang="en-GB" sz="1300" dirty="0" smtClean="0"/>
              <a:t>to support the decision-making process. DSSs facilitate a dialogue between the user,</a:t>
            </a:r>
          </a:p>
          <a:p>
            <a:r>
              <a:rPr lang="en-GB" sz="1300" dirty="0" smtClean="0"/>
              <a:t>who is considering alternative problem solutions, and the system, with its built-in</a:t>
            </a:r>
          </a:p>
          <a:p>
            <a:r>
              <a:rPr lang="en-GB" sz="1300" dirty="0" smtClean="0"/>
              <a:t>models and access able database. A typical DSS process involves retrieving a model</a:t>
            </a:r>
          </a:p>
          <a:p>
            <a:r>
              <a:rPr lang="en-GB" sz="1300" dirty="0" smtClean="0"/>
              <a:t>from the model base and allocating proper data from the database.</a:t>
            </a:r>
          </a:p>
          <a:p>
            <a:r>
              <a:rPr lang="en-GB" sz="1300" dirty="0" smtClean="0"/>
              <a:t>With a model, users can ask if-then questions by changing one or several</a:t>
            </a:r>
          </a:p>
          <a:p>
            <a:r>
              <a:rPr lang="en-GB" sz="1300" dirty="0" smtClean="0"/>
              <a:t>variables as the input, and the combination of data and model generates the recommendations</a:t>
            </a:r>
          </a:p>
          <a:p>
            <a:r>
              <a:rPr lang="en-GB" sz="1300" dirty="0" smtClean="0"/>
              <a:t>from a DSS. The database is managed by a data base management</a:t>
            </a:r>
          </a:p>
          <a:p>
            <a:r>
              <a:rPr lang="en-GB" sz="1300" dirty="0" smtClean="0"/>
              <a:t>system (DBMS), whereas a model base is managed by a model base management</a:t>
            </a:r>
          </a:p>
          <a:p>
            <a:r>
              <a:rPr lang="en-GB" sz="1300" dirty="0" smtClean="0"/>
              <a:t>system (MBMS). Some DSSs allow users to create models for better evaluation. For</a:t>
            </a:r>
          </a:p>
          <a:p>
            <a:r>
              <a:rPr lang="en-GB" sz="1300" dirty="0" smtClean="0"/>
              <a:t>example, the vice president of marketing may want to know the net effect on</a:t>
            </a:r>
          </a:p>
          <a:p>
            <a:r>
              <a:rPr lang="en-GB" sz="1300" dirty="0" smtClean="0"/>
              <a:t>company profit if the advertising budget decreases. TPSs and MRSs usually do not</a:t>
            </a:r>
          </a:p>
          <a:p>
            <a:r>
              <a:rPr lang="en-GB" sz="1300" dirty="0" smtClean="0"/>
              <a:t>provide this type of information.</a:t>
            </a:r>
          </a:p>
          <a:p>
            <a:r>
              <a:rPr lang="en-GB" sz="1300" b="1" dirty="0" smtClean="0"/>
              <a:t>WHEN TO USE OFFICE INFORMATION SYSTEMS</a:t>
            </a:r>
          </a:p>
          <a:p>
            <a:r>
              <a:rPr lang="en-GB" sz="1300" dirty="0" smtClean="0"/>
              <a:t>Office information systems (OISs) are designed to support office tasks with information</a:t>
            </a:r>
          </a:p>
          <a:p>
            <a:r>
              <a:rPr lang="en-GB" sz="1300" dirty="0" smtClean="0"/>
              <a:t>technology. Voice mail, multimedia system, electronic mail, video conferencing,</a:t>
            </a:r>
          </a:p>
          <a:p>
            <a:r>
              <a:rPr lang="en-GB" sz="1300" dirty="0" smtClean="0"/>
              <a:t>file transfer, and even group decisions can be achieved by office information</a:t>
            </a:r>
          </a:p>
          <a:p>
            <a:r>
              <a:rPr lang="en-GB" sz="1300" dirty="0" smtClean="0"/>
              <a:t>systems. The final goal for an OIS is to have an office environment where no paper</a:t>
            </a:r>
          </a:p>
          <a:p>
            <a:r>
              <a:rPr lang="en-GB" sz="1300" dirty="0" smtClean="0"/>
              <a:t>need be used</a:t>
            </a:r>
          </a:p>
          <a:p>
            <a:r>
              <a:rPr lang="en-GB" sz="1300" i="1" dirty="0" smtClean="0"/>
              <a:t>(paperless environment)</a:t>
            </a:r>
          </a:p>
          <a:p>
            <a:r>
              <a:rPr lang="en-GB" sz="1300" dirty="0" smtClean="0"/>
              <a:t>.</a:t>
            </a:r>
          </a:p>
          <a:p>
            <a:r>
              <a:rPr lang="en-GB" sz="1300" b="1" dirty="0" smtClean="0"/>
              <a:t>WHEN TO USE EXECUTIVE INFORMATION SYSTEMS</a:t>
            </a:r>
          </a:p>
          <a:p>
            <a:r>
              <a:rPr lang="en-GB" sz="1300" dirty="0" smtClean="0"/>
              <a:t>An executive information system (EIS) is designed to generate information that is</a:t>
            </a:r>
          </a:p>
          <a:p>
            <a:r>
              <a:rPr lang="en-GB" sz="1300" dirty="0" smtClean="0"/>
              <a:t>abstract enough to present the whole company operation in a simplified version to satisfy senior management. Characteristically, senior managers employ a great variety</a:t>
            </a:r>
          </a:p>
          <a:p>
            <a:r>
              <a:rPr lang="en-GB" sz="1300" dirty="0" smtClean="0"/>
              <a:t>of informal sources of information, so computerized information systems are</a:t>
            </a:r>
          </a:p>
          <a:p>
            <a:r>
              <a:rPr lang="en-GB" sz="1300" dirty="0" smtClean="0"/>
              <a:t>able to provide only limited assistance. However, the CEO, senior and executive</a:t>
            </a:r>
          </a:p>
          <a:p>
            <a:r>
              <a:rPr lang="en-GB" sz="1300" dirty="0" smtClean="0"/>
              <a:t>vice presidents, and the board of directors also need to track the performance of</a:t>
            </a:r>
          </a:p>
          <a:p>
            <a:r>
              <a:rPr lang="en-GB" sz="1300" dirty="0" smtClean="0"/>
              <a:t>their company and of its various units, assess the business environment, and develop</a:t>
            </a:r>
          </a:p>
          <a:p>
            <a:r>
              <a:rPr lang="en-GB" sz="1300" dirty="0" smtClean="0"/>
              <a:t>strategic directions for the company’s future.</a:t>
            </a:r>
          </a:p>
          <a:p>
            <a:r>
              <a:rPr lang="en-GB" sz="1300" dirty="0" smtClean="0"/>
              <a:t>In particular, these executives need a great diversity of external information to</a:t>
            </a:r>
          </a:p>
          <a:p>
            <a:r>
              <a:rPr lang="en-GB" sz="1300" dirty="0" smtClean="0"/>
              <a:t>compare their company’s performance to that of its competition and to investigate</a:t>
            </a:r>
          </a:p>
          <a:p>
            <a:r>
              <a:rPr lang="en-GB" sz="1300" dirty="0" smtClean="0"/>
              <a:t>the general trends of the economies in the many countries where the company may</a:t>
            </a:r>
          </a:p>
          <a:p>
            <a:r>
              <a:rPr lang="en-GB" sz="1300" dirty="0" smtClean="0"/>
              <a:t>be doing business. EIS is therefore designed to address the information needs for</a:t>
            </a:r>
          </a:p>
          <a:p>
            <a:r>
              <a:rPr lang="en-GB" sz="1300" dirty="0" smtClean="0"/>
              <a:t>senior management who may not be familiar working with computer systems. An</a:t>
            </a:r>
          </a:p>
          <a:p>
            <a:r>
              <a:rPr lang="en-GB" sz="1300" dirty="0" smtClean="0"/>
              <a:t>EIS also provides features that make it easier for executives to use. An EIS provides</a:t>
            </a:r>
          </a:p>
          <a:p>
            <a:r>
              <a:rPr lang="en-GB" sz="1300" dirty="0" smtClean="0"/>
              <a:t>a graphical user interface that can be mouse or touch screen oriented. EIS relies</a:t>
            </a:r>
          </a:p>
          <a:p>
            <a:r>
              <a:rPr lang="en-GB" sz="1300" dirty="0" smtClean="0"/>
              <a:t>heavily on graphic presentation of both the menu options and data.</a:t>
            </a:r>
          </a:p>
          <a:p>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36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110" name="Oval 38"/>
          <p:cNvSpPr>
            <a:spLocks noChangeArrowheads="1"/>
          </p:cNvSpPr>
          <p:nvPr/>
        </p:nvSpPr>
        <p:spPr bwMode="gray">
          <a:xfrm>
            <a:off x="142844"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w="9525">
            <a:noFill/>
            <a:round/>
            <a:headEnd/>
            <a:tailEnd/>
          </a:ln>
          <a:effectLst/>
        </p:spPr>
        <p:txBody>
          <a:bodyPr wrap="none" anchor="ctr"/>
          <a:lstStyle/>
          <a:p>
            <a:endParaRPr lang="en-US"/>
          </a:p>
        </p:txBody>
      </p:sp>
      <p:sp>
        <p:nvSpPr>
          <p:cNvPr id="3111" name="Rectangle 39"/>
          <p:cNvSpPr>
            <a:spLocks noChangeArrowheads="1"/>
          </p:cNvSpPr>
          <p:nvPr/>
        </p:nvSpPr>
        <p:spPr bwMode="ltGray">
          <a:xfrm>
            <a:off x="0" y="4437063"/>
            <a:ext cx="9144000" cy="1728787"/>
          </a:xfrm>
          <a:prstGeom prst="rect">
            <a:avLst/>
          </a:prstGeom>
          <a:solidFill>
            <a:schemeClr val="accent1"/>
          </a:solidFill>
          <a:ln w="9525">
            <a:noFill/>
            <a:miter lim="800000"/>
            <a:headEnd/>
            <a:tailEnd/>
          </a:ln>
          <a:effectLst/>
        </p:spPr>
        <p:txBody>
          <a:bodyPr wrap="none" anchor="ctr"/>
          <a:lstStyle/>
          <a:p>
            <a:endParaRPr lang="en-US"/>
          </a:p>
        </p:txBody>
      </p:sp>
      <p:sp>
        <p:nvSpPr>
          <p:cNvPr id="3112" name="Oval 40" descr="a"/>
          <p:cNvSpPr>
            <a:spLocks noChangeArrowheads="1"/>
          </p:cNvSpPr>
          <p:nvPr/>
        </p:nvSpPr>
        <p:spPr bwMode="gray">
          <a:xfrm>
            <a:off x="71406" y="1628775"/>
            <a:ext cx="3529013" cy="3671888"/>
          </a:xfrm>
          <a:prstGeom prst="ellipse">
            <a:avLst/>
          </a:prstGeom>
          <a:blipFill dpi="0" rotWithShape="1">
            <a:blip r:embed="rId2"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en-US"/>
          </a:p>
        </p:txBody>
      </p:sp>
      <p:sp>
        <p:nvSpPr>
          <p:cNvPr id="3113" name="Oval 41" descr="b"/>
          <p:cNvSpPr>
            <a:spLocks noChangeArrowheads="1"/>
          </p:cNvSpPr>
          <p:nvPr/>
        </p:nvSpPr>
        <p:spPr bwMode="gray">
          <a:xfrm>
            <a:off x="357158" y="3857628"/>
            <a:ext cx="1438275" cy="1511300"/>
          </a:xfrm>
          <a:prstGeom prst="ellipse">
            <a:avLst/>
          </a:prstGeom>
          <a:blipFill dpi="0" rotWithShape="1">
            <a:blip r:embed="rId3"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en-US"/>
          </a:p>
        </p:txBody>
      </p:sp>
      <p:sp>
        <p:nvSpPr>
          <p:cNvPr id="3114" name="Oval 42" descr="d"/>
          <p:cNvSpPr>
            <a:spLocks noChangeArrowheads="1"/>
          </p:cNvSpPr>
          <p:nvPr/>
        </p:nvSpPr>
        <p:spPr bwMode="gray">
          <a:xfrm>
            <a:off x="8137557" y="4492639"/>
            <a:ext cx="935037" cy="936625"/>
          </a:xfrm>
          <a:prstGeom prst="ellipse">
            <a:avLst/>
          </a:prstGeom>
          <a:blipFill dpi="0" rotWithShape="1">
            <a:blip r:embed="rId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en-US"/>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w="9525">
            <a:noFill/>
            <a:round/>
            <a:headEnd/>
            <a:tailEnd/>
          </a:ln>
          <a:effectLst/>
        </p:spPr>
        <p:txBody>
          <a:bodyPr wrap="none" anchor="ctr"/>
          <a:lstStyle/>
          <a:p>
            <a:endParaRPr lang="en-US"/>
          </a:p>
        </p:txBody>
      </p:sp>
      <p:sp>
        <p:nvSpPr>
          <p:cNvPr id="3116" name="Oval 44" descr="c"/>
          <p:cNvSpPr>
            <a:spLocks noChangeArrowheads="1"/>
          </p:cNvSpPr>
          <p:nvPr/>
        </p:nvSpPr>
        <p:spPr bwMode="gray">
          <a:xfrm>
            <a:off x="2714612" y="3632213"/>
            <a:ext cx="1582738" cy="1582737"/>
          </a:xfrm>
          <a:prstGeom prst="ellipse">
            <a:avLst/>
          </a:prstGeom>
          <a:blipFill dpi="0" rotWithShape="1">
            <a:blip r:embed="rId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en-US"/>
          </a:p>
        </p:txBody>
      </p:sp>
      <p:sp>
        <p:nvSpPr>
          <p:cNvPr id="3076" name="Rectangle 4"/>
          <p:cNvSpPr>
            <a:spLocks noGrp="1" noChangeArrowheads="1"/>
          </p:cNvSpPr>
          <p:nvPr>
            <p:ph type="dt" sz="half" idx="2"/>
          </p:nvPr>
        </p:nvSpPr>
        <p:spPr>
          <a:xfrm>
            <a:off x="3581400" y="6400800"/>
            <a:ext cx="2209800" cy="244475"/>
          </a:xfrm>
          <a:prstGeom prst="rect">
            <a:avLst/>
          </a:prstGeo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en-US"/>
              <a:t>www.themegallery.com</a:t>
            </a:r>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5BF8AF66-BE65-4577-A467-6B34C1BB403D}" type="slidenum">
              <a:rPr lang="en-GB" smtClean="0"/>
              <a:pPr/>
              <a:t>‹#›</a:t>
            </a:fld>
            <a:endParaRPr lang="en-GB"/>
          </a:p>
        </p:txBody>
      </p:sp>
      <p:sp>
        <p:nvSpPr>
          <p:cNvPr id="3074" name="Rectangle 2"/>
          <p:cNvSpPr>
            <a:spLocks noGrp="1" noChangeArrowheads="1"/>
          </p:cNvSpPr>
          <p:nvPr>
            <p:ph type="ctrTitle"/>
          </p:nvPr>
        </p:nvSpPr>
        <p:spPr>
          <a:xfrm>
            <a:off x="2714612" y="1500174"/>
            <a:ext cx="6048388" cy="2500330"/>
          </a:xfrm>
        </p:spPr>
        <p:txBody>
          <a:bodyPr/>
          <a:lstStyle>
            <a:lvl1pPr algn="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685800" y="5486400"/>
            <a:ext cx="7620000" cy="514368"/>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9" name="Rectangle 17"/>
          <p:cNvSpPr>
            <a:spLocks noChangeArrowheads="1"/>
          </p:cNvSpPr>
          <p:nvPr/>
        </p:nvSpPr>
        <p:spPr bwMode="white">
          <a:xfrm>
            <a:off x="0" y="4221163"/>
            <a:ext cx="9144000" cy="263683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 name="Group 18"/>
          <p:cNvGrpSpPr>
            <a:grpSpLocks/>
          </p:cNvGrpSpPr>
          <p:nvPr/>
        </p:nvGrpSpPr>
        <p:grpSpPr bwMode="auto">
          <a:xfrm rot="-10800000">
            <a:off x="7413625" y="5162550"/>
            <a:ext cx="1655763" cy="1630363"/>
            <a:chOff x="0" y="2704"/>
            <a:chExt cx="1063" cy="1086"/>
          </a:xfrm>
        </p:grpSpPr>
        <p:sp>
          <p:nvSpPr>
            <p:cNvPr id="3091" name="Rectangle 19"/>
            <p:cNvSpPr>
              <a:spLocks noChangeArrowheads="1"/>
            </p:cNvSpPr>
            <p:nvPr userDrawn="1"/>
          </p:nvSpPr>
          <p:spPr bwMode="ltGray">
            <a:xfrm>
              <a:off x="0"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2" name="Rectangle 20"/>
            <p:cNvSpPr>
              <a:spLocks noChangeArrowheads="1"/>
            </p:cNvSpPr>
            <p:nvPr userDrawn="1"/>
          </p:nvSpPr>
          <p:spPr bwMode="ltGray">
            <a:xfrm>
              <a:off x="295"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3" name="Rectangle 21"/>
            <p:cNvSpPr>
              <a:spLocks noChangeArrowheads="1"/>
            </p:cNvSpPr>
            <p:nvPr userDrawn="1"/>
          </p:nvSpPr>
          <p:spPr bwMode="ltGray">
            <a:xfrm>
              <a:off x="567"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4" name="Rectangle 22"/>
            <p:cNvSpPr>
              <a:spLocks noChangeArrowheads="1"/>
            </p:cNvSpPr>
            <p:nvPr userDrawn="1"/>
          </p:nvSpPr>
          <p:spPr bwMode="ltGray">
            <a:xfrm>
              <a:off x="0"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5" name="Rectangle 23"/>
            <p:cNvSpPr>
              <a:spLocks noChangeArrowheads="1"/>
            </p:cNvSpPr>
            <p:nvPr userDrawn="1"/>
          </p:nvSpPr>
          <p:spPr bwMode="ltGray">
            <a:xfrm>
              <a:off x="295"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6" name="Rectangle 24"/>
            <p:cNvSpPr>
              <a:spLocks noChangeArrowheads="1"/>
            </p:cNvSpPr>
            <p:nvPr userDrawn="1"/>
          </p:nvSpPr>
          <p:spPr bwMode="ltGray">
            <a:xfrm>
              <a:off x="567"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7" name="Rectangle 25"/>
            <p:cNvSpPr>
              <a:spLocks noChangeArrowheads="1"/>
            </p:cNvSpPr>
            <p:nvPr userDrawn="1"/>
          </p:nvSpPr>
          <p:spPr bwMode="ltGray">
            <a:xfrm>
              <a:off x="839"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8" name="Rectangle 26"/>
            <p:cNvSpPr>
              <a:spLocks noChangeArrowheads="1"/>
            </p:cNvSpPr>
            <p:nvPr userDrawn="1"/>
          </p:nvSpPr>
          <p:spPr bwMode="ltGray">
            <a:xfrm>
              <a:off x="295" y="327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9" name="Rectangle 27"/>
            <p:cNvSpPr>
              <a:spLocks noChangeArrowheads="1"/>
            </p:cNvSpPr>
            <p:nvPr userDrawn="1"/>
          </p:nvSpPr>
          <p:spPr bwMode="ltGray">
            <a:xfrm>
              <a:off x="0" y="327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0" name="Rectangle 28"/>
            <p:cNvSpPr>
              <a:spLocks noChangeArrowheads="1"/>
            </p:cNvSpPr>
            <p:nvPr userDrawn="1"/>
          </p:nvSpPr>
          <p:spPr bwMode="ltGray">
            <a:xfrm>
              <a:off x="0" y="356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3075" name="Rectangle 3"/>
          <p:cNvSpPr>
            <a:spLocks noGrp="1" noChangeArrowheads="1"/>
          </p:cNvSpPr>
          <p:nvPr>
            <p:ph type="subTitle" idx="1"/>
          </p:nvPr>
        </p:nvSpPr>
        <p:spPr bwMode="black">
          <a:xfrm>
            <a:off x="1081088" y="5443538"/>
            <a:ext cx="7086600" cy="381000"/>
          </a:xfrm>
        </p:spPr>
        <p:txBody>
          <a:bodyPr/>
          <a:lstStyle>
            <a:lvl1pPr marL="0" indent="0" algn="ctr">
              <a:buFont typeface="Wingdings" pitchFamily="2" charset="2"/>
              <a:buNone/>
              <a:defRPr sz="2800">
                <a:solidFill>
                  <a:schemeClr val="bg1"/>
                </a:solidFill>
              </a:defRPr>
            </a:lvl1pPr>
          </a:lstStyle>
          <a:p>
            <a:r>
              <a:rPr lang="en-US" smtClean="0"/>
              <a:t>Click to edit Master subtitle style</a:t>
            </a:r>
            <a:endParaRPr lang="en-US"/>
          </a:p>
        </p:txBody>
      </p:sp>
      <p:grpSp>
        <p:nvGrpSpPr>
          <p:cNvPr id="3" name="Group 29"/>
          <p:cNvGrpSpPr>
            <a:grpSpLocks/>
          </p:cNvGrpSpPr>
          <p:nvPr/>
        </p:nvGrpSpPr>
        <p:grpSpPr bwMode="auto">
          <a:xfrm>
            <a:off x="20638" y="4281488"/>
            <a:ext cx="1655762" cy="1630362"/>
            <a:chOff x="0" y="2704"/>
            <a:chExt cx="1063" cy="1086"/>
          </a:xfrm>
        </p:grpSpPr>
        <p:sp>
          <p:nvSpPr>
            <p:cNvPr id="3102" name="Rectangle 30"/>
            <p:cNvSpPr>
              <a:spLocks noChangeArrowheads="1"/>
            </p:cNvSpPr>
            <p:nvPr userDrawn="1"/>
          </p:nvSpPr>
          <p:spPr bwMode="ltGray">
            <a:xfrm>
              <a:off x="0"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3" name="Rectangle 31"/>
            <p:cNvSpPr>
              <a:spLocks noChangeArrowheads="1"/>
            </p:cNvSpPr>
            <p:nvPr userDrawn="1"/>
          </p:nvSpPr>
          <p:spPr bwMode="ltGray">
            <a:xfrm>
              <a:off x="295"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4" name="Rectangle 32"/>
            <p:cNvSpPr>
              <a:spLocks noChangeArrowheads="1"/>
            </p:cNvSpPr>
            <p:nvPr userDrawn="1"/>
          </p:nvSpPr>
          <p:spPr bwMode="ltGray">
            <a:xfrm>
              <a:off x="567"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5" name="Rectangle 33"/>
            <p:cNvSpPr>
              <a:spLocks noChangeArrowheads="1"/>
            </p:cNvSpPr>
            <p:nvPr userDrawn="1"/>
          </p:nvSpPr>
          <p:spPr bwMode="ltGray">
            <a:xfrm>
              <a:off x="0"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6" name="Rectangle 34"/>
            <p:cNvSpPr>
              <a:spLocks noChangeArrowheads="1"/>
            </p:cNvSpPr>
            <p:nvPr userDrawn="1"/>
          </p:nvSpPr>
          <p:spPr bwMode="ltGray">
            <a:xfrm>
              <a:off x="295"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7" name="Rectangle 35"/>
            <p:cNvSpPr>
              <a:spLocks noChangeArrowheads="1"/>
            </p:cNvSpPr>
            <p:nvPr userDrawn="1"/>
          </p:nvSpPr>
          <p:spPr bwMode="ltGray">
            <a:xfrm>
              <a:off x="567"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8" name="Rectangle 36"/>
            <p:cNvSpPr>
              <a:spLocks noChangeArrowheads="1"/>
            </p:cNvSpPr>
            <p:nvPr userDrawn="1"/>
          </p:nvSpPr>
          <p:spPr bwMode="ltGray">
            <a:xfrm>
              <a:off x="839"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9" name="Rectangle 37"/>
            <p:cNvSpPr>
              <a:spLocks noChangeArrowheads="1"/>
            </p:cNvSpPr>
            <p:nvPr userDrawn="1"/>
          </p:nvSpPr>
          <p:spPr bwMode="ltGray">
            <a:xfrm>
              <a:off x="295" y="327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10" name="Rectangle 38"/>
            <p:cNvSpPr>
              <a:spLocks noChangeArrowheads="1"/>
            </p:cNvSpPr>
            <p:nvPr userDrawn="1"/>
          </p:nvSpPr>
          <p:spPr bwMode="ltGray">
            <a:xfrm>
              <a:off x="0" y="327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11" name="Rectangle 39"/>
            <p:cNvSpPr>
              <a:spLocks noChangeArrowheads="1"/>
            </p:cNvSpPr>
            <p:nvPr userDrawn="1"/>
          </p:nvSpPr>
          <p:spPr bwMode="ltGray">
            <a:xfrm>
              <a:off x="0" y="356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3074" name="Rectangle 2"/>
          <p:cNvSpPr>
            <a:spLocks noGrp="1" noChangeArrowheads="1"/>
          </p:cNvSpPr>
          <p:nvPr>
            <p:ph type="ctrTitle"/>
          </p:nvPr>
        </p:nvSpPr>
        <p:spPr bwMode="auto">
          <a:xfrm>
            <a:off x="990600" y="4572000"/>
            <a:ext cx="7239000" cy="631825"/>
          </a:xfrm>
        </p:spPr>
        <p:txBody>
          <a:bodyPr/>
          <a:lstStyle>
            <a:lvl1pPr>
              <a:defRPr sz="4800">
                <a:solidFill>
                  <a:schemeClr val="bg2"/>
                </a:solidFill>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 name="Group 5"/>
          <p:cNvGrpSpPr/>
          <p:nvPr/>
        </p:nvGrpSpPr>
        <p:grpSpPr>
          <a:xfrm>
            <a:off x="0" y="1152514"/>
            <a:ext cx="9144000" cy="919164"/>
            <a:chOff x="0" y="1152514"/>
            <a:chExt cx="9144000" cy="919164"/>
          </a:xfrm>
        </p:grpSpPr>
        <p:sp>
          <p:nvSpPr>
            <p:cNvPr id="7" name="Rectangle 15"/>
            <p:cNvSpPr>
              <a:spLocks noChangeArrowheads="1"/>
            </p:cNvSpPr>
            <p:nvPr/>
          </p:nvSpPr>
          <p:spPr bwMode="white">
            <a:xfrm>
              <a:off x="0" y="1157278"/>
              <a:ext cx="9144000" cy="914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 name="Group 16"/>
            <p:cNvGrpSpPr>
              <a:grpSpLocks/>
            </p:cNvGrpSpPr>
            <p:nvPr/>
          </p:nvGrpSpPr>
          <p:grpSpPr bwMode="auto">
            <a:xfrm>
              <a:off x="44450" y="1223953"/>
              <a:ext cx="863602" cy="847725"/>
              <a:chOff x="0" y="2704"/>
              <a:chExt cx="1063" cy="1086"/>
            </a:xfrm>
          </p:grpSpPr>
          <p:sp>
            <p:nvSpPr>
              <p:cNvPr id="20" name="Rectangle 17"/>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1" name="Rectangle 18"/>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2" name="Rectangle 19"/>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3" name="Rectangle 20"/>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4" name="Rectangle 21"/>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5" name="Rectangle 22"/>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6" name="Rectangle 23"/>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7" name="Rectangle 24"/>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8" name="Rectangle 25"/>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9" name="Rectangle 26"/>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nvGrpSpPr>
            <p:cNvPr id="9" name="Group 27"/>
            <p:cNvGrpSpPr>
              <a:grpSpLocks/>
            </p:cNvGrpSpPr>
            <p:nvPr/>
          </p:nvGrpSpPr>
          <p:grpSpPr bwMode="auto">
            <a:xfrm rot="10800000">
              <a:off x="8228011" y="1152514"/>
              <a:ext cx="863602" cy="847725"/>
              <a:chOff x="0" y="2704"/>
              <a:chExt cx="1063" cy="1086"/>
            </a:xfrm>
          </p:grpSpPr>
          <p:sp>
            <p:nvSpPr>
              <p:cNvPr id="10" name="Rectangle 28"/>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1" name="Rectangle 29"/>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2" name="Rectangle 30"/>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3" name="Rectangle 31"/>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4" name="Rectangle 32"/>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5" name="Rectangle 33"/>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6" name="Rectangle 34"/>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7" name="Rectangle 35"/>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8" name="Rectangle 36"/>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9" name="Rectangle 37"/>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7" name="Group 6"/>
          <p:cNvGrpSpPr/>
          <p:nvPr/>
        </p:nvGrpSpPr>
        <p:grpSpPr>
          <a:xfrm>
            <a:off x="0" y="1152514"/>
            <a:ext cx="9144000" cy="919164"/>
            <a:chOff x="0" y="1152514"/>
            <a:chExt cx="9144000" cy="919164"/>
          </a:xfrm>
        </p:grpSpPr>
        <p:sp>
          <p:nvSpPr>
            <p:cNvPr id="8" name="Rectangle 15"/>
            <p:cNvSpPr>
              <a:spLocks noChangeArrowheads="1"/>
            </p:cNvSpPr>
            <p:nvPr/>
          </p:nvSpPr>
          <p:spPr bwMode="white">
            <a:xfrm>
              <a:off x="0" y="1157278"/>
              <a:ext cx="9144000" cy="914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9" name="Group 16"/>
            <p:cNvGrpSpPr>
              <a:grpSpLocks/>
            </p:cNvGrpSpPr>
            <p:nvPr/>
          </p:nvGrpSpPr>
          <p:grpSpPr bwMode="auto">
            <a:xfrm>
              <a:off x="44450" y="1223953"/>
              <a:ext cx="863602" cy="847725"/>
              <a:chOff x="0" y="2704"/>
              <a:chExt cx="1063" cy="1086"/>
            </a:xfrm>
          </p:grpSpPr>
          <p:sp>
            <p:nvSpPr>
              <p:cNvPr id="21" name="Rectangle 17"/>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2" name="Rectangle 18"/>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3" name="Rectangle 19"/>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4" name="Rectangle 20"/>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5" name="Rectangle 21"/>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6" name="Rectangle 22"/>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7" name="Rectangle 23"/>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8" name="Rectangle 24"/>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9" name="Rectangle 25"/>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30" name="Rectangle 26"/>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nvGrpSpPr>
            <p:cNvPr id="10" name="Group 27"/>
            <p:cNvGrpSpPr>
              <a:grpSpLocks/>
            </p:cNvGrpSpPr>
            <p:nvPr/>
          </p:nvGrpSpPr>
          <p:grpSpPr bwMode="auto">
            <a:xfrm rot="10800000">
              <a:off x="8228011" y="1152514"/>
              <a:ext cx="863602" cy="847725"/>
              <a:chOff x="0" y="2704"/>
              <a:chExt cx="1063" cy="1086"/>
            </a:xfrm>
          </p:grpSpPr>
          <p:sp>
            <p:nvSpPr>
              <p:cNvPr id="11" name="Rectangle 28"/>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2" name="Rectangle 29"/>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3" name="Rectangle 30"/>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4" name="Rectangle 31"/>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5" name="Rectangle 32"/>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6" name="Rectangle 33"/>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7" name="Rectangle 34"/>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8" name="Rectangle 35"/>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9" name="Rectangle 36"/>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0" name="Rectangle 37"/>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1962" y="2214554"/>
            <a:ext cx="4038600" cy="425292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85992"/>
            <a:ext cx="4038600" cy="414340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5" name="Group 4"/>
          <p:cNvGrpSpPr/>
          <p:nvPr/>
        </p:nvGrpSpPr>
        <p:grpSpPr>
          <a:xfrm>
            <a:off x="0" y="1152514"/>
            <a:ext cx="9144000" cy="919164"/>
            <a:chOff x="0" y="1152514"/>
            <a:chExt cx="9144000" cy="919164"/>
          </a:xfrm>
        </p:grpSpPr>
        <p:sp>
          <p:nvSpPr>
            <p:cNvPr id="6" name="Rectangle 15"/>
            <p:cNvSpPr>
              <a:spLocks noChangeArrowheads="1"/>
            </p:cNvSpPr>
            <p:nvPr/>
          </p:nvSpPr>
          <p:spPr bwMode="white">
            <a:xfrm>
              <a:off x="0" y="1157278"/>
              <a:ext cx="9144000" cy="914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 name="Group 16"/>
            <p:cNvGrpSpPr>
              <a:grpSpLocks/>
            </p:cNvGrpSpPr>
            <p:nvPr/>
          </p:nvGrpSpPr>
          <p:grpSpPr bwMode="auto">
            <a:xfrm>
              <a:off x="44450" y="1223953"/>
              <a:ext cx="863602" cy="847725"/>
              <a:chOff x="0" y="2704"/>
              <a:chExt cx="1063" cy="1086"/>
            </a:xfrm>
          </p:grpSpPr>
          <p:sp>
            <p:nvSpPr>
              <p:cNvPr id="19" name="Rectangle 17"/>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0" name="Rectangle 18"/>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1" name="Rectangle 19"/>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2" name="Rectangle 20"/>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3" name="Rectangle 21"/>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4" name="Rectangle 22"/>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5" name="Rectangle 23"/>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6" name="Rectangle 24"/>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7" name="Rectangle 25"/>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8" name="Rectangle 26"/>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nvGrpSpPr>
            <p:cNvPr id="8" name="Group 27"/>
            <p:cNvGrpSpPr>
              <a:grpSpLocks/>
            </p:cNvGrpSpPr>
            <p:nvPr/>
          </p:nvGrpSpPr>
          <p:grpSpPr bwMode="auto">
            <a:xfrm rot="10800000">
              <a:off x="8228011" y="1152514"/>
              <a:ext cx="863602" cy="847725"/>
              <a:chOff x="0" y="2704"/>
              <a:chExt cx="1063" cy="1086"/>
            </a:xfrm>
          </p:grpSpPr>
          <p:sp>
            <p:nvSpPr>
              <p:cNvPr id="9" name="Rectangle 28"/>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0" name="Rectangle 29"/>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1" name="Rectangle 30"/>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2" name="Rectangle 31"/>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3" name="Rectangle 32"/>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4" name="Rectangle 33"/>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5" name="Rectangle 34"/>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6" name="Rectangle 35"/>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7" name="Rectangle 36"/>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8" name="Rectangle 37"/>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38"/>
          <p:cNvSpPr>
            <a:spLocks noChangeArrowheads="1"/>
          </p:cNvSpPr>
          <p:nvPr/>
        </p:nvSpPr>
        <p:spPr bwMode="gray">
          <a:xfrm>
            <a:off x="0" y="6562725"/>
            <a:ext cx="9144000" cy="304800"/>
          </a:xfrm>
          <a:prstGeom prst="rect">
            <a:avLst/>
          </a:prstGeom>
          <a:solidFill>
            <a:schemeClr val="bg2"/>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2214554"/>
            <a:ext cx="8229600" cy="44291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7162800" y="6567488"/>
            <a:ext cx="15240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endParaRPr lang="en-US"/>
          </a:p>
        </p:txBody>
      </p:sp>
      <p:sp>
        <p:nvSpPr>
          <p:cNvPr id="1030" name="Rectangle 6"/>
          <p:cNvSpPr>
            <a:spLocks noGrp="1" noChangeArrowheads="1"/>
          </p:cNvSpPr>
          <p:nvPr>
            <p:ph type="sldNum" sz="quarter" idx="4"/>
          </p:nvPr>
        </p:nvSpPr>
        <p:spPr bwMode="auto">
          <a:xfrm>
            <a:off x="476250" y="6565900"/>
            <a:ext cx="609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latin typeface="Verdana" pitchFamily="34" charset="0"/>
              </a:defRPr>
            </a:lvl1pPr>
          </a:lstStyle>
          <a:p>
            <a:fld id="{5BF8AF66-BE65-4577-A467-6B34C1BB403D}" type="slidenum">
              <a:rPr lang="en-GB" smtClean="0"/>
              <a:pPr/>
              <a:t>‹#›</a:t>
            </a:fld>
            <a:endParaRPr lang="en-GB"/>
          </a:p>
        </p:txBody>
      </p:sp>
      <p:sp>
        <p:nvSpPr>
          <p:cNvPr id="1026" name="Rectangle 2"/>
          <p:cNvSpPr>
            <a:spLocks noGrp="1" noChangeArrowheads="1"/>
          </p:cNvSpPr>
          <p:nvPr>
            <p:ph type="title"/>
          </p:nvPr>
        </p:nvSpPr>
        <p:spPr bwMode="black">
          <a:xfrm>
            <a:off x="838200" y="1365240"/>
            <a:ext cx="73914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ctr" rtl="0" eaLnBrk="1" fontAlgn="base" hangingPunct="1">
        <a:spcBef>
          <a:spcPct val="0"/>
        </a:spcBef>
        <a:spcAft>
          <a:spcPct val="0"/>
        </a:spcAft>
        <a:defRPr sz="24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0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le:///D:\Kuliah%20S2\Video\ISM\01Tesco%20UK%20Gatwick%20mobile%20virtual%20store%20-%20Barcodes,%20QR%20Codes.avi"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file:///D:\Kuliah%20S2\Video\Avi%20kuliah\Tesco%20Homeplus%20Virtual%20Subway%20Store%20in%20South%20Korea.av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file:///D:\Kuliah%20S2\Video\Avi%20kuliah\BCQRcode.avi"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Video/Avi%20kuliah/Tesco.com%20Barcode%20Shopping%20on%20iPhone.avi"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Information System </a:t>
            </a:r>
            <a:endParaRPr lang="en-US" dirty="0"/>
          </a:p>
        </p:txBody>
      </p:sp>
      <p:sp>
        <p:nvSpPr>
          <p:cNvPr id="3" name="Content Placeholder 2"/>
          <p:cNvSpPr>
            <a:spLocks noGrp="1"/>
          </p:cNvSpPr>
          <p:nvPr>
            <p:ph idx="1"/>
          </p:nvPr>
        </p:nvSpPr>
        <p:spPr/>
        <p:txBody>
          <a:bodyPr/>
          <a:lstStyle/>
          <a:p>
            <a:r>
              <a:rPr lang="en-US" dirty="0" smtClean="0"/>
              <a:t>Data : raw facts that describe the characteristic of an event</a:t>
            </a:r>
          </a:p>
          <a:p>
            <a:r>
              <a:rPr lang="en-US" dirty="0" smtClean="0"/>
              <a:t>Information : data converted into a meaningful and useful context</a:t>
            </a:r>
          </a:p>
          <a:p>
            <a:r>
              <a:rPr lang="en-US" dirty="0" smtClean="0"/>
              <a:t>Business Intelligent. E.g. Customer Relationship Management</a:t>
            </a:r>
          </a:p>
          <a:p>
            <a:r>
              <a:rPr lang="en-US" dirty="0" smtClean="0"/>
              <a:t>Knowledge . E.g. Knowledge Management System</a:t>
            </a:r>
            <a:endParaRPr lang="en-US" dirty="0"/>
          </a:p>
        </p:txBody>
      </p:sp>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1</a:t>
            </a:fld>
            <a:endParaRPr lang="en-US"/>
          </a:p>
        </p:txBody>
      </p:sp>
      <p:sp>
        <p:nvSpPr>
          <p:cNvPr id="5" name="TextBox 4"/>
          <p:cNvSpPr txBox="1"/>
          <p:nvPr/>
        </p:nvSpPr>
        <p:spPr>
          <a:xfrm>
            <a:off x="285720" y="1142984"/>
            <a:ext cx="2719655" cy="369332"/>
          </a:xfrm>
          <a:prstGeom prst="rect">
            <a:avLst/>
          </a:prstGeom>
          <a:noFill/>
        </p:spPr>
        <p:txBody>
          <a:bodyPr wrap="none" rtlCol="0">
            <a:spAutoFit/>
          </a:bodyPr>
          <a:lstStyle/>
          <a:p>
            <a:r>
              <a:rPr lang="en-US" dirty="0" smtClean="0">
                <a:solidFill>
                  <a:schemeClr val="bg1"/>
                </a:solidFill>
              </a:rPr>
              <a:t>Last Week Lecture Note </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INPUT AND OUTPUT ON Accounting and Finance</a:t>
            </a:r>
            <a:br>
              <a:rPr lang="en-US" i="1" dirty="0" smtClean="0"/>
            </a:br>
            <a:endParaRPr lang="en-US"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1785937" y="2281238"/>
            <a:ext cx="5572125" cy="4295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412776"/>
            <a:ext cx="7391400" cy="563562"/>
          </a:xfrm>
        </p:spPr>
        <p:txBody>
          <a:bodyPr/>
          <a:lstStyle/>
          <a:p>
            <a:r>
              <a:rPr lang="en-US" i="1" dirty="0" smtClean="0"/>
              <a:t>INPUT AND OUTPUT ON Human Resources</a:t>
            </a:r>
            <a:endParaRPr lang="en-US"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1804987" y="2309813"/>
            <a:ext cx="5534025" cy="4238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2590800" y="2205060"/>
            <a:ext cx="3733800" cy="4362450"/>
            <a:chOff x="2590800" y="1733550"/>
            <a:chExt cx="3733800" cy="4362450"/>
          </a:xfrm>
        </p:grpSpPr>
        <p:sp>
          <p:nvSpPr>
            <p:cNvPr id="35" name="Rectangle 34"/>
            <p:cNvSpPr/>
            <p:nvPr/>
          </p:nvSpPr>
          <p:spPr bwMode="auto">
            <a:xfrm>
              <a:off x="2590800" y="1752600"/>
              <a:ext cx="3733800" cy="4343400"/>
            </a:xfrm>
            <a:prstGeom prst="rect">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grpSp>
          <p:nvGrpSpPr>
            <p:cNvPr id="3" name="Group 50"/>
            <p:cNvGrpSpPr/>
            <p:nvPr/>
          </p:nvGrpSpPr>
          <p:grpSpPr>
            <a:xfrm>
              <a:off x="2590800" y="1733550"/>
              <a:ext cx="3733800" cy="261610"/>
              <a:chOff x="2590800" y="1733550"/>
              <a:chExt cx="3733800" cy="261610"/>
            </a:xfrm>
          </p:grpSpPr>
          <p:sp>
            <p:nvSpPr>
              <p:cNvPr id="49" name="Rectangle 48"/>
              <p:cNvSpPr/>
              <p:nvPr/>
            </p:nvSpPr>
            <p:spPr bwMode="auto">
              <a:xfrm>
                <a:off x="2590800" y="1752600"/>
                <a:ext cx="3733800" cy="228600"/>
              </a:xfrm>
              <a:prstGeom prst="rect">
                <a:avLst/>
              </a:prstGeom>
              <a:solidFill>
                <a:schemeClr val="accent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sp>
            <p:nvSpPr>
              <p:cNvPr id="43" name="Rectangle 42"/>
              <p:cNvSpPr/>
              <p:nvPr/>
            </p:nvSpPr>
            <p:spPr>
              <a:xfrm>
                <a:off x="4038600" y="1733550"/>
                <a:ext cx="990600" cy="261610"/>
              </a:xfrm>
              <a:prstGeom prst="rect">
                <a:avLst/>
              </a:prstGeom>
            </p:spPr>
            <p:txBody>
              <a:bodyPr wrap="square">
                <a:spAutoFit/>
              </a:bodyPr>
              <a:lstStyle/>
              <a:p>
                <a:pPr algn="ctr"/>
                <a:r>
                  <a:rPr lang="en-US" sz="1100" dirty="0" smtClean="0">
                    <a:solidFill>
                      <a:schemeClr val="bg1"/>
                    </a:solidFill>
                  </a:rPr>
                  <a:t>Activity</a:t>
                </a:r>
                <a:endParaRPr lang="en-US" sz="1100" dirty="0">
                  <a:solidFill>
                    <a:schemeClr val="bg1"/>
                  </a:solidFill>
                </a:endParaRPr>
              </a:p>
            </p:txBody>
          </p:sp>
        </p:grpSp>
      </p:grpSp>
      <p:sp>
        <p:nvSpPr>
          <p:cNvPr id="8" name="Oval 7"/>
          <p:cNvSpPr/>
          <p:nvPr/>
        </p:nvSpPr>
        <p:spPr bwMode="auto">
          <a:xfrm>
            <a:off x="2819400" y="2605110"/>
            <a:ext cx="3276600" cy="37338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sp>
        <p:nvSpPr>
          <p:cNvPr id="53" name="Title 52"/>
          <p:cNvSpPr>
            <a:spLocks noGrp="1"/>
          </p:cNvSpPr>
          <p:nvPr>
            <p:ph type="title"/>
          </p:nvPr>
        </p:nvSpPr>
        <p:spPr/>
        <p:txBody>
          <a:bodyPr/>
          <a:lstStyle/>
          <a:p>
            <a:r>
              <a:rPr lang="en-US" dirty="0" smtClean="0"/>
              <a:t>Activity support by Information</a:t>
            </a:r>
            <a:endParaRPr lang="en-US" dirty="0"/>
          </a:p>
        </p:txBody>
      </p:sp>
      <p:sp>
        <p:nvSpPr>
          <p:cNvPr id="5" name="Slide Number Placeholder 4"/>
          <p:cNvSpPr>
            <a:spLocks noGrp="1"/>
          </p:cNvSpPr>
          <p:nvPr>
            <p:ph type="sldNum" sz="quarter" idx="11"/>
          </p:nvPr>
        </p:nvSpPr>
        <p:spPr>
          <a:prstGeom prst="rect">
            <a:avLst/>
          </a:prstGeom>
        </p:spPr>
        <p:txBody>
          <a:bodyPr/>
          <a:lstStyle/>
          <a:p>
            <a:fld id="{92049FCB-9C35-416F-8171-E679D7CDB359}" type="slidenum">
              <a:rPr lang="en-US"/>
              <a:pPr/>
              <a:t>12</a:t>
            </a:fld>
            <a:endParaRPr lang="en-US"/>
          </a:p>
        </p:txBody>
      </p:sp>
      <p:grpSp>
        <p:nvGrpSpPr>
          <p:cNvPr id="4" name="Group 54"/>
          <p:cNvGrpSpPr/>
          <p:nvPr/>
        </p:nvGrpSpPr>
        <p:grpSpPr>
          <a:xfrm>
            <a:off x="4038600" y="2614635"/>
            <a:ext cx="847725" cy="914400"/>
            <a:chOff x="4038600" y="2143125"/>
            <a:chExt cx="847725" cy="914400"/>
          </a:xfrm>
        </p:grpSpPr>
        <p:sp>
          <p:nvSpPr>
            <p:cNvPr id="7" name="Oval 6"/>
            <p:cNvSpPr/>
            <p:nvPr/>
          </p:nvSpPr>
          <p:spPr bwMode="auto">
            <a:xfrm>
              <a:off x="4038600" y="2143125"/>
              <a:ext cx="838200" cy="914400"/>
            </a:xfrm>
            <a:prstGeom prst="ellipse">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0" name="Rectangle 9"/>
            <p:cNvSpPr/>
            <p:nvPr/>
          </p:nvSpPr>
          <p:spPr>
            <a:xfrm>
              <a:off x="4048125" y="2398038"/>
              <a:ext cx="838200" cy="430887"/>
            </a:xfrm>
            <a:prstGeom prst="rect">
              <a:avLst/>
            </a:prstGeom>
          </p:spPr>
          <p:txBody>
            <a:bodyPr wrap="square">
              <a:spAutoFit/>
            </a:bodyPr>
            <a:lstStyle/>
            <a:p>
              <a:pPr algn="ctr"/>
              <a:r>
                <a:rPr lang="en-US" sz="1100" dirty="0" smtClean="0">
                  <a:solidFill>
                    <a:schemeClr val="bg1"/>
                  </a:solidFill>
                </a:rPr>
                <a:t>Decision</a:t>
              </a:r>
              <a:br>
                <a:rPr lang="en-US" sz="1100" dirty="0" smtClean="0">
                  <a:solidFill>
                    <a:schemeClr val="bg1"/>
                  </a:solidFill>
                </a:rPr>
              </a:br>
              <a:r>
                <a:rPr lang="en-US" sz="1100" dirty="0" smtClean="0">
                  <a:solidFill>
                    <a:schemeClr val="bg1"/>
                  </a:solidFill>
                </a:rPr>
                <a:t>rights</a:t>
              </a:r>
              <a:endParaRPr lang="en-US" sz="1100" dirty="0">
                <a:solidFill>
                  <a:schemeClr val="bg1"/>
                </a:solidFill>
              </a:endParaRPr>
            </a:p>
          </p:txBody>
        </p:sp>
      </p:grpSp>
      <p:grpSp>
        <p:nvGrpSpPr>
          <p:cNvPr id="6" name="Group 52"/>
          <p:cNvGrpSpPr/>
          <p:nvPr/>
        </p:nvGrpSpPr>
        <p:grpSpPr>
          <a:xfrm>
            <a:off x="2828925" y="3795735"/>
            <a:ext cx="904875" cy="914400"/>
            <a:chOff x="2828925" y="3324225"/>
            <a:chExt cx="904875" cy="914400"/>
          </a:xfrm>
        </p:grpSpPr>
        <p:sp>
          <p:nvSpPr>
            <p:cNvPr id="11" name="Oval 10"/>
            <p:cNvSpPr/>
            <p:nvPr/>
          </p:nvSpPr>
          <p:spPr bwMode="auto">
            <a:xfrm>
              <a:off x="2886075" y="3324225"/>
              <a:ext cx="838200" cy="91440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2" name="Rectangle 11"/>
            <p:cNvSpPr/>
            <p:nvPr/>
          </p:nvSpPr>
          <p:spPr>
            <a:xfrm>
              <a:off x="2828925" y="3499961"/>
              <a:ext cx="904875" cy="507831"/>
            </a:xfrm>
            <a:prstGeom prst="rect">
              <a:avLst/>
            </a:prstGeom>
          </p:spPr>
          <p:txBody>
            <a:bodyPr wrap="square">
              <a:spAutoFit/>
            </a:bodyPr>
            <a:lstStyle/>
            <a:p>
              <a:pPr algn="ctr"/>
              <a:r>
                <a:rPr lang="en-US" sz="900" dirty="0" smtClean="0">
                  <a:solidFill>
                    <a:schemeClr val="bg1"/>
                  </a:solidFill>
                </a:rPr>
                <a:t>Formal</a:t>
              </a:r>
            </a:p>
            <a:p>
              <a:pPr algn="ctr"/>
              <a:r>
                <a:rPr lang="en-US" sz="900" dirty="0" smtClean="0">
                  <a:solidFill>
                    <a:schemeClr val="bg1"/>
                  </a:solidFill>
                </a:rPr>
                <a:t>Reporting</a:t>
              </a:r>
            </a:p>
            <a:p>
              <a:pPr algn="ctr"/>
              <a:r>
                <a:rPr lang="en-US" sz="900" dirty="0" smtClean="0">
                  <a:solidFill>
                    <a:schemeClr val="bg1"/>
                  </a:solidFill>
                </a:rPr>
                <a:t>relationships</a:t>
              </a:r>
              <a:endParaRPr lang="en-US" sz="900" dirty="0">
                <a:solidFill>
                  <a:schemeClr val="bg1"/>
                </a:solidFill>
              </a:endParaRPr>
            </a:p>
          </p:txBody>
        </p:sp>
      </p:grpSp>
      <p:grpSp>
        <p:nvGrpSpPr>
          <p:cNvPr id="9" name="Group 55"/>
          <p:cNvGrpSpPr/>
          <p:nvPr/>
        </p:nvGrpSpPr>
        <p:grpSpPr>
          <a:xfrm>
            <a:off x="4800600" y="2986110"/>
            <a:ext cx="847725" cy="914400"/>
            <a:chOff x="4800600" y="2514600"/>
            <a:chExt cx="847725" cy="914400"/>
          </a:xfrm>
        </p:grpSpPr>
        <p:sp>
          <p:nvSpPr>
            <p:cNvPr id="13" name="Oval 12"/>
            <p:cNvSpPr/>
            <p:nvPr/>
          </p:nvSpPr>
          <p:spPr bwMode="auto">
            <a:xfrm>
              <a:off x="4800600" y="2514600"/>
              <a:ext cx="838200" cy="914400"/>
            </a:xfrm>
            <a:prstGeom prst="ellipse">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4" name="Rectangle 13"/>
            <p:cNvSpPr/>
            <p:nvPr/>
          </p:nvSpPr>
          <p:spPr>
            <a:xfrm>
              <a:off x="4810125" y="2809875"/>
              <a:ext cx="838200" cy="261610"/>
            </a:xfrm>
            <a:prstGeom prst="rect">
              <a:avLst/>
            </a:prstGeom>
          </p:spPr>
          <p:txBody>
            <a:bodyPr wrap="square">
              <a:spAutoFit/>
            </a:bodyPr>
            <a:lstStyle/>
            <a:p>
              <a:pPr algn="ctr"/>
              <a:r>
                <a:rPr lang="en-US" sz="1100" dirty="0" smtClean="0">
                  <a:solidFill>
                    <a:schemeClr val="bg1"/>
                  </a:solidFill>
                </a:rPr>
                <a:t>Data</a:t>
              </a:r>
              <a:endParaRPr lang="en-US" sz="1100" dirty="0">
                <a:solidFill>
                  <a:schemeClr val="bg1"/>
                </a:solidFill>
              </a:endParaRPr>
            </a:p>
          </p:txBody>
        </p:sp>
      </p:grpSp>
      <p:grpSp>
        <p:nvGrpSpPr>
          <p:cNvPr id="27" name="Group 53"/>
          <p:cNvGrpSpPr/>
          <p:nvPr/>
        </p:nvGrpSpPr>
        <p:grpSpPr>
          <a:xfrm>
            <a:off x="3257550" y="2967060"/>
            <a:ext cx="847725" cy="914400"/>
            <a:chOff x="3257550" y="2495550"/>
            <a:chExt cx="847725" cy="914400"/>
          </a:xfrm>
        </p:grpSpPr>
        <p:sp>
          <p:nvSpPr>
            <p:cNvPr id="15" name="Oval 14"/>
            <p:cNvSpPr/>
            <p:nvPr/>
          </p:nvSpPr>
          <p:spPr bwMode="auto">
            <a:xfrm>
              <a:off x="3257550" y="2495550"/>
              <a:ext cx="838200" cy="9144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6" name="Rectangle 15"/>
            <p:cNvSpPr/>
            <p:nvPr/>
          </p:nvSpPr>
          <p:spPr>
            <a:xfrm>
              <a:off x="3267075" y="2750463"/>
              <a:ext cx="838200" cy="430887"/>
            </a:xfrm>
            <a:prstGeom prst="rect">
              <a:avLst/>
            </a:prstGeom>
          </p:spPr>
          <p:txBody>
            <a:bodyPr wrap="square">
              <a:spAutoFit/>
            </a:bodyPr>
            <a:lstStyle/>
            <a:p>
              <a:r>
                <a:rPr lang="en-US" sz="1100" dirty="0">
                  <a:solidFill>
                    <a:schemeClr val="bg1"/>
                  </a:solidFill>
                </a:rPr>
                <a:t>Business Processes</a:t>
              </a:r>
            </a:p>
          </p:txBody>
        </p:sp>
      </p:grpSp>
      <p:grpSp>
        <p:nvGrpSpPr>
          <p:cNvPr id="28" name="Group 56"/>
          <p:cNvGrpSpPr/>
          <p:nvPr/>
        </p:nvGrpSpPr>
        <p:grpSpPr>
          <a:xfrm>
            <a:off x="5229225" y="3805260"/>
            <a:ext cx="847725" cy="914400"/>
            <a:chOff x="5229225" y="3333750"/>
            <a:chExt cx="847725" cy="914400"/>
          </a:xfrm>
        </p:grpSpPr>
        <p:sp>
          <p:nvSpPr>
            <p:cNvPr id="17" name="Oval 16"/>
            <p:cNvSpPr/>
            <p:nvPr/>
          </p:nvSpPr>
          <p:spPr bwMode="auto">
            <a:xfrm>
              <a:off x="5229225" y="3333750"/>
              <a:ext cx="838200" cy="914400"/>
            </a:xfrm>
            <a:prstGeom prst="ellipse">
              <a:avLst/>
            </a:prstGeom>
            <a:solidFill>
              <a:srgbClr val="0066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8" name="Rectangle 17"/>
            <p:cNvSpPr/>
            <p:nvPr/>
          </p:nvSpPr>
          <p:spPr>
            <a:xfrm>
              <a:off x="5238750" y="3629025"/>
              <a:ext cx="838200" cy="261610"/>
            </a:xfrm>
            <a:prstGeom prst="rect">
              <a:avLst/>
            </a:prstGeom>
          </p:spPr>
          <p:txBody>
            <a:bodyPr wrap="square">
              <a:spAutoFit/>
            </a:bodyPr>
            <a:lstStyle/>
            <a:p>
              <a:pPr algn="ctr"/>
              <a:r>
                <a:rPr lang="en-US" sz="1050" dirty="0" smtClean="0">
                  <a:solidFill>
                    <a:schemeClr val="bg1"/>
                  </a:solidFill>
                </a:rPr>
                <a:t>Planning</a:t>
              </a:r>
              <a:endParaRPr lang="en-US" sz="1050" dirty="0">
                <a:solidFill>
                  <a:schemeClr val="bg1"/>
                </a:solidFill>
              </a:endParaRPr>
            </a:p>
          </p:txBody>
        </p:sp>
      </p:grpSp>
      <p:grpSp>
        <p:nvGrpSpPr>
          <p:cNvPr id="37" name="Group 57"/>
          <p:cNvGrpSpPr/>
          <p:nvPr/>
        </p:nvGrpSpPr>
        <p:grpSpPr>
          <a:xfrm>
            <a:off x="5076825" y="4710135"/>
            <a:ext cx="847725" cy="914400"/>
            <a:chOff x="5076825" y="4238625"/>
            <a:chExt cx="847725" cy="914400"/>
          </a:xfrm>
        </p:grpSpPr>
        <p:sp>
          <p:nvSpPr>
            <p:cNvPr id="19" name="Oval 18"/>
            <p:cNvSpPr/>
            <p:nvPr/>
          </p:nvSpPr>
          <p:spPr bwMode="auto">
            <a:xfrm>
              <a:off x="5076825" y="4238625"/>
              <a:ext cx="838200" cy="914400"/>
            </a:xfrm>
            <a:prstGeom prst="ellipse">
              <a:avLst/>
            </a:prstGeom>
            <a:solidFill>
              <a:srgbClr val="99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20" name="Rectangle 19"/>
            <p:cNvSpPr/>
            <p:nvPr/>
          </p:nvSpPr>
          <p:spPr>
            <a:xfrm>
              <a:off x="5086350" y="4415850"/>
              <a:ext cx="838200" cy="584775"/>
            </a:xfrm>
            <a:prstGeom prst="rect">
              <a:avLst/>
            </a:prstGeom>
          </p:spPr>
          <p:txBody>
            <a:bodyPr wrap="square">
              <a:spAutoFit/>
            </a:bodyPr>
            <a:lstStyle/>
            <a:p>
              <a:pPr algn="ctr"/>
              <a:r>
                <a:rPr lang="en-US" sz="800" dirty="0" smtClean="0">
                  <a:solidFill>
                    <a:schemeClr val="bg1"/>
                  </a:solidFill>
                </a:rPr>
                <a:t>Performance measurement</a:t>
              </a:r>
            </a:p>
            <a:p>
              <a:pPr algn="ctr"/>
              <a:r>
                <a:rPr lang="en-US" sz="800" dirty="0" smtClean="0">
                  <a:solidFill>
                    <a:schemeClr val="bg1"/>
                  </a:solidFill>
                </a:rPr>
                <a:t>And </a:t>
              </a:r>
            </a:p>
            <a:p>
              <a:pPr algn="ctr"/>
              <a:r>
                <a:rPr lang="en-US" sz="800" dirty="0" smtClean="0">
                  <a:solidFill>
                    <a:schemeClr val="bg1"/>
                  </a:solidFill>
                </a:rPr>
                <a:t>evaluation</a:t>
              </a:r>
              <a:endParaRPr lang="en-US" sz="800" dirty="0">
                <a:solidFill>
                  <a:schemeClr val="bg1"/>
                </a:solidFill>
              </a:endParaRPr>
            </a:p>
          </p:txBody>
        </p:sp>
      </p:grpSp>
      <p:grpSp>
        <p:nvGrpSpPr>
          <p:cNvPr id="40" name="Group 58"/>
          <p:cNvGrpSpPr/>
          <p:nvPr/>
        </p:nvGrpSpPr>
        <p:grpSpPr>
          <a:xfrm>
            <a:off x="4476750" y="5348310"/>
            <a:ext cx="847725" cy="914400"/>
            <a:chOff x="4476750" y="4876800"/>
            <a:chExt cx="847725" cy="914400"/>
          </a:xfrm>
        </p:grpSpPr>
        <p:sp>
          <p:nvSpPr>
            <p:cNvPr id="21" name="Oval 20"/>
            <p:cNvSpPr/>
            <p:nvPr/>
          </p:nvSpPr>
          <p:spPr bwMode="auto">
            <a:xfrm>
              <a:off x="4476750" y="4876800"/>
              <a:ext cx="838200" cy="914400"/>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22" name="Rectangle 21"/>
            <p:cNvSpPr/>
            <p:nvPr/>
          </p:nvSpPr>
          <p:spPr>
            <a:xfrm>
              <a:off x="4486275" y="5029200"/>
              <a:ext cx="838200" cy="400110"/>
            </a:xfrm>
            <a:prstGeom prst="rect">
              <a:avLst/>
            </a:prstGeom>
          </p:spPr>
          <p:txBody>
            <a:bodyPr wrap="square">
              <a:spAutoFit/>
            </a:bodyPr>
            <a:lstStyle/>
            <a:p>
              <a:pPr algn="ctr"/>
              <a:r>
                <a:rPr lang="en-US" sz="1000" dirty="0" smtClean="0">
                  <a:solidFill>
                    <a:schemeClr val="bg1"/>
                  </a:solidFill>
                </a:rPr>
                <a:t>Incentives</a:t>
              </a:r>
              <a:br>
                <a:rPr lang="en-US" sz="1000" dirty="0" smtClean="0">
                  <a:solidFill>
                    <a:schemeClr val="bg1"/>
                  </a:solidFill>
                </a:rPr>
              </a:br>
              <a:r>
                <a:rPr lang="en-US" sz="1000" dirty="0" smtClean="0">
                  <a:solidFill>
                    <a:schemeClr val="bg1"/>
                  </a:solidFill>
                </a:rPr>
                <a:t>and rewards</a:t>
              </a:r>
              <a:endParaRPr lang="en-US" sz="1000" dirty="0">
                <a:solidFill>
                  <a:schemeClr val="bg1"/>
                </a:solidFill>
              </a:endParaRPr>
            </a:p>
          </p:txBody>
        </p:sp>
      </p:grpSp>
      <p:grpSp>
        <p:nvGrpSpPr>
          <p:cNvPr id="41" name="Group 59"/>
          <p:cNvGrpSpPr/>
          <p:nvPr/>
        </p:nvGrpSpPr>
        <p:grpSpPr>
          <a:xfrm>
            <a:off x="3619500" y="5348310"/>
            <a:ext cx="847725" cy="914400"/>
            <a:chOff x="3619500" y="4876800"/>
            <a:chExt cx="847725" cy="914400"/>
          </a:xfrm>
        </p:grpSpPr>
        <p:sp>
          <p:nvSpPr>
            <p:cNvPr id="23" name="Oval 22"/>
            <p:cNvSpPr/>
            <p:nvPr/>
          </p:nvSpPr>
          <p:spPr bwMode="auto">
            <a:xfrm>
              <a:off x="3619500" y="4876800"/>
              <a:ext cx="838200" cy="914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24" name="Rectangle 23"/>
            <p:cNvSpPr/>
            <p:nvPr/>
          </p:nvSpPr>
          <p:spPr>
            <a:xfrm>
              <a:off x="3629025" y="5213434"/>
              <a:ext cx="838200" cy="253916"/>
            </a:xfrm>
            <a:prstGeom prst="rect">
              <a:avLst/>
            </a:prstGeom>
          </p:spPr>
          <p:txBody>
            <a:bodyPr wrap="square">
              <a:spAutoFit/>
            </a:bodyPr>
            <a:lstStyle/>
            <a:p>
              <a:pPr algn="ctr"/>
              <a:r>
                <a:rPr lang="en-US" sz="1050" dirty="0" smtClean="0">
                  <a:solidFill>
                    <a:schemeClr val="bg1"/>
                  </a:solidFill>
                </a:rPr>
                <a:t>Values</a:t>
              </a:r>
              <a:endParaRPr lang="en-US" sz="1050" dirty="0">
                <a:solidFill>
                  <a:schemeClr val="bg1"/>
                </a:solidFill>
              </a:endParaRPr>
            </a:p>
          </p:txBody>
        </p:sp>
      </p:grpSp>
      <p:grpSp>
        <p:nvGrpSpPr>
          <p:cNvPr id="42" name="Group 60"/>
          <p:cNvGrpSpPr/>
          <p:nvPr/>
        </p:nvGrpSpPr>
        <p:grpSpPr>
          <a:xfrm>
            <a:off x="3019425" y="4710135"/>
            <a:ext cx="847725" cy="914400"/>
            <a:chOff x="3019425" y="4238625"/>
            <a:chExt cx="847725" cy="914400"/>
          </a:xfrm>
        </p:grpSpPr>
        <p:sp>
          <p:nvSpPr>
            <p:cNvPr id="25" name="Oval 24"/>
            <p:cNvSpPr/>
            <p:nvPr/>
          </p:nvSpPr>
          <p:spPr bwMode="auto">
            <a:xfrm>
              <a:off x="3019425" y="4238625"/>
              <a:ext cx="838200" cy="914400"/>
            </a:xfrm>
            <a:prstGeom prst="ellipse">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26" name="Rectangle 25"/>
            <p:cNvSpPr/>
            <p:nvPr/>
          </p:nvSpPr>
          <p:spPr>
            <a:xfrm>
              <a:off x="3028950" y="4467225"/>
              <a:ext cx="838200" cy="415498"/>
            </a:xfrm>
            <a:prstGeom prst="rect">
              <a:avLst/>
            </a:prstGeom>
          </p:spPr>
          <p:txBody>
            <a:bodyPr wrap="square">
              <a:spAutoFit/>
            </a:bodyPr>
            <a:lstStyle/>
            <a:p>
              <a:pPr algn="ctr"/>
              <a:r>
                <a:rPr lang="en-US" sz="1050" dirty="0" smtClean="0">
                  <a:solidFill>
                    <a:schemeClr val="bg1"/>
                  </a:solidFill>
                </a:rPr>
                <a:t>Informal</a:t>
              </a:r>
              <a:br>
                <a:rPr lang="en-US" sz="1050" dirty="0" smtClean="0">
                  <a:solidFill>
                    <a:schemeClr val="bg1"/>
                  </a:solidFill>
                </a:rPr>
              </a:br>
              <a:r>
                <a:rPr lang="en-US" sz="1050" dirty="0" smtClean="0">
                  <a:solidFill>
                    <a:schemeClr val="bg1"/>
                  </a:solidFill>
                </a:rPr>
                <a:t>networks</a:t>
              </a:r>
              <a:endParaRPr lang="en-US" sz="1050" dirty="0">
                <a:solidFill>
                  <a:schemeClr val="bg1"/>
                </a:solidFill>
              </a:endParaRPr>
            </a:p>
          </p:txBody>
        </p:sp>
      </p:grpSp>
      <p:grpSp>
        <p:nvGrpSpPr>
          <p:cNvPr id="44" name="Group 63"/>
          <p:cNvGrpSpPr/>
          <p:nvPr/>
        </p:nvGrpSpPr>
        <p:grpSpPr>
          <a:xfrm>
            <a:off x="3702050" y="3605235"/>
            <a:ext cx="1536700" cy="1752600"/>
            <a:chOff x="3702050" y="3133725"/>
            <a:chExt cx="1536700" cy="1752600"/>
          </a:xfrm>
        </p:grpSpPr>
        <p:sp>
          <p:nvSpPr>
            <p:cNvPr id="29" name="Oval 28"/>
            <p:cNvSpPr/>
            <p:nvPr/>
          </p:nvSpPr>
          <p:spPr bwMode="auto">
            <a:xfrm>
              <a:off x="3702050" y="3133725"/>
              <a:ext cx="1536700" cy="17526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30" name="Rectangle 29"/>
            <p:cNvSpPr/>
            <p:nvPr/>
          </p:nvSpPr>
          <p:spPr>
            <a:xfrm>
              <a:off x="3810000" y="3697069"/>
              <a:ext cx="1295400" cy="646331"/>
            </a:xfrm>
            <a:prstGeom prst="rect">
              <a:avLst/>
            </a:prstGeom>
          </p:spPr>
          <p:txBody>
            <a:bodyPr wrap="square">
              <a:spAutoFit/>
            </a:bodyPr>
            <a:lstStyle/>
            <a:p>
              <a:pPr algn="ctr"/>
              <a:r>
                <a:rPr lang="en-US" sz="1200" dirty="0" smtClean="0">
                  <a:solidFill>
                    <a:schemeClr val="bg1"/>
                  </a:solidFill>
                </a:rPr>
                <a:t>People,</a:t>
              </a:r>
              <a:br>
                <a:rPr lang="en-US" sz="1200" dirty="0" smtClean="0">
                  <a:solidFill>
                    <a:schemeClr val="bg1"/>
                  </a:solidFill>
                </a:rPr>
              </a:br>
              <a:r>
                <a:rPr lang="en-US" sz="1200" dirty="0" smtClean="0">
                  <a:solidFill>
                    <a:schemeClr val="bg1"/>
                  </a:solidFill>
                </a:rPr>
                <a:t>Information and</a:t>
              </a:r>
              <a:br>
                <a:rPr lang="en-US" sz="1200" dirty="0" smtClean="0">
                  <a:solidFill>
                    <a:schemeClr val="bg1"/>
                  </a:solidFill>
                </a:rPr>
              </a:br>
              <a:r>
                <a:rPr lang="en-US" sz="1200" dirty="0" smtClean="0">
                  <a:solidFill>
                    <a:schemeClr val="bg1"/>
                  </a:solidFill>
                </a:rPr>
                <a:t>Technology</a:t>
              </a:r>
              <a:endParaRPr lang="en-US" sz="1200" dirty="0">
                <a:solidFill>
                  <a:schemeClr val="bg1"/>
                </a:solidFill>
              </a:endParaRPr>
            </a:p>
          </p:txBody>
        </p:sp>
      </p:grpSp>
      <p:sp>
        <p:nvSpPr>
          <p:cNvPr id="31" name="Rectangle 30"/>
          <p:cNvSpPr/>
          <p:nvPr/>
        </p:nvSpPr>
        <p:spPr>
          <a:xfrm>
            <a:off x="2590800" y="2528910"/>
            <a:ext cx="1143000" cy="261610"/>
          </a:xfrm>
          <a:prstGeom prst="rect">
            <a:avLst/>
          </a:prstGeom>
        </p:spPr>
        <p:txBody>
          <a:bodyPr wrap="square">
            <a:spAutoFit/>
          </a:bodyPr>
          <a:lstStyle/>
          <a:p>
            <a:pPr algn="ctr"/>
            <a:r>
              <a:rPr lang="en-US" sz="1100" b="1" dirty="0" smtClean="0">
                <a:solidFill>
                  <a:schemeClr val="bg1"/>
                </a:solidFill>
              </a:rPr>
              <a:t>Organization</a:t>
            </a:r>
            <a:endParaRPr lang="en-US" sz="1100" b="1" dirty="0">
              <a:solidFill>
                <a:schemeClr val="bg1"/>
              </a:solidFill>
            </a:endParaRPr>
          </a:p>
        </p:txBody>
      </p:sp>
      <p:sp>
        <p:nvSpPr>
          <p:cNvPr id="32" name="Rectangle 31"/>
          <p:cNvSpPr/>
          <p:nvPr/>
        </p:nvSpPr>
        <p:spPr>
          <a:xfrm>
            <a:off x="5334000" y="2528910"/>
            <a:ext cx="990600" cy="261610"/>
          </a:xfrm>
          <a:prstGeom prst="rect">
            <a:avLst/>
          </a:prstGeom>
        </p:spPr>
        <p:txBody>
          <a:bodyPr wrap="square">
            <a:spAutoFit/>
          </a:bodyPr>
          <a:lstStyle/>
          <a:p>
            <a:pPr algn="ctr"/>
            <a:r>
              <a:rPr lang="en-US" sz="1100" b="1" dirty="0" smtClean="0">
                <a:solidFill>
                  <a:schemeClr val="bg1"/>
                </a:solidFill>
              </a:rPr>
              <a:t>Control</a:t>
            </a:r>
            <a:endParaRPr lang="en-US" sz="1100" b="1" dirty="0">
              <a:solidFill>
                <a:schemeClr val="bg1"/>
              </a:solidFill>
            </a:endParaRPr>
          </a:p>
        </p:txBody>
      </p:sp>
      <p:sp>
        <p:nvSpPr>
          <p:cNvPr id="36" name="Rectangle 35"/>
          <p:cNvSpPr/>
          <p:nvPr/>
        </p:nvSpPr>
        <p:spPr>
          <a:xfrm>
            <a:off x="3962400" y="6305900"/>
            <a:ext cx="990600" cy="261610"/>
          </a:xfrm>
          <a:prstGeom prst="rect">
            <a:avLst/>
          </a:prstGeom>
        </p:spPr>
        <p:txBody>
          <a:bodyPr wrap="square">
            <a:spAutoFit/>
          </a:bodyPr>
          <a:lstStyle/>
          <a:p>
            <a:pPr algn="ctr"/>
            <a:r>
              <a:rPr lang="en-US" sz="1100" b="1" dirty="0" smtClean="0">
                <a:solidFill>
                  <a:schemeClr val="bg1"/>
                </a:solidFill>
              </a:rPr>
              <a:t>Culture</a:t>
            </a:r>
            <a:endParaRPr lang="en-US" sz="1100" b="1" dirty="0">
              <a:solidFill>
                <a:schemeClr val="bg1"/>
              </a:solidFill>
            </a:endParaRPr>
          </a:p>
        </p:txBody>
      </p:sp>
      <p:grpSp>
        <p:nvGrpSpPr>
          <p:cNvPr id="45" name="Group 61"/>
          <p:cNvGrpSpPr/>
          <p:nvPr/>
        </p:nvGrpSpPr>
        <p:grpSpPr>
          <a:xfrm>
            <a:off x="2590800" y="5805510"/>
            <a:ext cx="3733800" cy="838200"/>
            <a:chOff x="2590800" y="5334000"/>
            <a:chExt cx="3733800" cy="838200"/>
          </a:xfrm>
        </p:grpSpPr>
        <p:cxnSp>
          <p:nvCxnSpPr>
            <p:cNvPr id="38" name="Straight Connector 37"/>
            <p:cNvCxnSpPr/>
            <p:nvPr/>
          </p:nvCxnSpPr>
          <p:spPr bwMode="auto">
            <a:xfrm rot="5400000">
              <a:off x="2552700" y="5372100"/>
              <a:ext cx="762000" cy="685800"/>
            </a:xfrm>
            <a:prstGeom prst="line">
              <a:avLst/>
            </a:prstGeom>
            <a:solidFill>
              <a:schemeClr val="accent1"/>
            </a:solidFill>
            <a:ln w="28575" cap="flat" cmpd="sng" algn="ctr">
              <a:solidFill>
                <a:schemeClr val="bg1"/>
              </a:solidFill>
              <a:prstDash val="sysDash"/>
              <a:round/>
              <a:headEnd type="none" w="med" len="med"/>
              <a:tailEnd type="none" w="med" len="med"/>
            </a:ln>
            <a:effectLst/>
          </p:spPr>
        </p:cxnSp>
        <p:cxnSp>
          <p:nvCxnSpPr>
            <p:cNvPr id="39" name="Straight Connector 38"/>
            <p:cNvCxnSpPr/>
            <p:nvPr/>
          </p:nvCxnSpPr>
          <p:spPr bwMode="auto">
            <a:xfrm rot="16200000" flipH="1">
              <a:off x="5562600" y="5410200"/>
              <a:ext cx="838200" cy="685800"/>
            </a:xfrm>
            <a:prstGeom prst="line">
              <a:avLst/>
            </a:prstGeom>
            <a:solidFill>
              <a:schemeClr val="accent1"/>
            </a:solidFill>
            <a:ln w="28575" cap="flat" cmpd="sng" algn="ctr">
              <a:solidFill>
                <a:schemeClr val="bg1"/>
              </a:solidFill>
              <a:prstDash val="sysDash"/>
              <a:round/>
              <a:headEnd type="none" w="med" len="med"/>
              <a:tailEnd type="none" w="med" len="med"/>
            </a:ln>
            <a:effectLst/>
          </p:spPr>
        </p:cxnSp>
      </p:grpSp>
      <p:sp>
        <p:nvSpPr>
          <p:cNvPr id="54" name="TextBox 53"/>
          <p:cNvSpPr txBox="1"/>
          <p:nvPr/>
        </p:nvSpPr>
        <p:spPr>
          <a:xfrm>
            <a:off x="1071538" y="2900378"/>
            <a:ext cx="1497526" cy="307777"/>
          </a:xfrm>
          <a:prstGeom prst="rect">
            <a:avLst/>
          </a:prstGeom>
          <a:noFill/>
        </p:spPr>
        <p:txBody>
          <a:bodyPr wrap="none" rtlCol="0">
            <a:spAutoFit/>
          </a:bodyPr>
          <a:lstStyle/>
          <a:p>
            <a:r>
              <a:rPr lang="en-US" sz="1400" b="1" dirty="0" smtClean="0">
                <a:solidFill>
                  <a:schemeClr val="tx1">
                    <a:lumMod val="75000"/>
                  </a:schemeClr>
                </a:solidFill>
              </a:rPr>
              <a:t>IS Management</a:t>
            </a:r>
            <a:endParaRPr lang="en-US" sz="1400" b="1" dirty="0">
              <a:solidFill>
                <a:schemeClr val="tx1">
                  <a:lumMod val="75000"/>
                </a:schemeClr>
              </a:solidFill>
            </a:endParaRPr>
          </a:p>
        </p:txBody>
      </p:sp>
      <p:sp>
        <p:nvSpPr>
          <p:cNvPr id="55" name="TextBox 54"/>
          <p:cNvSpPr txBox="1"/>
          <p:nvPr/>
        </p:nvSpPr>
        <p:spPr>
          <a:xfrm>
            <a:off x="785786" y="5686460"/>
            <a:ext cx="1228221" cy="523220"/>
          </a:xfrm>
          <a:prstGeom prst="rect">
            <a:avLst/>
          </a:prstGeom>
          <a:noFill/>
        </p:spPr>
        <p:txBody>
          <a:bodyPr wrap="none" rtlCol="0">
            <a:spAutoFit/>
          </a:bodyPr>
          <a:lstStyle/>
          <a:p>
            <a:r>
              <a:rPr lang="en-US" sz="1400" dirty="0" smtClean="0">
                <a:solidFill>
                  <a:schemeClr val="tx1">
                    <a:lumMod val="75000"/>
                  </a:schemeClr>
                </a:solidFill>
              </a:rPr>
              <a:t>Knowledge</a:t>
            </a:r>
            <a:br>
              <a:rPr lang="en-US" sz="1400" dirty="0" smtClean="0">
                <a:solidFill>
                  <a:schemeClr val="tx1">
                    <a:lumMod val="75000"/>
                  </a:schemeClr>
                </a:solidFill>
              </a:rPr>
            </a:br>
            <a:r>
              <a:rPr lang="en-US" sz="1400" dirty="0" smtClean="0">
                <a:solidFill>
                  <a:schemeClr val="tx1">
                    <a:lumMod val="75000"/>
                  </a:schemeClr>
                </a:solidFill>
              </a:rPr>
              <a:t>Management</a:t>
            </a:r>
            <a:endParaRPr lang="en-US" sz="1400" dirty="0">
              <a:solidFill>
                <a:schemeClr val="tx1">
                  <a:lumMod val="75000"/>
                </a:schemeClr>
              </a:solidFill>
            </a:endParaRPr>
          </a:p>
        </p:txBody>
      </p:sp>
      <p:sp>
        <p:nvSpPr>
          <p:cNvPr id="56" name="TextBox 55"/>
          <p:cNvSpPr txBox="1"/>
          <p:nvPr/>
        </p:nvSpPr>
        <p:spPr>
          <a:xfrm>
            <a:off x="6786578" y="3971948"/>
            <a:ext cx="1071127" cy="307777"/>
          </a:xfrm>
          <a:prstGeom prst="rect">
            <a:avLst/>
          </a:prstGeom>
          <a:noFill/>
        </p:spPr>
        <p:txBody>
          <a:bodyPr wrap="none" rtlCol="0">
            <a:spAutoFit/>
          </a:bodyPr>
          <a:lstStyle/>
          <a:p>
            <a:r>
              <a:rPr lang="en-US" sz="1400" dirty="0" smtClean="0">
                <a:solidFill>
                  <a:schemeClr val="tx1">
                    <a:lumMod val="75000"/>
                  </a:schemeClr>
                </a:solidFill>
              </a:rPr>
              <a:t>IS Strategy</a:t>
            </a:r>
            <a:endParaRPr lang="en-US" sz="1400" dirty="0">
              <a:solidFill>
                <a:schemeClr val="tx1">
                  <a:lumMod val="75000"/>
                </a:schemeClr>
              </a:solidFill>
            </a:endParaRPr>
          </a:p>
        </p:txBody>
      </p:sp>
      <p:sp>
        <p:nvSpPr>
          <p:cNvPr id="57" name="TextBox 56"/>
          <p:cNvSpPr txBox="1"/>
          <p:nvPr/>
        </p:nvSpPr>
        <p:spPr>
          <a:xfrm>
            <a:off x="6560072" y="5114956"/>
            <a:ext cx="803169" cy="307777"/>
          </a:xfrm>
          <a:prstGeom prst="rect">
            <a:avLst/>
          </a:prstGeom>
          <a:noFill/>
        </p:spPr>
        <p:txBody>
          <a:bodyPr wrap="none" rtlCol="0">
            <a:spAutoFit/>
          </a:bodyPr>
          <a:lstStyle/>
          <a:p>
            <a:r>
              <a:rPr lang="en-US" sz="1400" dirty="0" smtClean="0">
                <a:solidFill>
                  <a:schemeClr val="tx1">
                    <a:lumMod val="75000"/>
                  </a:schemeClr>
                </a:solidFill>
              </a:rPr>
              <a:t>IS Audit</a:t>
            </a:r>
            <a:endParaRPr lang="en-US" sz="1400" dirty="0">
              <a:solidFill>
                <a:schemeClr val="tx1">
                  <a:lumMod val="75000"/>
                </a:schemeClr>
              </a:solidFill>
            </a:endParaRPr>
          </a:p>
        </p:txBody>
      </p:sp>
      <p:sp>
        <p:nvSpPr>
          <p:cNvPr id="58" name="TextBox 57"/>
          <p:cNvSpPr txBox="1"/>
          <p:nvPr/>
        </p:nvSpPr>
        <p:spPr>
          <a:xfrm>
            <a:off x="6572264" y="2400312"/>
            <a:ext cx="1378904" cy="307777"/>
          </a:xfrm>
          <a:prstGeom prst="rect">
            <a:avLst/>
          </a:prstGeom>
          <a:noFill/>
        </p:spPr>
        <p:txBody>
          <a:bodyPr wrap="none" rtlCol="0">
            <a:spAutoFit/>
          </a:bodyPr>
          <a:lstStyle/>
          <a:p>
            <a:r>
              <a:rPr lang="en-US" sz="1400" dirty="0" smtClean="0">
                <a:solidFill>
                  <a:schemeClr val="tx1">
                    <a:lumMod val="75000"/>
                  </a:schemeClr>
                </a:solidFill>
              </a:rPr>
              <a:t>IS Governance</a:t>
            </a:r>
            <a:endParaRPr lang="en-US" sz="1400" dirty="0">
              <a:solidFill>
                <a:schemeClr val="tx1">
                  <a:lumMod val="75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childTnLst>
                          </p:cTn>
                        </p:par>
                        <p:par>
                          <p:cTn id="36" fill="hold">
                            <p:stCondLst>
                              <p:cond delay="110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childTnLst>
                                </p:cTn>
                              </p:par>
                            </p:childTnLst>
                          </p:cTn>
                        </p:par>
                        <p:par>
                          <p:cTn id="40" fill="hold">
                            <p:stCondLst>
                              <p:cond delay="12000"/>
                            </p:stCondLst>
                            <p:childTnLst>
                              <p:par>
                                <p:cTn id="41" presetID="10" presetClass="entr" presetSubtype="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childTnLst>
                                </p:cTn>
                              </p:par>
                            </p:childTnLst>
                          </p:cTn>
                        </p:par>
                        <p:par>
                          <p:cTn id="44" fill="hold">
                            <p:stCondLst>
                              <p:cond delay="130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childTnLst>
                                </p:cTn>
                              </p:par>
                            </p:childTnLst>
                          </p:cTn>
                        </p:par>
                        <p:par>
                          <p:cTn id="48" fill="hold">
                            <p:stCondLst>
                              <p:cond delay="15000"/>
                            </p:stCondLst>
                            <p:childTnLst>
                              <p:par>
                                <p:cTn id="49" presetID="10"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childTnLst>
                                </p:cTn>
                              </p:par>
                            </p:childTnLst>
                          </p:cTn>
                        </p:par>
                        <p:par>
                          <p:cTn id="52" fill="hold">
                            <p:stCondLst>
                              <p:cond delay="160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childTnLst>
                          </p:cTn>
                        </p:par>
                        <p:par>
                          <p:cTn id="56" fill="hold">
                            <p:stCondLst>
                              <p:cond delay="17000"/>
                            </p:stCondLst>
                            <p:childTnLst>
                              <p:par>
                                <p:cTn id="57" presetID="22" presetClass="entr" presetSubtype="1"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up)">
                                      <p:cBhvr>
                                        <p:cTn id="59" dur="500"/>
                                        <p:tgtEl>
                                          <p:spTgt spid="45"/>
                                        </p:tgtEl>
                                      </p:cBhvr>
                                    </p:animEffect>
                                  </p:childTnLst>
                                </p:cTn>
                              </p:par>
                            </p:childTnLst>
                          </p:cTn>
                        </p:par>
                        <p:par>
                          <p:cTn id="60" fill="hold">
                            <p:stCondLst>
                              <p:cond delay="17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childTnLst>
                          </p:cTn>
                        </p:par>
                        <p:par>
                          <p:cTn id="64" fill="hold">
                            <p:stCondLst>
                              <p:cond delay="19500"/>
                            </p:stCondLst>
                            <p:childTnLst>
                              <p:par>
                                <p:cTn id="65" presetID="8" presetClass="entr" presetSubtype="32"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amond(out)">
                                      <p:cBhvr>
                                        <p:cTn id="67" dur="10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2000"/>
                                        <p:tgtEl>
                                          <p:spTgt spid="54"/>
                                        </p:tgtEl>
                                      </p:cBhvr>
                                    </p:animEffect>
                                  </p:childTnLst>
                                </p:cTn>
                              </p:par>
                            </p:childTnLst>
                          </p:cTn>
                        </p:par>
                        <p:par>
                          <p:cTn id="73" fill="hold">
                            <p:stCondLst>
                              <p:cond delay="2000"/>
                            </p:stCondLst>
                            <p:childTnLst>
                              <p:par>
                                <p:cTn id="74" presetID="35" presetClass="path" presetSubtype="0" accel="50000" decel="50000" fill="hold" nodeType="afterEffect">
                                  <p:stCondLst>
                                    <p:cond delay="0"/>
                                  </p:stCondLst>
                                  <p:childTnLst>
                                    <p:animMotion origin="layout" path="M 0 0  L -0.25 0  E" pathEditMode="relative" ptsTypes="">
                                      <p:cBhvr>
                                        <p:cTn id="75" dur="2000" fill="hold"/>
                                        <p:tgtEl>
                                          <p:spTgt spid="27"/>
                                        </p:tgtEl>
                                        <p:attrNameLst>
                                          <p:attrName>ppt_x</p:attrName>
                                          <p:attrName>ppt_y</p:attrName>
                                        </p:attrNameLst>
                                      </p:cBhvr>
                                    </p:animMotion>
                                  </p:childTnLst>
                                </p:cTn>
                              </p:par>
                            </p:childTnLst>
                          </p:cTn>
                        </p:par>
                        <p:par>
                          <p:cTn id="76" fill="hold">
                            <p:stCondLst>
                              <p:cond delay="4000"/>
                            </p:stCondLst>
                            <p:childTnLst>
                              <p:par>
                                <p:cTn id="77" presetID="0" presetClass="path" presetSubtype="0" accel="50000" decel="50000" fill="hold" nodeType="afterEffect">
                                  <p:stCondLst>
                                    <p:cond delay="0"/>
                                  </p:stCondLst>
                                  <p:childTnLst>
                                    <p:animMotion origin="layout" path="M -0.01597 0.07053 C 0.00434 0.09551 0.02465 0.12049 -0.02795 0.13459 C -0.08055 0.1487 -0.20625 0.15217 -0.33194 0.15587 " pathEditMode="relative" ptsTypes="aaA">
                                      <p:cBhvr>
                                        <p:cTn id="78" dur="2000" fill="hold"/>
                                        <p:tgtEl>
                                          <p:spTgt spid="4"/>
                                        </p:tgtEl>
                                        <p:attrNameLst>
                                          <p:attrName>ppt_x</p:attrName>
                                          <p:attrName>ppt_y</p:attrName>
                                        </p:attrNameLst>
                                      </p:cBhvr>
                                    </p:animMotion>
                                  </p:childTnLst>
                                </p:cTn>
                              </p:par>
                            </p:childTnLst>
                          </p:cTn>
                        </p:par>
                        <p:par>
                          <p:cTn id="79" fill="hold">
                            <p:stCondLst>
                              <p:cond delay="6000"/>
                            </p:stCondLst>
                            <p:childTnLst>
                              <p:par>
                                <p:cTn id="80" presetID="0" presetClass="path" presetSubtype="0" accel="50000" decel="50000" fill="hold" nodeType="afterEffect">
                                  <p:stCondLst>
                                    <p:cond delay="0"/>
                                  </p:stCondLst>
                                  <p:childTnLst>
                                    <p:animMotion origin="layout" path="M 2.5E-6 2.57169E-6 C 0.02309 0.05296 0.04618 0.10592 -0.01996 0.13136 C -0.08611 0.1568 -0.24166 0.15472 -0.39722 0.15287 " pathEditMode="relative" ptsTypes="aaA">
                                      <p:cBhvr>
                                        <p:cTn id="81" dur="2000" fill="hold"/>
                                        <p:tgtEl>
                                          <p:spTgt spid="9"/>
                                        </p:tgtEl>
                                        <p:attrNameLst>
                                          <p:attrName>ppt_x</p:attrName>
                                          <p:attrName>ppt_y</p:attrName>
                                        </p:attrNameLst>
                                      </p:cBhvr>
                                    </p:animMotion>
                                  </p:childTnLst>
                                </p:cTn>
                              </p:par>
                            </p:childTnLst>
                          </p:cTn>
                        </p:par>
                        <p:par>
                          <p:cTn id="82" fill="hold">
                            <p:stCondLst>
                              <p:cond delay="8000"/>
                            </p:stCondLst>
                            <p:childTnLst>
                              <p:par>
                                <p:cTn id="83" presetID="0" presetClass="path" presetSubtype="0" accel="50000" decel="50000" fill="hold" nodeType="afterEffect">
                                  <p:stCondLst>
                                    <p:cond delay="0"/>
                                  </p:stCondLst>
                                  <p:childTnLst>
                                    <p:animMotion origin="layout" path="M -5.55556E-7 -1.3506E-6 C -0.046 0.03122 -0.09201 0.06267 -0.12395 0.07447 C -0.1559 0.08626 -0.17395 0.07863 -0.19201 0.071 " pathEditMode="relative" ptsTypes="aaA">
                                      <p:cBhvr>
                                        <p:cTn id="84" dur="2000" fill="hold"/>
                                        <p:tgtEl>
                                          <p:spTgt spid="6"/>
                                        </p:tgtEl>
                                        <p:attrNameLst>
                                          <p:attrName>ppt_x</p:attrName>
                                          <p:attrName>ppt_y</p:attrName>
                                        </p:attrNameLst>
                                      </p:cBhvr>
                                    </p:animMotion>
                                  </p:childTnLst>
                                </p:cTn>
                              </p:par>
                              <p:par>
                                <p:cTn id="85" presetID="10"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2000"/>
                                        <p:tgtEl>
                                          <p:spTgt spid="58"/>
                                        </p:tgtEl>
                                      </p:cBhvr>
                                    </p:animEffect>
                                  </p:childTnLst>
                                </p:cTn>
                              </p:par>
                              <p:par>
                                <p:cTn id="88" presetID="56" presetClass="path" presetSubtype="0" accel="50000" decel="50000" fill="hold" nodeType="withEffect">
                                  <p:stCondLst>
                                    <p:cond delay="0"/>
                                  </p:stCondLst>
                                  <p:childTnLst>
                                    <p:animMotion origin="layout" path="M 4.44444E-6 -2.18316E-6 L 0.11614 -0.15726 " pathEditMode="relative" rAng="0" ptsTypes="AA">
                                      <p:cBhvr>
                                        <p:cTn id="89" dur="2000" fill="hold"/>
                                        <p:tgtEl>
                                          <p:spTgt spid="28"/>
                                        </p:tgtEl>
                                        <p:attrNameLst>
                                          <p:attrName>ppt_x</p:attrName>
                                          <p:attrName>ppt_y</p:attrName>
                                        </p:attrNameLst>
                                      </p:cBhvr>
                                      <p:rCtr x="58" y="-79"/>
                                    </p:animMotion>
                                  </p:childTnLst>
                                </p:cTn>
                              </p:par>
                              <p:par>
                                <p:cTn id="90" presetID="0" presetClass="path" presetSubtype="0" accel="50000" decel="50000" fill="hold" nodeType="withEffect">
                                  <p:stCondLst>
                                    <p:cond delay="0"/>
                                  </p:stCondLst>
                                  <p:childTnLst>
                                    <p:animMotion origin="layout" path="M -2.5E-6 0.0074 C 0.03872 0.00069 0.07778 -0.00532 0.11077 0.02012 C 0.14375 0.04579 0.17066 0.10361 0.19775 0.16165 " pathEditMode="relative" rAng="0" ptsTypes="aaA">
                                      <p:cBhvr>
                                        <p:cTn id="91" dur="2000" fill="hold"/>
                                        <p:tgtEl>
                                          <p:spTgt spid="37"/>
                                        </p:tgtEl>
                                        <p:attrNameLst>
                                          <p:attrName>ppt_x</p:attrName>
                                          <p:attrName>ppt_y</p:attrName>
                                        </p:attrNameLst>
                                      </p:cBhvr>
                                      <p:rCtr x="99" y="71"/>
                                    </p:animMotion>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20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2000"/>
                                        <p:tgtEl>
                                          <p:spTgt spid="5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2000"/>
                                        <p:tgtEl>
                                          <p:spTgt spid="56"/>
                                        </p:tgtEl>
                                      </p:cBhvr>
                                    </p:animEffect>
                                  </p:childTnLst>
                                </p:cTn>
                              </p:par>
                              <p:par>
                                <p:cTn id="101" presetID="0" presetClass="path" presetSubtype="0" accel="50000" decel="50000" fill="hold" nodeType="withEffect">
                                  <p:stCondLst>
                                    <p:cond delay="0"/>
                                  </p:stCondLst>
                                  <p:childTnLst>
                                    <p:animMotion origin="layout" path="M 1.94444E-6 8.88067E-7 C -0.0158 0.03353 -0.0316 0.0673 0.01597 0.04255 C 0.06354 0.0178 0.24027 -0.11726 0.28524 -0.14917 " pathEditMode="relative" ptsTypes="aaA">
                                      <p:cBhvr>
                                        <p:cTn id="102" dur="2000" fill="hold"/>
                                        <p:tgtEl>
                                          <p:spTgt spid="40"/>
                                        </p:tgtEl>
                                        <p:attrNameLst>
                                          <p:attrName>ppt_x</p:attrName>
                                          <p:attrName>ppt_y</p:attrName>
                                        </p:attrNameLst>
                                      </p:cBhvr>
                                    </p:animMotion>
                                  </p:childTnLst>
                                </p:cTn>
                              </p:par>
                              <p:par>
                                <p:cTn id="103" presetID="0" presetClass="path" presetSubtype="0" accel="50000" decel="50000" fill="hold" nodeType="withEffect">
                                  <p:stCondLst>
                                    <p:cond delay="0"/>
                                  </p:stCondLst>
                                  <p:childTnLst>
                                    <p:animMotion origin="layout" path="M 6.66667E-6 -5.18964E-6 C -0.01128 0.03653 -0.02239 0.07331 0.03455 0.05874 C 0.0915 0.04417 0.21633 -0.02151 0.34133 -0.08696 " pathEditMode="relative" ptsTypes="aaA">
                                      <p:cBhvr>
                                        <p:cTn id="104" dur="2000" fill="hold"/>
                                        <p:tgtEl>
                                          <p:spTgt spid="42"/>
                                        </p:tgtEl>
                                        <p:attrNameLst>
                                          <p:attrName>ppt_x</p:attrName>
                                          <p:attrName>ppt_y</p:attrName>
                                        </p:attrNameLst>
                                      </p:cBhvr>
                                    </p:animMotion>
                                  </p:childTnLst>
                                </p:cTn>
                              </p:par>
                              <p:par>
                                <p:cTn id="105" presetID="0" presetClass="path" presetSubtype="0" accel="50000" decel="50000" fill="hold" nodeType="withEffect">
                                  <p:stCondLst>
                                    <p:cond delay="0"/>
                                  </p:stCondLst>
                                  <p:childTnLst>
                                    <p:animMotion origin="layout" path="M 8.33333E-7 1.02683E-6 C -0.03073 0.04463 -0.06146 0.08927 -0.10521 0.10314 C -0.14896 0.11702 -0.20573 0.10014 -0.2625 0.08348 " pathEditMode="relative" ptsTypes="aaA">
                                      <p:cBhvr>
                                        <p:cTn id="106" dur="2000" fill="hold"/>
                                        <p:tgtEl>
                                          <p:spTgt spid="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p:bldP spid="32" grpId="0"/>
      <p:bldP spid="36" grpId="0"/>
      <p:bldP spid="54" grpId="0"/>
      <p:bldP spid="55"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FOUR MAJOR TYPE OF INFORMATION SYSTEM  IN  MANAGERIAL LEVEL</a:t>
            </a:r>
            <a:endParaRPr lang="en-US" sz="2800" dirty="0"/>
          </a:p>
        </p:txBody>
      </p:sp>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13</a:t>
            </a:fld>
            <a:endParaRPr lang="en-US"/>
          </a:p>
        </p:txBody>
      </p:sp>
      <p:sp>
        <p:nvSpPr>
          <p:cNvPr id="5" name="TextBox 4"/>
          <p:cNvSpPr txBox="1"/>
          <p:nvPr/>
        </p:nvSpPr>
        <p:spPr>
          <a:xfrm>
            <a:off x="6643702" y="2428868"/>
            <a:ext cx="2500298" cy="1477328"/>
          </a:xfrm>
          <a:prstGeom prst="rect">
            <a:avLst/>
          </a:prstGeom>
          <a:noFill/>
        </p:spPr>
        <p:txBody>
          <a:bodyPr wrap="square" rtlCol="0">
            <a:spAutoFit/>
          </a:bodyPr>
          <a:lstStyle/>
          <a:p>
            <a:r>
              <a:rPr lang="en-US" dirty="0" smtClean="0"/>
              <a:t>Systems are built to serve these different organizational</a:t>
            </a:r>
          </a:p>
          <a:p>
            <a:r>
              <a:rPr lang="en-US" dirty="0" smtClean="0"/>
              <a:t>interests (Anthony, 1965)</a:t>
            </a:r>
            <a:endParaRPr lang="en-US" dirty="0"/>
          </a:p>
        </p:txBody>
      </p:sp>
      <p:sp>
        <p:nvSpPr>
          <p:cNvPr id="6" name="TextBox 5"/>
          <p:cNvSpPr txBox="1"/>
          <p:nvPr/>
        </p:nvSpPr>
        <p:spPr>
          <a:xfrm>
            <a:off x="6429388" y="6215082"/>
            <a:ext cx="2377574" cy="369332"/>
          </a:xfrm>
          <a:prstGeom prst="rect">
            <a:avLst/>
          </a:prstGeom>
          <a:noFill/>
        </p:spPr>
        <p:txBody>
          <a:bodyPr wrap="none" rtlCol="0">
            <a:spAutoFit/>
          </a:bodyPr>
          <a:lstStyle/>
          <a:p>
            <a:r>
              <a:rPr lang="en-US" dirty="0" smtClean="0"/>
              <a:t>Ref: [</a:t>
            </a:r>
            <a:r>
              <a:rPr lang="en-US" dirty="0" err="1" smtClean="0"/>
              <a:t>Laudon</a:t>
            </a:r>
            <a:r>
              <a:rPr lang="en-US" dirty="0" smtClean="0"/>
              <a:t>] Chap 2</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895" y="2285993"/>
            <a:ext cx="6038905" cy="457200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428596" y="2067937"/>
            <a:ext cx="5368309" cy="47900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t>FOUR MAJOR TYPE OF INFORMATION SYSTEM  IN  MANAGERIAL LEVEL</a:t>
            </a:r>
            <a:endParaRPr lang="en-US" sz="2800" dirty="0"/>
          </a:p>
        </p:txBody>
      </p:sp>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14</a:t>
            </a:fld>
            <a:endParaRPr lang="en-US"/>
          </a:p>
        </p:txBody>
      </p:sp>
      <p:sp>
        <p:nvSpPr>
          <p:cNvPr id="6" name="TextBox 5"/>
          <p:cNvSpPr txBox="1"/>
          <p:nvPr/>
        </p:nvSpPr>
        <p:spPr>
          <a:xfrm>
            <a:off x="6429388" y="6215082"/>
            <a:ext cx="2377574" cy="369332"/>
          </a:xfrm>
          <a:prstGeom prst="rect">
            <a:avLst/>
          </a:prstGeom>
          <a:noFill/>
        </p:spPr>
        <p:txBody>
          <a:bodyPr wrap="none" rtlCol="0">
            <a:spAutoFit/>
          </a:bodyPr>
          <a:lstStyle/>
          <a:p>
            <a:r>
              <a:rPr lang="en-US" dirty="0" smtClean="0"/>
              <a:t>Ref: [</a:t>
            </a:r>
            <a:r>
              <a:rPr lang="en-US" dirty="0" err="1" smtClean="0"/>
              <a:t>Laudon</a:t>
            </a:r>
            <a:r>
              <a:rPr lang="en-US" dirty="0" smtClean="0"/>
              <a:t>] Chap 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428596" y="2067937"/>
            <a:ext cx="5368309" cy="47900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t>FOUR MAJOR TYPE OF INFORMATION SYSTEM  IN  MANAGERIAL LEVEL</a:t>
            </a:r>
            <a:endParaRPr lang="en-US" sz="2800" dirty="0"/>
          </a:p>
        </p:txBody>
      </p:sp>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15</a:t>
            </a:fld>
            <a:endParaRPr lang="en-US"/>
          </a:p>
        </p:txBody>
      </p:sp>
      <p:sp>
        <p:nvSpPr>
          <p:cNvPr id="6" name="TextBox 5"/>
          <p:cNvSpPr txBox="1"/>
          <p:nvPr/>
        </p:nvSpPr>
        <p:spPr>
          <a:xfrm>
            <a:off x="6429388" y="6215082"/>
            <a:ext cx="2377574" cy="369332"/>
          </a:xfrm>
          <a:prstGeom prst="rect">
            <a:avLst/>
          </a:prstGeom>
          <a:noFill/>
        </p:spPr>
        <p:txBody>
          <a:bodyPr wrap="none" rtlCol="0">
            <a:spAutoFit/>
          </a:bodyPr>
          <a:lstStyle/>
          <a:p>
            <a:r>
              <a:rPr lang="en-US" dirty="0" smtClean="0"/>
              <a:t>Ref: [</a:t>
            </a:r>
            <a:r>
              <a:rPr lang="en-US" dirty="0" err="1" smtClean="0"/>
              <a:t>Laudon</a:t>
            </a:r>
            <a:r>
              <a:rPr lang="en-US" dirty="0" smtClean="0"/>
              <a:t>] Chap 2</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37244" y="2214554"/>
            <a:ext cx="8763912" cy="321471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Payroll TPS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71472" y="2214554"/>
            <a:ext cx="7572428" cy="41359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TPS</a:t>
            </a:r>
            <a:endParaRPr lang="en-US"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1071538" y="2285992"/>
            <a:ext cx="7432008" cy="41434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800" decel="100000"/>
                                        <p:tgtEl>
                                          <p:spTgt spid="4099"/>
                                        </p:tgtEl>
                                      </p:cBhvr>
                                    </p:animEffect>
                                    <p:anim calcmode="lin" valueType="num">
                                      <p:cBhvr>
                                        <p:cTn id="8" dur="800" decel="100000" fill="hold"/>
                                        <p:tgtEl>
                                          <p:spTgt spid="4099"/>
                                        </p:tgtEl>
                                        <p:attrNameLst>
                                          <p:attrName>style.rotation</p:attrName>
                                        </p:attrNameLst>
                                      </p:cBhvr>
                                      <p:tavLst>
                                        <p:tav tm="0">
                                          <p:val>
                                            <p:fltVal val="-90"/>
                                          </p:val>
                                        </p:tav>
                                        <p:tav tm="100000">
                                          <p:val>
                                            <p:fltVal val="0"/>
                                          </p:val>
                                        </p:tav>
                                      </p:tavLst>
                                    </p:anim>
                                    <p:anim calcmode="lin" valueType="num">
                                      <p:cBhvr>
                                        <p:cTn id="9" dur="800" decel="100000" fill="hold"/>
                                        <p:tgtEl>
                                          <p:spTgt spid="4099"/>
                                        </p:tgtEl>
                                        <p:attrNameLst>
                                          <p:attrName>ppt_x</p:attrName>
                                        </p:attrNameLst>
                                      </p:cBhvr>
                                      <p:tavLst>
                                        <p:tav tm="0">
                                          <p:val>
                                            <p:strVal val="#ppt_x+0.4"/>
                                          </p:val>
                                        </p:tav>
                                        <p:tav tm="100000">
                                          <p:val>
                                            <p:strVal val="#ppt_x-0.05"/>
                                          </p:val>
                                        </p:tav>
                                      </p:tavLst>
                                    </p:anim>
                                    <p:anim calcmode="lin" valueType="num">
                                      <p:cBhvr>
                                        <p:cTn id="10" dur="800" decel="100000" fill="hold"/>
                                        <p:tgtEl>
                                          <p:spTgt spid="409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How Management Information System do Data from TPS?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928662" y="2285992"/>
            <a:ext cx="7786742" cy="41537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1"/>
                                          </p:val>
                                        </p:tav>
                                        <p:tav tm="100000">
                                          <p:val>
                                            <p:strVal val="#ppt_x"/>
                                          </p:val>
                                        </p:tav>
                                      </p:tavLst>
                                    </p:anim>
                                    <p:anim calcmode="lin" valueType="num">
                                      <p:cBhvr>
                                        <p:cTn id="9" dur="1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Support System</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428728" y="5715016"/>
            <a:ext cx="6257925" cy="561975"/>
          </a:xfrm>
          <a:prstGeom prst="rect">
            <a:avLst/>
          </a:prstGeom>
          <a:noFill/>
          <a:ln w="9525">
            <a:noFill/>
            <a:miter lim="800000"/>
            <a:headEnd/>
            <a:tailEnd/>
          </a:ln>
          <a:effectLst/>
        </p:spPr>
      </p:pic>
      <p:pic>
        <p:nvPicPr>
          <p:cNvPr id="6147" name="Picture 3"/>
          <p:cNvPicPr>
            <a:picLocks noGrp="1" noChangeAspect="1" noChangeArrowheads="1"/>
          </p:cNvPicPr>
          <p:nvPr>
            <p:ph idx="1"/>
          </p:nvPr>
        </p:nvPicPr>
        <p:blipFill>
          <a:blip r:embed="rId3" cstate="print"/>
          <a:srcRect/>
          <a:stretch>
            <a:fillRect/>
          </a:stretch>
        </p:blipFill>
        <p:spPr bwMode="auto">
          <a:xfrm>
            <a:off x="1571604" y="2143116"/>
            <a:ext cx="5715040" cy="34460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800" decel="100000"/>
                                        <p:tgtEl>
                                          <p:spTgt spid="6147"/>
                                        </p:tgtEl>
                                      </p:cBhvr>
                                    </p:animEffect>
                                    <p:anim calcmode="lin" valueType="num">
                                      <p:cBhvr>
                                        <p:cTn id="8" dur="800" decel="100000" fill="hold"/>
                                        <p:tgtEl>
                                          <p:spTgt spid="6147"/>
                                        </p:tgtEl>
                                        <p:attrNameLst>
                                          <p:attrName>style.rotation</p:attrName>
                                        </p:attrNameLst>
                                      </p:cBhvr>
                                      <p:tavLst>
                                        <p:tav tm="0">
                                          <p:val>
                                            <p:fltVal val="-90"/>
                                          </p:val>
                                        </p:tav>
                                        <p:tav tm="100000">
                                          <p:val>
                                            <p:fltVal val="0"/>
                                          </p:val>
                                        </p:tav>
                                      </p:tavLst>
                                    </p:anim>
                                    <p:anim calcmode="lin" valueType="num">
                                      <p:cBhvr>
                                        <p:cTn id="9" dur="800" decel="100000" fill="hold"/>
                                        <p:tgtEl>
                                          <p:spTgt spid="6147"/>
                                        </p:tgtEl>
                                        <p:attrNameLst>
                                          <p:attrName>ppt_x</p:attrName>
                                        </p:attrNameLst>
                                      </p:cBhvr>
                                      <p:tavLst>
                                        <p:tav tm="0">
                                          <p:val>
                                            <p:strVal val="#ppt_x+0.4"/>
                                          </p:val>
                                        </p:tav>
                                        <p:tav tm="100000">
                                          <p:val>
                                            <p:strVal val="#ppt_x-0.05"/>
                                          </p:val>
                                        </p:tav>
                                      </p:tavLst>
                                    </p:anim>
                                    <p:anim calcmode="lin" valueType="num">
                                      <p:cBhvr>
                                        <p:cTn id="10" dur="800" decel="100000" fill="hold"/>
                                        <p:tgtEl>
                                          <p:spTgt spid="61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Shop by TESCO.COM </a:t>
            </a:r>
            <a:endParaRPr lang="en-US" dirty="0"/>
          </a:p>
        </p:txBody>
      </p:sp>
      <p:pic>
        <p:nvPicPr>
          <p:cNvPr id="1026" name="Picture 2">
            <a:hlinkClick r:id="rId2" action="ppaction://hlinkfile" highlightClick="1"/>
          </p:cNvPr>
          <p:cNvPicPr>
            <a:picLocks noChangeAspect="1" noChangeArrowheads="1"/>
          </p:cNvPicPr>
          <p:nvPr/>
        </p:nvPicPr>
        <p:blipFill>
          <a:blip r:embed="rId3" cstate="print"/>
          <a:srcRect/>
          <a:stretch>
            <a:fillRect/>
          </a:stretch>
        </p:blipFill>
        <p:spPr bwMode="auto">
          <a:xfrm>
            <a:off x="142844" y="2357430"/>
            <a:ext cx="4338647" cy="2456987"/>
          </a:xfrm>
          <a:prstGeom prst="rect">
            <a:avLst/>
          </a:prstGeom>
          <a:noFill/>
          <a:ln w="9525">
            <a:noFill/>
            <a:miter lim="800000"/>
            <a:headEnd/>
            <a:tailEnd/>
          </a:ln>
          <a:effectLst/>
        </p:spPr>
      </p:pic>
      <p:sp>
        <p:nvSpPr>
          <p:cNvPr id="7" name="TextBox 6"/>
          <p:cNvSpPr txBox="1"/>
          <p:nvPr/>
        </p:nvSpPr>
        <p:spPr>
          <a:xfrm>
            <a:off x="428596" y="5000636"/>
            <a:ext cx="2928958" cy="646331"/>
          </a:xfrm>
          <a:prstGeom prst="rect">
            <a:avLst/>
          </a:prstGeom>
          <a:noFill/>
        </p:spPr>
        <p:txBody>
          <a:bodyPr wrap="square" rtlCol="0">
            <a:spAutoFit/>
          </a:bodyPr>
          <a:lstStyle/>
          <a:p>
            <a:pPr algn="ctr"/>
            <a:r>
              <a:rPr lang="en-US" dirty="0" smtClean="0"/>
              <a:t>Gatwick, Airport, UK. November 2011</a:t>
            </a:r>
            <a:endParaRPr lang="en-US" dirty="0"/>
          </a:p>
        </p:txBody>
      </p:sp>
      <p:pic>
        <p:nvPicPr>
          <p:cNvPr id="3076" name="Picture 4">
            <a:hlinkClick r:id="rId4" action="ppaction://hlinkfile"/>
          </p:cNvPr>
          <p:cNvPicPr>
            <a:picLocks noChangeAspect="1" noChangeArrowheads="1"/>
          </p:cNvPicPr>
          <p:nvPr/>
        </p:nvPicPr>
        <p:blipFill>
          <a:blip r:embed="rId5" cstate="print"/>
          <a:srcRect/>
          <a:stretch>
            <a:fillRect/>
          </a:stretch>
        </p:blipFill>
        <p:spPr bwMode="auto">
          <a:xfrm>
            <a:off x="5000628" y="2357430"/>
            <a:ext cx="3571900" cy="2460472"/>
          </a:xfrm>
          <a:prstGeom prst="rect">
            <a:avLst/>
          </a:prstGeom>
          <a:noFill/>
          <a:ln w="9525">
            <a:noFill/>
            <a:miter lim="800000"/>
            <a:headEnd/>
            <a:tailEnd/>
          </a:ln>
          <a:effectLst/>
        </p:spPr>
      </p:pic>
      <p:sp>
        <p:nvSpPr>
          <p:cNvPr id="8" name="TextBox 7"/>
          <p:cNvSpPr txBox="1"/>
          <p:nvPr/>
        </p:nvSpPr>
        <p:spPr>
          <a:xfrm>
            <a:off x="5429256" y="5000636"/>
            <a:ext cx="2322111" cy="923330"/>
          </a:xfrm>
          <a:prstGeom prst="rect">
            <a:avLst/>
          </a:prstGeom>
          <a:noFill/>
        </p:spPr>
        <p:txBody>
          <a:bodyPr wrap="none" rtlCol="0">
            <a:spAutoFit/>
          </a:bodyPr>
          <a:lstStyle/>
          <a:p>
            <a:pPr algn="ctr"/>
            <a:r>
              <a:rPr lang="en-US" dirty="0" smtClean="0"/>
              <a:t>TESCO </a:t>
            </a:r>
            <a:r>
              <a:rPr lang="en-US" dirty="0" err="1" smtClean="0"/>
              <a:t>Homeplus</a:t>
            </a:r>
            <a:r>
              <a:rPr lang="en-US" dirty="0" smtClean="0"/>
              <a:t>, </a:t>
            </a:r>
            <a:br>
              <a:rPr lang="en-US" dirty="0" smtClean="0"/>
            </a:br>
            <a:r>
              <a:rPr lang="en-US" dirty="0" smtClean="0"/>
              <a:t>Virtual Subway Shop</a:t>
            </a:r>
            <a:br>
              <a:rPr lang="en-US" dirty="0" smtClean="0"/>
            </a:br>
            <a:r>
              <a:rPr lang="en-US" dirty="0" smtClean="0"/>
              <a:t>South Korea, 2010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1285852" y="5895996"/>
            <a:ext cx="6019800" cy="533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1214414" y="2101117"/>
            <a:ext cx="5786478" cy="3613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1428728" y="5643578"/>
            <a:ext cx="6381750" cy="866775"/>
          </a:xfrm>
          <a:prstGeom prst="rect">
            <a:avLst/>
          </a:prstGeom>
          <a:noFill/>
          <a:ln w="9525">
            <a:noFill/>
            <a:miter lim="800000"/>
            <a:headEnd/>
            <a:tailEnd/>
          </a:ln>
          <a:effectLst/>
        </p:spPr>
      </p:pic>
      <p:pic>
        <p:nvPicPr>
          <p:cNvPr id="8195" name="Picture 3"/>
          <p:cNvPicPr>
            <a:picLocks noGrp="1" noChangeAspect="1" noChangeArrowheads="1"/>
          </p:cNvPicPr>
          <p:nvPr>
            <p:ph idx="1"/>
          </p:nvPr>
        </p:nvPicPr>
        <p:blipFill>
          <a:blip r:embed="rId3" cstate="print"/>
          <a:srcRect/>
          <a:stretch>
            <a:fillRect/>
          </a:stretch>
        </p:blipFill>
        <p:spPr bwMode="auto">
          <a:xfrm>
            <a:off x="1714480" y="2214554"/>
            <a:ext cx="5535178" cy="3286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edge">
                                      <p:cBhvr>
                                        <p:cTn id="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System </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642910" y="2143116"/>
            <a:ext cx="3038475" cy="38576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2800350" y="5214950"/>
            <a:ext cx="6343650" cy="1238250"/>
          </a:xfrm>
          <a:prstGeom prst="rect">
            <a:avLst/>
          </a:prstGeom>
          <a:noFill/>
          <a:ln w="9525">
            <a:noFill/>
            <a:miter lim="800000"/>
            <a:headEnd/>
            <a:tailEnd/>
          </a:ln>
          <a:effectLst/>
        </p:spPr>
      </p:pic>
      <p:sp>
        <p:nvSpPr>
          <p:cNvPr id="7" name="TextBox 6"/>
          <p:cNvSpPr txBox="1"/>
          <p:nvPr/>
        </p:nvSpPr>
        <p:spPr>
          <a:xfrm>
            <a:off x="4786314" y="2786058"/>
            <a:ext cx="4095993" cy="369332"/>
          </a:xfrm>
          <a:prstGeom prst="rect">
            <a:avLst/>
          </a:prstGeom>
          <a:noFill/>
        </p:spPr>
        <p:txBody>
          <a:bodyPr wrap="none" rtlCol="0">
            <a:spAutoFit/>
          </a:bodyPr>
          <a:lstStyle/>
          <a:p>
            <a:r>
              <a:rPr lang="en-US" dirty="0" smtClean="0"/>
              <a:t>Manufacturing and Production System</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800" decel="100000"/>
                                        <p:tgtEl>
                                          <p:spTgt spid="11266"/>
                                        </p:tgtEl>
                                      </p:cBhvr>
                                    </p:animEffect>
                                    <p:anim calcmode="lin" valueType="num">
                                      <p:cBhvr>
                                        <p:cTn id="8" dur="800" decel="100000" fill="hold"/>
                                        <p:tgtEl>
                                          <p:spTgt spid="11266"/>
                                        </p:tgtEl>
                                        <p:attrNameLst>
                                          <p:attrName>style.rotation</p:attrName>
                                        </p:attrNameLst>
                                      </p:cBhvr>
                                      <p:tavLst>
                                        <p:tav tm="0">
                                          <p:val>
                                            <p:fltVal val="-90"/>
                                          </p:val>
                                        </p:tav>
                                        <p:tav tm="100000">
                                          <p:val>
                                            <p:fltVal val="0"/>
                                          </p:val>
                                        </p:tav>
                                      </p:tavLst>
                                    </p:anim>
                                    <p:anim calcmode="lin" valueType="num">
                                      <p:cBhvr>
                                        <p:cTn id="9" dur="800" decel="100000" fill="hold"/>
                                        <p:tgtEl>
                                          <p:spTgt spid="11266"/>
                                        </p:tgtEl>
                                        <p:attrNameLst>
                                          <p:attrName>ppt_x</p:attrName>
                                        </p:attrNameLst>
                                      </p:cBhvr>
                                      <p:tavLst>
                                        <p:tav tm="0">
                                          <p:val>
                                            <p:strVal val="#ppt_x+0.4"/>
                                          </p:val>
                                        </p:tav>
                                        <p:tav tm="100000">
                                          <p:val>
                                            <p:strVal val="#ppt_x-0.05"/>
                                          </p:val>
                                        </p:tav>
                                      </p:tavLst>
                                    </p:anim>
                                    <p:anim calcmode="lin" valueType="num">
                                      <p:cBhvr>
                                        <p:cTn id="10" dur="800" decel="100000" fill="hold"/>
                                        <p:tgtEl>
                                          <p:spTgt spid="112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1267"/>
                                        </p:tgtEl>
                                        <p:attrNameLst>
                                          <p:attrName>style.visibility</p:attrName>
                                        </p:attrNameLst>
                                      </p:cBhvr>
                                      <p:to>
                                        <p:strVal val="visible"/>
                                      </p:to>
                                    </p:set>
                                    <p:animEffect transition="in" filter="wipe(down)">
                                      <p:cBhvr>
                                        <p:cTn id="2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System </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642910" y="2357430"/>
            <a:ext cx="6300832" cy="300039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928662" y="5643578"/>
            <a:ext cx="5829300" cy="60007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System </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42910" y="2285992"/>
            <a:ext cx="6314407" cy="364333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857224" y="5929330"/>
            <a:ext cx="5705475" cy="485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edg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Function and Business Process</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071538" y="2285992"/>
            <a:ext cx="6929486" cy="37373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1"/>
                                          </p:val>
                                        </p:tav>
                                        <p:tav tm="100000">
                                          <p:val>
                                            <p:strVal val="#ppt_x"/>
                                          </p:val>
                                        </p:tav>
                                      </p:tavLst>
                                    </p:anim>
                                    <p:anim calcmode="lin" valueType="num">
                                      <p:cBhvr>
                                        <p:cTn id="9" dur="10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Help Cross Functional Business Process</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928662" y="2143116"/>
            <a:ext cx="6357982" cy="379411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1357290" y="6000768"/>
            <a:ext cx="6153150" cy="60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ENTERPRISE-WIDE PROCESS INTEGRATION</a:t>
            </a:r>
            <a:endParaRPr lang="en-US" sz="2800" dirty="0"/>
          </a:p>
        </p:txBody>
      </p:sp>
      <p:pic>
        <p:nvPicPr>
          <p:cNvPr id="44034" name="Picture 2"/>
          <p:cNvPicPr>
            <a:picLocks noGrp="1" noChangeAspect="1" noChangeArrowheads="1"/>
          </p:cNvPicPr>
          <p:nvPr>
            <p:ph idx="1"/>
          </p:nvPr>
        </p:nvPicPr>
        <p:blipFill>
          <a:blip r:embed="rId2" cstate="print"/>
          <a:stretch>
            <a:fillRect/>
          </a:stretch>
        </p:blipFill>
        <p:spPr bwMode="auto">
          <a:xfrm>
            <a:off x="1428728" y="2714620"/>
            <a:ext cx="4802780" cy="3700844"/>
          </a:xfrm>
          <a:prstGeom prst="rect">
            <a:avLst/>
          </a:prstGeom>
          <a:noFill/>
          <a:ln w="9525">
            <a:noFill/>
            <a:miter lim="800000"/>
            <a:headEnd/>
            <a:tailEnd/>
          </a:ln>
          <a:effectLst/>
        </p:spPr>
      </p:pic>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27</a:t>
            </a:fld>
            <a:endParaRPr lang="en-US"/>
          </a:p>
        </p:txBody>
      </p:sp>
      <p:pic>
        <p:nvPicPr>
          <p:cNvPr id="14338" name="Picture 2"/>
          <p:cNvPicPr>
            <a:picLocks noChangeAspect="1" noChangeArrowheads="1"/>
          </p:cNvPicPr>
          <p:nvPr/>
        </p:nvPicPr>
        <p:blipFill>
          <a:blip r:embed="rId3" cstate="print"/>
          <a:srcRect/>
          <a:stretch>
            <a:fillRect/>
          </a:stretch>
        </p:blipFill>
        <p:spPr bwMode="auto">
          <a:xfrm>
            <a:off x="1357290" y="6072206"/>
            <a:ext cx="6191250" cy="5715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VIEW OF SYSTEM</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000100" y="2285992"/>
            <a:ext cx="7505715"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ENTERPRISE SYSTEM</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1571604" y="2428868"/>
            <a:ext cx="6368265" cy="29289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edge">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Shop by Me</a:t>
            </a:r>
            <a:endParaRPr lang="en-US" dirty="0"/>
          </a:p>
        </p:txBody>
      </p:sp>
      <p:pic>
        <p:nvPicPr>
          <p:cNvPr id="5" name="Picture 4" descr="Coblong-20130724-04197.jpg">
            <a:hlinkClick r:id="rId2" action="ppaction://hlinkfile"/>
          </p:cNvPr>
          <p:cNvPicPr>
            <a:picLocks noChangeAspect="1"/>
          </p:cNvPicPr>
          <p:nvPr/>
        </p:nvPicPr>
        <p:blipFill>
          <a:blip r:embed="rId3" cstate="print"/>
          <a:stretch>
            <a:fillRect/>
          </a:stretch>
        </p:blipFill>
        <p:spPr>
          <a:xfrm>
            <a:off x="500034" y="2357430"/>
            <a:ext cx="4286280" cy="24110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SUPPLAY CHAIN MANAGEMENT SYSTEM  (SCM)</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1000100" y="2571744"/>
            <a:ext cx="7145148" cy="32147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SUPPLAY CHAIN MANAGEMENT SYSTEM  (SCM)</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0" y="2357430"/>
            <a:ext cx="8872600" cy="321471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1000100" y="5500702"/>
            <a:ext cx="6048375" cy="68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edge">
                                      <p:cBhvr>
                                        <p:cTn id="7" dur="2000"/>
                                        <p:tgtEl>
                                          <p:spTgt spid="18434"/>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dissolve">
                                      <p:cBhvr>
                                        <p:cTn id="11"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CUSTOMER RELATIONSHIP MANAGEMENT (CRM)</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2000232" y="2214554"/>
            <a:ext cx="4357718" cy="3679603"/>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1571604" y="5786454"/>
            <a:ext cx="6000750" cy="742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wedge">
                                      <p:cBhvr>
                                        <p:cTn id="14" dur="2000"/>
                                        <p:tgtEl>
                                          <p:spTgt spid="19458"/>
                                        </p:tgtEl>
                                      </p:cBhvr>
                                    </p:animEffec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dissolve">
                                      <p:cBhvr>
                                        <p:cTn id="18"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KNOWLEDGE MANAGEMENT SYSTEM</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1357289" y="2428868"/>
            <a:ext cx="7211179" cy="38576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4200"/>
                            </p:stCondLst>
                            <p:childTnLst>
                              <p:par>
                                <p:cTn id="11" presetID="30" presetClass="entr" presetSubtype="0" fill="hold" nodeType="after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fade">
                                      <p:cBhvr>
                                        <p:cTn id="13" dur="800" decel="100000"/>
                                        <p:tgtEl>
                                          <p:spTgt spid="20482"/>
                                        </p:tgtEl>
                                      </p:cBhvr>
                                    </p:animEffect>
                                    <p:anim calcmode="lin" valueType="num">
                                      <p:cBhvr>
                                        <p:cTn id="14" dur="800" decel="100000" fill="hold"/>
                                        <p:tgtEl>
                                          <p:spTgt spid="20482"/>
                                        </p:tgtEl>
                                        <p:attrNameLst>
                                          <p:attrName>style.rotation</p:attrName>
                                        </p:attrNameLst>
                                      </p:cBhvr>
                                      <p:tavLst>
                                        <p:tav tm="0">
                                          <p:val>
                                            <p:fltVal val="-90"/>
                                          </p:val>
                                        </p:tav>
                                        <p:tav tm="100000">
                                          <p:val>
                                            <p:fltVal val="0"/>
                                          </p:val>
                                        </p:tav>
                                      </p:tavLst>
                                    </p:anim>
                                    <p:anim calcmode="lin" valueType="num">
                                      <p:cBhvr>
                                        <p:cTn id="15" dur="800" decel="100000" fill="hold"/>
                                        <p:tgtEl>
                                          <p:spTgt spid="20482"/>
                                        </p:tgtEl>
                                        <p:attrNameLst>
                                          <p:attrName>ppt_x</p:attrName>
                                        </p:attrNameLst>
                                      </p:cBhvr>
                                      <p:tavLst>
                                        <p:tav tm="0">
                                          <p:val>
                                            <p:strVal val="#ppt_x+0.4"/>
                                          </p:val>
                                        </p:tav>
                                        <p:tav tm="100000">
                                          <p:val>
                                            <p:strVal val="#ppt_x-0.05"/>
                                          </p:val>
                                        </p:tav>
                                      </p:tavLst>
                                    </p:anim>
                                    <p:anim calcmode="lin" valueType="num">
                                      <p:cBhvr>
                                        <p:cTn id="16" dur="800" decel="100000" fill="hold"/>
                                        <p:tgtEl>
                                          <p:spTgt spid="2048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048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04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28596" y="1377244"/>
            <a:ext cx="8286808" cy="5480780"/>
          </a:xfrm>
          <a:prstGeom prst="rect">
            <a:avLst/>
          </a:prstGeom>
          <a:noFill/>
          <a:ln w="9525">
            <a:noFill/>
            <a:miter lim="800000"/>
            <a:headEnd/>
            <a:tailEnd/>
          </a:ln>
          <a:effectLst/>
        </p:spPr>
      </p:pic>
      <p:sp>
        <p:nvSpPr>
          <p:cNvPr id="3" name="Title 2"/>
          <p:cNvSpPr>
            <a:spLocks noGrp="1"/>
          </p:cNvSpPr>
          <p:nvPr>
            <p:ph type="title"/>
          </p:nvPr>
        </p:nvSpPr>
        <p:spPr/>
        <p:txBody>
          <a:bodyPr/>
          <a:lstStyle/>
          <a:p>
            <a:endParaRPr lang="en-US"/>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57157" y="2000240"/>
            <a:ext cx="8705731" cy="4786346"/>
          </a:xfrm>
          <a:prstGeom prst="rect">
            <a:avLst/>
          </a:prstGeom>
          <a:noFill/>
          <a:ln w="9525">
            <a:noFill/>
            <a:miter lim="800000"/>
            <a:headEnd/>
            <a:tailEnd/>
          </a:ln>
          <a:effectLst/>
        </p:spPr>
      </p:pic>
      <p:sp>
        <p:nvSpPr>
          <p:cNvPr id="3" name="Title 2"/>
          <p:cNvSpPr>
            <a:spLocks noGrp="1"/>
          </p:cNvSpPr>
          <p:nvPr>
            <p:ph type="title"/>
          </p:nvPr>
        </p:nvSpPr>
        <p:spPr/>
        <p:txBody>
          <a:bodyPr/>
          <a:lstStyle/>
          <a:p>
            <a:endParaRPr lang="en-US"/>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400" dirty="0" smtClean="0"/>
              <a:t>IS Classification in Organisation</a:t>
            </a:r>
            <a:endParaRPr lang="en-GB" sz="2400" dirty="0"/>
          </a:p>
        </p:txBody>
      </p:sp>
      <p:sp>
        <p:nvSpPr>
          <p:cNvPr id="6" name="Content Placeholder 5"/>
          <p:cNvSpPr>
            <a:spLocks noGrp="1"/>
          </p:cNvSpPr>
          <p:nvPr>
            <p:ph idx="1"/>
          </p:nvPr>
        </p:nvSpPr>
        <p:spPr/>
        <p:txBody>
          <a:bodyPr/>
          <a:lstStyle/>
          <a:p>
            <a:r>
              <a:rPr lang="en-GB" dirty="0" smtClean="0"/>
              <a:t>Transaction Processing System (TPS)</a:t>
            </a:r>
          </a:p>
          <a:p>
            <a:r>
              <a:rPr lang="en-GB" dirty="0" smtClean="0"/>
              <a:t>Management Reporting System (MRS)</a:t>
            </a:r>
          </a:p>
          <a:p>
            <a:r>
              <a:rPr lang="en-GB" dirty="0" smtClean="0"/>
              <a:t>Executive Information System and support (EISS)</a:t>
            </a:r>
          </a:p>
          <a:p>
            <a:r>
              <a:rPr lang="en-GB" dirty="0" smtClean="0"/>
              <a:t>Decision Support System (DSS)</a:t>
            </a:r>
          </a:p>
          <a:p>
            <a:r>
              <a:rPr lang="en-GB" dirty="0" smtClean="0"/>
              <a:t>Office Information System (</a:t>
            </a:r>
            <a:r>
              <a:rPr lang="en-GB" smtClean="0"/>
              <a:t>OIS)</a:t>
            </a:r>
          </a:p>
          <a:p>
            <a:pPr>
              <a:buNone/>
            </a:pPr>
            <a:endParaRPr lang="en-GB" dirty="0"/>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MIS Schematic</a:t>
            </a:r>
            <a:endParaRPr lang="en-GB" dirty="0"/>
          </a:p>
        </p:txBody>
      </p:sp>
      <p:sp>
        <p:nvSpPr>
          <p:cNvPr id="6" name="AutoShape 4"/>
          <p:cNvSpPr>
            <a:spLocks noChangeArrowheads="1"/>
          </p:cNvSpPr>
          <p:nvPr/>
        </p:nvSpPr>
        <p:spPr bwMode="auto">
          <a:xfrm>
            <a:off x="3924300" y="3200400"/>
            <a:ext cx="1295400" cy="1600200"/>
          </a:xfrm>
          <a:prstGeom prst="can">
            <a:avLst>
              <a:gd name="adj" fmla="val 30882"/>
            </a:avLst>
          </a:prstGeom>
          <a:gradFill rotWithShape="0">
            <a:gsLst>
              <a:gs pos="0">
                <a:srgbClr val="F5F6C0"/>
              </a:gs>
              <a:gs pos="100000">
                <a:srgbClr val="F5F6C0">
                  <a:gamma/>
                  <a:tint val="30196"/>
                  <a:invGamma/>
                </a:srgbClr>
              </a:gs>
            </a:gsLst>
            <a:lin ang="0" scaled="1"/>
          </a:gradFill>
          <a:ln w="9525">
            <a:solidFill>
              <a:schemeClr val="tx1"/>
            </a:solidFill>
            <a:round/>
            <a:headEnd/>
            <a:tailEnd/>
          </a:ln>
          <a:effectLst/>
        </p:spPr>
        <p:txBody>
          <a:bodyPr wrap="none" anchor="ctr"/>
          <a:lstStyle/>
          <a:p>
            <a:r>
              <a:rPr lang="en-US"/>
              <a:t>Common</a:t>
            </a:r>
          </a:p>
          <a:p>
            <a:r>
              <a:rPr lang="en-US"/>
              <a:t>databases</a:t>
            </a:r>
          </a:p>
        </p:txBody>
      </p:sp>
      <p:sp>
        <p:nvSpPr>
          <p:cNvPr id="7" name="Rectangle 5"/>
          <p:cNvSpPr>
            <a:spLocks noChangeArrowheads="1"/>
          </p:cNvSpPr>
          <p:nvPr/>
        </p:nvSpPr>
        <p:spPr bwMode="auto">
          <a:xfrm>
            <a:off x="1219200" y="2133600"/>
            <a:ext cx="1447800" cy="12954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dirty="0"/>
              <a:t>Marketing</a:t>
            </a:r>
            <a:br>
              <a:rPr lang="en-US" dirty="0"/>
            </a:br>
            <a:r>
              <a:rPr lang="en-US" dirty="0"/>
              <a:t>management</a:t>
            </a:r>
          </a:p>
          <a:p>
            <a:r>
              <a:rPr lang="en-US" dirty="0"/>
              <a:t>information</a:t>
            </a:r>
          </a:p>
          <a:p>
            <a:r>
              <a:rPr lang="en-US" dirty="0"/>
              <a:t>system</a:t>
            </a:r>
          </a:p>
        </p:txBody>
      </p:sp>
      <p:cxnSp>
        <p:nvCxnSpPr>
          <p:cNvPr id="8" name="AutoShape 6"/>
          <p:cNvCxnSpPr>
            <a:cxnSpLocks noChangeShapeType="1"/>
          </p:cNvCxnSpPr>
          <p:nvPr/>
        </p:nvCxnSpPr>
        <p:spPr bwMode="auto">
          <a:xfrm>
            <a:off x="2895600" y="2857500"/>
            <a:ext cx="990600" cy="342900"/>
          </a:xfrm>
          <a:prstGeom prst="straightConnector1">
            <a:avLst/>
          </a:prstGeom>
          <a:noFill/>
          <a:ln w="9525">
            <a:solidFill>
              <a:schemeClr val="tx1"/>
            </a:solidFill>
            <a:round/>
            <a:headEnd type="triangle" w="med" len="med"/>
            <a:tailEnd type="triangle" w="med" len="med"/>
          </a:ln>
          <a:effectLst/>
        </p:spPr>
      </p:cxnSp>
      <p:sp>
        <p:nvSpPr>
          <p:cNvPr id="9" name="Rectangle 7"/>
          <p:cNvSpPr>
            <a:spLocks noChangeArrowheads="1"/>
          </p:cNvSpPr>
          <p:nvPr/>
        </p:nvSpPr>
        <p:spPr bwMode="auto">
          <a:xfrm>
            <a:off x="1219200" y="4191000"/>
            <a:ext cx="1447800" cy="12954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a:t>Financial</a:t>
            </a:r>
          </a:p>
          <a:p>
            <a:r>
              <a:rPr lang="en-US"/>
              <a:t>management</a:t>
            </a:r>
          </a:p>
          <a:p>
            <a:r>
              <a:rPr lang="en-US"/>
              <a:t>Information</a:t>
            </a:r>
          </a:p>
          <a:p>
            <a:r>
              <a:rPr lang="en-US"/>
              <a:t>system</a:t>
            </a:r>
          </a:p>
        </p:txBody>
      </p:sp>
      <p:sp>
        <p:nvSpPr>
          <p:cNvPr id="10" name="Line 8"/>
          <p:cNvSpPr>
            <a:spLocks noChangeShapeType="1"/>
          </p:cNvSpPr>
          <p:nvPr/>
        </p:nvSpPr>
        <p:spPr bwMode="auto">
          <a:xfrm flipV="1">
            <a:off x="2971800" y="4343400"/>
            <a:ext cx="685800" cy="30480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1" name="Rectangle 9"/>
          <p:cNvSpPr>
            <a:spLocks noChangeArrowheads="1"/>
          </p:cNvSpPr>
          <p:nvPr/>
        </p:nvSpPr>
        <p:spPr bwMode="auto">
          <a:xfrm>
            <a:off x="6400800" y="2133600"/>
            <a:ext cx="1676400" cy="15240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a:t>Manufacturing</a:t>
            </a:r>
          </a:p>
          <a:p>
            <a:r>
              <a:rPr lang="en-US"/>
              <a:t>management</a:t>
            </a:r>
          </a:p>
          <a:p>
            <a:r>
              <a:rPr lang="en-US"/>
              <a:t>Information</a:t>
            </a:r>
          </a:p>
          <a:p>
            <a:r>
              <a:rPr lang="en-US"/>
              <a:t>system</a:t>
            </a:r>
          </a:p>
        </p:txBody>
      </p:sp>
      <p:sp>
        <p:nvSpPr>
          <p:cNvPr id="12" name="Line 10"/>
          <p:cNvSpPr>
            <a:spLocks noChangeShapeType="1"/>
          </p:cNvSpPr>
          <p:nvPr/>
        </p:nvSpPr>
        <p:spPr bwMode="auto">
          <a:xfrm flipH="1">
            <a:off x="5410200" y="2971800"/>
            <a:ext cx="609600" cy="22860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3" name="Rectangle 11"/>
          <p:cNvSpPr>
            <a:spLocks noChangeArrowheads="1"/>
          </p:cNvSpPr>
          <p:nvPr/>
        </p:nvSpPr>
        <p:spPr bwMode="auto">
          <a:xfrm>
            <a:off x="6400800" y="4267200"/>
            <a:ext cx="1447800" cy="12954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a:t>Order</a:t>
            </a:r>
          </a:p>
          <a:p>
            <a:r>
              <a:rPr lang="en-US"/>
              <a:t>management</a:t>
            </a:r>
          </a:p>
          <a:p>
            <a:r>
              <a:rPr lang="en-US"/>
              <a:t>information</a:t>
            </a:r>
          </a:p>
          <a:p>
            <a:r>
              <a:rPr lang="en-US"/>
              <a:t>system</a:t>
            </a:r>
          </a:p>
        </p:txBody>
      </p:sp>
      <p:sp>
        <p:nvSpPr>
          <p:cNvPr id="14" name="Rectangle 12"/>
          <p:cNvSpPr>
            <a:spLocks noChangeArrowheads="1"/>
          </p:cNvSpPr>
          <p:nvPr/>
        </p:nvSpPr>
        <p:spPr bwMode="auto">
          <a:xfrm>
            <a:off x="4191000" y="5486400"/>
            <a:ext cx="685800" cy="5334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a:t>TPS</a:t>
            </a:r>
          </a:p>
        </p:txBody>
      </p:sp>
      <p:sp>
        <p:nvSpPr>
          <p:cNvPr id="15" name="Line 13"/>
          <p:cNvSpPr>
            <a:spLocks noChangeShapeType="1"/>
          </p:cNvSpPr>
          <p:nvPr/>
        </p:nvSpPr>
        <p:spPr bwMode="auto">
          <a:xfrm flipV="1">
            <a:off x="4572000" y="4953000"/>
            <a:ext cx="0" cy="38100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6" name="Line 14"/>
          <p:cNvSpPr>
            <a:spLocks noChangeShapeType="1"/>
          </p:cNvSpPr>
          <p:nvPr/>
        </p:nvSpPr>
        <p:spPr bwMode="auto">
          <a:xfrm flipH="1" flipV="1">
            <a:off x="5562600" y="4495800"/>
            <a:ext cx="609600" cy="228600"/>
          </a:xfrm>
          <a:prstGeom prst="line">
            <a:avLst/>
          </a:prstGeom>
          <a:noFill/>
          <a:ln w="9525">
            <a:solidFill>
              <a:schemeClr val="tx1"/>
            </a:solidFill>
            <a:round/>
            <a:headEnd type="triangle" w="med" len="med"/>
            <a:tailEnd type="triangle" w="med" len="med"/>
          </a:ln>
          <a:effectLst/>
        </p:spPr>
        <p:txBody>
          <a:bodyPr/>
          <a:lstStyle/>
          <a:p>
            <a:endParaRPr lang="en-GB"/>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Order - Traditional</a:t>
            </a:r>
            <a:endParaRPr lang="en-GB" dirty="0"/>
          </a:p>
        </p:txBody>
      </p:sp>
      <p:pic>
        <p:nvPicPr>
          <p:cNvPr id="4" name="Picture 5" descr="C:\WINDOWS\Desktop\Scott\Courses\Itec1010-W00\Figure1d.jpg"/>
          <p:cNvPicPr>
            <a:picLocks noChangeAspect="1" noChangeArrowheads="1"/>
          </p:cNvPicPr>
          <p:nvPr/>
        </p:nvPicPr>
        <p:blipFill>
          <a:blip r:embed="rId3" cstate="print"/>
          <a:srcRect/>
          <a:stretch>
            <a:fillRect/>
          </a:stretch>
        </p:blipFill>
        <p:spPr bwMode="auto">
          <a:xfrm>
            <a:off x="654050" y="2095500"/>
            <a:ext cx="7835900" cy="3695700"/>
          </a:xfrm>
          <a:prstGeom prst="rect">
            <a:avLst/>
          </a:prstGeom>
          <a:noFill/>
        </p:spPr>
      </p:pic>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Purchase Order – E-commerce</a:t>
            </a:r>
            <a:endParaRPr lang="en-GB" sz="2800" dirty="0"/>
          </a:p>
        </p:txBody>
      </p:sp>
      <p:pic>
        <p:nvPicPr>
          <p:cNvPr id="4" name="Picture 4" descr="C:\WINDOWS\Desktop\Scott\Courses\Itec1010-W00\Figure1e.jpg"/>
          <p:cNvPicPr>
            <a:picLocks noGrp="1" noChangeAspect="1" noChangeArrowheads="1"/>
          </p:cNvPicPr>
          <p:nvPr>
            <p:ph idx="1"/>
          </p:nvPr>
        </p:nvPicPr>
        <p:blipFill>
          <a:blip r:embed="rId3" cstate="print"/>
          <a:stretch>
            <a:fillRect/>
          </a:stretch>
        </p:blipFill>
        <p:spPr bwMode="auto">
          <a:xfrm>
            <a:off x="723900" y="3063875"/>
            <a:ext cx="7696200" cy="2730500"/>
          </a:xfrm>
          <a:prstGeom prst="rect">
            <a:avLst/>
          </a:prstGeom>
          <a:noFill/>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file"/>
          </p:cNvPr>
          <p:cNvPicPr>
            <a:picLocks noChangeAspect="1" noChangeArrowheads="1"/>
          </p:cNvPicPr>
          <p:nvPr/>
        </p:nvPicPr>
        <p:blipFill>
          <a:blip r:embed="rId3" cstate="print"/>
          <a:srcRect/>
          <a:stretch>
            <a:fillRect/>
          </a:stretch>
        </p:blipFill>
        <p:spPr bwMode="auto">
          <a:xfrm>
            <a:off x="1500166" y="2714620"/>
            <a:ext cx="6000750" cy="33528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Virtual Shop : Social Behavior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Manajemen Report</a:t>
            </a:r>
            <a:endParaRPr lang="en-US"/>
          </a:p>
        </p:txBody>
      </p:sp>
      <p:sp>
        <p:nvSpPr>
          <p:cNvPr id="3" name="Content Placeholder 2"/>
          <p:cNvSpPr>
            <a:spLocks noGrp="1"/>
          </p:cNvSpPr>
          <p:nvPr>
            <p:ph idx="1"/>
          </p:nvPr>
        </p:nvSpPr>
        <p:spPr>
          <a:xfrm>
            <a:off x="457200" y="2114576"/>
            <a:ext cx="8229600" cy="5029200"/>
          </a:xfrm>
        </p:spPr>
        <p:txBody>
          <a:bodyPr/>
          <a:lstStyle/>
          <a:p>
            <a:r>
              <a:rPr lang="en-US" dirty="0" smtClean="0"/>
              <a:t>Schedule Report</a:t>
            </a:r>
          </a:p>
          <a:p>
            <a:r>
              <a:rPr lang="en-US" dirty="0" smtClean="0"/>
              <a:t>On demand Report</a:t>
            </a:r>
          </a:p>
          <a:p>
            <a:r>
              <a:rPr lang="en-US" dirty="0" smtClean="0"/>
              <a:t>Exception Report</a:t>
            </a:r>
          </a:p>
          <a:p>
            <a:r>
              <a:rPr lang="en-US" dirty="0" smtClean="0"/>
              <a:t>Predictive Report</a:t>
            </a:r>
          </a:p>
          <a:p>
            <a:r>
              <a:rPr lang="en-US" dirty="0" smtClean="0"/>
              <a:t>Summary Report</a:t>
            </a:r>
          </a:p>
          <a:p>
            <a:endParaRPr lang="en-US" dirty="0"/>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57158" y="2071678"/>
            <a:ext cx="8498428" cy="3714776"/>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Sumber</a:t>
            </a:r>
            <a:r>
              <a:rPr lang="en-GB" dirty="0" smtClean="0"/>
              <a:t> </a:t>
            </a:r>
            <a:r>
              <a:rPr lang="en-GB" dirty="0" err="1" smtClean="0"/>
              <a:t>Informasi</a:t>
            </a:r>
            <a:endParaRPr lang="en-GB" dirty="0"/>
          </a:p>
        </p:txBody>
      </p:sp>
      <p:sp>
        <p:nvSpPr>
          <p:cNvPr id="3" name="Content Placeholder 2"/>
          <p:cNvSpPr>
            <a:spLocks noGrp="1"/>
          </p:cNvSpPr>
          <p:nvPr>
            <p:ph idx="1"/>
          </p:nvPr>
        </p:nvSpPr>
        <p:spPr/>
        <p:txBody>
          <a:bodyPr/>
          <a:lstStyle/>
          <a:p>
            <a:r>
              <a:rPr lang="en-GB" dirty="0" smtClean="0"/>
              <a:t>In house operation</a:t>
            </a:r>
          </a:p>
          <a:p>
            <a:r>
              <a:rPr lang="en-GB" dirty="0" smtClean="0"/>
              <a:t>Outsourcing</a:t>
            </a:r>
            <a:endParaRPr lang="en-GB" dirty="0"/>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Managerial Task Hierarchy</a:t>
            </a:r>
            <a:endParaRPr lang="en-GB" sz="2800" dirty="0"/>
          </a:p>
        </p:txBody>
      </p:sp>
      <p:pic>
        <p:nvPicPr>
          <p:cNvPr id="3074" name="Picture 2"/>
          <p:cNvPicPr>
            <a:picLocks noChangeAspect="1" noChangeArrowheads="1"/>
          </p:cNvPicPr>
          <p:nvPr/>
        </p:nvPicPr>
        <p:blipFill>
          <a:blip r:embed="rId3" cstate="print"/>
          <a:srcRect/>
          <a:stretch>
            <a:fillRect/>
          </a:stretch>
        </p:blipFill>
        <p:spPr bwMode="auto">
          <a:xfrm>
            <a:off x="1285852" y="2067768"/>
            <a:ext cx="6715172" cy="500457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Level of Management: What kind of Decision  are made</a:t>
            </a:r>
            <a:endParaRPr lang="en-GB" sz="2400" dirty="0"/>
          </a:p>
        </p:txBody>
      </p:sp>
      <p:pic>
        <p:nvPicPr>
          <p:cNvPr id="6146" name="Picture 2"/>
          <p:cNvPicPr>
            <a:picLocks noChangeAspect="1" noChangeArrowheads="1"/>
          </p:cNvPicPr>
          <p:nvPr/>
        </p:nvPicPr>
        <p:blipFill>
          <a:blip r:embed="rId3" cstate="print"/>
          <a:srcRect/>
          <a:stretch>
            <a:fillRect/>
          </a:stretch>
        </p:blipFill>
        <p:spPr bwMode="auto">
          <a:xfrm>
            <a:off x="785818" y="2071678"/>
            <a:ext cx="7429520" cy="465625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MSI </a:t>
            </a:r>
            <a:r>
              <a:rPr lang="en-GB" dirty="0" err="1" smtClean="0"/>
              <a:t>dan</a:t>
            </a:r>
            <a:r>
              <a:rPr lang="en-GB" dirty="0" smtClean="0"/>
              <a:t> Decision Making Model</a:t>
            </a:r>
            <a:endParaRPr lang="en-GB" dirty="0"/>
          </a:p>
        </p:txBody>
      </p:sp>
      <p:pic>
        <p:nvPicPr>
          <p:cNvPr id="4098" name="Picture 2"/>
          <p:cNvPicPr>
            <a:picLocks noChangeAspect="1" noChangeArrowheads="1"/>
          </p:cNvPicPr>
          <p:nvPr/>
        </p:nvPicPr>
        <p:blipFill>
          <a:blip r:embed="rId3" cstate="print"/>
          <a:srcRect/>
          <a:stretch>
            <a:fillRect/>
          </a:stretch>
        </p:blipFill>
        <p:spPr bwMode="auto">
          <a:xfrm>
            <a:off x="571500" y="2143116"/>
            <a:ext cx="8001000" cy="39338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Klasifikasi</a:t>
            </a:r>
            <a:r>
              <a:rPr lang="en-GB" sz="2800" dirty="0" smtClean="0"/>
              <a:t> MSI </a:t>
            </a:r>
            <a:r>
              <a:rPr lang="en-GB" sz="2800" dirty="0" err="1" smtClean="0"/>
              <a:t>berdasarkan</a:t>
            </a:r>
            <a:r>
              <a:rPr lang="en-GB" sz="2800" dirty="0" smtClean="0"/>
              <a:t> output</a:t>
            </a:r>
            <a:endParaRPr lang="en-GB" sz="2800" dirty="0"/>
          </a:p>
        </p:txBody>
      </p:sp>
      <p:sp>
        <p:nvSpPr>
          <p:cNvPr id="3" name="Content Placeholder 2"/>
          <p:cNvSpPr>
            <a:spLocks noGrp="1"/>
          </p:cNvSpPr>
          <p:nvPr>
            <p:ph idx="1"/>
          </p:nvPr>
        </p:nvSpPr>
        <p:spPr/>
        <p:txBody>
          <a:bodyPr/>
          <a:lstStyle/>
          <a:p>
            <a:r>
              <a:rPr lang="en-GB" dirty="0" smtClean="0"/>
              <a:t>MSI that generate report</a:t>
            </a:r>
          </a:p>
          <a:p>
            <a:r>
              <a:rPr lang="en-GB" dirty="0" smtClean="0"/>
              <a:t>MSI that answer ‘what-if’ kind of question asked by management</a:t>
            </a:r>
          </a:p>
          <a:p>
            <a:r>
              <a:rPr lang="en-GB" dirty="0" smtClean="0"/>
              <a:t>MSI that support Decision Making (Decision Support System)</a:t>
            </a:r>
          </a:p>
          <a:p>
            <a:endParaRPr lang="en-GB" dirty="0"/>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57158" y="1214422"/>
            <a:ext cx="8334375" cy="48863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r>
              <a:rPr lang="en-GB" dirty="0" err="1" smtClean="0"/>
              <a:t>Managemen</a:t>
            </a:r>
            <a:endParaRPr lang="en-GB" dirty="0"/>
          </a:p>
        </p:txBody>
      </p:sp>
      <p:sp>
        <p:nvSpPr>
          <p:cNvPr id="3" name="Content Placeholder 2"/>
          <p:cNvSpPr>
            <a:spLocks noGrp="1"/>
          </p:cNvSpPr>
          <p:nvPr>
            <p:ph idx="1"/>
          </p:nvPr>
        </p:nvSpPr>
        <p:spPr/>
        <p:txBody>
          <a:bodyPr/>
          <a:lstStyle/>
          <a:p>
            <a:r>
              <a:rPr lang="en-GB" dirty="0" smtClean="0"/>
              <a:t>Lower Management (Supervisory/Operational)</a:t>
            </a:r>
          </a:p>
          <a:p>
            <a:r>
              <a:rPr lang="en-GB" dirty="0" smtClean="0"/>
              <a:t>Middle Management (Tactical)</a:t>
            </a:r>
          </a:p>
          <a:p>
            <a:pPr lvl="1"/>
            <a:r>
              <a:rPr lang="en-GB" dirty="0" smtClean="0"/>
              <a:t>Deal with </a:t>
            </a:r>
            <a:r>
              <a:rPr lang="en-GB" dirty="0" err="1" smtClean="0"/>
              <a:t>semistructured</a:t>
            </a:r>
            <a:r>
              <a:rPr lang="en-GB" dirty="0" smtClean="0"/>
              <a:t> decision</a:t>
            </a:r>
          </a:p>
          <a:p>
            <a:r>
              <a:rPr lang="en-GB" dirty="0" smtClean="0"/>
              <a:t>Top Management (Strategy)</a:t>
            </a:r>
          </a:p>
          <a:p>
            <a:pPr lvl="1"/>
            <a:r>
              <a:rPr lang="en-GB" dirty="0" smtClean="0"/>
              <a:t>Title: CEO, COO, CFO, CIO</a:t>
            </a:r>
            <a:endParaRPr lang="en-GB" dirty="0"/>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1071538" y="1214422"/>
            <a:ext cx="7072362" cy="520274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Overview IS and ISM</a:t>
            </a:r>
            <a:endParaRPr lang="en-GB" dirty="0"/>
          </a:p>
        </p:txBody>
      </p:sp>
      <p:sp>
        <p:nvSpPr>
          <p:cNvPr id="3" name="Subtitle 2"/>
          <p:cNvSpPr>
            <a:spLocks noGrp="1"/>
          </p:cNvSpPr>
          <p:nvPr>
            <p:ph type="subTitle" idx="1"/>
          </p:nvPr>
        </p:nvSpPr>
        <p:spPr>
          <a:xfrm>
            <a:off x="1524000" y="5643578"/>
            <a:ext cx="7620000" cy="514368"/>
          </a:xfrm>
        </p:spPr>
        <p:txBody>
          <a:bodyPr/>
          <a:lstStyle/>
          <a:p>
            <a:r>
              <a:rPr lang="en-GB" dirty="0" smtClean="0"/>
              <a:t>Ref. [shim] chap 1&amp;  2</a:t>
            </a:r>
            <a:endParaRPr lang="en-GB" dirty="0"/>
          </a:p>
        </p:txBody>
      </p:sp>
      <p:sp>
        <p:nvSpPr>
          <p:cNvPr id="4" name="Rectangle 3"/>
          <p:cNvSpPr/>
          <p:nvPr/>
        </p:nvSpPr>
        <p:spPr>
          <a:xfrm>
            <a:off x="4429124" y="4071942"/>
            <a:ext cx="3426900" cy="400110"/>
          </a:xfrm>
          <a:prstGeom prst="rect">
            <a:avLst/>
          </a:prstGeom>
        </p:spPr>
        <p:txBody>
          <a:bodyPr wrap="none">
            <a:spAutoFit/>
          </a:bodyPr>
          <a:lstStyle/>
          <a:p>
            <a:r>
              <a:rPr lang="en-GB" sz="2000" b="1" dirty="0" err="1" smtClean="0">
                <a:solidFill>
                  <a:schemeClr val="tx1">
                    <a:lumMod val="75000"/>
                  </a:schemeClr>
                </a:solidFill>
              </a:rPr>
              <a:t>Dr.Ir</a:t>
            </a:r>
            <a:r>
              <a:rPr lang="en-GB" sz="2000" b="1" dirty="0" smtClean="0">
                <a:solidFill>
                  <a:schemeClr val="tx1">
                    <a:lumMod val="75000"/>
                  </a:schemeClr>
                </a:solidFill>
              </a:rPr>
              <a:t>. </a:t>
            </a:r>
            <a:r>
              <a:rPr lang="en-GB" sz="2000" b="1" dirty="0" err="1" smtClean="0">
                <a:solidFill>
                  <a:schemeClr val="tx1">
                    <a:lumMod val="75000"/>
                  </a:schemeClr>
                </a:solidFill>
              </a:rPr>
              <a:t>Yeffry</a:t>
            </a:r>
            <a:r>
              <a:rPr lang="en-GB" sz="2000" b="1" dirty="0" smtClean="0">
                <a:solidFill>
                  <a:schemeClr val="tx1">
                    <a:lumMod val="75000"/>
                  </a:schemeClr>
                </a:solidFill>
              </a:rPr>
              <a:t> </a:t>
            </a:r>
            <a:r>
              <a:rPr lang="en-GB" sz="2000" b="1" dirty="0" err="1" smtClean="0">
                <a:solidFill>
                  <a:schemeClr val="tx1">
                    <a:lumMod val="75000"/>
                  </a:schemeClr>
                </a:solidFill>
              </a:rPr>
              <a:t>Handoko</a:t>
            </a:r>
            <a:r>
              <a:rPr lang="en-GB" sz="2000" b="1" dirty="0" smtClean="0">
                <a:solidFill>
                  <a:schemeClr val="tx1">
                    <a:lumMod val="75000"/>
                  </a:schemeClr>
                </a:solidFill>
              </a:rPr>
              <a:t> Putra</a:t>
            </a:r>
            <a:endParaRPr lang="en-US" sz="2000" b="1" dirty="0">
              <a:solidFill>
                <a:schemeClr val="tx1">
                  <a:lumMod val="75000"/>
                </a:schemeClr>
              </a:solidFill>
            </a:endParaRPr>
          </a:p>
        </p:txBody>
      </p:sp>
      <p:sp>
        <p:nvSpPr>
          <p:cNvPr id="5" name="Rectangle 4"/>
          <p:cNvSpPr/>
          <p:nvPr/>
        </p:nvSpPr>
        <p:spPr>
          <a:xfrm>
            <a:off x="1926666" y="6357958"/>
            <a:ext cx="4931350" cy="400110"/>
          </a:xfrm>
          <a:prstGeom prst="rect">
            <a:avLst/>
          </a:prstGeom>
        </p:spPr>
        <p:txBody>
          <a:bodyPr wrap="none">
            <a:spAutoFit/>
          </a:bodyPr>
          <a:lstStyle/>
          <a:p>
            <a:r>
              <a:rPr lang="en-GB" sz="2000" b="1" dirty="0" smtClean="0">
                <a:solidFill>
                  <a:schemeClr val="tx1">
                    <a:lumMod val="50000"/>
                  </a:schemeClr>
                </a:solidFill>
              </a:rPr>
              <a:t>UNIVERSITAS KOMPUTER INDONESIA</a:t>
            </a:r>
            <a:endParaRPr lang="en-US" sz="2000" b="1" dirty="0">
              <a:solidFill>
                <a:schemeClr val="tx1">
                  <a:lumMod val="50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C -0.05174 0.08067 -0.1033 0.16158 -0.15764 0.15072 C -0.21198 0.13985 -0.26927 0.03722 -0.32657 -0.06519 " pathEditMode="relative" ptsTypes="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5174 0.08067 -0.1033 0.16158 -0.15764 0.15072 C -0.21198 0.13985 -0.26927 0.03722 -0.32657 -0.06519 " pathEditMode="relative" ptsTypes="aaA">
                                      <p:cBhvr>
                                        <p:cTn id="8"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14282" y="2000240"/>
            <a:ext cx="7976956" cy="400052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Pemodelan</a:t>
            </a:r>
            <a:r>
              <a:rPr lang="en-GB" dirty="0" smtClean="0"/>
              <a:t> MSI</a:t>
            </a:r>
            <a:endParaRPr lang="en-GB" dirty="0"/>
          </a:p>
        </p:txBody>
      </p:sp>
      <p:pic>
        <p:nvPicPr>
          <p:cNvPr id="4" name="Picture 6" descr="C:\WINDOWS\Desktop\Scott\Courses\Itec1010-W00\Figure1c.jpg"/>
          <p:cNvPicPr>
            <a:picLocks noChangeAspect="1" noChangeArrowheads="1"/>
          </p:cNvPicPr>
          <p:nvPr/>
        </p:nvPicPr>
        <p:blipFill>
          <a:blip r:embed="rId3" cstate="print"/>
          <a:srcRect/>
          <a:stretch>
            <a:fillRect/>
          </a:stretch>
        </p:blipFill>
        <p:spPr bwMode="auto">
          <a:xfrm>
            <a:off x="1285852" y="1571612"/>
            <a:ext cx="6019790" cy="4634160"/>
          </a:xfrm>
          <a:prstGeom prst="rect">
            <a:avLst/>
          </a:prstGeom>
          <a:noFill/>
        </p:spPr>
      </p:pic>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Graphical Model</a:t>
            </a:r>
            <a:endParaRPr lang="en-GB" dirty="0"/>
          </a:p>
        </p:txBody>
      </p:sp>
      <p:pic>
        <p:nvPicPr>
          <p:cNvPr id="9218" name="Picture 2"/>
          <p:cNvPicPr>
            <a:picLocks noChangeAspect="1" noChangeArrowheads="1"/>
          </p:cNvPicPr>
          <p:nvPr/>
        </p:nvPicPr>
        <p:blipFill>
          <a:blip r:embed="rId2" cstate="print"/>
          <a:srcRect/>
          <a:stretch>
            <a:fillRect/>
          </a:stretch>
        </p:blipFill>
        <p:spPr bwMode="auto">
          <a:xfrm>
            <a:off x="785786" y="1857364"/>
            <a:ext cx="7419975" cy="41243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Mathematical Model</a:t>
            </a:r>
            <a:endParaRPr lang="en-GB" dirty="0"/>
          </a:p>
        </p:txBody>
      </p:sp>
      <p:sp>
        <p:nvSpPr>
          <p:cNvPr id="3" name="Content Placeholder 2"/>
          <p:cNvSpPr>
            <a:spLocks noGrp="1"/>
          </p:cNvSpPr>
          <p:nvPr>
            <p:ph idx="1"/>
          </p:nvPr>
        </p:nvSpPr>
        <p:spPr/>
        <p:txBody>
          <a:bodyPr/>
          <a:lstStyle/>
          <a:p>
            <a:r>
              <a:rPr lang="en-GB" dirty="0" smtClean="0"/>
              <a:t>Break event point:</a:t>
            </a:r>
          </a:p>
          <a:p>
            <a:endParaRPr lang="en-GB" dirty="0"/>
          </a:p>
          <a:p>
            <a:endParaRPr lang="en-GB" dirty="0" smtClean="0"/>
          </a:p>
          <a:p>
            <a:pPr lvl="1"/>
            <a:r>
              <a:rPr lang="en-GB" i="1" dirty="0" err="1" smtClean="0">
                <a:solidFill>
                  <a:schemeClr val="tx1"/>
                </a:solidFill>
                <a:latin typeface="+mn-lt"/>
                <a:ea typeface="+mn-ea"/>
                <a:cs typeface="+mn-cs"/>
              </a:rPr>
              <a:t>X</a:t>
            </a:r>
            <a:r>
              <a:rPr lang="en-GB" i="1" baseline="-25000" dirty="0" err="1" smtClean="0">
                <a:solidFill>
                  <a:schemeClr val="tx1"/>
                </a:solidFill>
                <a:latin typeface="+mn-lt"/>
                <a:ea typeface="+mn-ea"/>
                <a:cs typeface="+mn-cs"/>
              </a:rPr>
              <a:t>b</a:t>
            </a:r>
            <a:r>
              <a:rPr lang="en-GB" i="1" dirty="0" smtClean="0">
                <a:solidFill>
                  <a:schemeClr val="tx1"/>
                </a:solidFill>
                <a:latin typeface="+mn-lt"/>
                <a:ea typeface="+mn-ea"/>
                <a:cs typeface="+mn-cs"/>
              </a:rPr>
              <a:t> </a:t>
            </a:r>
            <a:r>
              <a:rPr lang="en-GB" dirty="0" smtClean="0">
                <a:solidFill>
                  <a:schemeClr val="tx1"/>
                </a:solidFill>
                <a:latin typeface="+mn-lt"/>
                <a:ea typeface="+mn-ea"/>
                <a:cs typeface="+mn-cs"/>
              </a:rPr>
              <a:t>= break-even point,</a:t>
            </a:r>
          </a:p>
          <a:p>
            <a:pPr lvl="1"/>
            <a:r>
              <a:rPr lang="en-GB" i="1" dirty="0" smtClean="0">
                <a:solidFill>
                  <a:schemeClr val="tx1"/>
                </a:solidFill>
                <a:latin typeface="+mn-lt"/>
                <a:ea typeface="+mn-ea"/>
                <a:cs typeface="+mn-cs"/>
              </a:rPr>
              <a:t>P </a:t>
            </a:r>
            <a:r>
              <a:rPr lang="en-GB" dirty="0" smtClean="0">
                <a:solidFill>
                  <a:schemeClr val="tx1"/>
                </a:solidFill>
                <a:latin typeface="+mn-lt"/>
                <a:ea typeface="+mn-ea"/>
                <a:cs typeface="+mn-cs"/>
              </a:rPr>
              <a:t>= price or average revenue per unit,</a:t>
            </a:r>
          </a:p>
          <a:p>
            <a:pPr lvl="1"/>
            <a:r>
              <a:rPr lang="en-GB" i="1" dirty="0" smtClean="0">
                <a:solidFill>
                  <a:schemeClr val="tx1"/>
                </a:solidFill>
                <a:latin typeface="+mn-lt"/>
                <a:ea typeface="+mn-ea"/>
                <a:cs typeface="+mn-cs"/>
              </a:rPr>
              <a:t>V </a:t>
            </a:r>
            <a:r>
              <a:rPr lang="en-GB" dirty="0" smtClean="0">
                <a:solidFill>
                  <a:schemeClr val="tx1"/>
                </a:solidFill>
                <a:latin typeface="+mn-lt"/>
                <a:ea typeface="+mn-ea"/>
                <a:cs typeface="+mn-cs"/>
              </a:rPr>
              <a:t>= unit variable cost, and</a:t>
            </a:r>
          </a:p>
          <a:p>
            <a:pPr lvl="1"/>
            <a:r>
              <a:rPr lang="en-GB" i="1" dirty="0" smtClean="0">
                <a:solidFill>
                  <a:schemeClr val="tx1"/>
                </a:solidFill>
                <a:latin typeface="+mn-lt"/>
                <a:ea typeface="+mn-ea"/>
                <a:cs typeface="+mn-cs"/>
              </a:rPr>
              <a:t>FC </a:t>
            </a:r>
            <a:r>
              <a:rPr lang="en-GB" dirty="0" smtClean="0">
                <a:solidFill>
                  <a:schemeClr val="tx1"/>
                </a:solidFill>
                <a:latin typeface="+mn-lt"/>
                <a:ea typeface="+mn-ea"/>
                <a:cs typeface="+mn-cs"/>
              </a:rPr>
              <a:t>= </a:t>
            </a:r>
            <a:r>
              <a:rPr lang="en-GB" dirty="0">
                <a:solidFill>
                  <a:schemeClr val="tx1"/>
                </a:solidFill>
                <a:latin typeface="+mn-lt"/>
                <a:ea typeface="+mn-ea"/>
                <a:cs typeface="+mn-cs"/>
              </a:rPr>
              <a:t>total fixed costs</a:t>
            </a:r>
            <a:r>
              <a:rPr lang="en-GB" dirty="0" smtClean="0"/>
              <a:t> </a:t>
            </a:r>
            <a:endParaRPr lang="en-GB" dirty="0"/>
          </a:p>
        </p:txBody>
      </p:sp>
      <p:pic>
        <p:nvPicPr>
          <p:cNvPr id="10244" name="Picture 4"/>
          <p:cNvPicPr>
            <a:picLocks noChangeAspect="1" noChangeArrowheads="1"/>
          </p:cNvPicPr>
          <p:nvPr/>
        </p:nvPicPr>
        <p:blipFill>
          <a:blip r:embed="rId2" cstate="print"/>
          <a:srcRect/>
          <a:stretch>
            <a:fillRect/>
          </a:stretch>
        </p:blipFill>
        <p:spPr bwMode="auto">
          <a:xfrm>
            <a:off x="1928794" y="2143116"/>
            <a:ext cx="1685925" cy="6096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Management Software </a:t>
            </a:r>
            <a:endParaRPr lang="en-GB" dirty="0"/>
          </a:p>
        </p:txBody>
      </p:sp>
      <p:sp>
        <p:nvSpPr>
          <p:cNvPr id="3" name="Content Placeholder 2"/>
          <p:cNvSpPr>
            <a:spLocks noGrp="1"/>
          </p:cNvSpPr>
          <p:nvPr>
            <p:ph idx="1"/>
          </p:nvPr>
        </p:nvSpPr>
        <p:spPr>
          <a:xfrm>
            <a:off x="457200" y="2143116"/>
            <a:ext cx="8229600" cy="4429156"/>
          </a:xfrm>
        </p:spPr>
        <p:txBody>
          <a:bodyPr/>
          <a:lstStyle/>
          <a:p>
            <a:r>
              <a:rPr lang="en-GB" sz="2400" dirty="0" smtClean="0"/>
              <a:t>Financial Model</a:t>
            </a:r>
          </a:p>
          <a:p>
            <a:pPr lvl="1"/>
            <a:r>
              <a:rPr lang="en-GB" dirty="0" smtClean="0"/>
              <a:t>Cash flow</a:t>
            </a:r>
          </a:p>
          <a:p>
            <a:pPr lvl="1"/>
            <a:r>
              <a:rPr lang="en-GB" dirty="0" smtClean="0"/>
              <a:t>Internal rate and return </a:t>
            </a:r>
          </a:p>
          <a:p>
            <a:pPr lvl="1"/>
            <a:r>
              <a:rPr lang="en-GB" dirty="0" smtClean="0"/>
              <a:t>Investment analysis</a:t>
            </a:r>
            <a:br>
              <a:rPr lang="en-GB" dirty="0" smtClean="0"/>
            </a:br>
            <a:endParaRPr lang="en-GB" dirty="0" smtClean="0"/>
          </a:p>
          <a:p>
            <a:r>
              <a:rPr lang="en-GB" sz="2400" dirty="0" smtClean="0"/>
              <a:t> Statistical Model </a:t>
            </a:r>
          </a:p>
          <a:p>
            <a:pPr lvl="1"/>
            <a:r>
              <a:rPr lang="en-GB" dirty="0" smtClean="0"/>
              <a:t>Summary statistic</a:t>
            </a:r>
          </a:p>
          <a:p>
            <a:pPr lvl="1"/>
            <a:r>
              <a:rPr lang="en-GB" dirty="0" smtClean="0"/>
              <a:t>Trend projection</a:t>
            </a:r>
          </a:p>
          <a:p>
            <a:pPr lvl="1"/>
            <a:r>
              <a:rPr lang="en-GB" dirty="0" smtClean="0"/>
              <a:t>Hypothesis testing</a:t>
            </a:r>
          </a:p>
          <a:p>
            <a:pPr lvl="1"/>
            <a:r>
              <a:rPr lang="en-GB" dirty="0" smtClean="0"/>
              <a:t>Software: SPPS (Statistical Packages for Social Scientist), SAS (Statistical </a:t>
            </a:r>
            <a:r>
              <a:rPr lang="en-GB" dirty="0" err="1" smtClean="0"/>
              <a:t>Anaylisis</a:t>
            </a:r>
            <a:r>
              <a:rPr lang="en-GB" dirty="0" smtClean="0"/>
              <a:t> System), </a:t>
            </a:r>
            <a:r>
              <a:rPr lang="en-GB" dirty="0" err="1" smtClean="0"/>
              <a:t>minitab</a:t>
            </a:r>
            <a:r>
              <a:rPr lang="en-GB" dirty="0" smtClean="0"/>
              <a:t> </a:t>
            </a:r>
            <a:endParaRPr lang="en-GB" dirty="0"/>
          </a:p>
        </p:txBody>
      </p:sp>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Contoh</a:t>
            </a:r>
            <a:r>
              <a:rPr lang="en-GB" dirty="0" smtClean="0"/>
              <a:t> Statistical Model</a:t>
            </a:r>
            <a:endParaRPr lang="en-GB" dirty="0"/>
          </a:p>
        </p:txBody>
      </p:sp>
      <p:sp>
        <p:nvSpPr>
          <p:cNvPr id="3" name="Content Placeholder 2"/>
          <p:cNvSpPr>
            <a:spLocks noGrp="1"/>
          </p:cNvSpPr>
          <p:nvPr>
            <p:ph idx="1"/>
          </p:nvPr>
        </p:nvSpPr>
        <p:spPr/>
        <p:txBody>
          <a:bodyPr/>
          <a:lstStyle/>
          <a:p>
            <a:pPr marL="0" indent="0">
              <a:buNone/>
            </a:pPr>
            <a:r>
              <a:rPr lang="en-GB" sz="2000" dirty="0">
                <a:solidFill>
                  <a:schemeClr val="tx1"/>
                </a:solidFill>
                <a:latin typeface="+mn-lt"/>
                <a:ea typeface="+mn-ea"/>
                <a:cs typeface="+mn-cs"/>
              </a:rPr>
              <a:t>Cypress Consumer Products Corporation wishes to </a:t>
            </a:r>
            <a:r>
              <a:rPr lang="en-GB" sz="2000" dirty="0" smtClean="0">
                <a:solidFill>
                  <a:schemeClr val="tx1"/>
                </a:solidFill>
                <a:latin typeface="+mn-lt"/>
                <a:ea typeface="+mn-ea"/>
                <a:cs typeface="+mn-cs"/>
              </a:rPr>
              <a:t>develop </a:t>
            </a:r>
            <a:r>
              <a:rPr lang="en-GB" sz="2000" dirty="0">
                <a:solidFill>
                  <a:schemeClr val="tx1"/>
                </a:solidFill>
                <a:latin typeface="+mn-lt"/>
                <a:ea typeface="+mn-ea"/>
                <a:cs typeface="+mn-cs"/>
              </a:rPr>
              <a:t>a forecasting model </a:t>
            </a:r>
            <a:r>
              <a:rPr lang="en-GB" sz="2000" dirty="0" smtClean="0">
                <a:solidFill>
                  <a:schemeClr val="tx1"/>
                </a:solidFill>
                <a:latin typeface="+mn-lt"/>
                <a:ea typeface="+mn-ea"/>
                <a:cs typeface="+mn-cs"/>
              </a:rPr>
              <a:t>for its </a:t>
            </a:r>
            <a:r>
              <a:rPr lang="en-GB" sz="2000" dirty="0">
                <a:solidFill>
                  <a:schemeClr val="tx1"/>
                </a:solidFill>
                <a:latin typeface="+mn-lt"/>
                <a:ea typeface="+mn-ea"/>
                <a:cs typeface="+mn-cs"/>
              </a:rPr>
              <a:t>dryer sales by using multiple regression analysis. The marketing </a:t>
            </a:r>
            <a:r>
              <a:rPr lang="en-GB" sz="2000" dirty="0" smtClean="0">
                <a:solidFill>
                  <a:schemeClr val="tx1"/>
                </a:solidFill>
                <a:latin typeface="+mn-lt"/>
                <a:ea typeface="+mn-ea"/>
                <a:cs typeface="+mn-cs"/>
              </a:rPr>
              <a:t>department prepared </a:t>
            </a:r>
            <a:r>
              <a:rPr lang="en-GB" sz="2000" dirty="0">
                <a:solidFill>
                  <a:schemeClr val="tx1"/>
                </a:solidFill>
                <a:latin typeface="+mn-lt"/>
                <a:ea typeface="+mn-ea"/>
                <a:cs typeface="+mn-cs"/>
              </a:rPr>
              <a:t>the following sample data.</a:t>
            </a:r>
            <a:endParaRPr lang="en-GB" sz="2000" dirty="0"/>
          </a:p>
        </p:txBody>
      </p:sp>
      <p:pic>
        <p:nvPicPr>
          <p:cNvPr id="11267" name="Picture 3"/>
          <p:cNvPicPr>
            <a:picLocks noChangeAspect="1" noChangeArrowheads="1"/>
          </p:cNvPicPr>
          <p:nvPr/>
        </p:nvPicPr>
        <p:blipFill>
          <a:blip r:embed="rId2" cstate="print"/>
          <a:srcRect/>
          <a:stretch>
            <a:fillRect/>
          </a:stretch>
        </p:blipFill>
        <p:spPr bwMode="auto">
          <a:xfrm>
            <a:off x="2571736" y="3296850"/>
            <a:ext cx="5072098" cy="327542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1643042" y="2129736"/>
            <a:ext cx="5695993" cy="472826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Optimization Model </a:t>
            </a:r>
            <a:endParaRPr lang="en-US" dirty="0"/>
          </a:p>
        </p:txBody>
      </p:sp>
      <p:sp>
        <p:nvSpPr>
          <p:cNvPr id="3" name="Content Placeholder 2"/>
          <p:cNvSpPr>
            <a:spLocks noGrp="1"/>
          </p:cNvSpPr>
          <p:nvPr>
            <p:ph idx="1"/>
          </p:nvPr>
        </p:nvSpPr>
        <p:spPr/>
        <p:txBody>
          <a:bodyPr/>
          <a:lstStyle/>
          <a:p>
            <a:pPr lvl="1"/>
            <a:r>
              <a:rPr lang="en-GB" dirty="0" smtClean="0">
                <a:solidFill>
                  <a:schemeClr val="tx1"/>
                </a:solidFill>
                <a:latin typeface="+mn-lt"/>
                <a:ea typeface="+mn-ea"/>
                <a:cs typeface="+mn-cs"/>
              </a:rPr>
              <a:t>Techniques </a:t>
            </a:r>
            <a:r>
              <a:rPr lang="en-GB" dirty="0">
                <a:solidFill>
                  <a:schemeClr val="tx1"/>
                </a:solidFill>
                <a:latin typeface="+mn-lt"/>
                <a:ea typeface="+mn-ea"/>
                <a:cs typeface="+mn-cs"/>
              </a:rPr>
              <a:t>for establishing complex sets </a:t>
            </a:r>
            <a:r>
              <a:rPr lang="en-GB" dirty="0" smtClean="0">
                <a:solidFill>
                  <a:schemeClr val="tx1"/>
                </a:solidFill>
                <a:latin typeface="+mn-lt"/>
                <a:ea typeface="+mn-ea"/>
                <a:cs typeface="+mn-cs"/>
              </a:rPr>
              <a:t>of mathematical </a:t>
            </a:r>
            <a:r>
              <a:rPr lang="en-GB" dirty="0">
                <a:solidFill>
                  <a:schemeClr val="tx1"/>
                </a:solidFill>
                <a:latin typeface="+mn-lt"/>
                <a:ea typeface="+mn-ea"/>
                <a:cs typeface="+mn-cs"/>
              </a:rPr>
              <a:t>equations and inequalities that represent objectives and </a:t>
            </a:r>
            <a:r>
              <a:rPr lang="en-GB" dirty="0" smtClean="0">
                <a:solidFill>
                  <a:schemeClr val="tx1"/>
                </a:solidFill>
                <a:latin typeface="+mn-lt"/>
                <a:ea typeface="+mn-ea"/>
                <a:cs typeface="+mn-cs"/>
              </a:rPr>
              <a:t>constraints</a:t>
            </a:r>
          </a:p>
          <a:p>
            <a:pPr lvl="1"/>
            <a:r>
              <a:rPr lang="en-GB" dirty="0" err="1" smtClean="0">
                <a:ea typeface="+mn-ea"/>
                <a:cs typeface="+mn-cs"/>
              </a:rPr>
              <a:t>Sering</a:t>
            </a:r>
            <a:r>
              <a:rPr lang="en-GB" dirty="0" smtClean="0">
                <a:ea typeface="+mn-ea"/>
                <a:cs typeface="+mn-cs"/>
              </a:rPr>
              <a:t> </a:t>
            </a:r>
            <a:r>
              <a:rPr lang="en-GB" dirty="0" err="1" smtClean="0">
                <a:ea typeface="+mn-ea"/>
                <a:cs typeface="+mn-cs"/>
              </a:rPr>
              <a:t>disebut</a:t>
            </a:r>
            <a:r>
              <a:rPr lang="en-GB" dirty="0" smtClean="0">
                <a:ea typeface="+mn-ea"/>
                <a:cs typeface="+mn-cs"/>
              </a:rPr>
              <a:t> </a:t>
            </a:r>
            <a:r>
              <a:rPr lang="en-GB" dirty="0" err="1" smtClean="0">
                <a:ea typeface="+mn-ea"/>
                <a:cs typeface="+mn-cs"/>
              </a:rPr>
              <a:t>riset</a:t>
            </a:r>
            <a:r>
              <a:rPr lang="en-GB" dirty="0" smtClean="0">
                <a:ea typeface="+mn-ea"/>
                <a:cs typeface="+mn-cs"/>
              </a:rPr>
              <a:t> </a:t>
            </a:r>
            <a:r>
              <a:rPr lang="en-GB" dirty="0" err="1" smtClean="0">
                <a:ea typeface="+mn-ea"/>
                <a:cs typeface="+mn-cs"/>
              </a:rPr>
              <a:t>operasi</a:t>
            </a:r>
            <a:r>
              <a:rPr lang="en-GB" dirty="0" smtClean="0">
                <a:ea typeface="+mn-ea"/>
                <a:cs typeface="+mn-cs"/>
              </a:rPr>
              <a:t>, linier programming</a:t>
            </a:r>
          </a:p>
          <a:p>
            <a:pPr lvl="1"/>
            <a:r>
              <a:rPr lang="en-GB" dirty="0" err="1" smtClean="0">
                <a:ea typeface="+mn-ea"/>
                <a:cs typeface="+mn-cs"/>
              </a:rPr>
              <a:t>Contoh</a:t>
            </a:r>
            <a:r>
              <a:rPr lang="en-GB" dirty="0" smtClean="0">
                <a:ea typeface="+mn-ea"/>
                <a:cs typeface="+mn-cs"/>
              </a:rPr>
              <a:t> </a:t>
            </a:r>
            <a:r>
              <a:rPr lang="en-GB" dirty="0" err="1" smtClean="0">
                <a:ea typeface="+mn-ea"/>
                <a:cs typeface="+mn-cs"/>
              </a:rPr>
              <a:t>Aplikasi</a:t>
            </a:r>
            <a:r>
              <a:rPr lang="en-GB" dirty="0" smtClean="0">
                <a:ea typeface="+mn-ea"/>
                <a:cs typeface="+mn-cs"/>
              </a:rPr>
              <a:t>:</a:t>
            </a:r>
          </a:p>
          <a:p>
            <a:pPr lvl="2"/>
            <a:r>
              <a:rPr lang="en-GB" sz="1400" dirty="0">
                <a:solidFill>
                  <a:schemeClr val="tx1"/>
                </a:solidFill>
                <a:latin typeface="+mn-lt"/>
                <a:ea typeface="+mn-ea"/>
                <a:cs typeface="+mn-cs"/>
              </a:rPr>
              <a:t>Selecting least-cost mix of ingredients for manufactured products</a:t>
            </a:r>
          </a:p>
          <a:p>
            <a:pPr lvl="2"/>
            <a:r>
              <a:rPr lang="en-GB" sz="1400" dirty="0" smtClean="0">
                <a:solidFill>
                  <a:schemeClr val="tx1"/>
                </a:solidFill>
                <a:latin typeface="+mn-lt"/>
                <a:ea typeface="+mn-ea"/>
                <a:cs typeface="+mn-cs"/>
              </a:rPr>
              <a:t>Developing </a:t>
            </a:r>
            <a:r>
              <a:rPr lang="en-GB" sz="1400" dirty="0">
                <a:solidFill>
                  <a:schemeClr val="tx1"/>
                </a:solidFill>
                <a:latin typeface="+mn-lt"/>
                <a:ea typeface="+mn-ea"/>
                <a:cs typeface="+mn-cs"/>
              </a:rPr>
              <a:t>an optimal budget</a:t>
            </a:r>
          </a:p>
          <a:p>
            <a:pPr lvl="2"/>
            <a:r>
              <a:rPr lang="en-GB" sz="1400" dirty="0" smtClean="0">
                <a:solidFill>
                  <a:schemeClr val="tx1"/>
                </a:solidFill>
                <a:latin typeface="+mn-lt"/>
                <a:ea typeface="+mn-ea"/>
                <a:cs typeface="+mn-cs"/>
              </a:rPr>
              <a:t>Determining </a:t>
            </a:r>
            <a:r>
              <a:rPr lang="en-GB" sz="1400" dirty="0">
                <a:solidFill>
                  <a:schemeClr val="tx1"/>
                </a:solidFill>
                <a:latin typeface="+mn-lt"/>
                <a:ea typeface="+mn-ea"/>
                <a:cs typeface="+mn-cs"/>
              </a:rPr>
              <a:t>an optimal investment portfolio (or asset allocation)</a:t>
            </a:r>
          </a:p>
          <a:p>
            <a:pPr lvl="2"/>
            <a:r>
              <a:rPr lang="en-GB" sz="1400" dirty="0" smtClean="0">
                <a:solidFill>
                  <a:schemeClr val="tx1"/>
                </a:solidFill>
                <a:latin typeface="+mn-lt"/>
                <a:ea typeface="+mn-ea"/>
                <a:cs typeface="+mn-cs"/>
              </a:rPr>
              <a:t>Allocating </a:t>
            </a:r>
            <a:r>
              <a:rPr lang="en-GB" sz="1400" dirty="0">
                <a:solidFill>
                  <a:schemeClr val="tx1"/>
                </a:solidFill>
                <a:latin typeface="+mn-lt"/>
                <a:ea typeface="+mn-ea"/>
                <a:cs typeface="+mn-cs"/>
              </a:rPr>
              <a:t>an advertising budget to a variety of media</a:t>
            </a:r>
          </a:p>
          <a:p>
            <a:pPr lvl="2"/>
            <a:r>
              <a:rPr lang="en-GB" sz="1400" dirty="0" smtClean="0">
                <a:solidFill>
                  <a:schemeClr val="tx1"/>
                </a:solidFill>
                <a:latin typeface="+mn-lt"/>
                <a:ea typeface="+mn-ea"/>
                <a:cs typeface="+mn-cs"/>
              </a:rPr>
              <a:t>Scheduling </a:t>
            </a:r>
            <a:r>
              <a:rPr lang="en-GB" sz="1400" dirty="0">
                <a:solidFill>
                  <a:schemeClr val="tx1"/>
                </a:solidFill>
                <a:latin typeface="+mn-lt"/>
                <a:ea typeface="+mn-ea"/>
                <a:cs typeface="+mn-cs"/>
              </a:rPr>
              <a:t>jobs to machines</a:t>
            </a:r>
          </a:p>
          <a:p>
            <a:pPr lvl="2"/>
            <a:r>
              <a:rPr lang="en-GB" sz="1400" dirty="0" smtClean="0">
                <a:solidFill>
                  <a:schemeClr val="tx1"/>
                </a:solidFill>
                <a:latin typeface="+mn-lt"/>
                <a:ea typeface="+mn-ea"/>
                <a:cs typeface="+mn-cs"/>
              </a:rPr>
              <a:t>Determining </a:t>
            </a:r>
            <a:r>
              <a:rPr lang="en-GB" sz="1400" dirty="0">
                <a:solidFill>
                  <a:schemeClr val="tx1"/>
                </a:solidFill>
                <a:latin typeface="+mn-lt"/>
                <a:ea typeface="+mn-ea"/>
                <a:cs typeface="+mn-cs"/>
              </a:rPr>
              <a:t>a least-cost shipping pattern</a:t>
            </a:r>
          </a:p>
          <a:p>
            <a:pPr lvl="2"/>
            <a:r>
              <a:rPr lang="en-GB" sz="1400" dirty="0" smtClean="0">
                <a:solidFill>
                  <a:schemeClr val="tx1"/>
                </a:solidFill>
                <a:latin typeface="+mn-lt"/>
                <a:ea typeface="+mn-ea"/>
                <a:cs typeface="+mn-cs"/>
              </a:rPr>
              <a:t>Scheduling </a:t>
            </a:r>
            <a:r>
              <a:rPr lang="en-GB" sz="1400" dirty="0">
                <a:solidFill>
                  <a:schemeClr val="tx1"/>
                </a:solidFill>
                <a:latin typeface="+mn-lt"/>
                <a:ea typeface="+mn-ea"/>
                <a:cs typeface="+mn-cs"/>
              </a:rPr>
              <a:t>flights</a:t>
            </a:r>
          </a:p>
          <a:p>
            <a:pPr lvl="2"/>
            <a:r>
              <a:rPr lang="en-GB" sz="1400" dirty="0" smtClean="0">
                <a:solidFill>
                  <a:schemeClr val="tx1"/>
                </a:solidFill>
                <a:latin typeface="+mn-lt"/>
                <a:ea typeface="+mn-ea"/>
                <a:cs typeface="+mn-cs"/>
              </a:rPr>
              <a:t>Gasoline </a:t>
            </a:r>
            <a:r>
              <a:rPr lang="en-GB" sz="1400" dirty="0">
                <a:solidFill>
                  <a:schemeClr val="tx1"/>
                </a:solidFill>
                <a:latin typeface="+mn-lt"/>
                <a:ea typeface="+mn-ea"/>
                <a:cs typeface="+mn-cs"/>
              </a:rPr>
              <a:t>blending</a:t>
            </a:r>
          </a:p>
          <a:p>
            <a:pPr lvl="2"/>
            <a:r>
              <a:rPr lang="en-GB" sz="1400" dirty="0" smtClean="0">
                <a:solidFill>
                  <a:schemeClr val="tx1"/>
                </a:solidFill>
                <a:latin typeface="+mn-lt"/>
                <a:ea typeface="+mn-ea"/>
                <a:cs typeface="+mn-cs"/>
              </a:rPr>
              <a:t>Optimal </a:t>
            </a:r>
            <a:r>
              <a:rPr lang="en-GB" sz="1400" dirty="0">
                <a:solidFill>
                  <a:schemeClr val="tx1"/>
                </a:solidFill>
                <a:latin typeface="+mn-lt"/>
                <a:ea typeface="+mn-ea"/>
                <a:cs typeface="+mn-cs"/>
              </a:rPr>
              <a:t>manpower allocation</a:t>
            </a:r>
          </a:p>
          <a:p>
            <a:pPr lvl="2"/>
            <a:r>
              <a:rPr lang="en-GB" sz="1400" dirty="0" smtClean="0">
                <a:solidFill>
                  <a:schemeClr val="tx1"/>
                </a:solidFill>
                <a:latin typeface="+mn-lt"/>
                <a:ea typeface="+mn-ea"/>
                <a:cs typeface="+mn-cs"/>
              </a:rPr>
              <a:t>Selecting </a:t>
            </a:r>
            <a:r>
              <a:rPr lang="en-GB" sz="1400" dirty="0">
                <a:solidFill>
                  <a:schemeClr val="tx1"/>
                </a:solidFill>
                <a:latin typeface="+mn-lt"/>
                <a:ea typeface="+mn-ea"/>
                <a:cs typeface="+mn-cs"/>
              </a:rPr>
              <a:t>the best warehouse location to minimize shipping costs</a:t>
            </a:r>
            <a:endParaRPr lang="en-GB" dirty="0" smtClean="0">
              <a:ea typeface="+mn-ea"/>
              <a:cs typeface="+mn-cs"/>
            </a:endParaRPr>
          </a:p>
        </p:txBody>
      </p:sp>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Contoh</a:t>
            </a:r>
            <a:r>
              <a:rPr lang="en-GB" dirty="0" smtClean="0"/>
              <a:t> Linear Programming</a:t>
            </a:r>
            <a:endParaRPr lang="en-GB" dirty="0"/>
          </a:p>
        </p:txBody>
      </p:sp>
      <p:sp>
        <p:nvSpPr>
          <p:cNvPr id="3" name="Content Placeholder 2"/>
          <p:cNvSpPr>
            <a:spLocks noGrp="1"/>
          </p:cNvSpPr>
          <p:nvPr>
            <p:ph idx="1"/>
          </p:nvPr>
        </p:nvSpPr>
        <p:spPr/>
        <p:txBody>
          <a:bodyPr/>
          <a:lstStyle/>
          <a:p>
            <a:r>
              <a:rPr lang="en-GB" sz="2000" dirty="0">
                <a:solidFill>
                  <a:schemeClr val="tx1"/>
                </a:solidFill>
                <a:latin typeface="+mn-lt"/>
                <a:ea typeface="+mn-ea"/>
                <a:cs typeface="+mn-cs"/>
              </a:rPr>
              <a:t>The JKS Furniture Manufacturing Company produces two products: desks </a:t>
            </a:r>
            <a:r>
              <a:rPr lang="en-GB" sz="2000" dirty="0" smtClean="0">
                <a:solidFill>
                  <a:schemeClr val="tx1"/>
                </a:solidFill>
                <a:latin typeface="+mn-lt"/>
                <a:ea typeface="+mn-ea"/>
                <a:cs typeface="+mn-cs"/>
              </a:rPr>
              <a:t>and tables</a:t>
            </a:r>
            <a:r>
              <a:rPr lang="en-GB" sz="2000" dirty="0">
                <a:solidFill>
                  <a:schemeClr val="tx1"/>
                </a:solidFill>
                <a:latin typeface="+mn-lt"/>
                <a:ea typeface="+mn-ea"/>
                <a:cs typeface="+mn-cs"/>
              </a:rPr>
              <a:t>. Both products require time in two processing departments, the </a:t>
            </a:r>
            <a:r>
              <a:rPr lang="en-GB" sz="2000" dirty="0" smtClean="0">
                <a:solidFill>
                  <a:schemeClr val="tx1"/>
                </a:solidFill>
                <a:latin typeface="+mn-lt"/>
                <a:ea typeface="+mn-ea"/>
                <a:cs typeface="+mn-cs"/>
              </a:rPr>
              <a:t>Assembly Department </a:t>
            </a:r>
            <a:r>
              <a:rPr lang="en-GB" sz="2000" dirty="0">
                <a:solidFill>
                  <a:schemeClr val="tx1"/>
                </a:solidFill>
                <a:latin typeface="+mn-lt"/>
                <a:ea typeface="+mn-ea"/>
                <a:cs typeface="+mn-cs"/>
              </a:rPr>
              <a:t>and the Finishing Department. Data on the two products are as follows</a:t>
            </a:r>
            <a:r>
              <a:rPr lang="en-GB" sz="2000" dirty="0" smtClean="0">
                <a:solidFill>
                  <a:schemeClr val="tx1"/>
                </a:solidFill>
                <a:latin typeface="+mn-lt"/>
                <a:ea typeface="+mn-ea"/>
                <a:cs typeface="+mn-cs"/>
              </a:rPr>
              <a:t>: </a:t>
            </a:r>
            <a:r>
              <a:rPr lang="en-GB" sz="2000" dirty="0">
                <a:solidFill>
                  <a:schemeClr val="tx1"/>
                </a:solidFill>
                <a:latin typeface="+mn-lt"/>
                <a:ea typeface="+mn-ea"/>
                <a:cs typeface="+mn-cs"/>
              </a:rPr>
              <a:t>The company wants to find the most profitable mix of these two products</a:t>
            </a:r>
            <a:endParaRPr lang="en-GB" dirty="0"/>
          </a:p>
        </p:txBody>
      </p:sp>
      <p:pic>
        <p:nvPicPr>
          <p:cNvPr id="13314" name="Picture 2"/>
          <p:cNvPicPr>
            <a:picLocks noChangeAspect="1" noChangeArrowheads="1"/>
          </p:cNvPicPr>
          <p:nvPr/>
        </p:nvPicPr>
        <p:blipFill>
          <a:blip r:embed="rId2" cstate="print"/>
          <a:srcRect/>
          <a:stretch>
            <a:fillRect/>
          </a:stretch>
        </p:blipFill>
        <p:spPr bwMode="auto">
          <a:xfrm>
            <a:off x="1500166" y="4071942"/>
            <a:ext cx="5953125" cy="23241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00034" y="928670"/>
            <a:ext cx="7143800" cy="5632311"/>
          </a:xfrm>
          <a:prstGeom prst="rect">
            <a:avLst/>
          </a:prstGeom>
        </p:spPr>
        <p:txBody>
          <a:bodyPr wrap="square">
            <a:spAutoFit/>
          </a:bodyPr>
          <a:lstStyle/>
          <a:p>
            <a:r>
              <a:rPr lang="en-GB" i="1" dirty="0"/>
              <a:t>Step 1</a:t>
            </a:r>
          </a:p>
          <a:p>
            <a:r>
              <a:rPr lang="en-GB" dirty="0"/>
              <a:t>Define the decision variables as follows:</a:t>
            </a:r>
          </a:p>
          <a:p>
            <a:r>
              <a:rPr lang="en-GB" dirty="0"/>
              <a:t>A = Number of units of desk to be produced</a:t>
            </a:r>
          </a:p>
          <a:p>
            <a:r>
              <a:rPr lang="en-GB" dirty="0"/>
              <a:t>B = Number of units of table to be produced</a:t>
            </a:r>
          </a:p>
          <a:p>
            <a:r>
              <a:rPr lang="en-GB" i="1" dirty="0"/>
              <a:t>Step 2</a:t>
            </a:r>
          </a:p>
          <a:p>
            <a:r>
              <a:rPr lang="en-GB" dirty="0"/>
              <a:t>The objective function to maximize total contribution margin (CM) is expressed as</a:t>
            </a:r>
          </a:p>
          <a:p>
            <a:r>
              <a:rPr lang="en-GB" dirty="0"/>
              <a:t>Total CM = 25A + 40B</a:t>
            </a:r>
          </a:p>
          <a:p>
            <a:r>
              <a:rPr lang="en-GB" dirty="0"/>
              <a:t>Then, formulate the constraints as inequalities.</a:t>
            </a:r>
          </a:p>
          <a:p>
            <a:r>
              <a:rPr lang="en-GB" dirty="0"/>
              <a:t>2A + 4B ≤ 100 (assembly constraint)</a:t>
            </a:r>
          </a:p>
          <a:p>
            <a:r>
              <a:rPr lang="en-GB" dirty="0"/>
              <a:t>3A + 2B ≤ 90 (finishing constraint)</a:t>
            </a:r>
          </a:p>
          <a:p>
            <a:r>
              <a:rPr lang="en-GB" dirty="0"/>
              <a:t>In addition, implicit in any LP formulation are the constraints that restrict A and B</a:t>
            </a:r>
          </a:p>
          <a:p>
            <a:r>
              <a:rPr lang="en-GB" dirty="0"/>
              <a:t>to be nonnegative, i.e.,</a:t>
            </a:r>
          </a:p>
          <a:p>
            <a:r>
              <a:rPr lang="en-GB" dirty="0"/>
              <a:t>A, B ≥ 0</a:t>
            </a:r>
          </a:p>
          <a:p>
            <a:r>
              <a:rPr lang="en-GB" dirty="0"/>
              <a:t>Our LP model is:</a:t>
            </a:r>
          </a:p>
          <a:p>
            <a:r>
              <a:rPr lang="en-GB" dirty="0"/>
              <a:t>Maximize: Total CM = 25A + 40B</a:t>
            </a:r>
          </a:p>
          <a:p>
            <a:r>
              <a:rPr lang="en-GB" dirty="0"/>
              <a:t>Subject to: 2A + 4B ≤ 100</a:t>
            </a:r>
          </a:p>
          <a:p>
            <a:r>
              <a:rPr lang="en-GB" dirty="0"/>
              <a:t>3A + 2B ≤ 90</a:t>
            </a:r>
          </a:p>
          <a:p>
            <a:r>
              <a:rPr lang="en-GB" dirty="0"/>
              <a:t>A, B ≥ 0</a:t>
            </a: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Process Cycle </a:t>
            </a:r>
            <a:endParaRPr lang="en-GB" dirty="0"/>
          </a:p>
        </p:txBody>
      </p:sp>
      <p:grpSp>
        <p:nvGrpSpPr>
          <p:cNvPr id="5" name="Group 9"/>
          <p:cNvGrpSpPr>
            <a:grpSpLocks/>
          </p:cNvGrpSpPr>
          <p:nvPr/>
        </p:nvGrpSpPr>
        <p:grpSpPr bwMode="auto">
          <a:xfrm>
            <a:off x="500034" y="2881334"/>
            <a:ext cx="8001000" cy="3619500"/>
            <a:chOff x="1584" y="2064"/>
            <a:chExt cx="3984" cy="2137"/>
          </a:xfrm>
        </p:grpSpPr>
        <p:pic>
          <p:nvPicPr>
            <p:cNvPr id="6" name="Picture 7" descr="Fig01-01"/>
            <p:cNvPicPr>
              <a:picLocks noChangeAspect="1" noChangeArrowheads="1"/>
            </p:cNvPicPr>
            <p:nvPr/>
          </p:nvPicPr>
          <p:blipFill>
            <a:blip r:embed="rId3" cstate="print"/>
            <a:srcRect t="11667" r="1556" b="21667"/>
            <a:stretch>
              <a:fillRect/>
            </a:stretch>
          </p:blipFill>
          <p:spPr bwMode="auto">
            <a:xfrm>
              <a:off x="1584" y="2064"/>
              <a:ext cx="3984" cy="1920"/>
            </a:xfrm>
            <a:prstGeom prst="rect">
              <a:avLst/>
            </a:prstGeom>
            <a:noFill/>
          </p:spPr>
        </p:pic>
        <p:sp>
          <p:nvSpPr>
            <p:cNvPr id="7" name="Text Box 8"/>
            <p:cNvSpPr txBox="1">
              <a:spLocks noChangeArrowheads="1"/>
            </p:cNvSpPr>
            <p:nvPr/>
          </p:nvSpPr>
          <p:spPr bwMode="white">
            <a:xfrm>
              <a:off x="1584" y="3984"/>
              <a:ext cx="3984" cy="217"/>
            </a:xfrm>
            <a:prstGeom prst="rect">
              <a:avLst/>
            </a:prstGeom>
            <a:noFill/>
            <a:ln w="12700">
              <a:noFill/>
              <a:miter lim="800000"/>
              <a:headEnd/>
              <a:tailEnd/>
            </a:ln>
            <a:effectLst/>
          </p:spPr>
          <p:txBody>
            <a:bodyPr>
              <a:spAutoFit/>
            </a:bodyPr>
            <a:lstStyle/>
            <a:p>
              <a:pPr>
                <a:spcBef>
                  <a:spcPct val="50000"/>
                </a:spcBef>
                <a:buFontTx/>
                <a:buNone/>
              </a:pPr>
              <a:r>
                <a:rPr lang="en-US" sz="1800">
                  <a:solidFill>
                    <a:schemeClr val="tx2"/>
                  </a:solidFill>
                </a:rPr>
                <a:t>Figure 1.1</a:t>
              </a:r>
              <a:r>
                <a:rPr lang="en-US" sz="1800"/>
                <a:t> Input-process-output</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Decision analysis model with uncertainty</a:t>
            </a:r>
            <a:endParaRPr lang="en-GB" sz="2400" dirty="0"/>
          </a:p>
        </p:txBody>
      </p:sp>
      <p:sp>
        <p:nvSpPr>
          <p:cNvPr id="3" name="Content Placeholder 2"/>
          <p:cNvSpPr>
            <a:spLocks noGrp="1"/>
          </p:cNvSpPr>
          <p:nvPr>
            <p:ph idx="1"/>
          </p:nvPr>
        </p:nvSpPr>
        <p:spPr/>
        <p:txBody>
          <a:bodyPr/>
          <a:lstStyle/>
          <a:p>
            <a:r>
              <a:rPr lang="en-GB" dirty="0" smtClean="0"/>
              <a:t>Decision Analysis Model with uncertainty:</a:t>
            </a:r>
          </a:p>
          <a:p>
            <a:pPr>
              <a:buNone/>
            </a:pPr>
            <a:r>
              <a:rPr lang="en-GB" dirty="0"/>
              <a:t>	</a:t>
            </a:r>
            <a:r>
              <a:rPr lang="en-GB" dirty="0" err="1" smtClean="0"/>
              <a:t>Diatasi</a:t>
            </a:r>
            <a:r>
              <a:rPr lang="en-GB" dirty="0" smtClean="0"/>
              <a:t> </a:t>
            </a:r>
            <a:r>
              <a:rPr lang="en-GB" dirty="0" err="1" smtClean="0"/>
              <a:t>dengan</a:t>
            </a:r>
            <a:r>
              <a:rPr lang="en-GB" dirty="0" smtClean="0"/>
              <a:t> </a:t>
            </a:r>
          </a:p>
          <a:p>
            <a:pPr lvl="1"/>
            <a:r>
              <a:rPr lang="en-GB" dirty="0" smtClean="0"/>
              <a:t>Expected value</a:t>
            </a:r>
          </a:p>
          <a:p>
            <a:pPr lvl="1"/>
            <a:r>
              <a:rPr lang="en-GB" dirty="0" smtClean="0"/>
              <a:t>Standard </a:t>
            </a:r>
            <a:r>
              <a:rPr lang="en-GB" dirty="0" err="1" smtClean="0"/>
              <a:t>deviasi</a:t>
            </a:r>
            <a:endParaRPr lang="en-GB" dirty="0" smtClean="0"/>
          </a:p>
          <a:p>
            <a:pPr lvl="1"/>
            <a:r>
              <a:rPr lang="en-GB" dirty="0" err="1" smtClean="0"/>
              <a:t>Coeficient</a:t>
            </a:r>
            <a:r>
              <a:rPr lang="en-GB" dirty="0" smtClean="0"/>
              <a:t> of variation</a:t>
            </a:r>
          </a:p>
          <a:p>
            <a:r>
              <a:rPr lang="en-GB" dirty="0" smtClean="0"/>
              <a:t>Decision Matrix</a:t>
            </a:r>
          </a:p>
          <a:p>
            <a:r>
              <a:rPr lang="en-GB" dirty="0" smtClean="0"/>
              <a:t>Decision Tree</a:t>
            </a:r>
            <a:endParaRPr lang="en-GB" dirty="0"/>
          </a:p>
        </p:txBody>
      </p:sp>
    </p:spTree>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42910" y="1000108"/>
            <a:ext cx="7430664" cy="539771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Project Planning and Management  Models</a:t>
            </a:r>
            <a:endParaRPr lang="en-GB" sz="2400" dirty="0"/>
          </a:p>
        </p:txBody>
      </p:sp>
      <p:sp>
        <p:nvSpPr>
          <p:cNvPr id="3" name="Content Placeholder 2"/>
          <p:cNvSpPr>
            <a:spLocks noGrp="1"/>
          </p:cNvSpPr>
          <p:nvPr>
            <p:ph idx="1"/>
          </p:nvPr>
        </p:nvSpPr>
        <p:spPr>
          <a:xfrm>
            <a:off x="381000" y="2186014"/>
            <a:ext cx="8305800" cy="5029200"/>
          </a:xfrm>
        </p:spPr>
        <p:txBody>
          <a:bodyPr/>
          <a:lstStyle/>
          <a:p>
            <a:r>
              <a:rPr lang="en-GB" dirty="0" smtClean="0"/>
              <a:t>PERT (Program </a:t>
            </a:r>
            <a:r>
              <a:rPr lang="en-GB" dirty="0" err="1" smtClean="0"/>
              <a:t>Evaluatioan</a:t>
            </a:r>
            <a:r>
              <a:rPr lang="en-GB" dirty="0" smtClean="0"/>
              <a:t> and Review Technique)  </a:t>
            </a:r>
            <a:r>
              <a:rPr lang="en-GB" dirty="0" err="1" smtClean="0"/>
              <a:t>untuk</a:t>
            </a:r>
            <a:r>
              <a:rPr lang="en-GB" dirty="0" smtClean="0"/>
              <a:t> planning, </a:t>
            </a:r>
            <a:r>
              <a:rPr lang="en-GB" dirty="0" err="1" smtClean="0"/>
              <a:t>schedulling</a:t>
            </a:r>
            <a:r>
              <a:rPr lang="en-GB" dirty="0" smtClean="0"/>
              <a:t>, costing coordinating , complex controlling </a:t>
            </a:r>
            <a:r>
              <a:rPr lang="en-GB" dirty="0" err="1" smtClean="0"/>
              <a:t>misal</a:t>
            </a:r>
            <a:r>
              <a:rPr lang="en-GB" dirty="0" smtClean="0"/>
              <a:t>  </a:t>
            </a:r>
            <a:r>
              <a:rPr lang="en-GB" dirty="0" err="1" smtClean="0"/>
              <a:t>dipakai</a:t>
            </a:r>
            <a:r>
              <a:rPr lang="en-GB" dirty="0" smtClean="0"/>
              <a:t> </a:t>
            </a:r>
            <a:r>
              <a:rPr lang="en-GB" dirty="0" err="1" smtClean="0"/>
              <a:t>pada</a:t>
            </a:r>
            <a:r>
              <a:rPr lang="en-GB" dirty="0" smtClean="0"/>
              <a:t>:</a:t>
            </a:r>
          </a:p>
          <a:p>
            <a:pPr lvl="1"/>
            <a:r>
              <a:rPr lang="en-GB" sz="1800" dirty="0">
                <a:solidFill>
                  <a:schemeClr val="tx1"/>
                </a:solidFill>
                <a:latin typeface="+mn-lt"/>
                <a:ea typeface="+mn-ea"/>
                <a:cs typeface="+mn-cs"/>
              </a:rPr>
              <a:t>Formulation of a master budget</a:t>
            </a:r>
          </a:p>
          <a:p>
            <a:pPr lvl="1"/>
            <a:r>
              <a:rPr lang="en-GB" sz="1800" dirty="0" smtClean="0">
                <a:solidFill>
                  <a:schemeClr val="tx1"/>
                </a:solidFill>
                <a:latin typeface="+mn-lt"/>
                <a:ea typeface="+mn-ea"/>
                <a:cs typeface="+mn-cs"/>
              </a:rPr>
              <a:t>Construction </a:t>
            </a:r>
            <a:r>
              <a:rPr lang="en-GB" sz="1800" dirty="0">
                <a:solidFill>
                  <a:schemeClr val="tx1"/>
                </a:solidFill>
                <a:latin typeface="+mn-lt"/>
                <a:ea typeface="+mn-ea"/>
                <a:cs typeface="+mn-cs"/>
              </a:rPr>
              <a:t>of buildings</a:t>
            </a:r>
          </a:p>
          <a:p>
            <a:pPr lvl="1"/>
            <a:r>
              <a:rPr lang="en-GB" sz="1800" dirty="0" smtClean="0">
                <a:solidFill>
                  <a:schemeClr val="tx1"/>
                </a:solidFill>
                <a:latin typeface="+mn-lt"/>
                <a:ea typeface="+mn-ea"/>
                <a:cs typeface="+mn-cs"/>
              </a:rPr>
              <a:t>Installation </a:t>
            </a:r>
            <a:r>
              <a:rPr lang="en-GB" sz="1800" dirty="0">
                <a:solidFill>
                  <a:schemeClr val="tx1"/>
                </a:solidFill>
                <a:latin typeface="+mn-lt"/>
                <a:ea typeface="+mn-ea"/>
                <a:cs typeface="+mn-cs"/>
              </a:rPr>
              <a:t>of computers</a:t>
            </a:r>
          </a:p>
          <a:p>
            <a:pPr lvl="1"/>
            <a:r>
              <a:rPr lang="en-GB" sz="1800" dirty="0" smtClean="0">
                <a:solidFill>
                  <a:schemeClr val="tx1"/>
                </a:solidFill>
                <a:latin typeface="+mn-lt"/>
                <a:ea typeface="+mn-ea"/>
                <a:cs typeface="+mn-cs"/>
              </a:rPr>
              <a:t>Scheduling </a:t>
            </a:r>
            <a:r>
              <a:rPr lang="en-GB" sz="1800" dirty="0">
                <a:solidFill>
                  <a:schemeClr val="tx1"/>
                </a:solidFill>
                <a:latin typeface="+mn-lt"/>
                <a:ea typeface="+mn-ea"/>
                <a:cs typeface="+mn-cs"/>
              </a:rPr>
              <a:t>the closing of books</a:t>
            </a:r>
          </a:p>
          <a:p>
            <a:pPr lvl="1"/>
            <a:r>
              <a:rPr lang="en-GB" sz="1800" dirty="0" smtClean="0">
                <a:solidFill>
                  <a:schemeClr val="tx1"/>
                </a:solidFill>
                <a:latin typeface="+mn-lt"/>
                <a:ea typeface="+mn-ea"/>
                <a:cs typeface="+mn-cs"/>
              </a:rPr>
              <a:t>Assembly </a:t>
            </a:r>
            <a:r>
              <a:rPr lang="en-GB" sz="1800" dirty="0">
                <a:solidFill>
                  <a:schemeClr val="tx1"/>
                </a:solidFill>
                <a:latin typeface="+mn-lt"/>
                <a:ea typeface="+mn-ea"/>
                <a:cs typeface="+mn-cs"/>
              </a:rPr>
              <a:t>of a machine</a:t>
            </a:r>
          </a:p>
          <a:p>
            <a:pPr lvl="1"/>
            <a:r>
              <a:rPr lang="en-GB" sz="1800" dirty="0" smtClean="0">
                <a:solidFill>
                  <a:schemeClr val="tx1"/>
                </a:solidFill>
                <a:latin typeface="+mn-lt"/>
                <a:ea typeface="+mn-ea"/>
                <a:cs typeface="+mn-cs"/>
              </a:rPr>
              <a:t>Research </a:t>
            </a:r>
            <a:r>
              <a:rPr lang="en-GB" sz="1800" dirty="0">
                <a:solidFill>
                  <a:schemeClr val="tx1"/>
                </a:solidFill>
                <a:latin typeface="+mn-lt"/>
                <a:ea typeface="+mn-ea"/>
                <a:cs typeface="+mn-cs"/>
              </a:rPr>
              <a:t>and development </a:t>
            </a:r>
            <a:r>
              <a:rPr lang="en-GB" sz="1800" dirty="0" smtClean="0">
                <a:solidFill>
                  <a:schemeClr val="tx1"/>
                </a:solidFill>
                <a:latin typeface="+mn-lt"/>
                <a:ea typeface="+mn-ea"/>
                <a:cs typeface="+mn-cs"/>
              </a:rPr>
              <a:t>activities</a:t>
            </a:r>
          </a:p>
          <a:p>
            <a:pPr lvl="1">
              <a:buNone/>
            </a:pPr>
            <a:r>
              <a:rPr lang="en-GB" sz="1800" dirty="0">
                <a:solidFill>
                  <a:schemeClr val="tx1"/>
                </a:solidFill>
                <a:latin typeface="+mn-lt"/>
                <a:ea typeface="+mn-ea"/>
                <a:cs typeface="+mn-cs"/>
              </a:rPr>
              <a:t>Questions to be answered by PERT include</a:t>
            </a:r>
          </a:p>
          <a:p>
            <a:pPr lvl="1"/>
            <a:r>
              <a:rPr lang="en-GB" sz="1800" dirty="0">
                <a:solidFill>
                  <a:schemeClr val="tx1"/>
                </a:solidFill>
                <a:latin typeface="+mn-lt"/>
                <a:ea typeface="+mn-ea"/>
                <a:cs typeface="+mn-cs"/>
              </a:rPr>
              <a:t>• When will the project be finished?</a:t>
            </a:r>
          </a:p>
          <a:p>
            <a:pPr lvl="1"/>
            <a:r>
              <a:rPr lang="en-GB" sz="1800" dirty="0">
                <a:solidFill>
                  <a:schemeClr val="tx1"/>
                </a:solidFill>
                <a:latin typeface="+mn-lt"/>
                <a:ea typeface="+mn-ea"/>
                <a:cs typeface="+mn-cs"/>
              </a:rPr>
              <a:t>• What is the probability that the project will be completed by any given</a:t>
            </a:r>
          </a:p>
          <a:p>
            <a:pPr lvl="1"/>
            <a:r>
              <a:rPr lang="en-GB" sz="1800" dirty="0">
                <a:solidFill>
                  <a:schemeClr val="tx1"/>
                </a:solidFill>
                <a:latin typeface="+mn-lt"/>
                <a:ea typeface="+mn-ea"/>
                <a:cs typeface="+mn-cs"/>
              </a:rPr>
              <a:t>time?</a:t>
            </a:r>
            <a:endParaRPr lang="en-GB" sz="1800"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System Elements</a:t>
            </a:r>
            <a:endParaRPr lang="en-GB" dirty="0"/>
          </a:p>
        </p:txBody>
      </p:sp>
      <p:sp>
        <p:nvSpPr>
          <p:cNvPr id="3" name="Content Placeholder 2"/>
          <p:cNvSpPr>
            <a:spLocks noGrp="1"/>
          </p:cNvSpPr>
          <p:nvPr>
            <p:ph sz="half" idx="1"/>
          </p:nvPr>
        </p:nvSpPr>
        <p:spPr/>
        <p:txBody>
          <a:bodyPr/>
          <a:lstStyle/>
          <a:p>
            <a:r>
              <a:rPr lang="en-GB" dirty="0" smtClean="0"/>
              <a:t>Computer Hardware</a:t>
            </a:r>
          </a:p>
          <a:p>
            <a:pPr lvl="1"/>
            <a:r>
              <a:rPr lang="en-GB" dirty="0" smtClean="0"/>
              <a:t>PC/Notebook (Client)</a:t>
            </a:r>
          </a:p>
          <a:p>
            <a:pPr lvl="1"/>
            <a:r>
              <a:rPr lang="en-GB" dirty="0" smtClean="0"/>
              <a:t>Server (mainframe)</a:t>
            </a:r>
          </a:p>
          <a:p>
            <a:pPr lvl="1"/>
            <a:r>
              <a:rPr lang="en-GB" dirty="0" smtClean="0"/>
              <a:t>Data Communication </a:t>
            </a:r>
          </a:p>
          <a:p>
            <a:r>
              <a:rPr lang="en-GB" dirty="0" smtClean="0"/>
              <a:t>Computer Software</a:t>
            </a:r>
          </a:p>
          <a:p>
            <a:pPr lvl="1"/>
            <a:r>
              <a:rPr lang="en-GB" dirty="0" smtClean="0"/>
              <a:t>Operating System</a:t>
            </a:r>
          </a:p>
          <a:p>
            <a:pPr lvl="1"/>
            <a:r>
              <a:rPr lang="en-GB" dirty="0" smtClean="0"/>
              <a:t>Application</a:t>
            </a:r>
          </a:p>
          <a:p>
            <a:pPr lvl="1"/>
            <a:endParaRPr lang="en-GB" dirty="0" smtClean="0"/>
          </a:p>
          <a:p>
            <a:pPr lvl="1"/>
            <a:endParaRPr lang="en-GB" dirty="0" smtClean="0"/>
          </a:p>
          <a:p>
            <a:pPr lvl="1">
              <a:buNone/>
            </a:pPr>
            <a:endParaRPr lang="en-GB" dirty="0"/>
          </a:p>
        </p:txBody>
      </p:sp>
      <p:sp>
        <p:nvSpPr>
          <p:cNvPr id="4" name="Content Placeholder 3"/>
          <p:cNvSpPr>
            <a:spLocks noGrp="1"/>
          </p:cNvSpPr>
          <p:nvPr>
            <p:ph sz="half" idx="2"/>
          </p:nvPr>
        </p:nvSpPr>
        <p:spPr/>
        <p:txBody>
          <a:bodyPr/>
          <a:lstStyle/>
          <a:p>
            <a:r>
              <a:rPr lang="en-GB" dirty="0" smtClean="0"/>
              <a:t>Enterprise</a:t>
            </a:r>
          </a:p>
          <a:p>
            <a:pPr lvl="1"/>
            <a:r>
              <a:rPr lang="en-GB" dirty="0" smtClean="0"/>
              <a:t>Organisation</a:t>
            </a:r>
          </a:p>
          <a:p>
            <a:pPr lvl="1"/>
            <a:r>
              <a:rPr lang="en-GB" dirty="0" smtClean="0"/>
              <a:t>Human capital and IT Demand</a:t>
            </a:r>
          </a:p>
          <a:p>
            <a:pPr lvl="1"/>
            <a:r>
              <a:rPr lang="en-GB" dirty="0" smtClean="0"/>
              <a:t>Decision support system</a:t>
            </a:r>
          </a:p>
          <a:p>
            <a:pPr lvl="1"/>
            <a:r>
              <a:rPr lang="en-GB" dirty="0" smtClean="0"/>
              <a:t>POAC</a:t>
            </a:r>
          </a:p>
          <a:p>
            <a:pPr lvl="1"/>
            <a:r>
              <a:rPr lang="en-GB" dirty="0" smtClean="0"/>
              <a:t>Evaluation</a:t>
            </a:r>
          </a:p>
          <a:p>
            <a:pPr lvl="1"/>
            <a:r>
              <a:rPr lang="en-GB" dirty="0" smtClean="0"/>
              <a:t>Information resource</a:t>
            </a:r>
            <a:br>
              <a:rPr lang="en-GB" dirty="0" smtClean="0"/>
            </a:br>
            <a:r>
              <a:rPr lang="en-GB" dirty="0" smtClean="0"/>
              <a:t>(in house </a:t>
            </a:r>
            <a:r>
              <a:rPr lang="en-GB" dirty="0" err="1" smtClean="0"/>
              <a:t>operatio</a:t>
            </a:r>
            <a:r>
              <a:rPr lang="en-GB" dirty="0" smtClean="0"/>
              <a:t>, outsourcing) </a:t>
            </a:r>
          </a:p>
          <a:p>
            <a:pPr lvl="1"/>
            <a:endParaRPr lang="en-GB"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INPUT AND OUTPUT ON Marketing and Sales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728787" y="2262188"/>
            <a:ext cx="5686425" cy="4333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INPUT AND OUTPUT ON Supply Chain Management</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619250" y="2328863"/>
            <a:ext cx="5905500" cy="4200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ample">
  <a:themeElements>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C1A37"/>
        </a:dk1>
        <a:lt1>
          <a:srgbClr val="FFFFFF"/>
        </a:lt1>
        <a:dk2>
          <a:srgbClr val="FFFFE7"/>
        </a:dk2>
        <a:lt2>
          <a:srgbClr val="B2B2B2"/>
        </a:lt2>
        <a:accent1>
          <a:srgbClr val="C06C98"/>
        </a:accent1>
        <a:accent2>
          <a:srgbClr val="FF9966"/>
        </a:accent2>
        <a:accent3>
          <a:srgbClr val="FFFFFF"/>
        </a:accent3>
        <a:accent4>
          <a:srgbClr val="40142D"/>
        </a:accent4>
        <a:accent5>
          <a:srgbClr val="DCBACA"/>
        </a:accent5>
        <a:accent6>
          <a:srgbClr val="E78A5C"/>
        </a:accent6>
        <a:hlink>
          <a:srgbClr val="BD6D45"/>
        </a:hlink>
        <a:folHlink>
          <a:srgbClr val="3AABC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FFFFFF"/>
        </a:dk2>
        <a:lt2>
          <a:srgbClr val="B2B2B2"/>
        </a:lt2>
        <a:accent1>
          <a:srgbClr val="2879B0"/>
        </a:accent1>
        <a:accent2>
          <a:srgbClr val="0099CC"/>
        </a:accent2>
        <a:accent3>
          <a:srgbClr val="FFFFFF"/>
        </a:accent3>
        <a:accent4>
          <a:srgbClr val="002A56"/>
        </a:accent4>
        <a:accent5>
          <a:srgbClr val="ACBED4"/>
        </a:accent5>
        <a:accent6>
          <a:srgbClr val="008AB9"/>
        </a:accent6>
        <a:hlink>
          <a:srgbClr val="A9683B"/>
        </a:hlink>
        <a:folHlink>
          <a:srgbClr val="166A84"/>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Header diturunkan untuk kelas CISCO</Template>
  <TotalTime>660</TotalTime>
  <Words>5227</Words>
  <Application>Microsoft Office PowerPoint</Application>
  <PresentationFormat>On-screen Show (4:3)</PresentationFormat>
  <Paragraphs>550</Paragraphs>
  <Slides>62</Slides>
  <Notes>20</Notes>
  <HiddenSlides>29</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sample</vt:lpstr>
      <vt:lpstr>Scope of Information System </vt:lpstr>
      <vt:lpstr>Virtual Shop by TESCO.COM </vt:lpstr>
      <vt:lpstr>Virtual Shop by Me</vt:lpstr>
      <vt:lpstr>Virtual Shop : Social Behavior </vt:lpstr>
      <vt:lpstr>Overview IS and ISM</vt:lpstr>
      <vt:lpstr>Information Process Cycle </vt:lpstr>
      <vt:lpstr>Information System Elements</vt:lpstr>
      <vt:lpstr>INPUT AND OUTPUT ON Marketing and Sales</vt:lpstr>
      <vt:lpstr>INPUT AND OUTPUT ON Supply Chain Management</vt:lpstr>
      <vt:lpstr>INPUT AND OUTPUT ON Accounting and Finance </vt:lpstr>
      <vt:lpstr>INPUT AND OUTPUT ON Human Resources</vt:lpstr>
      <vt:lpstr>Activity support by Information</vt:lpstr>
      <vt:lpstr>FOUR MAJOR TYPE OF INFORMATION SYSTEM  IN  MANAGERIAL LEVEL</vt:lpstr>
      <vt:lpstr>FOUR MAJOR TYPE OF INFORMATION SYSTEM  IN  MANAGERIAL LEVEL</vt:lpstr>
      <vt:lpstr>FOUR MAJOR TYPE OF INFORMATION SYSTEM  IN  MANAGERIAL LEVEL</vt:lpstr>
      <vt:lpstr>Example: Payroll TPS</vt:lpstr>
      <vt:lpstr>OTHER TPS</vt:lpstr>
      <vt:lpstr> How Management Information System do Data from TPS?</vt:lpstr>
      <vt:lpstr>Decision Support System</vt:lpstr>
      <vt:lpstr>Slide 20</vt:lpstr>
      <vt:lpstr>Slide 21</vt:lpstr>
      <vt:lpstr>Others System </vt:lpstr>
      <vt:lpstr>Others System </vt:lpstr>
      <vt:lpstr>Others System </vt:lpstr>
      <vt:lpstr>Integrating Function and Business Process</vt:lpstr>
      <vt:lpstr>IT Help Cross Functional Business Process</vt:lpstr>
      <vt:lpstr>ENTERPRISE-WIDE PROCESS INTEGRATION</vt:lpstr>
      <vt:lpstr>TRADITIONAL VIEW OF SYSTEM</vt:lpstr>
      <vt:lpstr>BECOMING ENTERPRISE SYSTEM</vt:lpstr>
      <vt:lpstr>OVERVIEW SUPPLAY CHAIN MANAGEMENT SYSTEM  (SCM)</vt:lpstr>
      <vt:lpstr>OVERVIEW SUPPLAY CHAIN MANAGEMENT SYSTEM  (SCM)</vt:lpstr>
      <vt:lpstr>OVERVIEW CUSTOMER RELATIONSHIP MANAGEMENT (CRM)</vt:lpstr>
      <vt:lpstr>OVERVIEW KNOWLEDGE MANAGEMENT SYSTEM</vt:lpstr>
      <vt:lpstr>Slide 34</vt:lpstr>
      <vt:lpstr>Slide 35</vt:lpstr>
      <vt:lpstr>IS Classification in Organisation</vt:lpstr>
      <vt:lpstr>MIS Schematic</vt:lpstr>
      <vt:lpstr>Purchase Order - Traditional</vt:lpstr>
      <vt:lpstr>Purchase Order – E-commerce</vt:lpstr>
      <vt:lpstr>Manajemen Report</vt:lpstr>
      <vt:lpstr>Slide 41</vt:lpstr>
      <vt:lpstr>Sumber Informasi</vt:lpstr>
      <vt:lpstr>Managerial Task Hierarchy</vt:lpstr>
      <vt:lpstr>Level of Management: What kind of Decision  are made</vt:lpstr>
      <vt:lpstr>MSI dan Decision Making Model</vt:lpstr>
      <vt:lpstr>Klasifikasi MSI berdasarkan output</vt:lpstr>
      <vt:lpstr>Slide 47</vt:lpstr>
      <vt:lpstr>Level Managemen</vt:lpstr>
      <vt:lpstr>Slide 49</vt:lpstr>
      <vt:lpstr>Slide 50</vt:lpstr>
      <vt:lpstr>Pemodelan MSI</vt:lpstr>
      <vt:lpstr>Graphical Model</vt:lpstr>
      <vt:lpstr>Mathematical Model</vt:lpstr>
      <vt:lpstr>Model Management Software </vt:lpstr>
      <vt:lpstr>Contoh Statistical Model</vt:lpstr>
      <vt:lpstr>Slide 56</vt:lpstr>
      <vt:lpstr>Optimization Model </vt:lpstr>
      <vt:lpstr>Contoh Linear Programming</vt:lpstr>
      <vt:lpstr>Slide 59</vt:lpstr>
      <vt:lpstr>Decision analysis model with uncertainty</vt:lpstr>
      <vt:lpstr>Slide 61</vt:lpstr>
      <vt:lpstr>Project Planning and Management  Models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IS and ISM</dc:title>
  <dc:subject>IS Management</dc:subject>
  <dc:creator>Yeffry Handoko Putra</dc:creator>
  <cp:lastModifiedBy>YEFFRY </cp:lastModifiedBy>
  <cp:revision>55</cp:revision>
  <dcterms:created xsi:type="dcterms:W3CDTF">2010-03-05T17:52:53Z</dcterms:created>
  <dcterms:modified xsi:type="dcterms:W3CDTF">2015-10-03T01:00:01Z</dcterms:modified>
  <cp:contentStatus/>
</cp:coreProperties>
</file>