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95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153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153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1534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005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447800"/>
            <a:ext cx="40005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0540B0-F222-47A0-919E-695928D09D92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7E1189A-8FCA-4F95-B843-B43C8366B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tugas%204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Computing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28604"/>
            <a:ext cx="8229600" cy="85724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Web Mining </a:t>
            </a:r>
            <a:endParaRPr lang="en-CA" altLang="zh-TW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295400"/>
            <a:ext cx="8153400" cy="527687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TW" dirty="0" smtClean="0"/>
              <a:t>Web mining </a:t>
            </a:r>
          </a:p>
          <a:p>
            <a:pPr lvl="1" eaLnBrk="1" hangingPunct="1"/>
            <a:r>
              <a:rPr lang="en-US" altLang="zh-TW" dirty="0" smtClean="0"/>
              <a:t>Application of data mining techniques to discover actionable and meaningful patterns, profiles, and trends from Web resources </a:t>
            </a:r>
          </a:p>
          <a:p>
            <a:pPr lvl="1" eaLnBrk="1" hangingPunct="1"/>
            <a:r>
              <a:rPr lang="en-CA" altLang="zh-TW" dirty="0" smtClean="0"/>
              <a:t>Functions</a:t>
            </a:r>
          </a:p>
          <a:p>
            <a:pPr lvl="2" eaLnBrk="1" hangingPunct="1"/>
            <a:r>
              <a:rPr lang="en-CA" altLang="zh-TW" dirty="0" smtClean="0"/>
              <a:t>Resource discovery</a:t>
            </a:r>
          </a:p>
          <a:p>
            <a:pPr lvl="2" eaLnBrk="1" hangingPunct="1"/>
            <a:r>
              <a:rPr lang="en-CA" altLang="zh-TW" dirty="0" smtClean="0"/>
              <a:t>Information extraction</a:t>
            </a:r>
          </a:p>
          <a:p>
            <a:pPr lvl="2" eaLnBrk="1" hangingPunct="1"/>
            <a:r>
              <a:rPr lang="en-CA" altLang="zh-TW" dirty="0" smtClean="0"/>
              <a:t>Generalization</a:t>
            </a:r>
          </a:p>
          <a:p>
            <a:pPr lvl="1" eaLnBrk="1" hangingPunct="1"/>
            <a:r>
              <a:rPr lang="en-CA" altLang="zh-TW" dirty="0" smtClean="0"/>
              <a:t>Used in the following areas 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I</a:t>
            </a:r>
            <a:r>
              <a:rPr lang="en-CA" altLang="zh-TW" dirty="0" err="1" smtClean="0"/>
              <a:t>nformation</a:t>
            </a:r>
            <a:r>
              <a:rPr lang="en-CA" altLang="zh-TW" dirty="0" smtClean="0"/>
              <a:t> filtering (e-mails, magazines, and newspapers). 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S</a:t>
            </a:r>
            <a:r>
              <a:rPr lang="en-CA" altLang="zh-TW" dirty="0" err="1" smtClean="0"/>
              <a:t>urveillance</a:t>
            </a:r>
            <a:r>
              <a:rPr lang="en-CA" altLang="zh-TW" dirty="0" smtClean="0"/>
              <a:t> (Internet competitors, patents)	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M</a:t>
            </a:r>
            <a:r>
              <a:rPr lang="en-CA" altLang="zh-TW" dirty="0" err="1" smtClean="0"/>
              <a:t>ining</a:t>
            </a:r>
            <a:r>
              <a:rPr lang="en-CA" altLang="zh-TW" dirty="0" smtClean="0"/>
              <a:t> Web-access logs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A</a:t>
            </a:r>
            <a:r>
              <a:rPr lang="en-CA" altLang="zh-TW" dirty="0" err="1" smtClean="0"/>
              <a:t>ssisted</a:t>
            </a:r>
            <a:r>
              <a:rPr lang="en-CA" altLang="zh-TW" dirty="0" smtClean="0"/>
              <a:t> browsing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S</a:t>
            </a:r>
            <a:r>
              <a:rPr lang="en-CA" altLang="zh-TW" dirty="0" err="1" smtClean="0"/>
              <a:t>ervices</a:t>
            </a:r>
            <a:r>
              <a:rPr lang="en-CA" altLang="zh-TW" dirty="0" smtClean="0"/>
              <a:t> fighting crime on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8229600" cy="85724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Other Discovery Aids &amp; Toolbars</a:t>
            </a:r>
          </a:p>
        </p:txBody>
      </p:sp>
      <p:sp>
        <p:nvSpPr>
          <p:cNvPr id="17411" name="Rectangle 11"/>
          <p:cNvSpPr>
            <a:spLocks noGrp="1" noChangeArrowheads="1"/>
          </p:cNvSpPr>
          <p:nvPr>
            <p:ph idx="1"/>
          </p:nvPr>
        </p:nvSpPr>
        <p:spPr>
          <a:xfrm>
            <a:off x="571472" y="1571612"/>
            <a:ext cx="8153400" cy="48006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"/>
              </a:spcBef>
            </a:pPr>
            <a:r>
              <a:rPr lang="en-US" altLang="zh-TW" sz="2400" dirty="0" smtClean="0"/>
              <a:t>Other Discovery Aids 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smtClean="0"/>
              <a:t>Webopedia.com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smtClean="0"/>
              <a:t>What Is? (whatis.com)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err="1" smtClean="0"/>
              <a:t>eBizSearch</a:t>
            </a:r>
            <a:r>
              <a:rPr lang="en-US" altLang="zh-TW" sz="2000" dirty="0" smtClean="0"/>
              <a:t> (gunther.smeal.psu.edu)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err="1" smtClean="0"/>
              <a:t>Elibrary</a:t>
            </a:r>
            <a:r>
              <a:rPr lang="en-US" altLang="zh-TW" sz="2000" dirty="0" smtClean="0"/>
              <a:t> (ask.library.com)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smtClean="0"/>
              <a:t>Howstuffworks.com.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smtClean="0"/>
              <a:t>Findarticles.com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zh-TW" sz="2400" dirty="0" smtClean="0"/>
              <a:t>Toolbars - To get the most out of search engines, you may use add-on toolbars and special software.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100" dirty="0" smtClean="0"/>
              <a:t>Google Toolbar (</a:t>
            </a:r>
            <a:r>
              <a:rPr lang="en-US" altLang="zh-TW" sz="2100" i="1" dirty="0" smtClean="0"/>
              <a:t>toolbar.google.com</a:t>
            </a:r>
            <a:r>
              <a:rPr lang="en-US" altLang="zh-TW" sz="2100" dirty="0" smtClean="0"/>
              <a:t>)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100" dirty="0" err="1" smtClean="0"/>
              <a:t>Copernic</a:t>
            </a:r>
            <a:r>
              <a:rPr lang="en-US" altLang="zh-TW" sz="2100" dirty="0" smtClean="0"/>
              <a:t> Agent Basic (</a:t>
            </a:r>
            <a:r>
              <a:rPr lang="en-US" altLang="zh-TW" sz="2100" i="1" dirty="0" smtClean="0"/>
              <a:t>copernic.com</a:t>
            </a:r>
            <a:r>
              <a:rPr lang="en-US" altLang="zh-TW" sz="2100" dirty="0" smtClean="0"/>
              <a:t>)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100" dirty="0" err="1" smtClean="0"/>
              <a:t>KartOO</a:t>
            </a:r>
            <a:r>
              <a:rPr lang="en-US" altLang="zh-TW" sz="2100" dirty="0" smtClean="0"/>
              <a:t> (</a:t>
            </a:r>
            <a:r>
              <a:rPr lang="en-US" altLang="zh-TW" sz="2100" i="1" dirty="0" smtClean="0"/>
              <a:t>kartoo.com</a:t>
            </a:r>
            <a:r>
              <a:rPr lang="en-US" altLang="zh-TW" sz="2100" dirty="0" smtClean="0"/>
              <a:t>)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100" dirty="0" smtClean="0"/>
              <a:t>Yahoo Companion (</a:t>
            </a:r>
            <a:r>
              <a:rPr lang="en-US" altLang="zh-TW" sz="2100" i="1" dirty="0" smtClean="0"/>
              <a:t>companion.yahoo.com</a:t>
            </a:r>
            <a:r>
              <a:rPr lang="en-US" altLang="zh-TW" sz="2100" dirty="0" smtClean="0"/>
              <a:t>)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100" dirty="0" err="1" smtClean="0"/>
              <a:t>Grokker</a:t>
            </a:r>
            <a:r>
              <a:rPr lang="en-US" altLang="zh-TW" sz="2100" dirty="0" smtClean="0"/>
              <a:t> (</a:t>
            </a:r>
            <a:r>
              <a:rPr lang="en-US" altLang="zh-TW" sz="2100" i="1" dirty="0" smtClean="0"/>
              <a:t>groxis.com</a:t>
            </a:r>
            <a:r>
              <a:rPr lang="en-US" altLang="zh-TW" sz="2100" dirty="0" smtClean="0"/>
              <a:t>)</a:t>
            </a:r>
            <a:endParaRPr lang="en-US" altLang="zh-TW" sz="2000" dirty="0" smtClean="0"/>
          </a:p>
        </p:txBody>
      </p:sp>
      <p:pic>
        <p:nvPicPr>
          <p:cNvPr id="17412" name="Picture 12"/>
          <p:cNvPicPr>
            <a:picLocks noChangeAspect="1" noChangeArrowheads="1"/>
          </p:cNvPicPr>
          <p:nvPr/>
        </p:nvPicPr>
        <p:blipFill>
          <a:blip r:embed="rId2"/>
          <a:srcRect t="8612" b="87082"/>
          <a:stretch>
            <a:fillRect/>
          </a:stretch>
        </p:blipFill>
        <p:spPr bwMode="auto">
          <a:xfrm>
            <a:off x="609600" y="6248400"/>
            <a:ext cx="81549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8229600" cy="928678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Information in Foreign Languages</a:t>
            </a:r>
          </a:p>
        </p:txBody>
      </p:sp>
      <p:sp>
        <p:nvSpPr>
          <p:cNvPr id="18435" name="Rectangle 8"/>
          <p:cNvSpPr>
            <a:spLocks noGrp="1" noChangeArrowheads="1"/>
          </p:cNvSpPr>
          <p:nvPr>
            <p:ph idx="1"/>
          </p:nvPr>
        </p:nvSpPr>
        <p:spPr>
          <a:xfrm>
            <a:off x="571472" y="1428736"/>
            <a:ext cx="80010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dirty="0" smtClean="0"/>
              <a:t>Why?</a:t>
            </a:r>
          </a:p>
          <a:p>
            <a:pPr lvl="1" eaLnBrk="1" hangingPunct="1"/>
            <a:r>
              <a:rPr lang="en-US" altLang="zh-TW" dirty="0" smtClean="0"/>
              <a:t>There is a huge amount of information on the Internet in languages that you may not know.</a:t>
            </a:r>
          </a:p>
          <a:p>
            <a:pPr lvl="2" eaLnBrk="1" hangingPunct="1"/>
            <a:r>
              <a:rPr lang="en-US" altLang="zh-TW" dirty="0" smtClean="0"/>
              <a:t>Automatic translation of Web pages</a:t>
            </a:r>
          </a:p>
          <a:p>
            <a:pPr lvl="3" eaLnBrk="1" hangingPunct="1"/>
            <a:r>
              <a:rPr lang="en-US" altLang="zh-TW" sz="1800" dirty="0" smtClean="0"/>
              <a:t>However, not all automatic translations are equally good, so evaluation of these products is needed.</a:t>
            </a:r>
          </a:p>
          <a:p>
            <a:pPr eaLnBrk="1" hangingPunct="1"/>
            <a:r>
              <a:rPr lang="en-US" altLang="zh-TW" dirty="0" smtClean="0"/>
              <a:t>The products</a:t>
            </a:r>
          </a:p>
          <a:p>
            <a:pPr lvl="1" eaLnBrk="1" hangingPunct="1"/>
            <a:r>
              <a:rPr lang="en-US" altLang="zh-TW" dirty="0" err="1" smtClean="0"/>
              <a:t>WorldPoint</a:t>
            </a:r>
            <a:r>
              <a:rPr lang="en-US" altLang="zh-TW" dirty="0" smtClean="0"/>
              <a:t> Passport (worldpoint.com)</a:t>
            </a:r>
          </a:p>
          <a:p>
            <a:pPr lvl="1" eaLnBrk="1" hangingPunct="1"/>
            <a:r>
              <a:rPr lang="en-US" altLang="zh-TW" dirty="0" smtClean="0"/>
              <a:t>Babel Fish Translation (world.altavista.com)</a:t>
            </a:r>
          </a:p>
          <a:p>
            <a:pPr lvl="1" eaLnBrk="1" hangingPunct="1"/>
            <a:r>
              <a:rPr lang="en-US" altLang="zh-TW" dirty="0" err="1" smtClean="0"/>
              <a:t>AutoTranslate</a:t>
            </a:r>
            <a:r>
              <a:rPr lang="en-US" altLang="zh-TW" dirty="0" smtClean="0"/>
              <a:t> (offered in Netscape browser)</a:t>
            </a:r>
          </a:p>
          <a:p>
            <a:pPr lvl="1" eaLnBrk="1" hangingPunct="1"/>
            <a:r>
              <a:rPr lang="en-US" altLang="zh-TW" dirty="0" smtClean="0"/>
              <a:t>trados.com</a:t>
            </a:r>
          </a:p>
          <a:p>
            <a:pPr lvl="1" eaLnBrk="1" hangingPunct="1"/>
            <a:r>
              <a:rPr lang="en-US" altLang="zh-TW" dirty="0" smtClean="0"/>
              <a:t>translationzone.com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7"/>
          <p:cNvSpPr>
            <a:spLocks noGrp="1" noChangeArrowheads="1"/>
          </p:cNvSpPr>
          <p:nvPr>
            <p:ph type="title"/>
          </p:nvPr>
        </p:nvSpPr>
        <p:spPr>
          <a:xfrm>
            <a:off x="785786" y="0"/>
            <a:ext cx="7772400" cy="1000108"/>
          </a:xfrm>
        </p:spPr>
        <p:txBody>
          <a:bodyPr/>
          <a:lstStyle/>
          <a:p>
            <a:pPr eaLnBrk="1" hangingPunct="1"/>
            <a:r>
              <a:rPr lang="en-US" altLang="zh-TW" sz="3200" b="1" dirty="0" smtClean="0"/>
              <a:t>Information &amp; Corporate Portals</a:t>
            </a:r>
            <a:endParaRPr lang="zh-TW" altLang="en-US" sz="3200" b="1" dirty="0" smtClean="0"/>
          </a:p>
        </p:txBody>
      </p:sp>
      <p:sp>
        <p:nvSpPr>
          <p:cNvPr id="19458" name="Rectangle 5"/>
          <p:cNvSpPr>
            <a:spLocks noGrp="1" noChangeArrowheads="1"/>
          </p:cNvSpPr>
          <p:nvPr>
            <p:ph idx="1"/>
          </p:nvPr>
        </p:nvSpPr>
        <p:spPr>
          <a:xfrm>
            <a:off x="357158" y="928670"/>
            <a:ext cx="8382000" cy="5638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chemeClr val="accent2"/>
                </a:solidFill>
              </a:rPr>
              <a:t>Portals</a:t>
            </a:r>
            <a:r>
              <a:rPr lang="en-US" altLang="zh-TW" dirty="0" smtClean="0"/>
              <a:t> </a:t>
            </a:r>
            <a:r>
              <a:rPr lang="en-US" altLang="zh-TW" i="1" dirty="0" smtClean="0">
                <a:solidFill>
                  <a:schemeClr val="accent1"/>
                </a:solidFill>
              </a:rPr>
              <a:t>(Information overload</a:t>
            </a:r>
            <a:r>
              <a:rPr lang="en-US" altLang="zh-TW" i="1" dirty="0" smtClean="0"/>
              <a:t>)</a:t>
            </a:r>
            <a:r>
              <a:rPr lang="en-US" altLang="zh-TW" dirty="0" smtClean="0"/>
              <a:t> 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dirty="0" smtClean="0"/>
              <a:t>a Web-based personalized gateway to information and knowledge in network computing. 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chemeClr val="accent2"/>
                </a:solidFill>
              </a:rPr>
              <a:t>The types</a:t>
            </a:r>
            <a:endParaRPr lang="en-US" altLang="zh-TW" dirty="0" smtClean="0"/>
          </a:p>
          <a:p>
            <a:pPr lvl="1"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rgbClr val="008000"/>
                </a:solidFill>
              </a:rPr>
              <a:t>Commercial (public) portals - </a:t>
            </a:r>
            <a:r>
              <a:rPr lang="en-US" altLang="zh-TW" sz="2000" dirty="0" smtClean="0"/>
              <a:t>offer content for diverse communities and are the most popular portals on the Internet 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rgbClr val="008000"/>
                </a:solidFill>
              </a:rPr>
              <a:t>Publishing portals</a:t>
            </a:r>
            <a:r>
              <a:rPr lang="en-US" altLang="zh-TW" dirty="0" smtClean="0"/>
              <a:t> - </a:t>
            </a:r>
            <a:r>
              <a:rPr lang="en-US" altLang="zh-TW" sz="2000" dirty="0" smtClean="0"/>
              <a:t>intended for communities with specific interests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rgbClr val="008000"/>
                </a:solidFill>
              </a:rPr>
              <a:t>Personal portals</a:t>
            </a:r>
            <a:r>
              <a:rPr lang="en-US" altLang="zh-TW" dirty="0" smtClean="0"/>
              <a:t> - </a:t>
            </a:r>
            <a:r>
              <a:rPr lang="en-US" altLang="zh-TW" sz="2000" dirty="0" smtClean="0"/>
              <a:t>target specific filtered information for individuals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rgbClr val="008000"/>
                </a:solidFill>
              </a:rPr>
              <a:t>Affinity portals - </a:t>
            </a:r>
            <a:r>
              <a:rPr lang="en-US" altLang="zh-TW" sz="2000" dirty="0" smtClean="0"/>
              <a:t>built to support communities such as labor minors, hobby groups, and political parties</a:t>
            </a:r>
            <a:r>
              <a:rPr lang="en-US" altLang="zh-TW" dirty="0" smtClean="0"/>
              <a:t> 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rgbClr val="008000"/>
                </a:solidFill>
              </a:rPr>
              <a:t>Mobile portals</a:t>
            </a:r>
            <a:r>
              <a:rPr lang="en-US" altLang="zh-TW" dirty="0" smtClean="0"/>
              <a:t> - </a:t>
            </a:r>
            <a:r>
              <a:rPr lang="en-US" altLang="zh-TW" sz="2000" dirty="0" smtClean="0"/>
              <a:t>portals accessible from mobile devices 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rgbClr val="008000"/>
                </a:solidFill>
              </a:rPr>
              <a:t>Voice portals - </a:t>
            </a:r>
            <a:r>
              <a:rPr lang="en-US" altLang="zh-TW" sz="2000" dirty="0" smtClean="0"/>
              <a:t>Web portals with audio interfaces, which enables them to be accessed by a standard or cell phone</a:t>
            </a:r>
            <a:endParaRPr lang="en-US" altLang="zh-TW" dirty="0" smtClean="0"/>
          </a:p>
          <a:p>
            <a:pPr lvl="1" eaLnBrk="1" hangingPunct="1">
              <a:spcBef>
                <a:spcPct val="5000"/>
              </a:spcBef>
            </a:pPr>
            <a:r>
              <a:rPr lang="en-US" altLang="zh-TW" dirty="0" smtClean="0">
                <a:solidFill>
                  <a:srgbClr val="008000"/>
                </a:solidFill>
              </a:rPr>
              <a:t>Corporate portals - </a:t>
            </a:r>
            <a:r>
              <a:rPr lang="en-US" altLang="zh-TW" sz="2000" dirty="0" smtClean="0"/>
              <a:t>provide single-point access to an organization’s information and applications available on the Internet</a:t>
            </a:r>
            <a:endParaRPr lang="en-CA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 corporate portal framework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0" y="1071546"/>
            <a:ext cx="9144000" cy="5557854"/>
            <a:chOff x="240" y="912"/>
            <a:chExt cx="5232" cy="3264"/>
          </a:xfrm>
        </p:grpSpPr>
        <p:sp>
          <p:nvSpPr>
            <p:cNvPr id="21508" name="Line 5"/>
            <p:cNvSpPr>
              <a:spLocks noChangeShapeType="1"/>
            </p:cNvSpPr>
            <p:nvPr/>
          </p:nvSpPr>
          <p:spPr bwMode="auto">
            <a:xfrm>
              <a:off x="336" y="2400"/>
              <a:ext cx="5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9" name="Oval 4"/>
            <p:cNvSpPr>
              <a:spLocks noChangeArrowheads="1"/>
            </p:cNvSpPr>
            <p:nvPr/>
          </p:nvSpPr>
          <p:spPr bwMode="auto">
            <a:xfrm>
              <a:off x="1584" y="1296"/>
              <a:ext cx="2640" cy="2304"/>
            </a:xfrm>
            <a:prstGeom prst="ellipse">
              <a:avLst/>
            </a:prstGeom>
            <a:solidFill>
              <a:srgbClr val="FFFFCC"/>
            </a:solidFill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1920" y="1584"/>
              <a:ext cx="1920" cy="17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2016" y="2064"/>
              <a:ext cx="720" cy="288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Publishing</a:t>
              </a:r>
              <a:endParaRPr lang="en-US" altLang="zh-TW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rot="-2100093">
              <a:off x="1680" y="1632"/>
              <a:ext cx="8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 dirty="0"/>
                <a:t>Accessibility</a:t>
              </a: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 rot="-2100093">
              <a:off x="3312" y="3024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Security</a:t>
              </a: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 rot="1453288">
              <a:off x="1872" y="3072"/>
              <a:ext cx="7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Scalability</a:t>
              </a: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 rot="1453288">
              <a:off x="3264" y="1632"/>
              <a:ext cx="8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Extensibility</a:t>
              </a:r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2352" y="1728"/>
              <a:ext cx="1008" cy="288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Personalization</a:t>
              </a:r>
              <a:endParaRPr lang="en-US" altLang="zh-TW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2016" y="2592"/>
              <a:ext cx="864" cy="288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Collaboration</a:t>
              </a:r>
              <a:endParaRPr lang="en-US" altLang="zh-TW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2448" y="2928"/>
              <a:ext cx="864" cy="288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Integration</a:t>
              </a:r>
              <a:endParaRPr lang="en-US" altLang="zh-TW"/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3024" y="2016"/>
              <a:ext cx="672" cy="288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Search</a:t>
              </a:r>
              <a:endParaRPr lang="en-US" altLang="zh-TW"/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3360" y="2352"/>
              <a:ext cx="432" cy="288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dirty="0"/>
                <a:t>KM</a:t>
              </a:r>
              <a:endParaRPr lang="en-US" altLang="zh-TW" dirty="0"/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3168" y="2688"/>
              <a:ext cx="480" cy="288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BI</a:t>
              </a:r>
              <a:endParaRPr lang="en-US" altLang="zh-TW"/>
            </a:p>
          </p:txBody>
        </p:sp>
        <p:sp>
          <p:nvSpPr>
            <p:cNvPr id="21522" name="Text Box 19"/>
            <p:cNvSpPr txBox="1">
              <a:spLocks noChangeArrowheads="1"/>
            </p:cNvSpPr>
            <p:nvPr/>
          </p:nvSpPr>
          <p:spPr bwMode="auto">
            <a:xfrm>
              <a:off x="2570" y="2255"/>
              <a:ext cx="730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600" b="1" i="1" dirty="0"/>
                <a:t>corporate portal AP</a:t>
              </a:r>
              <a:endParaRPr lang="en-US" altLang="zh-TW" sz="1600" i="1" dirty="0"/>
            </a:p>
          </p:txBody>
        </p:sp>
        <p:sp>
          <p:nvSpPr>
            <p:cNvPr id="21523" name="Oval 20"/>
            <p:cNvSpPr>
              <a:spLocks noChangeArrowheads="1"/>
            </p:cNvSpPr>
            <p:nvPr/>
          </p:nvSpPr>
          <p:spPr bwMode="auto">
            <a:xfrm>
              <a:off x="3936" y="1008"/>
              <a:ext cx="1008" cy="432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News &amp; </a:t>
              </a:r>
            </a:p>
            <a:p>
              <a:pPr algn="ctr"/>
              <a:r>
                <a:rPr lang="en-US" altLang="zh-TW" sz="1600"/>
                <a:t>News Feeds</a:t>
              </a:r>
              <a:endParaRPr lang="en-US" altLang="zh-TW"/>
            </a:p>
          </p:txBody>
        </p:sp>
        <p:sp>
          <p:nvSpPr>
            <p:cNvPr id="21524" name="Oval 21"/>
            <p:cNvSpPr>
              <a:spLocks noChangeArrowheads="1"/>
            </p:cNvSpPr>
            <p:nvPr/>
          </p:nvSpPr>
          <p:spPr bwMode="auto">
            <a:xfrm>
              <a:off x="1248" y="912"/>
              <a:ext cx="1008" cy="384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External </a:t>
              </a:r>
            </a:p>
            <a:p>
              <a:pPr algn="ctr"/>
              <a:r>
                <a:rPr lang="en-US" altLang="zh-TW" sz="1600"/>
                <a:t>Content</a:t>
              </a:r>
              <a:endParaRPr lang="en-US" altLang="zh-TW"/>
            </a:p>
          </p:txBody>
        </p:sp>
        <p:sp>
          <p:nvSpPr>
            <p:cNvPr id="21525" name="Oval 22"/>
            <p:cNvSpPr>
              <a:spLocks noChangeArrowheads="1"/>
            </p:cNvSpPr>
            <p:nvPr/>
          </p:nvSpPr>
          <p:spPr bwMode="auto">
            <a:xfrm>
              <a:off x="288" y="3120"/>
              <a:ext cx="1008" cy="384"/>
            </a:xfrm>
            <a:prstGeom prst="ellipse">
              <a:avLst/>
            </a:prstGeom>
            <a:solidFill>
              <a:srgbClr val="99CCFF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Internal </a:t>
              </a:r>
            </a:p>
            <a:p>
              <a:pPr algn="ctr"/>
              <a:r>
                <a:rPr lang="en-US" altLang="zh-TW" sz="1600"/>
                <a:t>Web sites</a:t>
              </a:r>
              <a:endParaRPr lang="en-US" altLang="zh-TW"/>
            </a:p>
          </p:txBody>
        </p:sp>
        <p:sp>
          <p:nvSpPr>
            <p:cNvPr id="21526" name="Oval 23"/>
            <p:cNvSpPr>
              <a:spLocks noChangeArrowheads="1"/>
            </p:cNvSpPr>
            <p:nvPr/>
          </p:nvSpPr>
          <p:spPr bwMode="auto">
            <a:xfrm>
              <a:off x="4416" y="1632"/>
              <a:ext cx="1008" cy="384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dirty="0"/>
                <a:t>External </a:t>
              </a:r>
            </a:p>
            <a:p>
              <a:pPr algn="ctr"/>
              <a:r>
                <a:rPr lang="en-US" altLang="zh-TW" sz="1600" dirty="0"/>
                <a:t>Services</a:t>
              </a:r>
              <a:endParaRPr lang="en-US" altLang="zh-TW" dirty="0"/>
            </a:p>
          </p:txBody>
        </p:sp>
        <p:sp>
          <p:nvSpPr>
            <p:cNvPr id="21527" name="Line 24"/>
            <p:cNvSpPr>
              <a:spLocks noChangeShapeType="1"/>
            </p:cNvSpPr>
            <p:nvPr/>
          </p:nvSpPr>
          <p:spPr bwMode="auto">
            <a:xfrm flipH="1">
              <a:off x="4128" y="1824"/>
              <a:ext cx="28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Line 25"/>
            <p:cNvSpPr>
              <a:spLocks noChangeShapeType="1"/>
            </p:cNvSpPr>
            <p:nvPr/>
          </p:nvSpPr>
          <p:spPr bwMode="auto">
            <a:xfrm flipH="1">
              <a:off x="3696" y="1344"/>
              <a:ext cx="28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Line 26"/>
            <p:cNvSpPr>
              <a:spLocks noChangeShapeType="1"/>
            </p:cNvSpPr>
            <p:nvPr/>
          </p:nvSpPr>
          <p:spPr bwMode="auto">
            <a:xfrm flipH="1" flipV="1">
              <a:off x="2064" y="1248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Line 27"/>
            <p:cNvSpPr>
              <a:spLocks noChangeShapeType="1"/>
            </p:cNvSpPr>
            <p:nvPr/>
          </p:nvSpPr>
          <p:spPr bwMode="auto">
            <a:xfrm flipH="1" flipV="1">
              <a:off x="1392" y="1824"/>
              <a:ext cx="336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Text Box 28"/>
            <p:cNvSpPr txBox="1">
              <a:spLocks noChangeArrowheads="1"/>
            </p:cNvSpPr>
            <p:nvPr/>
          </p:nvSpPr>
          <p:spPr bwMode="auto">
            <a:xfrm>
              <a:off x="240" y="2064"/>
              <a:ext cx="12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600"/>
                <a:t>External Information resources</a:t>
              </a:r>
              <a:endParaRPr lang="en-US" altLang="zh-TW"/>
            </a:p>
          </p:txBody>
        </p:sp>
        <p:sp>
          <p:nvSpPr>
            <p:cNvPr id="21532" name="Text Box 29"/>
            <p:cNvSpPr txBox="1">
              <a:spLocks noChangeArrowheads="1"/>
            </p:cNvSpPr>
            <p:nvPr/>
          </p:nvSpPr>
          <p:spPr bwMode="auto">
            <a:xfrm>
              <a:off x="240" y="2448"/>
              <a:ext cx="12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600"/>
                <a:t>Internal Information resources</a:t>
              </a:r>
              <a:endParaRPr lang="en-US" altLang="zh-TW"/>
            </a:p>
          </p:txBody>
        </p:sp>
        <p:sp>
          <p:nvSpPr>
            <p:cNvPr id="21533" name="Oval 30"/>
            <p:cNvSpPr>
              <a:spLocks noChangeArrowheads="1"/>
            </p:cNvSpPr>
            <p:nvPr/>
          </p:nvSpPr>
          <p:spPr bwMode="auto">
            <a:xfrm>
              <a:off x="480" y="1680"/>
              <a:ext cx="1008" cy="384"/>
            </a:xfrm>
            <a:prstGeom prst="ellipse">
              <a:avLst/>
            </a:prstGeom>
            <a:solidFill>
              <a:srgbClr val="CCFFCC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External </a:t>
              </a:r>
            </a:p>
            <a:p>
              <a:pPr algn="ctr"/>
              <a:r>
                <a:rPr lang="en-US" altLang="zh-TW" sz="1600"/>
                <a:t>Web sites</a:t>
              </a:r>
              <a:endParaRPr lang="en-US" altLang="zh-TW"/>
            </a:p>
          </p:txBody>
        </p:sp>
        <p:sp>
          <p:nvSpPr>
            <p:cNvPr id="21534" name="Oval 31"/>
            <p:cNvSpPr>
              <a:spLocks noChangeArrowheads="1"/>
            </p:cNvSpPr>
            <p:nvPr/>
          </p:nvSpPr>
          <p:spPr bwMode="auto">
            <a:xfrm>
              <a:off x="1200" y="3744"/>
              <a:ext cx="1008" cy="432"/>
            </a:xfrm>
            <a:prstGeom prst="ellipse">
              <a:avLst/>
            </a:prstGeom>
            <a:solidFill>
              <a:srgbClr val="99CCFF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Collaboration</a:t>
              </a:r>
            </a:p>
            <a:p>
              <a:pPr algn="ctr"/>
              <a:r>
                <a:rPr lang="en-US" altLang="zh-TW" sz="1600"/>
                <a:t>Products</a:t>
              </a:r>
              <a:endParaRPr lang="en-US" altLang="zh-TW"/>
            </a:p>
          </p:txBody>
        </p:sp>
        <p:sp>
          <p:nvSpPr>
            <p:cNvPr id="21535" name="Oval 32"/>
            <p:cNvSpPr>
              <a:spLocks noChangeArrowheads="1"/>
            </p:cNvSpPr>
            <p:nvPr/>
          </p:nvSpPr>
          <p:spPr bwMode="auto">
            <a:xfrm>
              <a:off x="2880" y="3792"/>
              <a:ext cx="1008" cy="384"/>
            </a:xfrm>
            <a:prstGeom prst="ellipse">
              <a:avLst/>
            </a:prstGeom>
            <a:solidFill>
              <a:srgbClr val="99CCFF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Documents</a:t>
              </a:r>
              <a:endParaRPr lang="en-US" altLang="zh-TW"/>
            </a:p>
          </p:txBody>
        </p:sp>
        <p:sp>
          <p:nvSpPr>
            <p:cNvPr id="21536" name="Oval 33"/>
            <p:cNvSpPr>
              <a:spLocks noChangeArrowheads="1"/>
            </p:cNvSpPr>
            <p:nvPr/>
          </p:nvSpPr>
          <p:spPr bwMode="auto">
            <a:xfrm>
              <a:off x="4128" y="3456"/>
              <a:ext cx="1200" cy="576"/>
            </a:xfrm>
            <a:prstGeom prst="ellipse">
              <a:avLst/>
            </a:prstGeom>
            <a:solidFill>
              <a:srgbClr val="99CCFF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Organizational</a:t>
              </a:r>
            </a:p>
            <a:p>
              <a:pPr algn="ctr"/>
              <a:r>
                <a:rPr lang="en-US" altLang="zh-TW" sz="1600"/>
                <a:t>Knowledge</a:t>
              </a:r>
            </a:p>
            <a:p>
              <a:pPr algn="ctr"/>
              <a:r>
                <a:rPr lang="en-US" altLang="zh-TW" sz="1600"/>
                <a:t>Bases</a:t>
              </a:r>
              <a:endParaRPr lang="en-US" altLang="zh-TW"/>
            </a:p>
          </p:txBody>
        </p:sp>
        <p:sp>
          <p:nvSpPr>
            <p:cNvPr id="21537" name="Oval 34"/>
            <p:cNvSpPr>
              <a:spLocks noChangeArrowheads="1"/>
            </p:cNvSpPr>
            <p:nvPr/>
          </p:nvSpPr>
          <p:spPr bwMode="auto">
            <a:xfrm>
              <a:off x="4464" y="2592"/>
              <a:ext cx="1008" cy="384"/>
            </a:xfrm>
            <a:prstGeom prst="ellipse">
              <a:avLst/>
            </a:prstGeom>
            <a:solidFill>
              <a:srgbClr val="99CCFF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/>
                <a:t>DW</a:t>
              </a:r>
              <a:endParaRPr lang="en-US" altLang="zh-TW"/>
            </a:p>
          </p:txBody>
        </p:sp>
        <p:sp>
          <p:nvSpPr>
            <p:cNvPr id="21538" name="Line 35"/>
            <p:cNvSpPr>
              <a:spLocks noChangeShapeType="1"/>
            </p:cNvSpPr>
            <p:nvPr/>
          </p:nvSpPr>
          <p:spPr bwMode="auto">
            <a:xfrm flipH="1">
              <a:off x="1248" y="3024"/>
              <a:ext cx="48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Line 36"/>
            <p:cNvSpPr>
              <a:spLocks noChangeShapeType="1"/>
            </p:cNvSpPr>
            <p:nvPr/>
          </p:nvSpPr>
          <p:spPr bwMode="auto">
            <a:xfrm flipH="1">
              <a:off x="1920" y="3456"/>
              <a:ext cx="28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Line 37"/>
            <p:cNvSpPr>
              <a:spLocks noChangeShapeType="1"/>
            </p:cNvSpPr>
            <p:nvPr/>
          </p:nvSpPr>
          <p:spPr bwMode="auto">
            <a:xfrm>
              <a:off x="3936" y="3120"/>
              <a:ext cx="57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Line 38"/>
            <p:cNvSpPr>
              <a:spLocks noChangeShapeType="1"/>
            </p:cNvSpPr>
            <p:nvPr/>
          </p:nvSpPr>
          <p:spPr bwMode="auto">
            <a:xfrm>
              <a:off x="3264" y="3552"/>
              <a:ext cx="4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Line 39"/>
            <p:cNvSpPr>
              <a:spLocks noChangeShapeType="1"/>
            </p:cNvSpPr>
            <p:nvPr/>
          </p:nvSpPr>
          <p:spPr bwMode="auto">
            <a:xfrm flipH="1">
              <a:off x="4176" y="273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8229600" cy="857256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Communications</a:t>
            </a:r>
            <a:endParaRPr lang="en-CA" altLang="zh-TW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0034" y="1357298"/>
            <a:ext cx="83820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2600" b="1" dirty="0" smtClean="0">
                <a:solidFill>
                  <a:schemeClr val="hlink"/>
                </a:solidFill>
                <a:ea typeface="新細明體" pitchFamily="-32" charset="-120"/>
              </a:rPr>
              <a:t>Factors determining IT for communication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200" dirty="0" smtClean="0">
                <a:ea typeface="新細明體" pitchFamily="-32" charset="-120"/>
              </a:rPr>
              <a:t>Participants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200" dirty="0" smtClean="0">
                <a:ea typeface="新細明體" pitchFamily="-32" charset="-120"/>
              </a:rPr>
              <a:t>Nature of sources and destinations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200" dirty="0" smtClean="0">
                <a:ea typeface="新細明體" pitchFamily="-32" charset="-120"/>
              </a:rPr>
              <a:t>Time - synchronous vs. Asynchronous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200" dirty="0" smtClean="0">
                <a:ea typeface="新細明體" pitchFamily="-32" charset="-120"/>
              </a:rPr>
              <a:t>Media</a:t>
            </a:r>
            <a:endParaRPr lang="en-US" altLang="zh-TW" sz="2200" dirty="0" smtClean="0">
              <a:solidFill>
                <a:schemeClr val="hlink"/>
              </a:solidFill>
              <a:ea typeface="新細明體" pitchFamily="-32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2600" b="1" dirty="0" smtClean="0">
                <a:solidFill>
                  <a:schemeClr val="hlink"/>
                </a:solidFill>
                <a:ea typeface="新細明體" pitchFamily="-32" charset="-120"/>
              </a:rPr>
              <a:t>Related technology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200" b="1" i="1" dirty="0" smtClean="0">
                <a:solidFill>
                  <a:srgbClr val="008000"/>
                </a:solidFill>
                <a:ea typeface="新細明體" pitchFamily="-32" charset="-120"/>
              </a:rPr>
              <a:t>E-mail</a:t>
            </a:r>
            <a:r>
              <a:rPr lang="en-US" altLang="zh-TW" sz="2200" b="1" dirty="0" smtClean="0">
                <a:ea typeface="新細明體" pitchFamily="-32" charset="-120"/>
              </a:rPr>
              <a:t> - </a:t>
            </a:r>
            <a:r>
              <a:rPr lang="en-US" altLang="zh-TW" sz="2000" dirty="0" smtClean="0">
                <a:ea typeface="新細明體" pitchFamily="-32" charset="-120"/>
              </a:rPr>
              <a:t>the most used service of the Internet</a:t>
            </a:r>
            <a:endParaRPr lang="en-US" altLang="zh-TW" sz="2200" dirty="0" smtClean="0">
              <a:ea typeface="新細明體" pitchFamily="-32" charset="-12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zh-TW" sz="2000" b="1" i="1" dirty="0" smtClean="0">
                <a:solidFill>
                  <a:srgbClr val="008000"/>
                </a:solidFill>
                <a:ea typeface="新細明體" pitchFamily="-32" charset="-120"/>
              </a:rPr>
              <a:t>Web-based call centers</a:t>
            </a:r>
            <a:r>
              <a:rPr lang="en-US" altLang="zh-TW" sz="2000" dirty="0" smtClean="0">
                <a:ea typeface="新細明體" pitchFamily="-32" charset="-120"/>
              </a:rPr>
              <a:t> 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zh-TW" sz="1800" dirty="0" smtClean="0">
                <a:ea typeface="新細明體" pitchFamily="-32" charset="-120"/>
              </a:rPr>
              <a:t>provide effective product support &amp; deliver live customer-service capabilities for any online company</a:t>
            </a:r>
            <a:r>
              <a:rPr lang="en-US" altLang="zh-TW" sz="1600" dirty="0" smtClean="0">
                <a:ea typeface="新細明體" pitchFamily="-32" charset="-120"/>
              </a:rPr>
              <a:t>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000" b="1" i="1" dirty="0" smtClean="0">
                <a:solidFill>
                  <a:srgbClr val="008000"/>
                </a:solidFill>
                <a:ea typeface="新細明體" pitchFamily="-32" charset="-120"/>
              </a:rPr>
              <a:t>Peer-to-peer networks</a:t>
            </a:r>
            <a:r>
              <a:rPr lang="en-US" altLang="zh-TW" sz="2000" dirty="0" smtClean="0">
                <a:ea typeface="新細明體" pitchFamily="-32" charset="-120"/>
              </a:rPr>
              <a:t>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zh-TW" sz="1600" dirty="0" smtClean="0">
                <a:ea typeface="新細明體" pitchFamily="-32" charset="-120"/>
              </a:rPr>
              <a:t>include a large number of small computer systems used for information exchange &amp; sharing resources (Ex. Napster )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000" b="1" i="1" dirty="0" smtClean="0">
                <a:solidFill>
                  <a:srgbClr val="008000"/>
                </a:solidFill>
                <a:cs typeface="Times New Roman" pitchFamily="18" charset="0"/>
              </a:rPr>
              <a:t>Chat rooms</a:t>
            </a:r>
            <a:r>
              <a:rPr lang="en-US" altLang="zh-TW" sz="2000" dirty="0" smtClean="0">
                <a:cs typeface="Times New Roman" pitchFamily="18" charset="0"/>
              </a:rPr>
              <a:t> - </a:t>
            </a:r>
            <a:r>
              <a:rPr lang="en-US" altLang="zh-TW" sz="1800" dirty="0" smtClean="0">
                <a:cs typeface="Times New Roman" pitchFamily="18" charset="0"/>
              </a:rPr>
              <a:t>virtual meeting grounds where groups of regulars come to gab 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zh-TW" sz="1800" dirty="0" smtClean="0">
                <a:cs typeface="Times New Roman" pitchFamily="18" charset="0"/>
              </a:rPr>
              <a:t>build a community/promote a commercial, political, or environmental cause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000" b="1" i="1" dirty="0" smtClean="0">
                <a:solidFill>
                  <a:srgbClr val="008000"/>
                </a:solidFill>
                <a:ea typeface="新細明體" pitchFamily="-32" charset="-120"/>
              </a:rPr>
              <a:t>E-voice communication </a:t>
            </a:r>
            <a:r>
              <a:rPr lang="en-US" altLang="zh-TW" sz="1800" dirty="0" smtClean="0">
                <a:cs typeface="Times New Roman" pitchFamily="18" charset="0"/>
              </a:rPr>
              <a:t>- Internet telephony</a:t>
            </a:r>
            <a:endParaRPr lang="en-US" altLang="zh-TW" sz="2000" b="1" i="1" dirty="0" smtClean="0">
              <a:solidFill>
                <a:srgbClr val="008000"/>
              </a:solidFill>
              <a:ea typeface="新細明體" pitchFamily="-32" charset="-12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altLang="zh-TW" sz="2000" b="1" i="1" dirty="0" err="1" smtClean="0">
                <a:solidFill>
                  <a:srgbClr val="008000"/>
                </a:solidFill>
                <a:ea typeface="新細明體" pitchFamily="-32" charset="-120"/>
              </a:rPr>
              <a:t>Weblogging</a:t>
            </a:r>
            <a:r>
              <a:rPr lang="en-US" altLang="zh-TW" sz="2000" b="1" i="1" dirty="0" smtClean="0">
                <a:solidFill>
                  <a:srgbClr val="008000"/>
                </a:solidFill>
                <a:ea typeface="新細明體" pitchFamily="-32" charset="-120"/>
              </a:rPr>
              <a:t> (Blogging)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762000"/>
          </a:xfrm>
          <a:noFill/>
        </p:spPr>
        <p:txBody>
          <a:bodyPr lIns="0" rIns="0"/>
          <a:lstStyle/>
          <a:p>
            <a:pPr eaLnBrk="1" hangingPunct="1"/>
            <a:r>
              <a:rPr lang="en-US" altLang="zh-TW" sz="3200" b="1" dirty="0" smtClean="0"/>
              <a:t>A framework for IT communication support</a:t>
            </a:r>
            <a:endParaRPr lang="en-US" altLang="zh-TW" sz="1600" i="1" dirty="0" smtClean="0"/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449388"/>
            <a:ext cx="7558088" cy="4592637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214290"/>
            <a:ext cx="7772400" cy="92867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E-mail &amp; E-Voice</a:t>
            </a:r>
            <a:endParaRPr lang="en-CA" altLang="zh-TW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600" b="1" dirty="0" smtClean="0">
                <a:solidFill>
                  <a:schemeClr val="hlink"/>
                </a:solidFill>
                <a:ea typeface="新細明體" pitchFamily="-32" charset="-120"/>
              </a:rPr>
              <a:t>E-mail</a:t>
            </a:r>
            <a:endParaRPr lang="en-US" altLang="zh-TW" sz="2600" dirty="0" smtClean="0">
              <a:ea typeface="新細明體" pitchFamily="-32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b="1" dirty="0" smtClean="0">
                <a:solidFill>
                  <a:schemeClr val="hlink"/>
                </a:solidFill>
                <a:ea typeface="新細明體" pitchFamily="-32" charset="-120"/>
              </a:rPr>
              <a:t>Instant messaging -</a:t>
            </a:r>
            <a:r>
              <a:rPr lang="en-US" altLang="zh-TW" sz="2200" b="1" dirty="0" smtClean="0">
                <a:ea typeface="新細明體" pitchFamily="-32" charset="-120"/>
              </a:rPr>
              <a:t> </a:t>
            </a:r>
            <a:r>
              <a:rPr lang="en-US" altLang="zh-TW" sz="2000" dirty="0" smtClean="0">
                <a:ea typeface="新細明體" pitchFamily="-32" charset="-120"/>
              </a:rPr>
              <a:t>allow users to identify and exchange instant messages in real time (ICQ)</a:t>
            </a:r>
            <a:r>
              <a:rPr lang="en-US" altLang="zh-TW" sz="2200" dirty="0" smtClean="0">
                <a:ea typeface="新細明體" pitchFamily="-32" charset="-120"/>
              </a:rPr>
              <a:t>  </a:t>
            </a:r>
            <a:endParaRPr lang="en-US" altLang="zh-TW" sz="2000" dirty="0" smtClean="0">
              <a:solidFill>
                <a:schemeClr val="tx2"/>
              </a:solidFill>
              <a:ea typeface="新細明體" pitchFamily="-32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b="1" dirty="0" smtClean="0">
                <a:solidFill>
                  <a:schemeClr val="hlink"/>
                </a:solidFill>
                <a:ea typeface="新細明體" pitchFamily="-32" charset="-120"/>
              </a:rPr>
              <a:t>Messaging in wireless environments - </a:t>
            </a:r>
            <a:r>
              <a:rPr lang="en-US" altLang="zh-TW" sz="2000" dirty="0" smtClean="0">
                <a:ea typeface="新細明體" pitchFamily="-32" charset="-120"/>
              </a:rPr>
              <a:t>offer access to the Internet from cellular phones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b="1" dirty="0" smtClean="0">
                <a:solidFill>
                  <a:schemeClr val="hlink"/>
                </a:solidFill>
                <a:ea typeface="新細明體" pitchFamily="-32" charset="-120"/>
              </a:rPr>
              <a:t>Software agents - </a:t>
            </a:r>
            <a:r>
              <a:rPr lang="en-US" altLang="zh-TW" sz="2000" dirty="0" smtClean="0">
                <a:ea typeface="新細明體" pitchFamily="-32" charset="-120"/>
              </a:rPr>
              <a:t>programs that execute mundane tasks for the benefit of their users</a:t>
            </a:r>
            <a:r>
              <a:rPr lang="en-US" altLang="zh-TW" sz="2200" dirty="0" smtClean="0">
                <a:ea typeface="新細明體" pitchFamily="-32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b="1" dirty="0" smtClean="0">
                <a:solidFill>
                  <a:schemeClr val="hlink"/>
                </a:solidFill>
                <a:ea typeface="新細明體" pitchFamily="-32" charset="-120"/>
              </a:rPr>
              <a:t>E-mail agents -</a:t>
            </a:r>
            <a:r>
              <a:rPr lang="en-US" altLang="zh-TW" sz="2200" dirty="0" smtClean="0">
                <a:ea typeface="新細明體" pitchFamily="-32" charset="-120"/>
              </a:rPr>
              <a:t> </a:t>
            </a:r>
            <a:r>
              <a:rPr lang="en-US" altLang="zh-TW" sz="2000" dirty="0" smtClean="0">
                <a:ea typeface="新細明體" pitchFamily="-32" charset="-120"/>
              </a:rPr>
              <a:t>assist users with the often time-consuming task of managing their e-mail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/>
              <a:t>E-Voice Communication - </a:t>
            </a:r>
            <a:r>
              <a:rPr lang="en-US" altLang="zh-TW" sz="2000" dirty="0" smtClean="0">
                <a:ea typeface="新細明體" pitchFamily="-32" charset="-120"/>
              </a:rPr>
              <a:t>done on the computer using a microphone and a sound card (Ex. </a:t>
            </a:r>
            <a:r>
              <a:rPr lang="en-US" altLang="zh-TW" sz="2000" dirty="0" smtClean="0">
                <a:solidFill>
                  <a:schemeClr val="tx2"/>
                </a:solidFill>
                <a:ea typeface="新細明體" pitchFamily="-32" charset="-120"/>
              </a:rPr>
              <a:t>Dialpad.com)</a:t>
            </a:r>
            <a:endParaRPr lang="en-US" altLang="zh-TW" sz="2400" dirty="0" smtClean="0">
              <a:solidFill>
                <a:schemeClr val="tx2"/>
              </a:solidFill>
              <a:ea typeface="新細明體" pitchFamily="-32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itchFamily="-32" charset="-120"/>
              </a:rPr>
              <a:t>Applications of Voice Technology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b="1" i="1" dirty="0" smtClean="0">
                <a:solidFill>
                  <a:schemeClr val="hlink"/>
                </a:solidFill>
                <a:ea typeface="新細明體" pitchFamily="-32" charset="-120"/>
              </a:rPr>
              <a:t>Interactive voice recognition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b="1" i="1" dirty="0" smtClean="0">
                <a:solidFill>
                  <a:schemeClr val="hlink"/>
                </a:solidFill>
                <a:ea typeface="新細明體" pitchFamily="-32" charset="-120"/>
              </a:rPr>
              <a:t>Voice annotation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b="1" i="1" dirty="0" smtClean="0">
                <a:solidFill>
                  <a:schemeClr val="hlink"/>
                </a:solidFill>
                <a:ea typeface="新細明體" pitchFamily="-32" charset="-120"/>
              </a:rPr>
              <a:t>Automated attendant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b="1" i="1" dirty="0" smtClean="0">
                <a:solidFill>
                  <a:schemeClr val="hlink"/>
                </a:solidFill>
                <a:ea typeface="新細明體" pitchFamily="-32" charset="-120"/>
              </a:rPr>
              <a:t>Voice 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b="1" i="1" dirty="0" err="1" smtClean="0">
                <a:solidFill>
                  <a:schemeClr val="hlink"/>
                </a:solidFill>
                <a:ea typeface="新細明體" pitchFamily="-32" charset="-120"/>
              </a:rPr>
              <a:t>Audiotext</a:t>
            </a:r>
            <a:r>
              <a:rPr lang="en-US" altLang="zh-TW" sz="1800" b="1" i="1" dirty="0" smtClean="0">
                <a:solidFill>
                  <a:schemeClr val="hlink"/>
                </a:solidFill>
                <a:ea typeface="新細明體" pitchFamily="-32" charset="-120"/>
              </a:rPr>
              <a:t> </a:t>
            </a:r>
            <a:endParaRPr lang="en-CA" altLang="zh-TW" sz="1800" b="1" i="1" dirty="0" smtClean="0">
              <a:solidFill>
                <a:schemeClr val="hlink"/>
              </a:solidFill>
              <a:ea typeface="新細明體" pitchFamily="-3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Collaboration</a:t>
            </a:r>
            <a:endParaRPr lang="en-CA" altLang="zh-TW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8077200" cy="5181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zh-TW" sz="2600" b="1" dirty="0" smtClean="0">
                <a:solidFill>
                  <a:schemeClr val="accent1"/>
                </a:solidFill>
                <a:ea typeface="新細明體" pitchFamily="-32" charset="-120"/>
              </a:rPr>
              <a:t>Collaboration - </a:t>
            </a:r>
            <a:r>
              <a:rPr lang="en-US" altLang="zh-TW" sz="2200" dirty="0" smtClean="0">
                <a:ea typeface="新細明體" pitchFamily="-32" charset="-120"/>
              </a:rPr>
              <a:t>mutual efforts by two or more individuals who perform activities in order to accomplish certain tasks</a:t>
            </a:r>
            <a:r>
              <a:rPr lang="en-US" altLang="zh-TW" sz="2600" dirty="0" smtClean="0">
                <a:ea typeface="新細明體" pitchFamily="-32" charset="-120"/>
              </a:rPr>
              <a:t> </a:t>
            </a:r>
          </a:p>
          <a:p>
            <a:pPr lvl="1" eaLnBrk="1" hangingPunct="1"/>
            <a:r>
              <a:rPr lang="en-CA" altLang="zh-TW" sz="2000" dirty="0" smtClean="0">
                <a:solidFill>
                  <a:schemeClr val="tx2"/>
                </a:solidFill>
                <a:latin typeface="New York" charset="0"/>
                <a:ea typeface="新細明體" pitchFamily="-32" charset="-120"/>
              </a:rPr>
              <a:t>The nature of Group work</a:t>
            </a:r>
            <a:r>
              <a:rPr lang="en-US" altLang="zh-TW" sz="2200" b="1" dirty="0" smtClean="0">
                <a:solidFill>
                  <a:schemeClr val="accent1"/>
                </a:solidFill>
                <a:ea typeface="新細明體" pitchFamily="-32" charset="-120"/>
              </a:rPr>
              <a:t> </a:t>
            </a:r>
          </a:p>
          <a:p>
            <a:pPr lvl="2" eaLnBrk="1" hangingPunct="1"/>
            <a:r>
              <a:rPr lang="en-US" altLang="zh-TW" b="1" dirty="0" smtClean="0">
                <a:solidFill>
                  <a:schemeClr val="accent1"/>
                </a:solidFill>
                <a:ea typeface="新細明體" pitchFamily="-32" charset="-120"/>
              </a:rPr>
              <a:t>A work group - </a:t>
            </a:r>
            <a:r>
              <a:rPr lang="en-US" altLang="zh-TW" dirty="0" smtClean="0">
                <a:ea typeface="新細明體" pitchFamily="-32" charset="-120"/>
              </a:rPr>
              <a:t>two or more individuals who act together to perform some task (Table 4.1) </a:t>
            </a:r>
          </a:p>
          <a:p>
            <a:pPr lvl="3" eaLnBrk="1" hangingPunct="1"/>
            <a:r>
              <a:rPr lang="en-US" altLang="zh-TW" sz="1700" dirty="0" smtClean="0">
                <a:solidFill>
                  <a:schemeClr val="tx2"/>
                </a:solidFill>
                <a:ea typeface="新細明體" pitchFamily="-32" charset="-120"/>
              </a:rPr>
              <a:t>Ex.</a:t>
            </a:r>
            <a:r>
              <a:rPr lang="en-CA" altLang="zh-TW" sz="1700" dirty="0" smtClean="0">
                <a:solidFill>
                  <a:schemeClr val="tx2"/>
                </a:solidFill>
                <a:ea typeface="新細明體" pitchFamily="-32" charset="-120"/>
              </a:rPr>
              <a:t> a committee, a review panel, a task force, an executive board, a team</a:t>
            </a:r>
            <a:endParaRPr lang="en-CA" altLang="zh-TW" sz="1800" dirty="0" smtClean="0">
              <a:solidFill>
                <a:schemeClr val="tx2"/>
              </a:solidFill>
              <a:ea typeface="新細明體" pitchFamily="-32" charset="-120"/>
            </a:endParaRPr>
          </a:p>
          <a:p>
            <a:pPr lvl="2" eaLnBrk="1" hangingPunct="1"/>
            <a:r>
              <a:rPr lang="en-US" altLang="zh-TW" sz="1800" dirty="0" smtClean="0"/>
              <a:t>Dysfunctions of Group Process</a:t>
            </a: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zh-TW" sz="1500" dirty="0" smtClean="0">
                <a:ea typeface="新細明體" pitchFamily="-32" charset="-120"/>
              </a:rPr>
              <a:t>Social pressures to conform may eliminate superior ideas.</a:t>
            </a: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zh-TW" sz="1500" dirty="0" smtClean="0">
                <a:ea typeface="新細明體" pitchFamily="-32" charset="-120"/>
              </a:rPr>
              <a:t>Group process can be time-consuming, slow, and costly.</a:t>
            </a:r>
            <a:r>
              <a:rPr lang="en-CA" altLang="zh-TW" sz="1500" dirty="0" smtClean="0">
                <a:ea typeface="新細明體" pitchFamily="-32" charset="-120"/>
              </a:rPr>
              <a:t> </a:t>
            </a:r>
            <a:endParaRPr lang="en-US" altLang="zh-TW" sz="1500" dirty="0" smtClean="0">
              <a:ea typeface="新細明體" pitchFamily="-32" charset="-120"/>
            </a:endParaRP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zh-TW" sz="1500" dirty="0" smtClean="0">
                <a:ea typeface="新細明體" pitchFamily="-32" charset="-120"/>
              </a:rPr>
              <a:t>Work done in a group may lack appropriate coordination.</a:t>
            </a:r>
            <a:r>
              <a:rPr lang="en-CA" altLang="zh-TW" sz="1500" dirty="0" smtClean="0">
                <a:ea typeface="新細明體" pitchFamily="-32" charset="-120"/>
              </a:rPr>
              <a:t> </a:t>
            </a:r>
            <a:endParaRPr lang="en-US" altLang="zh-TW" sz="1500" dirty="0" smtClean="0">
              <a:ea typeface="新細明體" pitchFamily="-32" charset="-120"/>
            </a:endParaRP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zh-TW" sz="1500" dirty="0" smtClean="0">
                <a:ea typeface="新細明體" pitchFamily="-32" charset="-120"/>
              </a:rPr>
              <a:t>Some members may dominate the agenda.</a:t>
            </a:r>
            <a:r>
              <a:rPr lang="en-CA" altLang="zh-TW" sz="1500" dirty="0" smtClean="0">
                <a:ea typeface="新細明體" pitchFamily="-32" charset="-120"/>
              </a:rPr>
              <a:t> </a:t>
            </a:r>
            <a:endParaRPr lang="en-US" altLang="zh-TW" sz="1500" dirty="0" smtClean="0">
              <a:ea typeface="新細明體" pitchFamily="-32" charset="-120"/>
            </a:endParaRP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zh-TW" sz="1500" dirty="0" smtClean="0">
                <a:ea typeface="新細明體" pitchFamily="-32" charset="-120"/>
              </a:rPr>
              <a:t>Some group members may rely on others to do most of  their work.</a:t>
            </a:r>
            <a:r>
              <a:rPr lang="en-CA" altLang="zh-TW" sz="1500" dirty="0" smtClean="0">
                <a:ea typeface="新細明體" pitchFamily="-32" charset="-120"/>
              </a:rPr>
              <a:t> </a:t>
            </a:r>
            <a:endParaRPr lang="en-US" altLang="zh-TW" sz="1500" dirty="0" smtClean="0">
              <a:ea typeface="新細明體" pitchFamily="-32" charset="-120"/>
            </a:endParaRP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zh-TW" sz="1500" dirty="0" smtClean="0">
                <a:ea typeface="新細明體" pitchFamily="-32" charset="-120"/>
              </a:rPr>
              <a:t>The group may compromise on solutions of poor quality.</a:t>
            </a:r>
            <a:r>
              <a:rPr lang="en-CA" altLang="zh-TW" sz="1500" dirty="0" smtClean="0">
                <a:ea typeface="新細明體" pitchFamily="-32" charset="-120"/>
              </a:rPr>
              <a:t> </a:t>
            </a:r>
            <a:endParaRPr lang="en-US" altLang="zh-TW" sz="1500" dirty="0" smtClean="0">
              <a:ea typeface="新細明體" pitchFamily="-32" charset="-120"/>
            </a:endParaRP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zh-TW" sz="1500" dirty="0" smtClean="0">
                <a:ea typeface="新細明體" pitchFamily="-32" charset="-120"/>
              </a:rPr>
              <a:t>The group may be unable to complete a task.</a:t>
            </a:r>
            <a:r>
              <a:rPr lang="en-CA" altLang="zh-TW" sz="1500" dirty="0" smtClean="0">
                <a:ea typeface="新細明體" pitchFamily="-32" charset="-120"/>
              </a:rPr>
              <a:t> </a:t>
            </a:r>
            <a:endParaRPr lang="en-US" altLang="zh-TW" sz="1500" dirty="0" smtClean="0">
              <a:ea typeface="新細明體" pitchFamily="-32" charset="-120"/>
            </a:endParaRP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altLang="zh-TW" sz="1500" dirty="0" smtClean="0">
                <a:ea typeface="新細明體" pitchFamily="-32" charset="-120"/>
              </a:rPr>
              <a:t>Unproductive time is spent socializing, getting ready, waiting for people, or repeating what has already been said.</a:t>
            </a:r>
            <a:r>
              <a:rPr lang="en-CA" altLang="zh-TW" sz="1500" dirty="0" smtClean="0">
                <a:ea typeface="新細明體" pitchFamily="-32" charset="-120"/>
              </a:rPr>
              <a:t> </a:t>
            </a:r>
            <a:endParaRPr lang="en-US" altLang="zh-TW" sz="1500" dirty="0" smtClean="0">
              <a:ea typeface="新細明體" pitchFamily="-32" charset="-120"/>
            </a:endParaRPr>
          </a:p>
          <a:p>
            <a:pPr lvl="3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CA" altLang="zh-TW" sz="1500" dirty="0" smtClean="0">
                <a:ea typeface="新細明體" pitchFamily="-32" charset="-120"/>
              </a:rPr>
              <a:t>Members may be afraid to speak up</a:t>
            </a:r>
            <a:r>
              <a:rPr lang="en-US" altLang="zh-TW" sz="1500" dirty="0" smtClean="0">
                <a:ea typeface="新細明體" pitchFamily="-32" charset="-120"/>
              </a:rPr>
              <a:t>.</a:t>
            </a:r>
            <a:endParaRPr lang="en-CA" altLang="zh-TW" sz="1600" dirty="0" smtClean="0">
              <a:solidFill>
                <a:schemeClr val="tx2"/>
              </a:solidFill>
              <a:ea typeface="新細明體" pitchFamily="-3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xfrm>
            <a:off x="928662" y="285728"/>
            <a:ext cx="7772400" cy="857232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E-Collaboration &amp; C-commerce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"/>
              </a:spcBef>
            </a:pPr>
            <a:r>
              <a:rPr lang="en-US" altLang="zh-TW" sz="2200" dirty="0" smtClean="0">
                <a:solidFill>
                  <a:schemeClr val="accent1"/>
                </a:solidFill>
              </a:rPr>
              <a:t>Virtual collaboration (e-collaboration):</a:t>
            </a:r>
            <a:r>
              <a:rPr lang="en-US" altLang="zh-TW" sz="2400" dirty="0" smtClean="0"/>
              <a:t> </a:t>
            </a:r>
            <a:r>
              <a:rPr lang="en-US" altLang="zh-TW" sz="1800" dirty="0" smtClean="0"/>
              <a:t>the use of digital technologies that enable organizations or individuals to collaborative</a:t>
            </a:r>
            <a:r>
              <a:rPr lang="en-US" altLang="zh-TW" sz="2000" dirty="0" smtClean="0"/>
              <a:t> 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1800" dirty="0" smtClean="0"/>
              <a:t>Representative examples</a:t>
            </a:r>
          </a:p>
          <a:p>
            <a:pPr lvl="2" eaLnBrk="1" hangingPunct="1">
              <a:spcBef>
                <a:spcPct val="5000"/>
              </a:spcBef>
            </a:pPr>
            <a:r>
              <a:rPr lang="en-US" altLang="zh-TW" sz="1600" dirty="0" smtClean="0"/>
              <a:t>Information sharing between retailers and their suppliers: P&amp;G and Wal-Mart</a:t>
            </a:r>
          </a:p>
          <a:p>
            <a:pPr lvl="2" eaLnBrk="1" hangingPunct="1">
              <a:spcBef>
                <a:spcPct val="5000"/>
              </a:spcBef>
            </a:pPr>
            <a:r>
              <a:rPr lang="en-US" altLang="zh-TW" sz="1600" dirty="0" smtClean="0"/>
              <a:t>Retailer-Supplier collaboration: Target corporation</a:t>
            </a:r>
          </a:p>
          <a:p>
            <a:pPr lvl="2" eaLnBrk="1" hangingPunct="1">
              <a:spcBef>
                <a:spcPct val="5000"/>
              </a:spcBef>
            </a:pPr>
            <a:r>
              <a:rPr lang="en-US" altLang="zh-TW" sz="1600" dirty="0" smtClean="0"/>
              <a:t>Reduction of product development time: Caterpillar, Inc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zh-TW" sz="2200" dirty="0" smtClean="0">
                <a:solidFill>
                  <a:schemeClr val="accent1"/>
                </a:solidFill>
              </a:rPr>
              <a:t>Collaborative commerce (c-commerce):</a:t>
            </a:r>
            <a:r>
              <a:rPr lang="en-US" altLang="zh-TW" sz="2400" dirty="0" smtClean="0">
                <a:solidFill>
                  <a:schemeClr val="accent1"/>
                </a:solidFill>
              </a:rPr>
              <a:t> </a:t>
            </a:r>
            <a:r>
              <a:rPr lang="en-US" altLang="zh-TW" sz="1800" dirty="0" smtClean="0"/>
              <a:t>collaboration among business partners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1800" dirty="0" smtClean="0"/>
              <a:t>Supply chains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1800" dirty="0" smtClean="0"/>
              <a:t>Dealer/Partner Networks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1800" dirty="0" smtClean="0"/>
              <a:t>Product Networks</a:t>
            </a:r>
            <a:endParaRPr lang="en-US" altLang="zh-TW" sz="2000" dirty="0" smtClean="0"/>
          </a:p>
          <a:p>
            <a:pPr eaLnBrk="1" hangingPunct="1">
              <a:spcBef>
                <a:spcPct val="5000"/>
              </a:spcBef>
            </a:pPr>
            <a:r>
              <a:rPr lang="en-US" altLang="zh-TW" sz="2400" dirty="0" smtClean="0"/>
              <a:t>Barriers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smtClean="0"/>
              <a:t>technical reasons: integration &amp; networks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i="1" dirty="0" smtClean="0">
                <a:solidFill>
                  <a:schemeClr val="accent1"/>
                </a:solidFill>
              </a:rPr>
              <a:t>lack of </a:t>
            </a:r>
          </a:p>
          <a:p>
            <a:pPr lvl="2" eaLnBrk="1" hangingPunct="1">
              <a:spcBef>
                <a:spcPct val="5000"/>
              </a:spcBef>
            </a:pPr>
            <a:r>
              <a:rPr lang="en-US" altLang="zh-TW" sz="1800" i="1" dirty="0" smtClean="0">
                <a:solidFill>
                  <a:schemeClr val="accent1"/>
                </a:solidFill>
              </a:rPr>
              <a:t>defined and universally agreed-on standards</a:t>
            </a:r>
          </a:p>
          <a:p>
            <a:pPr lvl="2" eaLnBrk="1" hangingPunct="1">
              <a:spcBef>
                <a:spcPct val="5000"/>
              </a:spcBef>
            </a:pPr>
            <a:r>
              <a:rPr lang="en-US" altLang="zh-TW" sz="1800" i="1" dirty="0" smtClean="0">
                <a:solidFill>
                  <a:schemeClr val="accent1"/>
                </a:solidFill>
              </a:rPr>
              <a:t>trust</a:t>
            </a:r>
          </a:p>
          <a:p>
            <a:pPr lvl="2" eaLnBrk="1" hangingPunct="1">
              <a:spcBef>
                <a:spcPct val="5000"/>
              </a:spcBef>
            </a:pPr>
            <a:r>
              <a:rPr lang="en-US" altLang="zh-TW" sz="1800" dirty="0" smtClean="0"/>
              <a:t>internal skills to conduct c-commerce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smtClean="0"/>
              <a:t>Security and privacy concerns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zh-TW" sz="2000" dirty="0" smtClean="0"/>
              <a:t>Internal resistance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28680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0" rIns="0"/>
          <a:lstStyle/>
          <a:p>
            <a:pPr eaLnBrk="1" hangingPunct="1"/>
            <a:r>
              <a:rPr lang="en-US" altLang="zh-TW" b="1" smtClean="0"/>
              <a:t>Collaboration networks</a:t>
            </a:r>
            <a:endParaRPr lang="en-US" altLang="zh-TW" sz="1800" i="1" smtClean="0"/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1285" y="2592615"/>
            <a:ext cx="5401429" cy="3638095"/>
          </a:xfrm>
        </p:spPr>
      </p:pic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57200" y="6096000"/>
            <a:ext cx="251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zh-TW" sz="18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Collaborative Networks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Collaboration-enabling tools -Workflow</a:t>
            </a:r>
            <a:endParaRPr lang="en-CA" altLang="zh-TW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b="1" smtClean="0">
                <a:solidFill>
                  <a:schemeClr val="accent1"/>
                </a:solidFill>
                <a:ea typeface="新細明體" pitchFamily="-32" charset="-120"/>
              </a:rPr>
              <a:t>Workflow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itchFamily="-32" charset="-120"/>
              </a:rPr>
              <a:t>the movement of information as its flows through the sequence of steps that make up an organization’s work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b="1" smtClean="0">
                <a:solidFill>
                  <a:schemeClr val="accent1"/>
                </a:solidFill>
                <a:ea typeface="新細明體" pitchFamily="-32" charset="-120"/>
              </a:rPr>
              <a:t>Workflow management - </a:t>
            </a:r>
            <a:r>
              <a:rPr lang="en-US" altLang="zh-TW" sz="2400" smtClean="0">
                <a:ea typeface="新細明體" pitchFamily="-32" charset="-120"/>
              </a:rPr>
              <a:t>the automation of workflow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itchFamily="-32" charset="-120"/>
              </a:rPr>
              <a:t>The key - the tracking of process-related information and the status of each activity of the business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b="1" smtClean="0">
                <a:solidFill>
                  <a:schemeClr val="accent1"/>
                </a:solidFill>
                <a:ea typeface="新細明體" pitchFamily="-32" charset="-120"/>
              </a:rPr>
              <a:t>Workflow systems - </a:t>
            </a:r>
            <a:r>
              <a:rPr lang="en-US" altLang="zh-TW" sz="2400" smtClean="0">
                <a:ea typeface="新細明體" pitchFamily="-32" charset="-120"/>
              </a:rPr>
              <a:t>business process automation tools that place system controls in the hands of user departments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TW" sz="1800" smtClean="0">
                <a:ea typeface="新細明體" pitchFamily="-32" charset="-120"/>
              </a:rPr>
              <a:t>job routing and monitoring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TW" sz="1800" smtClean="0">
                <a:ea typeface="新細明體" pitchFamily="-32" charset="-120"/>
              </a:rPr>
              <a:t>document imaging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TW" sz="1800" smtClean="0">
                <a:ea typeface="新細明體" pitchFamily="-32" charset="-120"/>
              </a:rPr>
              <a:t>document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TW" sz="1800" smtClean="0">
                <a:ea typeface="新細明體" pitchFamily="-32" charset="-120"/>
              </a:rPr>
              <a:t>supply chain optimization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TW" sz="1800" smtClean="0">
                <a:ea typeface="新細明體" pitchFamily="-32" charset="-120"/>
              </a:rPr>
              <a:t>control of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b="1" smtClean="0">
                <a:solidFill>
                  <a:schemeClr val="accent1"/>
                </a:solidFill>
                <a:ea typeface="新細明體" pitchFamily="-32" charset="-120"/>
              </a:rPr>
              <a:t>Types of workflow applications</a:t>
            </a:r>
            <a:endParaRPr lang="en-US" altLang="zh-TW" sz="2400" smtClean="0">
              <a:ea typeface="新細明體" pitchFamily="-32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CA" altLang="zh-TW" sz="1800" smtClean="0">
                <a:solidFill>
                  <a:srgbClr val="008000"/>
                </a:solidFill>
                <a:ea typeface="新細明體" pitchFamily="-32" charset="-120"/>
              </a:rPr>
              <a:t>Collaborative workflow: </a:t>
            </a:r>
            <a:r>
              <a:rPr lang="en-CA" altLang="zh-TW" sz="1800" smtClean="0">
                <a:ea typeface="新細明體" pitchFamily="-32" charset="-120"/>
              </a:rPr>
              <a:t>project-oriented and collaborative types of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TW" sz="1800" smtClean="0">
                <a:solidFill>
                  <a:srgbClr val="008000"/>
                </a:solidFill>
                <a:ea typeface="新細明體" pitchFamily="-32" charset="-120"/>
              </a:rPr>
              <a:t>Production workflow: </a:t>
            </a:r>
            <a:r>
              <a:rPr lang="en-CA" altLang="zh-TW" sz="1800" smtClean="0">
                <a:ea typeface="新細明體" pitchFamily="-32" charset="-120"/>
              </a:rPr>
              <a:t>mission-critical, transaction-oriented, high-volume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TW" sz="1800" smtClean="0">
                <a:solidFill>
                  <a:srgbClr val="008000"/>
                </a:solidFill>
                <a:ea typeface="新細明體" pitchFamily="-32" charset="-120"/>
              </a:rPr>
              <a:t>Adminstarive workflow</a:t>
            </a:r>
            <a:endParaRPr lang="en-CA" altLang="zh-TW" sz="1800" smtClean="0">
              <a:ea typeface="新細明體" pitchFamily="-3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762000"/>
          </a:xfrm>
        </p:spPr>
        <p:txBody>
          <a:bodyPr/>
          <a:lstStyle/>
          <a:p>
            <a:pPr eaLnBrk="1" hangingPunct="1"/>
            <a:r>
              <a:rPr lang="en-US" altLang="zh-TW" sz="3200" smtClean="0"/>
              <a:t>Collaboration-enabling tools - Groupware</a:t>
            </a:r>
            <a:endParaRPr lang="en-CA" altLang="zh-TW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4102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zh-TW" sz="2000" b="1" smtClean="0">
                <a:solidFill>
                  <a:schemeClr val="accent1"/>
                </a:solidFill>
                <a:ea typeface="新細明體" pitchFamily="-32" charset="-120"/>
              </a:rPr>
              <a:t>Definition 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zh-TW" sz="1800" smtClean="0">
                <a:ea typeface="新細明體" pitchFamily="-32" charset="-120"/>
              </a:rPr>
              <a:t>SW products that support groups of people who share a common task or goal and collaborate on its accomplishment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TW" sz="2000" b="1" smtClean="0">
                <a:solidFill>
                  <a:schemeClr val="accent1"/>
                </a:solidFill>
                <a:ea typeface="新細明體" pitchFamily="-32" charset="-120"/>
              </a:rPr>
              <a:t>Groupware</a:t>
            </a:r>
            <a:r>
              <a:rPr lang="en-CA" altLang="zh-TW" sz="2000" b="1" smtClean="0">
                <a:solidFill>
                  <a:schemeClr val="accent1"/>
                </a:solidFill>
                <a:ea typeface="新細明體" pitchFamily="-32" charset="-120"/>
              </a:rPr>
              <a:t> products</a:t>
            </a:r>
          </a:p>
          <a:p>
            <a:pPr lvl="1" eaLnBrk="1" hangingPunct="1">
              <a:lnSpc>
                <a:spcPct val="95000"/>
              </a:lnSpc>
            </a:pPr>
            <a:r>
              <a:rPr lang="en-CA" altLang="zh-TW" sz="1800" smtClean="0">
                <a:ea typeface="新細明體" pitchFamily="-32" charset="-120"/>
              </a:rPr>
              <a:t>Web-based /not related to the Internet &amp; work with other networks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zh-TW" sz="1800" smtClean="0">
                <a:ea typeface="新細明體" pitchFamily="-32" charset="-120"/>
              </a:rPr>
              <a:t>2 forms of products</a:t>
            </a:r>
          </a:p>
          <a:p>
            <a:pPr lvl="2" eaLnBrk="1" hangingPunct="1">
              <a:lnSpc>
                <a:spcPct val="95000"/>
              </a:lnSpc>
            </a:pPr>
            <a:r>
              <a:rPr lang="en-US" altLang="zh-TW" sz="1600" smtClean="0">
                <a:solidFill>
                  <a:schemeClr val="tx2"/>
                </a:solidFill>
                <a:ea typeface="新細明體" pitchFamily="-32" charset="-120"/>
              </a:rPr>
              <a:t>A standalone product supporting one task</a:t>
            </a:r>
            <a:r>
              <a:rPr lang="en-US" altLang="zh-TW" sz="1600" smtClean="0">
                <a:ea typeface="新細明體" pitchFamily="-32" charset="-120"/>
              </a:rPr>
              <a:t> </a:t>
            </a:r>
            <a:r>
              <a:rPr lang="en-US" altLang="zh-TW" sz="1600" smtClean="0">
                <a:solidFill>
                  <a:schemeClr val="accent1"/>
                </a:solidFill>
                <a:ea typeface="新細明體" pitchFamily="-32" charset="-120"/>
              </a:rPr>
              <a:t>(e-mail)</a:t>
            </a:r>
          </a:p>
          <a:p>
            <a:pPr lvl="2" eaLnBrk="1" hangingPunct="1">
              <a:lnSpc>
                <a:spcPct val="95000"/>
              </a:lnSpc>
            </a:pPr>
            <a:r>
              <a:rPr lang="en-US" altLang="zh-TW" sz="1600" smtClean="0">
                <a:solidFill>
                  <a:schemeClr val="tx2"/>
                </a:solidFill>
                <a:ea typeface="新細明體" pitchFamily="-32" charset="-120"/>
              </a:rPr>
              <a:t>An integrated kit that includes several tools</a:t>
            </a:r>
            <a:r>
              <a:rPr lang="en-US" altLang="zh-TW" sz="1600" smtClean="0">
                <a:ea typeface="新細明體" pitchFamily="-32" charset="-120"/>
              </a:rPr>
              <a:t> </a:t>
            </a:r>
            <a:r>
              <a:rPr lang="en-US" altLang="zh-TW" sz="1600" smtClean="0">
                <a:solidFill>
                  <a:schemeClr val="accent1"/>
                </a:solidFill>
                <a:ea typeface="新細明體" pitchFamily="-32" charset="-120"/>
              </a:rPr>
              <a:t>(e-mail, workflow)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TW" sz="2000" b="1" smtClean="0">
                <a:solidFill>
                  <a:schemeClr val="accent1"/>
                </a:solidFill>
                <a:ea typeface="新細明體" pitchFamily="-32" charset="-120"/>
              </a:rPr>
              <a:t>Groupware Technologies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zh-TW" sz="1800" b="1" smtClean="0">
                <a:solidFill>
                  <a:srgbClr val="008000"/>
                </a:solidFill>
                <a:ea typeface="新細明體" pitchFamily="-32" charset="-120"/>
              </a:rPr>
              <a:t>Electronic Meeting Systems -</a:t>
            </a:r>
            <a:r>
              <a:rPr lang="en-US" altLang="zh-TW" sz="1300" b="1" smtClean="0"/>
              <a:t> </a:t>
            </a:r>
            <a:r>
              <a:rPr lang="en-US" altLang="zh-TW" sz="1600" smtClean="0"/>
              <a:t>attempt to improve face-to-face meetings with their electronic counter-part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zh-TW" sz="1800" b="1" smtClean="0">
                <a:solidFill>
                  <a:srgbClr val="008000"/>
                </a:solidFill>
                <a:ea typeface="新細明體" pitchFamily="-32" charset="-120"/>
              </a:rPr>
              <a:t>Electronic Teleconferencing (Teleconferencing) - </a:t>
            </a:r>
            <a:r>
              <a:rPr lang="en-US" altLang="zh-TW" sz="1600" smtClean="0"/>
              <a:t>the use of electronic communication that allows two or more people at different locations to have a simultaneous conference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zh-TW" sz="1800" b="1" smtClean="0">
                <a:solidFill>
                  <a:srgbClr val="008000"/>
                </a:solidFill>
                <a:ea typeface="新細明體" pitchFamily="-32" charset="-120"/>
              </a:rPr>
              <a:t>Video Teleconferencing  (videoconference) - </a:t>
            </a:r>
            <a:r>
              <a:rPr lang="en-US" altLang="zh-TW" sz="1600" smtClean="0"/>
              <a:t>participants in one location can see participants at other locations. </a:t>
            </a:r>
          </a:p>
          <a:p>
            <a:pPr lvl="2" eaLnBrk="1" hangingPunct="1">
              <a:lnSpc>
                <a:spcPct val="95000"/>
              </a:lnSpc>
            </a:pPr>
            <a:r>
              <a:rPr lang="en-US" altLang="zh-TW" sz="1600" smtClean="0"/>
              <a:t>Data (</a:t>
            </a:r>
            <a:r>
              <a:rPr lang="en-US" altLang="zh-TW" sz="1600" b="1" smtClean="0"/>
              <a:t>data conferencing)</a:t>
            </a:r>
            <a:r>
              <a:rPr lang="en-US" altLang="zh-TW" sz="1600" smtClean="0"/>
              <a:t>  - enables data to be sent along with voice &amp; video</a:t>
            </a:r>
          </a:p>
          <a:p>
            <a:pPr lvl="2" eaLnBrk="1" hangingPunct="1">
              <a:lnSpc>
                <a:spcPct val="95000"/>
              </a:lnSpc>
            </a:pPr>
            <a:r>
              <a:rPr lang="en-US" altLang="zh-TW" sz="1600" smtClean="0"/>
              <a:t>Web Conferencing - solely conducted on the Internet</a:t>
            </a:r>
            <a:endParaRPr lang="en-CA" altLang="zh-TW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Real Time Collaboration (RTC)</a:t>
            </a:r>
            <a:endParaRPr lang="en-CA" altLang="zh-TW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</a:pPr>
            <a:r>
              <a:rPr lang="en-US" altLang="zh-TW" i="1" smtClean="0">
                <a:solidFill>
                  <a:schemeClr val="hlink"/>
                </a:solidFill>
                <a:ea typeface="新細明體" pitchFamily="-32" charset="-120"/>
              </a:rPr>
              <a:t>RTC </a:t>
            </a:r>
            <a:r>
              <a:rPr lang="en-US" altLang="zh-TW" smtClean="0">
                <a:ea typeface="新細明體" pitchFamily="-32" charset="-120"/>
              </a:rPr>
              <a:t>tools - </a:t>
            </a:r>
            <a:r>
              <a:rPr lang="en-US" altLang="zh-TW" sz="2400" smtClean="0">
                <a:ea typeface="新細明體" pitchFamily="-32" charset="-120"/>
              </a:rPr>
              <a:t>help companies bridge time and space to make decisions and collaborate on projects</a:t>
            </a:r>
            <a:endParaRPr lang="en-US" altLang="zh-TW" smtClean="0">
              <a:ea typeface="新細明體" pitchFamily="-32" charset="-120"/>
            </a:endParaRPr>
          </a:p>
          <a:p>
            <a:pPr lvl="1" eaLnBrk="1" hangingPunct="1">
              <a:lnSpc>
                <a:spcPct val="105000"/>
              </a:lnSpc>
            </a:pPr>
            <a:r>
              <a:rPr lang="en-US" altLang="zh-TW" i="1" smtClean="0">
                <a:solidFill>
                  <a:schemeClr val="hlink"/>
                </a:solidFill>
                <a:ea typeface="新細明體" pitchFamily="-32" charset="-120"/>
              </a:rPr>
              <a:t>Tools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i="1" smtClean="0">
                <a:solidFill>
                  <a:srgbClr val="008000"/>
                </a:solidFill>
                <a:ea typeface="新細明體" pitchFamily="-32" charset="-120"/>
              </a:rPr>
              <a:t>Standalone tools</a:t>
            </a:r>
            <a:endParaRPr lang="en-US" altLang="zh-TW" b="1" smtClean="0">
              <a:solidFill>
                <a:srgbClr val="008000"/>
              </a:solidFill>
              <a:ea typeface="新細明體" pitchFamily="-32" charset="-120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altLang="zh-TW" sz="1600" b="1" smtClean="0">
                <a:solidFill>
                  <a:schemeClr val="accent1"/>
                </a:solidFill>
                <a:ea typeface="新細明體" pitchFamily="-32" charset="-120"/>
              </a:rPr>
              <a:t>Interactive Whiteboarding</a:t>
            </a:r>
            <a:r>
              <a:rPr lang="en-US" altLang="zh-TW" sz="1800" b="1" smtClean="0">
                <a:solidFill>
                  <a:schemeClr val="accent1"/>
                </a:solidFill>
                <a:ea typeface="新細明體" pitchFamily="-32" charset="-120"/>
              </a:rPr>
              <a:t> - </a:t>
            </a:r>
            <a:r>
              <a:rPr lang="en-US" altLang="zh-TW" sz="1600" smtClean="0">
                <a:ea typeface="新細明體" pitchFamily="-32" charset="-120"/>
              </a:rPr>
              <a:t>allows each user to view and draw on a single document “pasted” onto the electronic whiteboard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600" b="1" smtClean="0">
                <a:solidFill>
                  <a:schemeClr val="accent1"/>
                </a:solidFill>
                <a:ea typeface="新細明體" pitchFamily="-32" charset="-120"/>
              </a:rPr>
              <a:t>Screen Sharing</a:t>
            </a:r>
            <a:r>
              <a:rPr lang="en-US" altLang="zh-TW" sz="1600" smtClean="0">
                <a:ea typeface="新細明體" pitchFamily="-32" charset="-120"/>
              </a:rPr>
              <a:t>  -allows group members to work on the same document, which is shown on the PC screen of each participant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600" b="1" smtClean="0">
                <a:solidFill>
                  <a:schemeClr val="accent1"/>
                </a:solidFill>
                <a:ea typeface="新細明體" pitchFamily="-32" charset="-120"/>
              </a:rPr>
              <a:t>Instant video </a:t>
            </a:r>
            <a:r>
              <a:rPr lang="en-US" altLang="zh-TW" sz="1200" i="1" smtClean="0"/>
              <a:t>- </a:t>
            </a:r>
            <a:r>
              <a:rPr lang="en-US" altLang="zh-TW" sz="1200" smtClean="0"/>
              <a:t>a kind of real time chat room that allows you to see the person you are communicating with</a:t>
            </a:r>
            <a:endParaRPr lang="en-US" altLang="zh-TW" sz="1600" smtClean="0">
              <a:ea typeface="新細明體" pitchFamily="-32" charset="-120"/>
            </a:endParaRPr>
          </a:p>
          <a:p>
            <a:pPr lvl="2" eaLnBrk="1" hangingPunct="1">
              <a:lnSpc>
                <a:spcPct val="105000"/>
              </a:lnSpc>
            </a:pPr>
            <a:r>
              <a:rPr lang="en-US" altLang="zh-TW" i="1" smtClean="0">
                <a:solidFill>
                  <a:srgbClr val="008000"/>
                </a:solidFill>
                <a:ea typeface="新細明體" pitchFamily="-32" charset="-120"/>
              </a:rPr>
              <a:t>Subscription model</a:t>
            </a:r>
            <a:endParaRPr lang="en-US" altLang="zh-TW" i="1" smtClean="0">
              <a:solidFill>
                <a:schemeClr val="hlink"/>
              </a:solidFill>
              <a:ea typeface="新細明體" pitchFamily="-32" charset="-120"/>
            </a:endParaRPr>
          </a:p>
          <a:p>
            <a:pPr lvl="3" eaLnBrk="1" hangingPunct="1">
              <a:lnSpc>
                <a:spcPct val="105000"/>
              </a:lnSpc>
            </a:pPr>
            <a:r>
              <a:rPr lang="en-US" altLang="zh-TW" sz="1800" smtClean="0">
                <a:ea typeface="新細明體" pitchFamily="-32" charset="-120"/>
              </a:rPr>
              <a:t>Server model, Service model &amp; Hybrid models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zh-TW" i="1" smtClean="0">
                <a:solidFill>
                  <a:schemeClr val="hlink"/>
                </a:solidFill>
                <a:ea typeface="新細明體" pitchFamily="-32" charset="-120"/>
              </a:rPr>
              <a:t>Integration and Groupware suites</a:t>
            </a:r>
          </a:p>
          <a:p>
            <a:pPr lvl="2" eaLnBrk="1" hangingPunct="1">
              <a:lnSpc>
                <a:spcPct val="105000"/>
              </a:lnSpc>
            </a:pPr>
            <a:r>
              <a:rPr lang="en-US" altLang="zh-TW" i="1" smtClean="0">
                <a:solidFill>
                  <a:schemeClr val="hlink"/>
                </a:solidFill>
                <a:ea typeface="新細明體" pitchFamily="-32" charset="-120"/>
              </a:rPr>
              <a:t> </a:t>
            </a:r>
            <a:r>
              <a:rPr lang="en-US" altLang="zh-TW" i="1" smtClean="0">
                <a:solidFill>
                  <a:srgbClr val="008000"/>
                </a:solidFill>
                <a:ea typeface="新細明體" pitchFamily="-32" charset="-120"/>
              </a:rPr>
              <a:t>Lotus Notes</a:t>
            </a:r>
            <a:r>
              <a:rPr lang="en-US" altLang="zh-TW" i="1" smtClean="0">
                <a:solidFill>
                  <a:schemeClr val="hlink"/>
                </a:solidFill>
                <a:ea typeface="新細明體" pitchFamily="-32" charset="-120"/>
              </a:rPr>
              <a:t> -</a:t>
            </a:r>
            <a:r>
              <a:rPr lang="en-US" altLang="zh-TW" smtClean="0">
                <a:ea typeface="新細明體" pitchFamily="-32" charset="-120"/>
              </a:rPr>
              <a:t> one of the best-known of the RTC tools </a:t>
            </a:r>
          </a:p>
          <a:p>
            <a:pPr lvl="3" eaLnBrk="1" hangingPunct="1">
              <a:lnSpc>
                <a:spcPct val="105000"/>
              </a:lnSpc>
            </a:pPr>
            <a:r>
              <a:rPr lang="en-US" altLang="zh-TW" sz="1800" smtClean="0">
                <a:solidFill>
                  <a:schemeClr val="tx2"/>
                </a:solidFill>
                <a:ea typeface="新細明體" pitchFamily="-32" charset="-120"/>
              </a:rPr>
              <a:t>online collaboration capabilities, workgroup e-mail, distributed databases, bulletin whiteboards, text editing, document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142852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Arial Narrow" pitchFamily="34" charset="0"/>
              </a:rPr>
              <a:t>DL</a:t>
            </a:r>
            <a:endParaRPr lang="en-CA" altLang="zh-TW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058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sz="2400" b="1" smtClean="0">
                <a:solidFill>
                  <a:schemeClr val="accent1"/>
                </a:solidFill>
                <a:ea typeface="新細明體" pitchFamily="-32" charset="-120"/>
              </a:rPr>
              <a:t>Distance learning (DL)</a:t>
            </a:r>
            <a:r>
              <a:rPr lang="en-US" altLang="zh-TW" sz="2400" b="1" smtClean="0">
                <a:ea typeface="新細明體" pitchFamily="-32" charset="-120"/>
              </a:rPr>
              <a:t> </a:t>
            </a:r>
          </a:p>
          <a:p>
            <a:pPr lvl="1" eaLnBrk="1" hangingPunct="1"/>
            <a:r>
              <a:rPr lang="en-US" altLang="zh-TW" sz="2000" smtClean="0">
                <a:ea typeface="新細明體" pitchFamily="-32" charset="-120"/>
              </a:rPr>
              <a:t>occurs when learning is performed with tools or technologies designed to overcome the restrictions of either same time or same place learning</a:t>
            </a:r>
          </a:p>
          <a:p>
            <a:pPr lvl="1" eaLnBrk="1" hangingPunct="1"/>
            <a:r>
              <a:rPr lang="en-US" altLang="zh-TW" sz="2000" b="1" smtClean="0">
                <a:solidFill>
                  <a:srgbClr val="008000"/>
                </a:solidFill>
                <a:ea typeface="新細明體" pitchFamily="-32" charset="-120"/>
              </a:rPr>
              <a:t>E-learning</a:t>
            </a:r>
            <a:r>
              <a:rPr lang="en-US" altLang="zh-TW" sz="1800" smtClean="0">
                <a:solidFill>
                  <a:schemeClr val="accent1"/>
                </a:solidFill>
                <a:latin typeface="Verdana" pitchFamily="34" charset="0"/>
              </a:rPr>
              <a:t> - </a:t>
            </a:r>
            <a:r>
              <a:rPr lang="en-US" altLang="zh-TW" sz="2000" smtClean="0">
                <a:ea typeface="新細明體" pitchFamily="-32" charset="-120"/>
              </a:rPr>
              <a:t>only one form of distance learning</a:t>
            </a:r>
          </a:p>
          <a:p>
            <a:pPr lvl="1" eaLnBrk="1" hangingPunct="1"/>
            <a:r>
              <a:rPr lang="en-US" altLang="zh-TW" sz="2000" b="1" smtClean="0">
                <a:solidFill>
                  <a:srgbClr val="008000"/>
                </a:solidFill>
                <a:ea typeface="新細明體" pitchFamily="-32" charset="-120"/>
              </a:rPr>
              <a:t>Online Corporate Training</a:t>
            </a:r>
            <a:r>
              <a:rPr lang="en-US" altLang="zh-TW" sz="2000" b="1" smtClean="0">
                <a:solidFill>
                  <a:schemeClr val="accent1"/>
                </a:solidFill>
                <a:ea typeface="新細明體" pitchFamily="-32" charset="-120"/>
              </a:rPr>
              <a:t> - </a:t>
            </a:r>
            <a:r>
              <a:rPr lang="en-US" altLang="zh-TW" sz="2000" smtClean="0">
                <a:ea typeface="新細明體" pitchFamily="-32" charset="-120"/>
              </a:rPr>
              <a:t>allow IT organizations to keep their staff members up to date with the latest innovations in IT</a:t>
            </a:r>
          </a:p>
          <a:p>
            <a:pPr lvl="1" eaLnBrk="1" hangingPunct="1"/>
            <a:r>
              <a:rPr lang="en-US" altLang="zh-TW" sz="2000" b="1" smtClean="0">
                <a:solidFill>
                  <a:srgbClr val="008000"/>
                </a:solidFill>
                <a:ea typeface="新細明體" pitchFamily="-32" charset="-120"/>
              </a:rPr>
              <a:t>Virtual Universities</a:t>
            </a:r>
            <a:endParaRPr lang="en-US" altLang="zh-TW" sz="2000" smtClean="0">
              <a:ea typeface="新細明體" pitchFamily="-32" charset="-120"/>
            </a:endParaRPr>
          </a:p>
          <a:p>
            <a:pPr eaLnBrk="1" hangingPunct="1"/>
            <a:r>
              <a:rPr lang="en-US" altLang="zh-TW" sz="2400" b="1" smtClean="0">
                <a:solidFill>
                  <a:schemeClr val="accent1"/>
                </a:solidFill>
                <a:ea typeface="新細明體" pitchFamily="-32" charset="-120"/>
              </a:rPr>
              <a:t>DL courseware packages</a:t>
            </a:r>
            <a:r>
              <a:rPr lang="en-US" altLang="zh-TW" sz="2400" smtClean="0">
                <a:ea typeface="新細明體" pitchFamily="-32" charset="-120"/>
              </a:rPr>
              <a:t> </a:t>
            </a:r>
          </a:p>
          <a:p>
            <a:pPr lvl="1" eaLnBrk="1" hangingPunct="1"/>
            <a:r>
              <a:rPr lang="en-US" altLang="zh-TW" sz="2000" b="1" smtClean="0">
                <a:solidFill>
                  <a:srgbClr val="008000"/>
                </a:solidFill>
              </a:rPr>
              <a:t>Blackboard Inc</a:t>
            </a:r>
            <a:r>
              <a:rPr lang="en-US" altLang="zh-TW" sz="2000" b="1" smtClean="0">
                <a:solidFill>
                  <a:schemeClr val="accent1"/>
                </a:solidFill>
              </a:rPr>
              <a:t>.</a:t>
            </a:r>
            <a:r>
              <a:rPr lang="en-US" altLang="zh-TW" sz="2000" smtClean="0"/>
              <a:t> (</a:t>
            </a:r>
            <a:r>
              <a:rPr lang="en-US" altLang="zh-TW" sz="2000" i="1" smtClean="0"/>
              <a:t>blackboard.com)</a:t>
            </a:r>
            <a:endParaRPr lang="en-US" altLang="zh-TW" sz="1500" i="1" smtClean="0"/>
          </a:p>
          <a:p>
            <a:pPr lvl="2" eaLnBrk="1" hangingPunct="1"/>
            <a:r>
              <a:rPr lang="en-US" altLang="zh-TW" sz="1800" smtClean="0"/>
              <a:t>offering a complete suite of enterprise software products and services that power a total “e-education infrastructure” for schools, colleges, universities, and other education providers</a:t>
            </a:r>
            <a:endParaRPr lang="en-US" altLang="zh-TW" sz="1500" smtClean="0"/>
          </a:p>
          <a:p>
            <a:pPr lvl="1" eaLnBrk="1" hangingPunct="1"/>
            <a:r>
              <a:rPr lang="en-US" altLang="zh-TW" sz="2000" b="1" smtClean="0">
                <a:solidFill>
                  <a:srgbClr val="008000"/>
                </a:solidFill>
              </a:rPr>
              <a:t>WebCT</a:t>
            </a:r>
            <a:r>
              <a:rPr lang="en-US" altLang="zh-TW" sz="2000" smtClean="0">
                <a:solidFill>
                  <a:srgbClr val="008000"/>
                </a:solidFill>
              </a:rPr>
              <a:t> </a:t>
            </a:r>
            <a:r>
              <a:rPr lang="en-US" altLang="zh-TW" sz="2000" smtClean="0"/>
              <a:t>(</a:t>
            </a:r>
            <a:r>
              <a:rPr lang="en-US" altLang="zh-TW" sz="2000" i="1" smtClean="0"/>
              <a:t>webct.com)</a:t>
            </a:r>
          </a:p>
          <a:p>
            <a:pPr lvl="2" eaLnBrk="1" hangingPunct="1"/>
            <a:r>
              <a:rPr lang="en-US" altLang="zh-TW" sz="1800" smtClean="0"/>
              <a:t>provides a similar set of tools, but with a different vision and strategy </a:t>
            </a:r>
          </a:p>
          <a:p>
            <a:pPr lvl="2" eaLnBrk="1" hangingPunct="1"/>
            <a:r>
              <a:rPr lang="en-US" altLang="zh-TW" sz="1800" smtClean="0"/>
              <a:t>using advanced pedagogical tools to help institutions of higher education make distance-learning courses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Telecommuting</a:t>
            </a:r>
            <a:endParaRPr lang="en-CA" altLang="zh-TW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b="1" dirty="0" smtClean="0">
                <a:solidFill>
                  <a:schemeClr val="hlink"/>
                </a:solidFill>
                <a:ea typeface="新細明體" pitchFamily="-32" charset="-120"/>
              </a:rPr>
              <a:t>Telecommuting / </a:t>
            </a:r>
            <a:r>
              <a:rPr lang="en-US" altLang="zh-TW" sz="2400" b="1" dirty="0" err="1" smtClean="0">
                <a:solidFill>
                  <a:schemeClr val="hlink"/>
                </a:solidFill>
                <a:ea typeface="新細明體" pitchFamily="-32" charset="-120"/>
              </a:rPr>
              <a:t>teleworking</a:t>
            </a:r>
            <a:r>
              <a:rPr lang="en-US" altLang="zh-TW" sz="2400" b="1" dirty="0" smtClean="0">
                <a:solidFill>
                  <a:schemeClr val="hlink"/>
                </a:solidFill>
                <a:ea typeface="新細明體" pitchFamily="-32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itchFamily="-32" charset="-120"/>
              </a:rPr>
              <a:t>an arrangement whereby employees can work at home, at the customer’s premises, in special work places, or while traveling, usually using a computer linked to their place of employment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itchFamily="-32" charset="-120"/>
              </a:rPr>
              <a:t>Advantage: </a:t>
            </a:r>
            <a:r>
              <a:rPr lang="en-US" altLang="zh-TW" sz="2000" dirty="0" smtClean="0">
                <a:solidFill>
                  <a:srgbClr val="008000"/>
                </a:solidFill>
                <a:ea typeface="新細明體" pitchFamily="-32" charset="-120"/>
              </a:rPr>
              <a:t>an increase in work productivity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itchFamily="-32" charset="-120"/>
              </a:rPr>
              <a:t>Disadvantages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dirty="0" smtClean="0"/>
              <a:t>for the </a:t>
            </a:r>
            <a:r>
              <a:rPr lang="en-US" altLang="zh-TW" sz="1800" i="1" dirty="0" smtClean="0"/>
              <a:t>employees</a:t>
            </a:r>
            <a:r>
              <a:rPr lang="en-US" altLang="zh-TW" sz="1800" dirty="0" smtClean="0"/>
              <a:t> </a:t>
            </a:r>
            <a:r>
              <a:rPr lang="en-US" altLang="zh-TW" sz="1800" dirty="0" smtClean="0">
                <a:ea typeface="新細明體" pitchFamily="-32" charset="-120"/>
              </a:rPr>
              <a:t>:</a:t>
            </a:r>
            <a:r>
              <a:rPr lang="en-US" altLang="zh-TW" sz="1400" dirty="0" smtClean="0"/>
              <a:t> </a:t>
            </a:r>
            <a:r>
              <a:rPr lang="en-US" altLang="zh-TW" sz="1300" dirty="0" smtClean="0"/>
              <a:t> </a:t>
            </a:r>
            <a:r>
              <a:rPr lang="en-US" altLang="zh-TW" sz="1800" dirty="0" smtClean="0">
                <a:solidFill>
                  <a:srgbClr val="008000"/>
                </a:solidFill>
                <a:ea typeface="新細明體" pitchFamily="-32" charset="-120"/>
              </a:rPr>
              <a:t>increased feelings of isolation, loss of fringe benefits, no workplace visibility, and lack of socialization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i="1" dirty="0" smtClean="0"/>
              <a:t>to employers: </a:t>
            </a:r>
            <a:r>
              <a:rPr lang="en-US" altLang="zh-TW" sz="1800" dirty="0" smtClean="0">
                <a:solidFill>
                  <a:srgbClr val="008000"/>
                </a:solidFill>
                <a:ea typeface="新細明體" pitchFamily="-32" charset="-120"/>
              </a:rPr>
              <a:t>difficulties in supervising work, potential data security problems, training costs, and the high cost of equipping and maintaining telecommuters’ homes</a:t>
            </a:r>
            <a:r>
              <a:rPr lang="en-US" altLang="zh-TW" sz="1800" dirty="0" smtClean="0">
                <a:ea typeface="新細明體" pitchFamily="-32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 smtClean="0"/>
              <a:t>Reasons for Telecommuting Failures</a:t>
            </a:r>
            <a:r>
              <a:rPr lang="en-US" altLang="zh-TW" sz="2000" dirty="0" smtClean="0">
                <a:solidFill>
                  <a:srgbClr val="CCCCFF"/>
                </a:solidFill>
                <a:ea typeface="新細明體" pitchFamily="-32" charset="-120"/>
              </a:rPr>
              <a:t> 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CA" altLang="zh-TW" sz="1800" dirty="0" smtClean="0">
                <a:ea typeface="新細明體" pitchFamily="-32" charset="-120"/>
              </a:rPr>
              <a:t>Insufficient support infrastructure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CA" altLang="zh-TW" sz="1800" dirty="0" smtClean="0">
                <a:ea typeface="新細明體" pitchFamily="-32" charset="-120"/>
              </a:rPr>
              <a:t>Insufficient security policies</a:t>
            </a:r>
            <a:endParaRPr lang="en-US" altLang="zh-TW" sz="1800" dirty="0" smtClean="0">
              <a:ea typeface="新細明體" pitchFamily="-32" charset="-120"/>
            </a:endParaRP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US" altLang="zh-TW" sz="1800" dirty="0" smtClean="0">
                <a:ea typeface="新細明體" pitchFamily="-32" charset="-120"/>
              </a:rPr>
              <a:t>U</a:t>
            </a:r>
            <a:r>
              <a:rPr lang="en-CA" altLang="zh-TW" sz="1800" dirty="0" err="1" smtClean="0">
                <a:ea typeface="新細明體" pitchFamily="-32" charset="-120"/>
              </a:rPr>
              <a:t>nion</a:t>
            </a:r>
            <a:r>
              <a:rPr lang="en-CA" altLang="zh-TW" sz="1800" dirty="0" smtClean="0">
                <a:ea typeface="新細明體" pitchFamily="-32" charset="-120"/>
              </a:rPr>
              <a:t> difficulties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CA" altLang="zh-TW" sz="1800" dirty="0" smtClean="0">
                <a:ea typeface="新細明體" pitchFamily="-32" charset="-120"/>
              </a:rPr>
              <a:t>Quantifiable gains aren’t achieved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CA" altLang="zh-TW" sz="1800" dirty="0" err="1" smtClean="0">
                <a:ea typeface="新細明體" pitchFamily="-32" charset="-120"/>
              </a:rPr>
              <a:t>Teleworker</a:t>
            </a:r>
            <a:r>
              <a:rPr lang="en-CA" altLang="zh-TW" sz="1800" dirty="0" smtClean="0">
                <a:ea typeface="新細明體" pitchFamily="-32" charset="-120"/>
              </a:rPr>
              <a:t> productivity declines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en-CA" altLang="zh-TW" sz="1800" dirty="0" smtClean="0">
                <a:ea typeface="新細明體" pitchFamily="-32" charset="-120"/>
              </a:rPr>
              <a:t>Overall productivity declines</a:t>
            </a:r>
            <a:endParaRPr lang="en-US" altLang="zh-TW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7143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/>
              <a:t>Some ethical and integration issues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428736"/>
            <a:ext cx="7848600" cy="4953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Ethics on the Net</a:t>
            </a:r>
          </a:p>
          <a:p>
            <a:pPr lvl="1" eaLnBrk="1" hangingPunct="1"/>
            <a:r>
              <a:rPr lang="en-US" altLang="zh-TW" dirty="0" smtClean="0"/>
              <a:t>Privacy and ethics in e-mail</a:t>
            </a:r>
          </a:p>
          <a:p>
            <a:pPr lvl="1" eaLnBrk="1" hangingPunct="1"/>
            <a:r>
              <a:rPr lang="en-US" altLang="zh-TW" dirty="0" smtClean="0"/>
              <a:t>Right to free speech</a:t>
            </a:r>
          </a:p>
          <a:p>
            <a:pPr lvl="1" eaLnBrk="1" hangingPunct="1"/>
            <a:r>
              <a:rPr lang="en-US" altLang="zh-TW" dirty="0" smtClean="0"/>
              <a:t>Copyright</a:t>
            </a:r>
          </a:p>
          <a:p>
            <a:pPr lvl="1" eaLnBrk="1" hangingPunct="1"/>
            <a:r>
              <a:rPr lang="en-US" altLang="zh-TW" dirty="0" smtClean="0"/>
              <a:t>The privacy of Patients’ information</a:t>
            </a:r>
          </a:p>
          <a:p>
            <a:pPr lvl="1" eaLnBrk="1" hangingPunct="1"/>
            <a:r>
              <a:rPr lang="en-US" altLang="zh-TW" dirty="0" smtClean="0"/>
              <a:t>Internet manners</a:t>
            </a:r>
          </a:p>
          <a:p>
            <a:pPr lvl="2" eaLnBrk="1" hangingPunct="1"/>
            <a:r>
              <a:rPr lang="en-US" altLang="zh-TW" dirty="0" smtClean="0"/>
              <a:t>Spamming</a:t>
            </a:r>
          </a:p>
          <a:p>
            <a:pPr lvl="1" eaLnBrk="1" hangingPunct="1"/>
            <a:r>
              <a:rPr lang="en-US" altLang="zh-TW" dirty="0" smtClean="0"/>
              <a:t>Unsolicited advertising</a:t>
            </a:r>
          </a:p>
          <a:p>
            <a:pPr lvl="1" eaLnBrk="1" hangingPunct="1"/>
            <a:r>
              <a:rPr lang="en-US" altLang="zh-TW" dirty="0" smtClean="0"/>
              <a:t>Monitoring employees’ use of the Internet</a:t>
            </a:r>
          </a:p>
          <a:p>
            <a:pPr lvl="1" eaLnBrk="1" hangingPunct="1"/>
            <a:r>
              <a:rPr lang="en-US" altLang="zh-TW" dirty="0" smtClean="0"/>
              <a:t>Monitoring students’ use of the Internet</a:t>
            </a:r>
          </a:p>
          <a:p>
            <a:pPr eaLnBrk="1" hangingPunct="1"/>
            <a:r>
              <a:rPr lang="en-US" altLang="zh-TW" dirty="0" smtClean="0"/>
              <a:t>Integration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–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: Analog Signal, Digital Signal</a:t>
            </a:r>
          </a:p>
          <a:p>
            <a:pPr lvl="1"/>
            <a:r>
              <a:rPr lang="en-US" dirty="0" smtClean="0"/>
              <a:t>Communication Processor : Modem, Multiplexor, Front-end Processor, Concentrator</a:t>
            </a:r>
          </a:p>
          <a:p>
            <a:pPr lvl="1"/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r>
              <a:rPr lang="en-US" dirty="0" smtClean="0"/>
              <a:t> : </a:t>
            </a:r>
          </a:p>
          <a:p>
            <a:pPr lvl="2" algn="just"/>
            <a:r>
              <a:rPr lang="en-US" dirty="0" err="1" smtClean="0"/>
              <a:t>Kabel</a:t>
            </a:r>
            <a:r>
              <a:rPr lang="en-US" dirty="0" smtClean="0"/>
              <a:t> :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endParaRPr lang="en-US" dirty="0" smtClean="0"/>
          </a:p>
          <a:p>
            <a:pPr lvl="2" algn="just"/>
            <a:r>
              <a:rPr lang="en-US" dirty="0" smtClean="0"/>
              <a:t>Wireless : </a:t>
            </a:r>
            <a:r>
              <a:rPr lang="en-US" dirty="0" err="1" smtClean="0"/>
              <a:t>Gelombang</a:t>
            </a:r>
            <a:r>
              <a:rPr lang="en-US" dirty="0" smtClean="0"/>
              <a:t> Micro, </a:t>
            </a:r>
            <a:r>
              <a:rPr lang="en-US" dirty="0" err="1" smtClean="0"/>
              <a:t>Satelit</a:t>
            </a:r>
            <a:r>
              <a:rPr lang="en-US" dirty="0" smtClean="0"/>
              <a:t>, GPS (Global Positioning System), </a:t>
            </a:r>
            <a:r>
              <a:rPr lang="en-US" dirty="0" err="1" smtClean="0"/>
              <a:t>Gelombang</a:t>
            </a:r>
            <a:r>
              <a:rPr lang="en-US" dirty="0" smtClean="0"/>
              <a:t> Radio, Infra </a:t>
            </a:r>
            <a:r>
              <a:rPr lang="en-US" dirty="0" err="1" smtClean="0"/>
              <a:t>Merah</a:t>
            </a:r>
            <a:endParaRPr lang="en-US" dirty="0" smtClean="0"/>
          </a:p>
          <a:p>
            <a:pPr lvl="2" algn="just"/>
            <a:r>
              <a:rPr lang="en-US" dirty="0" err="1" smtClean="0"/>
              <a:t>Teknologi</a:t>
            </a:r>
            <a:r>
              <a:rPr lang="en-US" dirty="0" smtClean="0"/>
              <a:t> Radio </a:t>
            </a:r>
            <a:r>
              <a:rPr lang="en-US" dirty="0" err="1" smtClean="0"/>
              <a:t>Seluler</a:t>
            </a:r>
            <a:r>
              <a:rPr lang="en-US" dirty="0" smtClean="0"/>
              <a:t> : WAP (Wireless </a:t>
            </a:r>
            <a:r>
              <a:rPr lang="en-US" dirty="0" err="1" smtClean="0"/>
              <a:t>Aplication</a:t>
            </a:r>
            <a:r>
              <a:rPr lang="en-US" dirty="0" smtClean="0"/>
              <a:t> Protocol), WML(Wireless Markup </a:t>
            </a:r>
            <a:r>
              <a:rPr lang="en-US" dirty="0" err="1" smtClean="0"/>
              <a:t>Languange</a:t>
            </a:r>
            <a:r>
              <a:rPr lang="en-US" dirty="0" smtClean="0"/>
              <a:t>)</a:t>
            </a:r>
          </a:p>
          <a:p>
            <a:pPr lvl="2" algn="just"/>
            <a:r>
              <a:rPr lang="en-US" dirty="0" smtClean="0"/>
              <a:t>Mobile Computer</a:t>
            </a:r>
          </a:p>
          <a:p>
            <a:pPr lvl="2" algn="just"/>
            <a:r>
              <a:rPr lang="en-US" dirty="0" smtClean="0"/>
              <a:t>Personal Communication Service</a:t>
            </a:r>
          </a:p>
          <a:p>
            <a:pPr lvl="2" algn="just"/>
            <a:r>
              <a:rPr lang="en-US" dirty="0" smtClean="0"/>
              <a:t>Personal Digital Assistant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Pertanyaan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Transmission direction</a:t>
            </a:r>
          </a:p>
          <a:p>
            <a:pPr lvl="1"/>
            <a:r>
              <a:rPr lang="en-US" dirty="0" smtClean="0"/>
              <a:t>Simplex</a:t>
            </a:r>
          </a:p>
          <a:p>
            <a:pPr lvl="1"/>
            <a:r>
              <a:rPr lang="en-US" dirty="0" smtClean="0"/>
              <a:t>Half Duplex</a:t>
            </a:r>
          </a:p>
          <a:p>
            <a:pPr lvl="1"/>
            <a:r>
              <a:rPr lang="en-US" dirty="0" smtClean="0"/>
              <a:t>Full Duplex</a:t>
            </a:r>
          </a:p>
          <a:p>
            <a:r>
              <a:rPr lang="en-US" dirty="0" smtClean="0"/>
              <a:t>Transmission Mode</a:t>
            </a:r>
          </a:p>
          <a:p>
            <a:pPr lvl="1"/>
            <a:r>
              <a:rPr lang="en-US" dirty="0" smtClean="0"/>
              <a:t>Asynchronous </a:t>
            </a:r>
          </a:p>
          <a:p>
            <a:pPr lvl="1"/>
            <a:r>
              <a:rPr lang="en-US" dirty="0" smtClean="0"/>
              <a:t>Synchronous</a:t>
            </a:r>
          </a:p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lvl="1"/>
            <a:r>
              <a:rPr lang="en-US" dirty="0" smtClean="0"/>
              <a:t>OSI Layer : 7 layer</a:t>
            </a:r>
          </a:p>
          <a:p>
            <a:r>
              <a:rPr lang="en-US" dirty="0" smtClean="0"/>
              <a:t>Transmission Interfaces :</a:t>
            </a:r>
          </a:p>
          <a:p>
            <a:pPr lvl="1"/>
            <a:r>
              <a:rPr lang="en-US" dirty="0" smtClean="0"/>
              <a:t>Parallel Data Transfer</a:t>
            </a:r>
          </a:p>
          <a:p>
            <a:pPr lvl="1"/>
            <a:r>
              <a:rPr lang="en-US" dirty="0" smtClean="0"/>
              <a:t>Serial Data Transfer</a:t>
            </a:r>
          </a:p>
          <a:p>
            <a:pPr lvl="1"/>
            <a:r>
              <a:rPr lang="en-US" dirty="0" smtClean="0"/>
              <a:t>Universal Synchronous transmitter/receiver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Pertanyaan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Token Passing</a:t>
            </a:r>
          </a:p>
          <a:p>
            <a:pPr lvl="1"/>
            <a:r>
              <a:rPr lang="en-US" dirty="0" smtClean="0"/>
              <a:t>Carrier Sense Multiple Access/Collision Detection</a:t>
            </a:r>
          </a:p>
          <a:p>
            <a:pPr lvl="1"/>
            <a:r>
              <a:rPr lang="en-US" dirty="0" smtClean="0"/>
              <a:t>TCP/IP</a:t>
            </a:r>
          </a:p>
          <a:p>
            <a:pPr lvl="1"/>
            <a:r>
              <a:rPr lang="en-US" dirty="0" smtClean="0"/>
              <a:t>Telnet</a:t>
            </a:r>
          </a:p>
          <a:p>
            <a:pPr lvl="1"/>
            <a:r>
              <a:rPr lang="en-US" dirty="0" smtClean="0"/>
              <a:t>HTTP</a:t>
            </a:r>
          </a:p>
          <a:p>
            <a:r>
              <a:rPr lang="en-US" dirty="0" err="1" smtClean="0"/>
              <a:t>Topologi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LAN</a:t>
            </a:r>
          </a:p>
          <a:p>
            <a:pPr lvl="1"/>
            <a:r>
              <a:rPr lang="en-US" dirty="0" smtClean="0"/>
              <a:t>MAN</a:t>
            </a:r>
          </a:p>
          <a:p>
            <a:pPr lvl="1"/>
            <a:r>
              <a:rPr lang="en-US" dirty="0" smtClean="0"/>
              <a:t>WAN : </a:t>
            </a:r>
          </a:p>
          <a:p>
            <a:pPr lvl="2"/>
            <a:r>
              <a:rPr lang="en-US" dirty="0" smtClean="0"/>
              <a:t>VAN (Value Added Networks)</a:t>
            </a:r>
          </a:p>
          <a:p>
            <a:pPr lvl="2"/>
            <a:r>
              <a:rPr lang="en-US" dirty="0" smtClean="0"/>
              <a:t>Frame Relay</a:t>
            </a:r>
          </a:p>
          <a:p>
            <a:pPr lvl="2"/>
            <a:r>
              <a:rPr lang="en-US" dirty="0" smtClean="0"/>
              <a:t>VP N (Virtual Private Network)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32"/>
          </a:xfrm>
        </p:spPr>
        <p:txBody>
          <a:bodyPr/>
          <a:lstStyle/>
          <a:p>
            <a:r>
              <a:rPr lang="en-US" dirty="0" smtClean="0"/>
              <a:t>Network Computing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85720" y="1142984"/>
            <a:ext cx="84725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17463" algn="just" eaLnBrk="0" hangingPunct="0">
              <a:buNone/>
            </a:pPr>
            <a:r>
              <a:rPr lang="en-US" altLang="zh-TW" sz="2000" dirty="0">
                <a:latin typeface="Verdana" pitchFamily="34" charset="0"/>
                <a:ea typeface="新細明體" pitchFamily="-32" charset="-120"/>
              </a:rPr>
              <a:t>The vast web of electronic networks, referred to as the </a:t>
            </a:r>
            <a:r>
              <a:rPr lang="en-US" altLang="zh-TW" sz="2000" dirty="0">
                <a:solidFill>
                  <a:srgbClr val="CC0000"/>
                </a:solidFill>
                <a:latin typeface="Verdana" pitchFamily="34" charset="0"/>
                <a:ea typeface="新細明體" pitchFamily="-32" charset="-120"/>
              </a:rPr>
              <a:t>information superhighway</a:t>
            </a:r>
            <a:r>
              <a:rPr lang="en-US" altLang="zh-TW" sz="2000" dirty="0">
                <a:latin typeface="Verdana" pitchFamily="34" charset="0"/>
                <a:ea typeface="新細明體" pitchFamily="-32" charset="-120"/>
              </a:rPr>
              <a:t> or </a:t>
            </a:r>
            <a:r>
              <a:rPr lang="en-US" altLang="zh-TW" sz="2000" dirty="0">
                <a:solidFill>
                  <a:srgbClr val="CC0000"/>
                </a:solidFill>
                <a:latin typeface="Verdana" pitchFamily="34" charset="0"/>
                <a:ea typeface="新細明體" pitchFamily="-32" charset="-120"/>
              </a:rPr>
              <a:t>Internet </a:t>
            </a:r>
            <a:r>
              <a:rPr lang="en-US" altLang="zh-TW" sz="2000" dirty="0">
                <a:latin typeface="Verdana" pitchFamily="34" charset="0"/>
                <a:ea typeface="新細明體" pitchFamily="-32" charset="-120"/>
              </a:rPr>
              <a:t>links the computing resources of businesses, government, and educational institutions using a common computer communication protocol, TCP/IP. The </a:t>
            </a:r>
            <a:r>
              <a:rPr lang="en-US" altLang="zh-TW" sz="2000" b="1" dirty="0">
                <a:solidFill>
                  <a:srgbClr val="CC0000"/>
                </a:solidFill>
                <a:latin typeface="Verdana" pitchFamily="34" charset="0"/>
                <a:ea typeface="新細明體" pitchFamily="-32" charset="-120"/>
              </a:rPr>
              <a:t>World Wide Web</a:t>
            </a:r>
            <a:r>
              <a:rPr lang="en-US" altLang="zh-TW" sz="2000" b="1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  <a:ea typeface="新細明體" pitchFamily="-32" charset="-120"/>
              </a:rPr>
              <a:t>-</a:t>
            </a:r>
            <a:r>
              <a:rPr lang="en-US" altLang="zh-TW" sz="2000" b="1" dirty="0">
                <a:latin typeface="Verdana" pitchFamily="34" charset="0"/>
                <a:ea typeface="新細明體" pitchFamily="-32" charset="-120"/>
              </a:rPr>
              <a:t>--</a:t>
            </a:r>
            <a:r>
              <a:rPr lang="en-US" altLang="zh-TW" sz="2000" dirty="0">
                <a:latin typeface="Verdana" pitchFamily="34" charset="0"/>
                <a:ea typeface="新細明體" pitchFamily="-32" charset="-120"/>
              </a:rPr>
              <a:t>the Web--is the most widely used application on the Internet. </a:t>
            </a:r>
            <a:endParaRPr 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0" algn="just"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UTS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dipresentrasikan</a:t>
            </a:r>
            <a:endParaRPr lang="en-US" dirty="0" smtClean="0"/>
          </a:p>
          <a:p>
            <a:pPr marL="109538" indent="0" algn="just">
              <a:buNone/>
            </a:pPr>
            <a:endParaRPr lang="en-US" dirty="0" smtClean="0"/>
          </a:p>
          <a:p>
            <a:pPr marL="109538" indent="0" algn="just">
              <a:buNone/>
            </a:pPr>
            <a:r>
              <a:rPr lang="en-US" dirty="0" err="1" smtClean="0">
                <a:hlinkClick r:id="rId2" action="ppaction://hlinkfile"/>
              </a:rPr>
              <a:t>Tugas</a:t>
            </a:r>
            <a:r>
              <a:rPr lang="en-US" dirty="0" smtClean="0">
                <a:hlinkClick r:id="rId2" action="ppaction://hlinkfile"/>
              </a:rPr>
              <a:t>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000" dirty="0" smtClean="0"/>
              <a:t>TERIMA KASIH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7772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b="1" dirty="0" smtClean="0">
                <a:ea typeface="新細明體" pitchFamily="-32" charset="-120"/>
              </a:rPr>
              <a:t>Network Computing - Example</a:t>
            </a:r>
            <a:r>
              <a:rPr lang="en-US" altLang="zh-TW" dirty="0" smtClean="0">
                <a:ea typeface="新細明體" pitchFamily="-32" charset="-120"/>
              </a:rPr>
              <a:t> 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000364" y="1319195"/>
          <a:ext cx="6143636" cy="5538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icrografx FlowCharter 7 Document" r:id="rId3" imgW="6297840" imgH="5763600" progId="">
                  <p:embed/>
                </p:oleObj>
              </mc:Choice>
              <mc:Fallback>
                <p:oleObj name="Micrografx FlowCharter 7 Document" r:id="rId3" imgW="6297840" imgH="57636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7755"/>
                      <a:stretch>
                        <a:fillRect/>
                      </a:stretch>
                    </p:blipFill>
                    <p:spPr bwMode="auto">
                      <a:xfrm>
                        <a:off x="3000364" y="1319195"/>
                        <a:ext cx="6143636" cy="55388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596" y="1214422"/>
            <a:ext cx="828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800">
                <a:latin typeface="Verdana" pitchFamily="34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5288" y="4076700"/>
            <a:ext cx="1981200" cy="1030288"/>
            <a:chOff x="3840" y="240"/>
            <a:chExt cx="1248" cy="649"/>
          </a:xfrm>
        </p:grpSpPr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3840" y="240"/>
              <a:ext cx="124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altLang="zh-TW" b="1" u="sng">
                  <a:solidFill>
                    <a:srgbClr val="33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Intranets</a:t>
              </a:r>
              <a:endParaRPr lang="en-US" altLang="zh-TW" b="1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3840" y="624"/>
              <a:ext cx="124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altLang="zh-TW" b="1" u="sng" dirty="0">
                  <a:solidFill>
                    <a:srgbClr val="33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Extranets</a:t>
              </a:r>
              <a:endParaRPr lang="en-US" altLang="zh-TW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79388" y="1484313"/>
            <a:ext cx="3733800" cy="1639887"/>
            <a:chOff x="288" y="2976"/>
            <a:chExt cx="2352" cy="1033"/>
          </a:xfrm>
        </p:grpSpPr>
        <p:sp>
          <p:nvSpPr>
            <p:cNvPr id="125961" name="Rectangle 9"/>
            <p:cNvSpPr>
              <a:spLocks noChangeArrowheads="1"/>
            </p:cNvSpPr>
            <p:nvPr/>
          </p:nvSpPr>
          <p:spPr bwMode="auto">
            <a:xfrm>
              <a:off x="288" y="3360"/>
              <a:ext cx="1957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altLang="zh-TW" sz="28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Collaboration</a:t>
              </a:r>
            </a:p>
          </p:txBody>
        </p:sp>
        <p:sp>
          <p:nvSpPr>
            <p:cNvPr id="125962" name="Rectangle 10"/>
            <p:cNvSpPr>
              <a:spLocks noChangeArrowheads="1"/>
            </p:cNvSpPr>
            <p:nvPr/>
          </p:nvSpPr>
          <p:spPr bwMode="auto">
            <a:xfrm>
              <a:off x="288" y="3744"/>
              <a:ext cx="235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altLang="zh-TW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Communication</a:t>
              </a:r>
              <a:endParaRPr lang="en-US" altLang="zh-TW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288" y="2976"/>
              <a:ext cx="1776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altLang="zh-TW" sz="3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Discovery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ea typeface="新細明體" pitchFamily="-32" charset="-120"/>
              </a:rPr>
              <a:t>The evolution of the Internet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447800"/>
            <a:ext cx="7850188" cy="48831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928694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Internet Application Categories</a:t>
            </a:r>
            <a:endParaRPr lang="en-CA" altLang="zh-TW" dirty="0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CA" altLang="zh-TW" sz="2600" dirty="0" smtClean="0"/>
              <a:t>Discovery</a:t>
            </a:r>
            <a:r>
              <a:rPr lang="en-CA" altLang="zh-TW" dirty="0" smtClean="0"/>
              <a:t> - </a:t>
            </a:r>
            <a:r>
              <a:rPr lang="en-CA" altLang="zh-TW" sz="2400" dirty="0" smtClean="0">
                <a:ea typeface="新細明體" pitchFamily="-32" charset="-120"/>
              </a:rPr>
              <a:t>done by </a:t>
            </a:r>
            <a:r>
              <a:rPr lang="en-CA" altLang="zh-TW" sz="2400" i="1" dirty="0" smtClean="0">
                <a:solidFill>
                  <a:schemeClr val="accent1"/>
                </a:solidFill>
                <a:ea typeface="新細明體" pitchFamily="-32" charset="-120"/>
              </a:rPr>
              <a:t>browsing </a:t>
            </a:r>
            <a:r>
              <a:rPr lang="en-US" altLang="zh-TW" sz="2400" i="1" dirty="0" smtClean="0">
                <a:solidFill>
                  <a:schemeClr val="accent1"/>
                </a:solidFill>
                <a:ea typeface="新細明體" pitchFamily="-32" charset="-120"/>
              </a:rPr>
              <a:t>&amp; </a:t>
            </a:r>
            <a:r>
              <a:rPr lang="en-CA" altLang="zh-TW" sz="2400" i="1" dirty="0" smtClean="0">
                <a:solidFill>
                  <a:schemeClr val="accent1"/>
                </a:solidFill>
                <a:ea typeface="新細明體" pitchFamily="-32" charset="-120"/>
              </a:rPr>
              <a:t>searching</a:t>
            </a:r>
            <a:r>
              <a:rPr lang="en-CA" altLang="zh-TW" sz="2400" i="1" dirty="0" smtClean="0">
                <a:ea typeface="新細明體" pitchFamily="-32" charset="-120"/>
              </a:rPr>
              <a:t> </a:t>
            </a:r>
            <a:r>
              <a:rPr lang="en-CA" altLang="zh-TW" sz="2400" dirty="0" smtClean="0">
                <a:ea typeface="新細明體" pitchFamily="-32" charset="-120"/>
              </a:rPr>
              <a:t>data on the Web</a:t>
            </a:r>
          </a:p>
          <a:p>
            <a:pPr eaLnBrk="1" hangingPunct="1"/>
            <a:r>
              <a:rPr lang="en-CA" altLang="zh-TW" sz="2600" dirty="0" smtClean="0"/>
              <a:t>Communication</a:t>
            </a:r>
            <a:endParaRPr lang="en-CA" altLang="zh-TW" dirty="0" smtClean="0"/>
          </a:p>
          <a:p>
            <a:pPr lvl="1" eaLnBrk="1" hangingPunct="1"/>
            <a:r>
              <a:rPr lang="en-CA" altLang="zh-TW" sz="2200" dirty="0" smtClean="0"/>
              <a:t>The Internet provides fast and inexpensive communication channels that range from messages posted on bulletin boards to complex information exchanges among many organizations.</a:t>
            </a:r>
            <a:r>
              <a:rPr lang="en-CA" altLang="zh-TW" dirty="0" smtClean="0"/>
              <a:t> </a:t>
            </a:r>
            <a:endParaRPr lang="en-US" altLang="zh-TW" dirty="0" smtClean="0"/>
          </a:p>
          <a:p>
            <a:pPr eaLnBrk="1" hangingPunct="1"/>
            <a:r>
              <a:rPr lang="en-CA" altLang="zh-TW" sz="2600" dirty="0" smtClean="0"/>
              <a:t>Collaboration</a:t>
            </a:r>
            <a:endParaRPr lang="en-CA" altLang="zh-TW" dirty="0" smtClean="0"/>
          </a:p>
          <a:p>
            <a:pPr lvl="1" eaLnBrk="1" hangingPunct="1"/>
            <a:r>
              <a:rPr lang="en-CA" altLang="zh-TW" sz="2200" dirty="0" smtClean="0"/>
              <a:t>Due to improved communication, electronic collaboration between individuals and/or groups is on the rise.</a:t>
            </a:r>
          </a:p>
          <a:p>
            <a:pPr eaLnBrk="1" hangingPunct="1"/>
            <a:r>
              <a:rPr lang="en-US" altLang="zh-TW" sz="2600" dirty="0" smtClean="0"/>
              <a:t>The </a:t>
            </a:r>
            <a:r>
              <a:rPr lang="en-US" altLang="zh-TW" sz="2400" i="1" dirty="0" smtClean="0">
                <a:solidFill>
                  <a:schemeClr val="accent1"/>
                </a:solidFill>
                <a:ea typeface="新細明體" pitchFamily="-32" charset="-120"/>
              </a:rPr>
              <a:t>Net </a:t>
            </a:r>
            <a:r>
              <a:rPr lang="en-US" altLang="zh-TW" sz="2600" dirty="0" smtClean="0"/>
              <a:t>is also used for:</a:t>
            </a:r>
          </a:p>
          <a:p>
            <a:pPr lvl="1" eaLnBrk="1" hangingPunct="1"/>
            <a:r>
              <a:rPr lang="en-US" altLang="zh-TW" sz="2200" dirty="0" smtClean="0"/>
              <a:t>Education</a:t>
            </a:r>
          </a:p>
          <a:p>
            <a:pPr lvl="1" eaLnBrk="1" hangingPunct="1"/>
            <a:r>
              <a:rPr lang="en-US" altLang="zh-TW" sz="2200" dirty="0" smtClean="0"/>
              <a:t>Entertainment</a:t>
            </a:r>
          </a:p>
          <a:p>
            <a:pPr lvl="1" eaLnBrk="1" hangingPunct="1"/>
            <a:r>
              <a:rPr lang="en-US" altLang="zh-TW" sz="2200" dirty="0" smtClean="0"/>
              <a:t>Work</a:t>
            </a:r>
            <a:endParaRPr lang="en-CA" altLang="zh-TW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8229600" cy="857256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Discovery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001000" cy="51816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zh-TW" sz="2400" dirty="0" smtClean="0"/>
              <a:t>Overview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Through the discovery capability users can access information located in databases all over the world.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 It facilitates education, government services, entertainment, and commerce.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Discovery is done by browsing and searching static or dynamic data sources on the Web.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TW" sz="2400" dirty="0" smtClean="0"/>
              <a:t>Major problem: the huge amount of information available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TW" sz="2400" dirty="0" smtClean="0"/>
              <a:t>The solutions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Internet Software Agents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Internet-Based Web Mining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Other Discovery Aids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Toolbars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Material in Foreign Languages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zh-TW" sz="2000" dirty="0" smtClean="0"/>
              <a:t>Information and Corporate Portals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Discovery - Internet Software Agents 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zh-TW" sz="2400" i="1" smtClean="0">
                <a:solidFill>
                  <a:schemeClr val="accent1"/>
                </a:solidFill>
                <a:ea typeface="新細明體" pitchFamily="-32" charset="-120"/>
              </a:rPr>
              <a:t>Software agents</a:t>
            </a:r>
            <a:r>
              <a:rPr lang="en-US" altLang="zh-TW" smtClean="0"/>
              <a:t> - </a:t>
            </a:r>
            <a:r>
              <a:rPr lang="en-US" altLang="zh-TW" sz="2200" smtClean="0"/>
              <a:t>computer programs that carry out a set of routine computer tasks on behalf of the user and in so doing employ some sort of knowledge of the user’s goals</a:t>
            </a:r>
            <a:r>
              <a:rPr lang="en-US" altLang="zh-TW" smtClean="0"/>
              <a:t> </a:t>
            </a:r>
          </a:p>
          <a:p>
            <a:pPr lvl="1" eaLnBrk="1" hangingPunct="1">
              <a:spcBef>
                <a:spcPct val="10000"/>
              </a:spcBef>
              <a:buClr>
                <a:schemeClr val="accent1"/>
              </a:buClr>
            </a:pPr>
            <a:r>
              <a:rPr lang="en-US" altLang="zh-TW" sz="2200" smtClean="0">
                <a:ea typeface="新細明體" pitchFamily="-32" charset="-120"/>
              </a:rPr>
              <a:t>2 main types of search facilities available on the Web</a:t>
            </a:r>
            <a:endParaRPr lang="en-US" altLang="zh-TW" i="1" smtClean="0">
              <a:solidFill>
                <a:schemeClr val="accent1"/>
              </a:solidFill>
              <a:ea typeface="新細明體" pitchFamily="-32" charset="-120"/>
            </a:endParaRPr>
          </a:p>
          <a:p>
            <a:pPr lvl="2" eaLnBrk="1" hangingPunct="1">
              <a:spcBef>
                <a:spcPct val="10000"/>
              </a:spcBef>
            </a:pPr>
            <a:r>
              <a:rPr lang="en-US" altLang="zh-TW" sz="1800" b="1" smtClean="0">
                <a:solidFill>
                  <a:srgbClr val="008000"/>
                </a:solidFill>
                <a:ea typeface="新細明體" pitchFamily="-32" charset="-120"/>
              </a:rPr>
              <a:t>Search engines</a:t>
            </a:r>
            <a:r>
              <a:rPr lang="en-US" altLang="zh-TW" sz="1800" b="1" smtClean="0">
                <a:solidFill>
                  <a:schemeClr val="hlink"/>
                </a:solidFill>
                <a:ea typeface="新細明體" pitchFamily="-32" charset="-120"/>
              </a:rPr>
              <a:t> </a:t>
            </a:r>
            <a:r>
              <a:rPr lang="en-US" altLang="zh-TW" sz="1800" smtClean="0">
                <a:ea typeface="新細明體" pitchFamily="-32" charset="-120"/>
              </a:rPr>
              <a:t>(Google) - </a:t>
            </a:r>
            <a:r>
              <a:rPr lang="en-US" altLang="zh-TW" sz="1700" smtClean="0">
                <a:ea typeface="新細明體" pitchFamily="-32" charset="-120"/>
              </a:rPr>
              <a:t>maintain an index of hundreds of millions of Web pages and use that index to find pages that match a set of user-specified keywords 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altLang="zh-TW" sz="1600" i="1" smtClean="0">
                <a:solidFill>
                  <a:schemeClr val="accent1"/>
                </a:solidFill>
                <a:ea typeface="新細明體" pitchFamily="-32" charset="-120"/>
              </a:rPr>
              <a:t>Internet softbots  - </a:t>
            </a:r>
            <a:r>
              <a:rPr lang="en-US" altLang="zh-TW" sz="1500" smtClean="0">
                <a:ea typeface="新細明體" pitchFamily="-32" charset="-120"/>
              </a:rPr>
              <a:t>attempt to determine more specifically what the user wants and can better focus a search 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altLang="zh-TW" sz="1800" b="1" smtClean="0">
                <a:solidFill>
                  <a:srgbClr val="008000"/>
                </a:solidFill>
                <a:ea typeface="新細明體" pitchFamily="-32" charset="-120"/>
              </a:rPr>
              <a:t>Directories</a:t>
            </a:r>
            <a:r>
              <a:rPr lang="en-US" altLang="zh-TW" sz="1800" smtClean="0">
                <a:ea typeface="新細明體" pitchFamily="-32" charset="-120"/>
              </a:rPr>
              <a:t> (Yahoo!, About.com) - provide a hierarchically organized collection of links to Web pages</a:t>
            </a:r>
            <a:endParaRPr lang="en-US" altLang="zh-TW" smtClean="0"/>
          </a:p>
          <a:p>
            <a:pPr lvl="1" eaLnBrk="1" hangingPunct="1">
              <a:spcBef>
                <a:spcPct val="10000"/>
              </a:spcBef>
            </a:pPr>
            <a:r>
              <a:rPr lang="en-US" altLang="zh-TW" sz="2200" smtClean="0">
                <a:ea typeface="新細明體" pitchFamily="-32" charset="-120"/>
              </a:rPr>
              <a:t>Intelligent agents</a:t>
            </a:r>
            <a:endParaRPr lang="en-US" altLang="zh-TW" smtClean="0"/>
          </a:p>
          <a:p>
            <a:pPr lvl="2" eaLnBrk="1" hangingPunct="1">
              <a:spcBef>
                <a:spcPct val="10000"/>
              </a:spcBef>
            </a:pPr>
            <a:r>
              <a:rPr lang="en-US" altLang="zh-TW" sz="1800" b="1" smtClean="0">
                <a:solidFill>
                  <a:srgbClr val="008000"/>
                </a:solidFill>
                <a:ea typeface="新細明體" pitchFamily="-32" charset="-120"/>
              </a:rPr>
              <a:t>Web-Browsing-Assisting Agents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altLang="zh-TW" sz="1800" b="1" smtClean="0">
                <a:solidFill>
                  <a:srgbClr val="008000"/>
                </a:solidFill>
                <a:ea typeface="新細明體" pitchFamily="-32" charset="-120"/>
              </a:rPr>
              <a:t>Frequently Asked Questions (FAQ) Agents -</a:t>
            </a:r>
            <a:r>
              <a:rPr lang="en-US" altLang="zh-TW" sz="1800" i="1" smtClean="0">
                <a:solidFill>
                  <a:schemeClr val="accent1"/>
                </a:solidFill>
                <a:ea typeface="新細明體" pitchFamily="-32" charset="-120"/>
              </a:rPr>
              <a:t> </a:t>
            </a:r>
            <a:r>
              <a:rPr lang="en-US" altLang="zh-TW" sz="1800" smtClean="0">
                <a:ea typeface="新細明體" pitchFamily="-32" charset="-120"/>
              </a:rPr>
              <a:t>address large numbers of FAQ files &amp; provide an interface by which people can post their questions</a:t>
            </a:r>
            <a:endParaRPr lang="en-US" altLang="zh-TW" sz="1600" smtClean="0">
              <a:ea typeface="新細明體" pitchFamily="-32" charset="-120"/>
            </a:endParaRPr>
          </a:p>
          <a:p>
            <a:pPr lvl="2" eaLnBrk="1" hangingPunct="1">
              <a:spcBef>
                <a:spcPct val="10000"/>
              </a:spcBef>
            </a:pPr>
            <a:r>
              <a:rPr lang="en-US" altLang="zh-TW" sz="1800" b="1" smtClean="0">
                <a:solidFill>
                  <a:srgbClr val="008000"/>
                </a:solidFill>
                <a:ea typeface="新細明體" pitchFamily="-32" charset="-120"/>
              </a:rPr>
              <a:t>Indexing agents</a:t>
            </a:r>
            <a:r>
              <a:rPr lang="en-US" altLang="zh-TW" smtClean="0">
                <a:ea typeface="新細明體" pitchFamily="-32" charset="-120"/>
              </a:rPr>
              <a:t> -</a:t>
            </a:r>
            <a:r>
              <a:rPr lang="en-US" altLang="zh-TW" sz="1800" smtClean="0">
                <a:ea typeface="新細明體" pitchFamily="-32" charset="-120"/>
              </a:rPr>
              <a:t> carry out a massive autonomous search of the Web on behalf of a user or, more commonly, of a search engine 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altLang="zh-TW" sz="1600" i="1" smtClean="0">
                <a:solidFill>
                  <a:schemeClr val="accent1"/>
                </a:solidFill>
                <a:ea typeface="新細明體" pitchFamily="-32" charset="-120"/>
              </a:rPr>
              <a:t>Metasearch engines</a:t>
            </a:r>
            <a:r>
              <a:rPr lang="en-US" altLang="zh-TW" sz="1600" i="1" smtClean="0">
                <a:ea typeface="新細明體" pitchFamily="-32" charset="-120"/>
              </a:rPr>
              <a:t>  - </a:t>
            </a:r>
            <a:r>
              <a:rPr lang="en-US" altLang="zh-TW" sz="1500" smtClean="0">
                <a:ea typeface="新細明體" pitchFamily="-32" charset="-120"/>
              </a:rPr>
              <a:t>integrate the findings of various search engines to answer queries posted by the users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229600" cy="1000132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Data Mining </a:t>
            </a:r>
            <a:endParaRPr lang="en-CA" altLang="zh-TW" dirty="0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8486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dirty="0" smtClean="0"/>
              <a:t>Data mining - sophisticated analysis techniques for sifting through large amounts of information </a:t>
            </a:r>
          </a:p>
          <a:p>
            <a:pPr lvl="1" eaLnBrk="1" hangingPunct="1"/>
            <a:r>
              <a:rPr lang="en-US" altLang="zh-TW" dirty="0" smtClean="0">
                <a:solidFill>
                  <a:srgbClr val="008000"/>
                </a:solidFill>
              </a:rPr>
              <a:t>Predictive Tools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Classification (Predefined Groups)</a:t>
            </a:r>
          </a:p>
          <a:p>
            <a:pPr lvl="2" eaLnBrk="1" hangingPunct="1"/>
            <a:r>
              <a:rPr lang="en-US" altLang="zh-TW" dirty="0" smtClean="0"/>
              <a:t>Regression</a:t>
            </a:r>
          </a:p>
          <a:p>
            <a:pPr lvl="2" eaLnBrk="1" hangingPunct="1"/>
            <a:r>
              <a:rPr lang="en-US" altLang="zh-TW" dirty="0" smtClean="0"/>
              <a:t>Time series</a:t>
            </a:r>
          </a:p>
          <a:p>
            <a:pPr lvl="1" eaLnBrk="1" hangingPunct="1"/>
            <a:r>
              <a:rPr lang="en-US" altLang="zh-TW" dirty="0" smtClean="0">
                <a:solidFill>
                  <a:srgbClr val="008000"/>
                </a:solidFill>
              </a:rPr>
              <a:t>Descriptive Tools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Clustering (No Predefined Groups)</a:t>
            </a:r>
          </a:p>
          <a:p>
            <a:pPr lvl="2" eaLnBrk="1" hangingPunct="1"/>
            <a:r>
              <a:rPr lang="en-US" altLang="zh-TW" dirty="0" smtClean="0"/>
              <a:t>Summarization</a:t>
            </a:r>
          </a:p>
          <a:p>
            <a:pPr lvl="2" eaLnBrk="1" hangingPunct="1"/>
            <a:r>
              <a:rPr lang="en-US" altLang="zh-TW" dirty="0" smtClean="0"/>
              <a:t>Association</a:t>
            </a:r>
          </a:p>
          <a:p>
            <a:pPr lvl="2" eaLnBrk="1" hangingPunct="1"/>
            <a:r>
              <a:rPr lang="en-US" altLang="zh-TW" dirty="0" smtClean="0"/>
              <a:t>Sequencing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522</TotalTime>
  <Words>2093</Words>
  <Application>Microsoft Office PowerPoint</Application>
  <PresentationFormat>On-screen Show (4:3)</PresentationFormat>
  <Paragraphs>330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Urban</vt:lpstr>
      <vt:lpstr>Micrografx FlowCharter 7 Document</vt:lpstr>
      <vt:lpstr>Network Computing</vt:lpstr>
      <vt:lpstr>PowerPoint Presentation</vt:lpstr>
      <vt:lpstr>Network Computing</vt:lpstr>
      <vt:lpstr>Network Computing - Example </vt:lpstr>
      <vt:lpstr>The evolution of the Internet</vt:lpstr>
      <vt:lpstr>Internet Application Categories</vt:lpstr>
      <vt:lpstr>Discovery</vt:lpstr>
      <vt:lpstr>Discovery - Internet Software Agents </vt:lpstr>
      <vt:lpstr>Data Mining </vt:lpstr>
      <vt:lpstr>Web Mining </vt:lpstr>
      <vt:lpstr>Other Discovery Aids &amp; Toolbars</vt:lpstr>
      <vt:lpstr>Information in Foreign Languages</vt:lpstr>
      <vt:lpstr>Information &amp; Corporate Portals</vt:lpstr>
      <vt:lpstr>A corporate portal framework</vt:lpstr>
      <vt:lpstr>Communications</vt:lpstr>
      <vt:lpstr>A framework for IT communication support</vt:lpstr>
      <vt:lpstr>E-mail &amp; E-Voice</vt:lpstr>
      <vt:lpstr>Collaboration</vt:lpstr>
      <vt:lpstr>E-Collaboration &amp; C-commerce</vt:lpstr>
      <vt:lpstr>Collaboration networks</vt:lpstr>
      <vt:lpstr>Collaboration-enabling tools -Workflow</vt:lpstr>
      <vt:lpstr>Collaboration-enabling tools - Groupware</vt:lpstr>
      <vt:lpstr>Real Time Collaboration (RTC)</vt:lpstr>
      <vt:lpstr>DL</vt:lpstr>
      <vt:lpstr>Telecommuting</vt:lpstr>
      <vt:lpstr>Some ethical and integration issues</vt:lpstr>
      <vt:lpstr>Pertanyaan</vt:lpstr>
      <vt:lpstr>Pertanyaan (2)</vt:lpstr>
      <vt:lpstr>Pertanyaan (3)</vt:lpstr>
      <vt:lpstr>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Axioo</cp:lastModifiedBy>
  <cp:revision>17</cp:revision>
  <dcterms:created xsi:type="dcterms:W3CDTF">2010-04-16T08:48:20Z</dcterms:created>
  <dcterms:modified xsi:type="dcterms:W3CDTF">2015-10-12T07:41:52Z</dcterms:modified>
</cp:coreProperties>
</file>