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1" r:id="rId3"/>
    <p:sldId id="341" r:id="rId4"/>
    <p:sldId id="352" r:id="rId5"/>
    <p:sldId id="357" r:id="rId6"/>
    <p:sldId id="358" r:id="rId7"/>
    <p:sldId id="359" r:id="rId8"/>
    <p:sldId id="360" r:id="rId9"/>
    <p:sldId id="361" r:id="rId10"/>
    <p:sldId id="355" r:id="rId11"/>
    <p:sldId id="362" r:id="rId12"/>
    <p:sldId id="30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7" d="100"/>
          <a:sy n="67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2FD89-BF27-49D8-ACBF-C71915FFB303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519C4-E5EE-4F48-AC42-7CE6310D2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4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243608"/>
          </a:xfrm>
        </p:spPr>
        <p:txBody>
          <a:bodyPr/>
          <a:lstStyle/>
          <a:p>
            <a:r>
              <a:rPr lang="en-US" sz="3600" b="1" dirty="0" err="1" smtClean="0"/>
              <a:t>Algoritma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id-ID" sz="3600" b="1" dirty="0" smtClean="0"/>
              <a:t>Pemrograman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400" b="1" dirty="0" err="1" smtClean="0"/>
              <a:t>Subrutin</a:t>
            </a:r>
            <a:r>
              <a:rPr lang="en-US" sz="3400" b="1" dirty="0" smtClean="0"/>
              <a:t> </a:t>
            </a:r>
            <a:endParaRPr lang="id-ID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486400"/>
            <a:ext cx="6400800" cy="720080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 smtClean="0"/>
          </a:p>
          <a:p>
            <a:r>
              <a:rPr lang="id-ID" smtClean="0"/>
              <a:t>Universitas </a:t>
            </a:r>
            <a:r>
              <a:rPr lang="id-ID" dirty="0" smtClean="0"/>
              <a:t>Komputer Indonesia</a:t>
            </a:r>
            <a:endParaRPr lang="id-ID" dirty="0"/>
          </a:p>
        </p:txBody>
      </p:sp>
      <p:pic>
        <p:nvPicPr>
          <p:cNvPr id="4" name="Picture 3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990600"/>
            <a:ext cx="8077200" cy="5181600"/>
          </a:xfrm>
        </p:spPr>
        <p:txBody>
          <a:bodyPr/>
          <a:lstStyle/>
          <a:p>
            <a:pPr marL="742950" indent="-742950">
              <a:buNone/>
            </a:pPr>
            <a:r>
              <a:rPr lang="en-US" sz="3600" b="1" kern="1200" dirty="0" err="1" smtClean="0"/>
              <a:t>Bentuk</a:t>
            </a:r>
            <a:r>
              <a:rPr lang="en-US" sz="3600" b="1" kern="1200" dirty="0" smtClean="0"/>
              <a:t> </a:t>
            </a:r>
            <a:r>
              <a:rPr lang="en-US" sz="3600" b="1" kern="1200" dirty="0" err="1" smtClean="0"/>
              <a:t>Umum</a:t>
            </a:r>
            <a:r>
              <a:rPr lang="en-US" sz="4000" kern="1200" dirty="0" smtClean="0"/>
              <a:t>:</a:t>
            </a:r>
          </a:p>
          <a:p>
            <a:pPr marL="742950" indent="-742950">
              <a:buNone/>
            </a:pPr>
            <a:r>
              <a:rPr lang="en-US" sz="2400" b="1" u="sng" kern="1200" dirty="0" smtClean="0"/>
              <a:t>Function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nama_fungsi</a:t>
            </a:r>
            <a:r>
              <a:rPr lang="en-US" sz="2400" kern="1200" dirty="0" smtClean="0"/>
              <a:t>(&lt;</a:t>
            </a:r>
            <a:r>
              <a:rPr lang="en-US" sz="2400" b="1" kern="1200" dirty="0" err="1" smtClean="0"/>
              <a:t>daftar</a:t>
            </a:r>
            <a:r>
              <a:rPr lang="en-US" sz="2400" b="1" kern="1200" dirty="0" smtClean="0"/>
              <a:t> parameter</a:t>
            </a:r>
            <a:r>
              <a:rPr lang="en-US" sz="2400" kern="1200" dirty="0" smtClean="0"/>
              <a:t>&gt;) </a:t>
            </a:r>
            <a:r>
              <a:rPr lang="en-US" sz="2400" kern="1200" dirty="0" smtClean="0">
                <a:sym typeface="Wingdings" pitchFamily="2" charset="2"/>
              </a:rPr>
              <a:t> </a:t>
            </a:r>
            <a:r>
              <a:rPr lang="en-US" sz="2400" kern="1200" dirty="0" err="1" smtClean="0">
                <a:sym typeface="Wingdings" pitchFamily="2" charset="2"/>
              </a:rPr>
              <a:t>tipehasil</a:t>
            </a:r>
            <a:endParaRPr lang="en-US" sz="2400" kern="1200" dirty="0" smtClean="0"/>
          </a:p>
          <a:p>
            <a:pPr marL="742950" indent="-742950">
              <a:buNone/>
            </a:pPr>
            <a:r>
              <a:rPr lang="en-US" sz="2400" kern="1200" dirty="0" smtClean="0"/>
              <a:t>{I.S. : …………………………………………...}</a:t>
            </a:r>
          </a:p>
          <a:p>
            <a:pPr marL="742950" indent="-742950">
              <a:buNone/>
            </a:pPr>
            <a:r>
              <a:rPr lang="en-US" sz="2400" kern="1200" dirty="0" smtClean="0"/>
              <a:t>{F.S. : ………………………………………..…}</a:t>
            </a:r>
          </a:p>
          <a:p>
            <a:pPr marL="742950" indent="-742950">
              <a:buNone/>
            </a:pPr>
            <a:r>
              <a:rPr lang="en-US" sz="2400" b="1" u="sng" kern="1200" dirty="0" err="1" smtClean="0"/>
              <a:t>Kamus</a:t>
            </a:r>
            <a:r>
              <a:rPr lang="en-US" sz="2400" b="1" u="sng" kern="1200" dirty="0" smtClean="0"/>
              <a:t>: </a:t>
            </a:r>
            <a:r>
              <a:rPr lang="en-US" sz="2400" kern="1200" dirty="0" smtClean="0"/>
              <a:t>   </a:t>
            </a:r>
            <a:r>
              <a:rPr lang="en-US" sz="2400" kern="1200" dirty="0" smtClean="0">
                <a:solidFill>
                  <a:srgbClr val="FF0000"/>
                </a:solidFill>
              </a:rPr>
              <a:t>{</a:t>
            </a:r>
            <a:r>
              <a:rPr lang="en-US" sz="2400" kern="1200" dirty="0" err="1" smtClean="0">
                <a:solidFill>
                  <a:srgbClr val="FF0000"/>
                </a:solidFill>
              </a:rPr>
              <a:t>kamus</a:t>
            </a:r>
            <a:r>
              <a:rPr lang="en-US" sz="2400" kern="1200" dirty="0" smtClean="0">
                <a:solidFill>
                  <a:srgbClr val="FF0000"/>
                </a:solidFill>
              </a:rPr>
              <a:t> </a:t>
            </a:r>
            <a:r>
              <a:rPr lang="en-US" sz="2400" kern="1200" dirty="0" err="1" smtClean="0">
                <a:solidFill>
                  <a:srgbClr val="FF0000"/>
                </a:solidFill>
              </a:rPr>
              <a:t>lokal</a:t>
            </a:r>
            <a:r>
              <a:rPr lang="en-US" sz="2400" kern="1200" dirty="0" smtClean="0">
                <a:solidFill>
                  <a:srgbClr val="FF0000"/>
                </a:solidFill>
              </a:rPr>
              <a:t>}</a:t>
            </a:r>
          </a:p>
          <a:p>
            <a:pPr marL="742950" indent="-742950">
              <a:buNone/>
            </a:pPr>
            <a:r>
              <a:rPr lang="en-US" sz="2400" kern="1200" dirty="0" smtClean="0"/>
              <a:t>    {</a:t>
            </a:r>
            <a:r>
              <a:rPr lang="en-US" sz="2400" kern="1200" dirty="0" err="1" smtClean="0"/>
              <a:t>deklarasi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variabel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dan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tipedatanya</a:t>
            </a:r>
            <a:r>
              <a:rPr lang="en-US" sz="2400" kern="1200" dirty="0" smtClean="0"/>
              <a:t>}</a:t>
            </a:r>
          </a:p>
          <a:p>
            <a:pPr marL="742950" indent="-742950">
              <a:buNone/>
            </a:pPr>
            <a:r>
              <a:rPr lang="en-US" sz="2400" b="1" u="sng" kern="1200" dirty="0" err="1" smtClean="0"/>
              <a:t>Algoritma</a:t>
            </a:r>
            <a:r>
              <a:rPr lang="en-US" sz="2400" b="1" u="sng" kern="1200" dirty="0" smtClean="0"/>
              <a:t>:</a:t>
            </a:r>
          </a:p>
          <a:p>
            <a:pPr marL="742950" indent="-742950">
              <a:buNone/>
            </a:pPr>
            <a:r>
              <a:rPr lang="en-US" sz="2400" kern="1200" dirty="0" smtClean="0"/>
              <a:t>    {</a:t>
            </a:r>
            <a:r>
              <a:rPr lang="en-US" sz="2400" kern="1200" dirty="0" err="1" smtClean="0"/>
              <a:t>aksi-aksi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yg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terjadi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pada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fungsi</a:t>
            </a:r>
            <a:r>
              <a:rPr lang="en-US" sz="2400" kern="1200" dirty="0" smtClean="0"/>
              <a:t> </a:t>
            </a:r>
            <a:r>
              <a:rPr lang="en-US" sz="2400" kern="1200" dirty="0" err="1" smtClean="0"/>
              <a:t>ini</a:t>
            </a:r>
            <a:r>
              <a:rPr lang="en-US" sz="2400" kern="1200" dirty="0" smtClean="0"/>
              <a:t>}</a:t>
            </a:r>
          </a:p>
          <a:p>
            <a:pPr marL="742950" indent="-742950">
              <a:buNone/>
            </a:pPr>
            <a:r>
              <a:rPr lang="en-US" sz="2400" b="1" u="sng" kern="1200" dirty="0" err="1" smtClean="0"/>
              <a:t>EndFunction</a:t>
            </a:r>
            <a:endParaRPr lang="en-US" sz="2400" b="1" u="sng" kern="1200" dirty="0" smtClean="0"/>
          </a:p>
        </p:txBody>
      </p:sp>
      <p:pic>
        <p:nvPicPr>
          <p:cNvPr id="6" name="Picture 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468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1219200" y="990600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2514600" y="990600"/>
            <a:ext cx="121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657600" y="990600"/>
            <a:ext cx="396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</a:t>
            </a:r>
            <a:r>
              <a:rPr kumimoji="0" lang="en-US" sz="20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b="1" u="sng" dirty="0" smtClean="0">
                <a:latin typeface="+mn-lt"/>
              </a:rPr>
              <a:t>integer</a:t>
            </a:r>
            <a:r>
              <a:rPr lang="en-US" sz="2000" dirty="0" smtClean="0">
                <a:latin typeface="+mn-lt"/>
              </a:rPr>
              <a:t>) </a:t>
            </a:r>
            <a:r>
              <a:rPr lang="en-US" sz="2000" dirty="0" smtClean="0">
                <a:latin typeface="+mn-lt"/>
                <a:sym typeface="Wingdings" pitchFamily="2" charset="2"/>
              </a:rPr>
              <a:t>  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real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219200" y="155523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{F.S.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menghasilkan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r>
              <a:rPr lang="en-US" sz="2000" dirty="0" smtClean="0">
                <a:latin typeface="+mn-lt"/>
              </a:rPr>
              <a:t>}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1219200" y="12954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n-lt"/>
              </a:rPr>
              <a:t>{I.S.  : </a:t>
            </a:r>
            <a:r>
              <a:rPr lang="en-US" sz="2000" dirty="0" err="1" smtClean="0">
                <a:latin typeface="+mn-lt"/>
              </a:rPr>
              <a:t>harga</a:t>
            </a:r>
            <a:r>
              <a:rPr lang="en-US" sz="2000" dirty="0" smtClean="0">
                <a:latin typeface="+mn-lt"/>
              </a:rPr>
              <a:t> N </a:t>
            </a:r>
            <a:r>
              <a:rPr lang="en-US" sz="2000" dirty="0" err="1" smtClean="0">
                <a:latin typeface="+mn-lt"/>
              </a:rPr>
              <a:t>sudah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terdefinisi</a:t>
            </a:r>
            <a:r>
              <a:rPr lang="en-US" sz="2000" dirty="0" smtClean="0">
                <a:latin typeface="+mn-lt"/>
              </a:rPr>
              <a:t>}</a:t>
            </a:r>
            <a:endParaRPr kumimoji="0" lang="en-US" sz="20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1219200" y="1828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u="sng" dirty="0" err="1" smtClean="0">
                <a:latin typeface="+mn-lt"/>
              </a:rPr>
              <a:t>Kamus</a:t>
            </a:r>
            <a:r>
              <a:rPr lang="en-US" sz="2000" b="1" u="sng" dirty="0" smtClean="0">
                <a:latin typeface="+mn-lt"/>
              </a:rPr>
              <a:t>: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762000" y="3124200"/>
            <a:ext cx="5562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if</a:t>
            </a:r>
            <a:r>
              <a:rPr lang="en-US" sz="2000" dirty="0" smtClean="0">
                <a:latin typeface="+mn-lt"/>
                <a:sym typeface="Wingdings" pitchFamily="2" charset="2"/>
              </a:rPr>
              <a:t>   (N = 0) 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or</a:t>
            </a:r>
            <a:r>
              <a:rPr lang="en-US" sz="2000" dirty="0" smtClean="0">
                <a:latin typeface="+mn-lt"/>
                <a:sym typeface="Wingdings" pitchFamily="2" charset="2"/>
              </a:rPr>
              <a:t> (N = 1)  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then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     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Faktorial</a:t>
            </a:r>
            <a:r>
              <a:rPr lang="en-US" sz="2000" dirty="0" smtClean="0">
                <a:latin typeface="+mn-lt"/>
                <a:sym typeface="Wingdings" pitchFamily="2" charset="2"/>
              </a:rPr>
              <a:t>    1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else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       	     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000" dirty="0" smtClean="0">
                <a:latin typeface="+mn-lt"/>
                <a:sym typeface="Wingdings" pitchFamily="2" charset="2"/>
              </a:rPr>
              <a:t>    1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      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for</a:t>
            </a:r>
            <a:r>
              <a:rPr lang="en-US" sz="2000" dirty="0" smtClean="0">
                <a:latin typeface="+mn-lt"/>
                <a:sym typeface="Wingdings" pitchFamily="2" charset="2"/>
              </a:rPr>
              <a:t> 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i</a:t>
            </a:r>
            <a:r>
              <a:rPr lang="en-US" sz="2000" dirty="0" smtClean="0">
                <a:latin typeface="+mn-lt"/>
                <a:sym typeface="Wingdings" pitchFamily="2" charset="2"/>
              </a:rPr>
              <a:t>    2   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to</a:t>
            </a:r>
            <a:r>
              <a:rPr lang="en-US" sz="2000" dirty="0" smtClean="0">
                <a:latin typeface="+mn-lt"/>
                <a:sym typeface="Wingdings" pitchFamily="2" charset="2"/>
              </a:rPr>
              <a:t>   N   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do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	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000" dirty="0" smtClean="0">
                <a:latin typeface="+mn-lt"/>
                <a:sym typeface="Wingdings" pitchFamily="2" charset="2"/>
              </a:rPr>
              <a:t>  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000" dirty="0" smtClean="0">
                <a:latin typeface="+mn-lt"/>
                <a:sym typeface="Wingdings" pitchFamily="2" charset="2"/>
              </a:rPr>
              <a:t>  * 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i</a:t>
            </a:r>
            <a:endParaRPr lang="en-US" sz="2000" dirty="0" smtClean="0">
              <a:latin typeface="+mn-lt"/>
              <a:sym typeface="Wingdings" pitchFamily="2" charset="2"/>
            </a:endParaRP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      </a:t>
            </a:r>
            <a:r>
              <a:rPr lang="en-US" sz="2000" b="1" u="sng" dirty="0" err="1" smtClean="0">
                <a:latin typeface="+mn-lt"/>
                <a:sym typeface="Wingdings" pitchFamily="2" charset="2"/>
              </a:rPr>
              <a:t>endfor</a:t>
            </a:r>
            <a:endParaRPr lang="en-US" sz="2000" b="1" u="sng" dirty="0" smtClean="0">
              <a:latin typeface="+mn-lt"/>
              <a:sym typeface="Wingdings" pitchFamily="2" charset="2"/>
            </a:endParaRP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     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Faktorial</a:t>
            </a:r>
            <a:r>
              <a:rPr lang="en-US" sz="2000" dirty="0" smtClean="0">
                <a:latin typeface="+mn-lt"/>
                <a:sym typeface="Wingdings" pitchFamily="2" charset="2"/>
              </a:rPr>
              <a:t>   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Fak</a:t>
            </a:r>
            <a:endParaRPr lang="en-US" sz="2000" dirty="0" smtClean="0">
              <a:latin typeface="+mn-lt"/>
              <a:sym typeface="Wingdings" pitchFamily="2" charset="2"/>
            </a:endParaRPr>
          </a:p>
          <a:p>
            <a:pPr marL="342900" lvl="0" indent="-342900">
              <a:spcBef>
                <a:spcPts val="0"/>
              </a:spcBef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	</a:t>
            </a:r>
            <a:r>
              <a:rPr lang="en-US" sz="2000" b="1" u="sng" dirty="0" err="1" smtClean="0">
                <a:latin typeface="+mn-lt"/>
                <a:sym typeface="Wingdings" pitchFamily="2" charset="2"/>
              </a:rPr>
              <a:t>endif</a:t>
            </a:r>
            <a:r>
              <a:rPr lang="en-US" sz="2000" dirty="0" smtClean="0">
                <a:latin typeface="+mn-lt"/>
                <a:sym typeface="Wingdings" pitchFamily="2" charset="2"/>
              </a:rPr>
              <a:t>    </a:t>
            </a:r>
            <a:endParaRPr lang="en-US" sz="2000" dirty="0" smtClean="0">
              <a:latin typeface="+mn-lt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676400" y="2178570"/>
            <a:ext cx="662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n-lt"/>
              </a:rPr>
              <a:t>i        :  </a:t>
            </a:r>
            <a:r>
              <a:rPr lang="en-US" sz="2000" b="1" u="sng" dirty="0" smtClean="0">
                <a:latin typeface="+mn-lt"/>
              </a:rPr>
              <a:t>integer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219200" y="2762248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1143000" y="5943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EndFunction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57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SELESAI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Blackadder ITC" pitchFamily="82" charset="0"/>
                <a:cs typeface="Arabic Typesetting" pitchFamily="66" charset="-78"/>
              </a:rPr>
              <a:t>Alhamdulillah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Subrutin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en-US" sz="4000" kern="1200" dirty="0" err="1" smtClean="0"/>
              <a:t>Prosedur</a:t>
            </a:r>
            <a:endParaRPr lang="en-US" sz="4000" kern="1200" dirty="0" smtClean="0"/>
          </a:p>
          <a:p>
            <a:pPr marL="742950" indent="-742950">
              <a:buAutoNum type="arabicPeriod"/>
            </a:pPr>
            <a:r>
              <a:rPr lang="en-US" sz="4000" kern="1200" dirty="0" err="1" smtClean="0"/>
              <a:t>Fungsi</a:t>
            </a:r>
            <a:endParaRPr lang="en-US" sz="4000" kern="1200" dirty="0" smtClean="0"/>
          </a:p>
        </p:txBody>
      </p:sp>
      <p:pic>
        <p:nvPicPr>
          <p:cNvPr id="6" name="Picture 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Prosedur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990600"/>
            <a:ext cx="8077200" cy="5181600"/>
          </a:xfrm>
        </p:spPr>
        <p:txBody>
          <a:bodyPr/>
          <a:lstStyle/>
          <a:p>
            <a:pPr marL="742950" indent="-742950">
              <a:buNone/>
            </a:pPr>
            <a:r>
              <a:rPr lang="en-US" sz="3600" b="1" kern="1200" dirty="0" err="1" smtClean="0"/>
              <a:t>Bentuk</a:t>
            </a:r>
            <a:r>
              <a:rPr lang="en-US" sz="3600" b="1" kern="1200" dirty="0" smtClean="0"/>
              <a:t> </a:t>
            </a:r>
            <a:r>
              <a:rPr lang="en-US" sz="3600" b="1" kern="1200" dirty="0" err="1" smtClean="0"/>
              <a:t>Umum</a:t>
            </a:r>
            <a:r>
              <a:rPr lang="en-US" sz="4000" kern="1200" dirty="0" smtClean="0"/>
              <a:t>:</a:t>
            </a:r>
          </a:p>
          <a:p>
            <a:pPr marL="742950" indent="-742950">
              <a:buNone/>
            </a:pPr>
            <a:r>
              <a:rPr lang="en-US" sz="2800" b="1" u="sng" kern="1200" dirty="0" smtClean="0"/>
              <a:t>Procedure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nama_prosedur</a:t>
            </a:r>
            <a:r>
              <a:rPr lang="en-US" sz="2800" kern="1200" dirty="0" smtClean="0"/>
              <a:t>(&lt;</a:t>
            </a:r>
            <a:r>
              <a:rPr lang="en-US" sz="2800" b="1" kern="1200" dirty="0" err="1" smtClean="0"/>
              <a:t>daftar</a:t>
            </a:r>
            <a:r>
              <a:rPr lang="en-US" sz="2800" b="1" kern="1200" dirty="0" smtClean="0"/>
              <a:t> parameter</a:t>
            </a:r>
            <a:r>
              <a:rPr lang="en-US" sz="2800" kern="1200" dirty="0" smtClean="0"/>
              <a:t>&gt;)</a:t>
            </a:r>
          </a:p>
          <a:p>
            <a:pPr marL="742950" indent="-742950">
              <a:buNone/>
            </a:pPr>
            <a:r>
              <a:rPr lang="en-US" sz="2800" kern="1200" dirty="0" smtClean="0"/>
              <a:t>{I.S. : …………………………………………...}</a:t>
            </a:r>
          </a:p>
          <a:p>
            <a:pPr marL="742950" indent="-742950">
              <a:buNone/>
            </a:pPr>
            <a:r>
              <a:rPr lang="en-US" sz="2800" kern="1200" dirty="0" smtClean="0"/>
              <a:t>{F.S. : ………………………………………..…}</a:t>
            </a:r>
          </a:p>
          <a:p>
            <a:pPr marL="742950" indent="-742950">
              <a:buNone/>
            </a:pPr>
            <a:r>
              <a:rPr lang="en-US" sz="2800" b="1" u="sng" kern="1200" dirty="0" err="1" smtClean="0"/>
              <a:t>Kamus</a:t>
            </a:r>
            <a:r>
              <a:rPr lang="en-US" sz="2800" b="1" u="sng" kern="1200" dirty="0" smtClean="0"/>
              <a:t>: </a:t>
            </a:r>
            <a:r>
              <a:rPr lang="en-US" sz="2800" kern="1200" dirty="0" smtClean="0"/>
              <a:t>   </a:t>
            </a:r>
            <a:r>
              <a:rPr lang="en-US" sz="2800" kern="1200" dirty="0" smtClean="0">
                <a:solidFill>
                  <a:srgbClr val="FF0000"/>
                </a:solidFill>
              </a:rPr>
              <a:t>{</a:t>
            </a:r>
            <a:r>
              <a:rPr lang="en-US" sz="2800" kern="1200" dirty="0" err="1" smtClean="0">
                <a:solidFill>
                  <a:srgbClr val="FF0000"/>
                </a:solidFill>
              </a:rPr>
              <a:t>kamus</a:t>
            </a:r>
            <a:r>
              <a:rPr lang="en-US" sz="2800" kern="1200" dirty="0" smtClean="0">
                <a:solidFill>
                  <a:srgbClr val="FF0000"/>
                </a:solidFill>
              </a:rPr>
              <a:t> </a:t>
            </a:r>
            <a:r>
              <a:rPr lang="en-US" sz="2800" kern="1200" dirty="0" err="1" smtClean="0">
                <a:solidFill>
                  <a:srgbClr val="FF0000"/>
                </a:solidFill>
              </a:rPr>
              <a:t>lokal</a:t>
            </a:r>
            <a:r>
              <a:rPr lang="en-US" sz="2800" kern="1200" dirty="0" smtClean="0">
                <a:solidFill>
                  <a:srgbClr val="FF0000"/>
                </a:solidFill>
              </a:rPr>
              <a:t>}</a:t>
            </a:r>
          </a:p>
          <a:p>
            <a:pPr marL="742950" indent="-742950">
              <a:buNone/>
            </a:pPr>
            <a:r>
              <a:rPr lang="en-US" sz="2800" kern="1200" dirty="0" smtClean="0"/>
              <a:t>    {</a:t>
            </a:r>
            <a:r>
              <a:rPr lang="en-US" sz="2800" kern="1200" dirty="0" err="1" smtClean="0"/>
              <a:t>deklarasi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variabel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dan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tipedatanya</a:t>
            </a:r>
            <a:r>
              <a:rPr lang="en-US" sz="2800" kern="1200" dirty="0" smtClean="0"/>
              <a:t>}</a:t>
            </a:r>
          </a:p>
          <a:p>
            <a:pPr marL="742950" indent="-742950">
              <a:buNone/>
            </a:pPr>
            <a:r>
              <a:rPr lang="en-US" sz="2800" b="1" u="sng" kern="1200" dirty="0" err="1" smtClean="0"/>
              <a:t>Algoritma</a:t>
            </a:r>
            <a:r>
              <a:rPr lang="en-US" sz="2800" b="1" u="sng" kern="1200" dirty="0" smtClean="0"/>
              <a:t>:</a:t>
            </a:r>
          </a:p>
          <a:p>
            <a:pPr marL="742950" indent="-742950">
              <a:buNone/>
            </a:pPr>
            <a:r>
              <a:rPr lang="en-US" sz="2800" kern="1200" dirty="0" smtClean="0"/>
              <a:t>    {</a:t>
            </a:r>
            <a:r>
              <a:rPr lang="en-US" sz="2800" kern="1200" dirty="0" err="1" smtClean="0"/>
              <a:t>aksi-aksi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yg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terjadi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pada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prosedur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ini</a:t>
            </a:r>
            <a:r>
              <a:rPr lang="en-US" sz="2800" kern="1200" dirty="0" smtClean="0"/>
              <a:t>}</a:t>
            </a:r>
          </a:p>
          <a:p>
            <a:pPr marL="742950" indent="-742950">
              <a:buNone/>
            </a:pPr>
            <a:r>
              <a:rPr lang="en-US" sz="2800" b="1" u="sng" kern="1200" dirty="0" err="1" smtClean="0"/>
              <a:t>EndProcedure</a:t>
            </a:r>
            <a:endParaRPr lang="en-US" sz="2800" b="1" u="sng" kern="1200" dirty="0" smtClean="0"/>
          </a:p>
        </p:txBody>
      </p:sp>
      <p:pic>
        <p:nvPicPr>
          <p:cNvPr id="6" name="Picture 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51160" y="103682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  <a:hlinkClick r:id="rId3" action="ppaction://hlinksldjump"/>
              </a:rPr>
              <a:t>Parameter Formal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Left Brace 7"/>
          <p:cNvSpPr/>
          <p:nvPr/>
        </p:nvSpPr>
        <p:spPr>
          <a:xfrm rot="16200000" flipH="1">
            <a:off x="7048500" y="266701"/>
            <a:ext cx="380999" cy="2743198"/>
          </a:xfrm>
          <a:prstGeom prst="leftBrace">
            <a:avLst>
              <a:gd name="adj1" fmla="val 8333"/>
              <a:gd name="adj2" fmla="val 5092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5732208" y="3276600"/>
            <a:ext cx="2878392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+mn-lt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6192" y="152400"/>
            <a:ext cx="8229600" cy="563563"/>
          </a:xfrm>
        </p:spPr>
        <p:txBody>
          <a:bodyPr/>
          <a:lstStyle/>
          <a:p>
            <a:r>
              <a:rPr lang="en-US" sz="3600" dirty="0" smtClean="0">
                <a:cs typeface="Andalus" pitchFamily="18" charset="-78"/>
              </a:rPr>
              <a:t>Parameter Formal</a:t>
            </a:r>
            <a:endParaRPr lang="en-US" sz="3600" dirty="0">
              <a:cs typeface="Andalus" pitchFamily="18" charset="-78"/>
            </a:endParaRPr>
          </a:p>
        </p:txBody>
      </p:sp>
      <p:sp>
        <p:nvSpPr>
          <p:cNvPr id="70665" name="Freeform 9"/>
          <p:cNvSpPr>
            <a:spLocks/>
          </p:cNvSpPr>
          <p:nvPr/>
        </p:nvSpPr>
        <p:spPr bwMode="gray">
          <a:xfrm flipH="1">
            <a:off x="5046408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1617408" y="3276600"/>
            <a:ext cx="26670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617408" y="3429000"/>
            <a:ext cx="2514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By value (Input)</a:t>
            </a:r>
          </a:p>
          <a:p>
            <a:pPr eaLnBrk="0" hangingPunct="0"/>
            <a:r>
              <a:rPr lang="en-US" sz="2000" b="1" dirty="0" smtClean="0">
                <a:latin typeface="+mn-lt"/>
              </a:rPr>
              <a:t>{</a:t>
            </a:r>
            <a:r>
              <a:rPr lang="en-US" sz="2000" b="1" dirty="0" err="1" smtClean="0">
                <a:latin typeface="+mn-lt"/>
              </a:rPr>
              <a:t>sebagai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err="1" smtClean="0">
                <a:latin typeface="+mn-lt"/>
              </a:rPr>
              <a:t>masukan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err="1" smtClean="0">
                <a:latin typeface="+mn-lt"/>
              </a:rPr>
              <a:t>untuk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err="1" smtClean="0">
                <a:latin typeface="+mn-lt"/>
              </a:rPr>
              <a:t>subrutin</a:t>
            </a:r>
            <a:r>
              <a:rPr lang="en-US" sz="2000" b="1" dirty="0" smtClean="0">
                <a:latin typeface="+mn-lt"/>
              </a:rPr>
              <a:t>}</a:t>
            </a:r>
            <a:endParaRPr lang="en-US" sz="2000" b="1" dirty="0">
              <a:solidFill>
                <a:srgbClr val="000099"/>
              </a:solidFill>
              <a:latin typeface="+mn-lt"/>
              <a:cs typeface="Andalus" pitchFamily="18" charset="-78"/>
            </a:endParaRPr>
          </a:p>
        </p:txBody>
      </p:sp>
      <p:sp>
        <p:nvSpPr>
          <p:cNvPr id="70663" name="Freeform 7"/>
          <p:cNvSpPr>
            <a:spLocks/>
          </p:cNvSpPr>
          <p:nvPr/>
        </p:nvSpPr>
        <p:spPr bwMode="gray">
          <a:xfrm>
            <a:off x="4143120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4" name="AutoShape 8"/>
          <p:cNvSpPr>
            <a:spLocks noChangeAspect="1" noChangeArrowheads="1" noTextEdit="1"/>
          </p:cNvSpPr>
          <p:nvPr/>
        </p:nvSpPr>
        <p:spPr bwMode="gray">
          <a:xfrm flipH="1">
            <a:off x="5343271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522408" y="1371600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0668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9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70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0671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0672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0673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4153706" y="1512633"/>
            <a:ext cx="169309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0099"/>
                </a:solidFill>
                <a:latin typeface="+mn-lt"/>
              </a:rPr>
              <a:t>Parameter</a:t>
            </a:r>
          </a:p>
          <a:p>
            <a:pPr algn="ctr" eaLnBrk="0" hangingPunct="0"/>
            <a:r>
              <a:rPr lang="en-US" b="1" dirty="0" smtClean="0">
                <a:solidFill>
                  <a:srgbClr val="000099"/>
                </a:solidFill>
                <a:latin typeface="+mn-lt"/>
              </a:rPr>
              <a:t>Formal</a:t>
            </a:r>
            <a:endParaRPr lang="en-US" sz="140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5884608" y="3352800"/>
            <a:ext cx="259556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By reference 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(Output, </a:t>
            </a:r>
            <a:r>
              <a:rPr lang="en-US" sz="1800" b="1" dirty="0" err="1" smtClean="0">
                <a:solidFill>
                  <a:srgbClr val="C00000"/>
                </a:solidFill>
                <a:latin typeface="+mn-lt"/>
              </a:rPr>
              <a:t>Input/Output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)</a:t>
            </a:r>
          </a:p>
          <a:p>
            <a:pPr eaLnBrk="0" hangingPunct="0"/>
            <a:r>
              <a:rPr lang="en-US" sz="1800" b="1" dirty="0" smtClean="0">
                <a:latin typeface="+mn-lt"/>
              </a:rPr>
              <a:t>{</a:t>
            </a:r>
            <a:r>
              <a:rPr lang="en-US" sz="1800" b="1" dirty="0" err="1" smtClean="0">
                <a:latin typeface="+mn-lt"/>
              </a:rPr>
              <a:t>sebagai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keluaran</a:t>
            </a:r>
            <a:r>
              <a:rPr lang="en-US" sz="1800" b="1" dirty="0" smtClean="0">
                <a:latin typeface="+mn-lt"/>
              </a:rPr>
              <a:t>, </a:t>
            </a:r>
            <a:r>
              <a:rPr lang="en-US" sz="1800" b="1" dirty="0" err="1" smtClean="0">
                <a:latin typeface="+mn-lt"/>
              </a:rPr>
              <a:t>atau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sebagai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masukkan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dan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kemudian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dikeluarkan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oleh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subrutin</a:t>
            </a:r>
            <a:r>
              <a:rPr lang="en-US" sz="1800" b="1" dirty="0" smtClean="0">
                <a:latin typeface="+mn-lt"/>
              </a:rPr>
              <a:t>}</a:t>
            </a:r>
            <a:endParaRPr lang="en-US" sz="1800" b="1" dirty="0">
              <a:solidFill>
                <a:srgbClr val="000099"/>
              </a:solidFill>
              <a:latin typeface="+mn-lt"/>
              <a:cs typeface="Andalus" pitchFamily="18" charset="-78"/>
            </a:endParaRPr>
          </a:p>
        </p:txBody>
      </p:sp>
      <p:pic>
        <p:nvPicPr>
          <p:cNvPr id="26" name="Picture 2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70658" grpId="0"/>
      <p:bldP spid="70665" grpId="0" animBg="1"/>
      <p:bldP spid="70661" grpId="0" animBg="1"/>
      <p:bldP spid="70662" grpId="0"/>
      <p:bldP spid="70663" grpId="0" animBg="1"/>
      <p:bldP spid="7067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Parameter by Value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1214437" y="990600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043237" y="990600"/>
            <a:ext cx="297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Tampil_Faktorial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290637" y="3657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5405437" y="990600"/>
            <a:ext cx="373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</a:t>
            </a:r>
            <a:r>
              <a:rPr kumimoji="0" lang="en-US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dirty="0" err="1" smtClean="0">
                <a:latin typeface="+mn-lt"/>
              </a:rPr>
              <a:t>f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aktorial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latin typeface="+mn-lt"/>
              </a:rPr>
              <a:t>: </a:t>
            </a:r>
            <a:r>
              <a:rPr lang="en-US" b="1" u="sng" dirty="0" smtClean="0">
                <a:latin typeface="+mn-lt"/>
              </a:rPr>
              <a:t>real</a:t>
            </a:r>
            <a:r>
              <a:rPr lang="en-US" dirty="0" smtClean="0">
                <a:latin typeface="+mn-lt"/>
              </a:rPr>
              <a:t>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1290637" y="2057400"/>
            <a:ext cx="662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{F.S.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menampilkan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r>
              <a:rPr lang="en-US" dirty="0" smtClean="0">
                <a:latin typeface="+mn-lt"/>
              </a:rPr>
              <a:t>}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1290637" y="1524000"/>
            <a:ext cx="762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+mn-lt"/>
              </a:rPr>
              <a:t>{I.S. : </a:t>
            </a:r>
            <a:r>
              <a:rPr lang="en-US" dirty="0" err="1" smtClean="0">
                <a:latin typeface="+mn-lt"/>
              </a:rPr>
              <a:t>harga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faktorial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sudah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terdefinisi</a:t>
            </a:r>
            <a:r>
              <a:rPr lang="en-US" dirty="0" smtClean="0">
                <a:latin typeface="+mn-lt"/>
              </a:rPr>
              <a:t>}</a:t>
            </a:r>
            <a:endParaRPr kumimoji="0" lang="en-US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1290637" y="25908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err="1" smtClean="0">
                <a:latin typeface="+mn-lt"/>
              </a:rPr>
              <a:t>Kamus</a:t>
            </a:r>
            <a:r>
              <a:rPr lang="en-US" b="1" u="sng" dirty="0" smtClean="0">
                <a:latin typeface="+mn-lt"/>
              </a:rPr>
              <a:t>:</a:t>
            </a:r>
            <a:endParaRPr kumimoji="0" lang="en-US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214437" y="4267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+mn-lt"/>
                <a:sym typeface="Wingdings" pitchFamily="2" charset="2"/>
              </a:rPr>
              <a:t>		</a:t>
            </a:r>
            <a:r>
              <a:rPr kumimoji="0" lang="en-US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output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faktorial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214437" y="4953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EndProcedure</a:t>
            </a:r>
            <a:endParaRPr kumimoji="0" lang="en-US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1237" y="3043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Parameter Formal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>
            <a:stCxn id="15" idx="1"/>
          </p:cNvCxnSpPr>
          <p:nvPr/>
        </p:nvCxnSpPr>
        <p:spPr>
          <a:xfrm rot="16200000" flipH="1">
            <a:off x="6370638" y="2336803"/>
            <a:ext cx="1447798" cy="1269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 rot="16200000">
            <a:off x="6853237" y="152402"/>
            <a:ext cx="304801" cy="2743198"/>
          </a:xfrm>
          <a:prstGeom prst="leftBrace">
            <a:avLst>
              <a:gd name="adj1" fmla="val 8333"/>
              <a:gd name="adj2" fmla="val 5092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681537" y="2628900"/>
            <a:ext cx="2438400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72037" y="3733800"/>
            <a:ext cx="3200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Parameter by value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18" name="Picture 17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45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/>
              <a:t>Contoh</a:t>
            </a:r>
            <a:r>
              <a:rPr lang="en-US" sz="3600" b="1" dirty="0"/>
              <a:t> Parameter by Reference</a:t>
            </a:r>
            <a:endParaRPr lang="en-US" sz="36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1219200" y="1371600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3124200" y="1371600"/>
            <a:ext cx="121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Isi_N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295400" y="4038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038600" y="1371600"/>
            <a:ext cx="5105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</a:t>
            </a:r>
            <a:r>
              <a:rPr kumimoji="0" lang="en-US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lang="en-US" sz="2800" dirty="0" smtClean="0">
                <a:latin typeface="+mn-lt"/>
              </a:rPr>
              <a:t>: </a:t>
            </a:r>
            <a:r>
              <a:rPr lang="en-US" sz="2800" b="1" u="sng" dirty="0" smtClean="0">
                <a:latin typeface="+mn-lt"/>
              </a:rPr>
              <a:t>integer</a:t>
            </a:r>
            <a:r>
              <a:rPr lang="en-US" sz="2800" dirty="0" smtClean="0">
                <a:latin typeface="+mn-lt"/>
              </a:rPr>
              <a:t>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1295400" y="2438400"/>
            <a:ext cx="662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{F.S.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menghasilkan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  <a:r>
              <a:rPr lang="en-US" sz="2800" dirty="0" smtClean="0">
                <a:latin typeface="+mn-lt"/>
              </a:rPr>
              <a:t>}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1295400" y="1905000"/>
            <a:ext cx="762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+mn-lt"/>
              </a:rPr>
              <a:t>{I.S. : user </a:t>
            </a:r>
            <a:r>
              <a:rPr lang="en-US" sz="2800" dirty="0" err="1" smtClean="0">
                <a:latin typeface="+mn-lt"/>
              </a:rPr>
              <a:t>memasukkan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harga</a:t>
            </a:r>
            <a:r>
              <a:rPr lang="en-US" sz="2800" dirty="0" smtClean="0">
                <a:latin typeface="+mn-lt"/>
              </a:rPr>
              <a:t> N}</a:t>
            </a:r>
            <a:endParaRPr kumimoji="0" lang="en-US" sz="28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1295400" y="29718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dirty="0" err="1" smtClean="0">
                <a:latin typeface="+mn-lt"/>
              </a:rPr>
              <a:t>Kamus</a:t>
            </a:r>
            <a:r>
              <a:rPr lang="en-US" sz="2800" b="1" u="sng" dirty="0" smtClean="0">
                <a:latin typeface="+mn-lt"/>
              </a:rPr>
              <a:t>: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219200" y="4648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n-lt"/>
                <a:sym typeface="Wingdings" pitchFamily="2" charset="2"/>
              </a:rPr>
              <a:t>		</a:t>
            </a:r>
            <a:r>
              <a:rPr lang="en-US" sz="3200" b="1" u="sng" dirty="0" smtClean="0">
                <a:latin typeface="+mn-lt"/>
                <a:sym typeface="Wingdings" pitchFamily="2" charset="2"/>
              </a:rPr>
              <a:t>input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(N)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219200" y="5334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EndProcedure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4114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Parameter by Reference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4191000" y="2590800"/>
            <a:ext cx="24384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03230" y="898160"/>
            <a:ext cx="2620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Parameter Formal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Left Brace 15"/>
          <p:cNvSpPr/>
          <p:nvPr/>
        </p:nvSpPr>
        <p:spPr>
          <a:xfrm rot="16200000" flipH="1">
            <a:off x="5737867" y="-146529"/>
            <a:ext cx="259078" cy="3047999"/>
          </a:xfrm>
          <a:prstGeom prst="leftBrace">
            <a:avLst>
              <a:gd name="adj1" fmla="val 8333"/>
              <a:gd name="adj2" fmla="val 5092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48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Prosedur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1219200" y="914400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2590800" y="929390"/>
            <a:ext cx="114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219200" y="26670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3810000" y="9144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20650" marR="0" lvl="0" indent="-1206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</a:t>
            </a:r>
            <a:r>
              <a:rPr kumimoji="0" lang="en-US" sz="1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lang="en-US" sz="1800" dirty="0" smtClean="0">
                <a:latin typeface="+mn-lt"/>
              </a:rPr>
              <a:t>: </a:t>
            </a:r>
            <a:r>
              <a:rPr lang="en-US" sz="1800" b="1" u="sng" dirty="0" smtClean="0">
                <a:latin typeface="+mn-lt"/>
              </a:rPr>
              <a:t>integer</a:t>
            </a:r>
            <a:r>
              <a:rPr lang="en-US" sz="1800" dirty="0" smtClean="0">
                <a:latin typeface="+mn-lt"/>
              </a:rPr>
              <a:t>, </a:t>
            </a:r>
            <a:r>
              <a:rPr lang="en-US" sz="1800" b="1" u="sng" dirty="0" smtClean="0">
                <a:solidFill>
                  <a:srgbClr val="00B050"/>
                </a:solidFill>
                <a:latin typeface="+mn-lt"/>
              </a:rPr>
              <a:t>Output</a:t>
            </a:r>
            <a:r>
              <a:rPr lang="en-US" sz="1800" dirty="0" smtClean="0">
                <a:latin typeface="+mn-lt"/>
              </a:rPr>
              <a:t>  </a:t>
            </a:r>
            <a:r>
              <a:rPr lang="en-US" sz="1800" dirty="0" err="1" smtClean="0">
                <a:latin typeface="+mn-lt"/>
              </a:rPr>
              <a:t>Fak</a:t>
            </a:r>
            <a:r>
              <a:rPr lang="en-US" sz="1800" dirty="0" smtClean="0">
                <a:latin typeface="+mn-lt"/>
              </a:rPr>
              <a:t> : </a:t>
            </a:r>
            <a:r>
              <a:rPr lang="en-US" sz="1800" b="1" u="sng" dirty="0" smtClean="0">
                <a:latin typeface="+mn-lt"/>
              </a:rPr>
              <a:t>real</a:t>
            </a:r>
            <a:r>
              <a:rPr lang="en-US" sz="1800" dirty="0" smtClean="0">
                <a:latin typeface="+mn-lt"/>
              </a:rPr>
              <a:t>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1219200" y="1600200"/>
            <a:ext cx="662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{F.S.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menghasilkan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  <a:r>
              <a:rPr lang="en-US" sz="1800" dirty="0" smtClean="0">
                <a:latin typeface="+mn-lt"/>
              </a:rPr>
              <a:t>}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1219200" y="1295400"/>
            <a:ext cx="762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</a:rPr>
              <a:t>{I.S. : </a:t>
            </a:r>
            <a:r>
              <a:rPr lang="en-US" sz="1800" dirty="0" err="1" smtClean="0">
                <a:latin typeface="+mn-lt"/>
              </a:rPr>
              <a:t>harga</a:t>
            </a:r>
            <a:r>
              <a:rPr lang="en-US" sz="1800" dirty="0" smtClean="0">
                <a:latin typeface="+mn-lt"/>
              </a:rPr>
              <a:t> N </a:t>
            </a:r>
            <a:r>
              <a:rPr lang="en-US" sz="1800" dirty="0" err="1" smtClean="0">
                <a:latin typeface="+mn-lt"/>
              </a:rPr>
              <a:t>sudah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terdefinisi</a:t>
            </a:r>
            <a:r>
              <a:rPr lang="en-US" sz="1800" dirty="0" smtClean="0">
                <a:latin typeface="+mn-lt"/>
              </a:rPr>
              <a:t>}</a:t>
            </a:r>
            <a:endParaRPr kumimoji="0" lang="en-US" sz="18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1219200" y="19050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u="sng" dirty="0" err="1" smtClean="0">
                <a:latin typeface="+mn-lt"/>
              </a:rPr>
              <a:t>Kamus</a:t>
            </a:r>
            <a:r>
              <a:rPr lang="en-US" sz="1800" b="1" u="sng" dirty="0" smtClean="0">
                <a:latin typeface="+mn-lt"/>
              </a:rPr>
              <a:t>:</a:t>
            </a:r>
            <a:endParaRPr kumimoji="0" lang="en-US" sz="1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143000" y="3048000"/>
            <a:ext cx="5562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if</a:t>
            </a:r>
            <a:r>
              <a:rPr lang="en-US" sz="1800" dirty="0" smtClean="0">
                <a:latin typeface="+mn-lt"/>
                <a:sym typeface="Wingdings" pitchFamily="2" charset="2"/>
              </a:rPr>
              <a:t>   (N = 0)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or</a:t>
            </a:r>
            <a:r>
              <a:rPr lang="en-US" sz="1800" dirty="0" smtClean="0">
                <a:latin typeface="+mn-lt"/>
                <a:sym typeface="Wingdings" pitchFamily="2" charset="2"/>
              </a:rPr>
              <a:t> (N = 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 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then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      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1800" dirty="0" smtClean="0">
                <a:latin typeface="+mn-lt"/>
                <a:sym typeface="Wingdings" pitchFamily="2" charset="2"/>
              </a:rPr>
              <a:t>    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 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else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       	      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1800" dirty="0" smtClean="0">
                <a:latin typeface="+mn-lt"/>
                <a:sym typeface="Wingdings" pitchFamily="2" charset="2"/>
              </a:rPr>
              <a:t>    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     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for</a:t>
            </a:r>
            <a:r>
              <a:rPr lang="en-US" sz="1800" dirty="0" smtClean="0">
                <a:latin typeface="+mn-lt"/>
                <a:sym typeface="Wingdings" pitchFamily="2" charset="2"/>
              </a:rPr>
              <a:t>  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i</a:t>
            </a:r>
            <a:r>
              <a:rPr lang="en-US" sz="1800" dirty="0" smtClean="0">
                <a:latin typeface="+mn-lt"/>
                <a:sym typeface="Wingdings" pitchFamily="2" charset="2"/>
              </a:rPr>
              <a:t>    2  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to</a:t>
            </a:r>
            <a:r>
              <a:rPr lang="en-US" sz="1800" dirty="0" smtClean="0">
                <a:latin typeface="+mn-lt"/>
                <a:sym typeface="Wingdings" pitchFamily="2" charset="2"/>
              </a:rPr>
              <a:t>   N  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do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	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1800" dirty="0" smtClean="0">
                <a:latin typeface="+mn-lt"/>
                <a:sym typeface="Wingdings" pitchFamily="2" charset="2"/>
              </a:rPr>
              <a:t>   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1800" dirty="0" smtClean="0">
                <a:latin typeface="+mn-lt"/>
                <a:sym typeface="Wingdings" pitchFamily="2" charset="2"/>
              </a:rPr>
              <a:t>  *  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i</a:t>
            </a:r>
            <a:endParaRPr lang="en-US" sz="1800" dirty="0" smtClean="0">
              <a:latin typeface="+mn-lt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      </a:t>
            </a:r>
            <a:r>
              <a:rPr lang="en-US" sz="1800" b="1" u="sng" dirty="0" err="1" smtClean="0">
                <a:latin typeface="+mn-lt"/>
                <a:sym typeface="Wingdings" pitchFamily="2" charset="2"/>
              </a:rPr>
              <a:t>endfor</a:t>
            </a:r>
            <a:endParaRPr lang="en-US" sz="1800" b="1" u="sng" dirty="0" smtClean="0">
              <a:latin typeface="+mn-lt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</a:t>
            </a:r>
            <a:r>
              <a:rPr lang="en-US" sz="1800" b="1" u="sng" dirty="0" err="1" smtClean="0">
                <a:latin typeface="+mn-lt"/>
                <a:sym typeface="Wingdings" pitchFamily="2" charset="2"/>
              </a:rPr>
              <a:t>endif</a:t>
            </a:r>
            <a:r>
              <a:rPr lang="en-US" sz="1800" dirty="0" smtClean="0">
                <a:latin typeface="+mn-lt"/>
                <a:sym typeface="Wingdings" pitchFamily="2" charset="2"/>
              </a:rPr>
              <a:t>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143000" y="59436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EndProcedure</a:t>
            </a:r>
            <a:endParaRPr kumimoji="0" lang="en-US" sz="18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1143000" y="22860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sym typeface="Wingdings" pitchFamily="2" charset="2"/>
              </a:rPr>
              <a:t>		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i</a:t>
            </a:r>
            <a:r>
              <a:rPr lang="en-US" sz="1800" dirty="0" smtClean="0">
                <a:latin typeface="+mn-lt"/>
                <a:sym typeface="Wingdings" pitchFamily="2" charset="2"/>
              </a:rPr>
              <a:t>   :  </a:t>
            </a:r>
            <a:r>
              <a:rPr lang="en-US" sz="1800" b="1" u="sng" dirty="0" smtClean="0">
                <a:latin typeface="+mn-lt"/>
                <a:sym typeface="Wingdings" pitchFamily="2" charset="2"/>
              </a:rPr>
              <a:t>integer</a:t>
            </a:r>
            <a:r>
              <a:rPr lang="en-US" sz="1800" dirty="0" smtClean="0">
                <a:latin typeface="+mn-lt"/>
                <a:sym typeface="Wingdings" pitchFamily="2" charset="2"/>
              </a:rPr>
              <a:t>     {</a:t>
            </a:r>
            <a:r>
              <a:rPr lang="en-US" sz="1800" dirty="0" err="1" smtClean="0">
                <a:latin typeface="+mn-lt"/>
                <a:sym typeface="Wingdings" pitchFamily="2" charset="2"/>
              </a:rPr>
              <a:t>pencacah</a:t>
            </a:r>
            <a:r>
              <a:rPr lang="en-US" sz="1800" dirty="0" smtClean="0">
                <a:latin typeface="+mn-lt"/>
                <a:sym typeface="Wingdings" pitchFamily="2" charset="2"/>
              </a:rPr>
              <a:t>}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>
            <a:endCxn id="6" idx="2"/>
          </p:cNvCxnSpPr>
          <p:nvPr/>
        </p:nvCxnSpPr>
        <p:spPr>
          <a:xfrm rot="16200000" flipH="1">
            <a:off x="3657600" y="1828800"/>
            <a:ext cx="20574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6134100" y="1409700"/>
            <a:ext cx="990600" cy="609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1800" y="21336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+mn-lt"/>
              </a:rPr>
              <a:t>Parameter by Reference</a:t>
            </a:r>
            <a:endParaRPr lang="en-US" sz="2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3119735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Parameter by Value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3125450"/>
            <a:ext cx="2895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Parameter Formal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9" name="Straight Arrow Connector 18"/>
          <p:cNvCxnSpPr>
            <a:stCxn id="20" idx="1"/>
          </p:cNvCxnSpPr>
          <p:nvPr/>
        </p:nvCxnSpPr>
        <p:spPr>
          <a:xfrm rot="16200000" flipH="1">
            <a:off x="5427840" y="1846441"/>
            <a:ext cx="1828803" cy="87911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 Brace 19"/>
          <p:cNvSpPr/>
          <p:nvPr/>
        </p:nvSpPr>
        <p:spPr>
          <a:xfrm rot="16200000">
            <a:off x="5791201" y="-609602"/>
            <a:ext cx="152399" cy="3810002"/>
          </a:xfrm>
          <a:prstGeom prst="leftBrace">
            <a:avLst>
              <a:gd name="adj1" fmla="val 8333"/>
              <a:gd name="adj2" fmla="val 50926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98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Pemanggilan</a:t>
            </a:r>
            <a:r>
              <a:rPr lang="en-US" b="1" dirty="0"/>
              <a:t> </a:t>
            </a:r>
            <a:r>
              <a:rPr lang="en-US" b="1" dirty="0" err="1"/>
              <a:t>Prosedur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990600"/>
            <a:ext cx="7848600" cy="51816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b="1" kern="1200" dirty="0" err="1" smtClean="0"/>
              <a:t>nama_prosedur</a:t>
            </a:r>
            <a:r>
              <a:rPr lang="en-US" sz="3200" b="1" kern="1200" dirty="0" smtClean="0"/>
              <a:t>(parameter </a:t>
            </a:r>
            <a:r>
              <a:rPr lang="en-US" sz="3200" b="1" kern="1200" dirty="0" err="1" smtClean="0"/>
              <a:t>aktual</a:t>
            </a:r>
            <a:r>
              <a:rPr lang="en-US" sz="3200" b="1" kern="1200" dirty="0" smtClean="0"/>
              <a:t>)</a:t>
            </a:r>
          </a:p>
          <a:p>
            <a:pPr marL="514350" indent="-514350">
              <a:buNone/>
            </a:pPr>
            <a:endParaRPr lang="en-US" sz="3200" kern="1200" dirty="0" smtClean="0"/>
          </a:p>
          <a:p>
            <a:pPr marL="514350" indent="-514350">
              <a:buNone/>
            </a:pPr>
            <a:r>
              <a:rPr lang="en-US" sz="3200" b="1" kern="1200" dirty="0" err="1" smtClean="0"/>
              <a:t>Contoh</a:t>
            </a:r>
            <a:r>
              <a:rPr lang="en-US" sz="3200" b="1" kern="1200" dirty="0" smtClean="0"/>
              <a:t> :</a:t>
            </a:r>
          </a:p>
          <a:p>
            <a:pPr marL="514350" indent="-514350">
              <a:buNone/>
            </a:pPr>
            <a:r>
              <a:rPr lang="en-US" sz="3200" kern="1200" dirty="0" smtClean="0"/>
              <a:t>   </a:t>
            </a:r>
            <a:r>
              <a:rPr lang="en-US" sz="3200" kern="1200" dirty="0" err="1" smtClean="0"/>
              <a:t>Tampil_Faktorial</a:t>
            </a:r>
            <a:r>
              <a:rPr lang="en-US" sz="3200" kern="1200" dirty="0" smtClean="0"/>
              <a:t>(</a:t>
            </a:r>
            <a:r>
              <a:rPr lang="en-US" sz="3200" kern="1200" dirty="0" err="1" smtClean="0"/>
              <a:t>Faktorial</a:t>
            </a:r>
            <a:r>
              <a:rPr lang="en-US" sz="3200" kern="1200" dirty="0" smtClean="0"/>
              <a:t>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179820" y="3733800"/>
            <a:ext cx="1295400" cy="6858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eft Brace 5"/>
          <p:cNvSpPr/>
          <p:nvPr/>
        </p:nvSpPr>
        <p:spPr>
          <a:xfrm rot="16200000">
            <a:off x="3048000" y="1905001"/>
            <a:ext cx="228600" cy="2819400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5372100" y="2552701"/>
            <a:ext cx="304800" cy="16002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rot="16200000" flipH="1">
            <a:off x="5276851" y="3752850"/>
            <a:ext cx="1219199" cy="723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95400" y="46437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Nama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Prosedur</a:t>
            </a:r>
            <a:endParaRPr lang="en-US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4648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Parameter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Aktual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1" name="Picture 10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6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Memanggil</a:t>
            </a:r>
            <a:r>
              <a:rPr lang="en-US" b="1" dirty="0"/>
              <a:t> </a:t>
            </a:r>
            <a:r>
              <a:rPr lang="en-US" b="1" dirty="0" err="1"/>
              <a:t>Prosedur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1219200" y="1386590"/>
            <a:ext cx="3429000" cy="44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Menghitung_Faktorial</a:t>
            </a:r>
            <a:endParaRPr kumimoji="0" lang="en-US" sz="2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219200" y="44196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219200" y="2057400"/>
            <a:ext cx="662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{F.S.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menampilkan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Faktorial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  <a:r>
              <a:rPr lang="en-US" sz="2200" dirty="0" smtClean="0">
                <a:latin typeface="+mn-lt"/>
              </a:rPr>
              <a:t>}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219200" y="1752600"/>
            <a:ext cx="762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</a:rPr>
              <a:t>{I.S.  : user </a:t>
            </a:r>
            <a:r>
              <a:rPr lang="en-US" sz="2200" dirty="0" err="1" smtClean="0">
                <a:latin typeface="+mn-lt"/>
              </a:rPr>
              <a:t>memasukkan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harga</a:t>
            </a:r>
            <a:r>
              <a:rPr lang="en-US" sz="2200" dirty="0" smtClean="0">
                <a:latin typeface="+mn-lt"/>
              </a:rPr>
              <a:t> n}</a:t>
            </a:r>
            <a:endParaRPr kumimoji="0" lang="en-US" sz="22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1219200" y="24384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u="sng" dirty="0" err="1" smtClean="0">
                <a:latin typeface="+mn-lt"/>
              </a:rPr>
              <a:t>Kamus</a:t>
            </a:r>
            <a:r>
              <a:rPr lang="en-US" sz="2200" b="1" u="sng" dirty="0" smtClean="0">
                <a:latin typeface="+mn-lt"/>
              </a:rPr>
              <a:t>:</a:t>
            </a: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1219200" y="49530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Isi_N</a:t>
            </a:r>
            <a:r>
              <a:rPr lang="en-US" sz="2200" dirty="0" smtClean="0">
                <a:latin typeface="+mn-lt"/>
                <a:sym typeface="Wingdings" pitchFamily="2" charset="2"/>
              </a:rPr>
              <a:t>(N)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1143000" y="2819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N      : 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integer</a:t>
            </a:r>
            <a:r>
              <a:rPr lang="en-US" sz="2200" dirty="0" smtClean="0">
                <a:latin typeface="+mn-lt"/>
                <a:sym typeface="Wingdings" pitchFamily="2" charset="2"/>
              </a:rPr>
              <a:t>     {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harga</a:t>
            </a:r>
            <a:r>
              <a:rPr lang="en-US" sz="2200" dirty="0" smtClean="0"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yg</a:t>
            </a:r>
            <a:r>
              <a:rPr lang="en-US" sz="2200" dirty="0" smtClean="0"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akan</a:t>
            </a:r>
            <a:r>
              <a:rPr lang="en-US" sz="2200" dirty="0" smtClean="0"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difaktorialkan</a:t>
            </a:r>
            <a:r>
              <a:rPr lang="en-US" sz="2200" dirty="0" smtClean="0">
                <a:latin typeface="+mn-lt"/>
                <a:sym typeface="Wingdings" pitchFamily="2" charset="2"/>
              </a:rPr>
              <a:t>}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219200" y="5257800"/>
            <a:ext cx="5486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Faktorial</a:t>
            </a:r>
            <a:r>
              <a:rPr lang="en-US" sz="2200" dirty="0" smtClean="0">
                <a:latin typeface="+mn-lt"/>
                <a:sym typeface="Wingdings" pitchFamily="2" charset="2"/>
              </a:rPr>
              <a:t>(N,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200" dirty="0" smtClean="0">
                <a:latin typeface="+mn-lt"/>
                <a:sym typeface="Wingdings" pitchFamily="2" charset="2"/>
              </a:rPr>
              <a:t>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204210" y="5562600"/>
            <a:ext cx="5486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Tampil_Faktorial</a:t>
            </a:r>
            <a:r>
              <a:rPr lang="en-US" sz="2200" dirty="0" smtClean="0">
                <a:latin typeface="+mn-lt"/>
                <a:sym typeface="Wingdings" pitchFamily="2" charset="2"/>
              </a:rPr>
              <a:t>(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200" dirty="0" smtClean="0">
                <a:latin typeface="+mn-lt"/>
                <a:sym typeface="Wingdings" pitchFamily="2" charset="2"/>
              </a:rPr>
              <a:t>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1143000" y="31242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200" dirty="0" smtClean="0">
                <a:latin typeface="+mn-lt"/>
                <a:sym typeface="Wingdings" pitchFamily="2" charset="2"/>
              </a:rPr>
              <a:t>   : 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real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1143000" y="34290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Procedure</a:t>
            </a:r>
            <a:r>
              <a:rPr lang="en-US" sz="2200" dirty="0" smtClean="0"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Isi_N</a:t>
            </a:r>
            <a:r>
              <a:rPr lang="en-US" sz="2200" dirty="0" smtClean="0">
                <a:latin typeface="+mn-lt"/>
                <a:sym typeface="Wingdings" pitchFamily="2" charset="2"/>
              </a:rPr>
              <a:t>(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Output </a:t>
            </a:r>
            <a:r>
              <a:rPr lang="en-US" sz="2200" dirty="0" smtClean="0">
                <a:latin typeface="+mn-lt"/>
                <a:sym typeface="Wingdings" pitchFamily="2" charset="2"/>
              </a:rPr>
              <a:t> N :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integer</a:t>
            </a:r>
            <a:r>
              <a:rPr lang="en-US" sz="2200" dirty="0" smtClean="0">
                <a:latin typeface="+mn-lt"/>
                <a:sym typeface="Wingdings" pitchFamily="2" charset="2"/>
              </a:rPr>
              <a:t>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3"/>
          <p:cNvSpPr txBox="1">
            <a:spLocks/>
          </p:cNvSpPr>
          <p:nvPr/>
        </p:nvSpPr>
        <p:spPr bwMode="auto">
          <a:xfrm>
            <a:off x="1143000" y="37338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Procedure</a:t>
            </a:r>
            <a:r>
              <a:rPr lang="en-US" sz="2200" dirty="0" smtClean="0"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Faktorial</a:t>
            </a:r>
            <a:r>
              <a:rPr lang="en-US" sz="2200" dirty="0" smtClean="0">
                <a:latin typeface="+mn-lt"/>
                <a:sym typeface="Wingdings" pitchFamily="2" charset="2"/>
              </a:rPr>
              <a:t>(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Input </a:t>
            </a:r>
            <a:r>
              <a:rPr lang="en-US" sz="2200" dirty="0" smtClean="0">
                <a:latin typeface="+mn-lt"/>
                <a:sym typeface="Wingdings" pitchFamily="2" charset="2"/>
              </a:rPr>
              <a:t> N :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integer</a:t>
            </a:r>
            <a:r>
              <a:rPr lang="en-US" sz="2200" dirty="0" smtClean="0">
                <a:latin typeface="+mn-lt"/>
                <a:sym typeface="Wingdings" pitchFamily="2" charset="2"/>
              </a:rPr>
              <a:t>,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Output</a:t>
            </a:r>
            <a:r>
              <a:rPr lang="en-US" sz="2200" dirty="0" smtClean="0">
                <a:latin typeface="+mn-lt"/>
                <a:sym typeface="Wingdings" pitchFamily="2" charset="2"/>
              </a:rPr>
              <a:t> 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</a:t>
            </a:r>
            <a:r>
              <a:rPr lang="en-US" sz="2200" dirty="0" smtClean="0">
                <a:latin typeface="+mn-lt"/>
                <a:sym typeface="Wingdings" pitchFamily="2" charset="2"/>
              </a:rPr>
              <a:t> :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real</a:t>
            </a:r>
            <a:r>
              <a:rPr lang="en-US" sz="2200" dirty="0" smtClean="0">
                <a:latin typeface="+mn-lt"/>
                <a:sym typeface="Wingdings" pitchFamily="2" charset="2"/>
              </a:rPr>
              <a:t>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3"/>
          <p:cNvSpPr txBox="1">
            <a:spLocks/>
          </p:cNvSpPr>
          <p:nvPr/>
        </p:nvSpPr>
        <p:spPr bwMode="auto">
          <a:xfrm>
            <a:off x="1143000" y="40386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Procedure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Tampil_Faktorial</a:t>
            </a:r>
            <a:r>
              <a:rPr lang="en-US" sz="2200" dirty="0" smtClean="0">
                <a:latin typeface="+mn-lt"/>
                <a:sym typeface="Wingdings" pitchFamily="2" charset="2"/>
              </a:rPr>
              <a:t>(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Input </a:t>
            </a:r>
            <a:r>
              <a:rPr lang="en-US" sz="2200" dirty="0" smtClean="0">
                <a:latin typeface="+mn-lt"/>
                <a:sym typeface="Wingdings" pitchFamily="2" charset="2"/>
              </a:rPr>
              <a:t> </a:t>
            </a:r>
            <a:r>
              <a:rPr lang="en-US" sz="2200" dirty="0" err="1" smtClean="0">
                <a:latin typeface="+mn-lt"/>
                <a:sym typeface="Wingdings" pitchFamily="2" charset="2"/>
              </a:rPr>
              <a:t>Faktorial</a:t>
            </a:r>
            <a:r>
              <a:rPr lang="en-US" sz="2200" dirty="0" smtClean="0">
                <a:latin typeface="+mn-lt"/>
                <a:sym typeface="Wingdings" pitchFamily="2" charset="2"/>
              </a:rPr>
              <a:t> : </a:t>
            </a:r>
            <a:r>
              <a:rPr lang="en-US" sz="2200" b="1" u="sng" dirty="0" smtClean="0">
                <a:latin typeface="+mn-lt"/>
                <a:sym typeface="Wingdings" pitchFamily="2" charset="2"/>
              </a:rPr>
              <a:t>real</a:t>
            </a:r>
            <a:r>
              <a:rPr lang="en-US" sz="2200" dirty="0" smtClean="0">
                <a:latin typeface="+mn-lt"/>
                <a:sym typeface="Wingdings" pitchFamily="2" charset="2"/>
              </a:rPr>
              <a:t>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Left Brace 16"/>
          <p:cNvSpPr/>
          <p:nvPr/>
        </p:nvSpPr>
        <p:spPr>
          <a:xfrm rot="5400000">
            <a:off x="3105150" y="4933950"/>
            <a:ext cx="266700" cy="685800"/>
          </a:xfrm>
          <a:prstGeom prst="leftBrace">
            <a:avLst>
              <a:gd name="adj1" fmla="val 8333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>
          <a:xfrm rot="5400000" flipH="1" flipV="1">
            <a:off x="4610100" y="3505200"/>
            <a:ext cx="266700" cy="3009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67400" y="4419600"/>
            <a:ext cx="2819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Parameter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Aktual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 flipV="1">
            <a:off x="2514600" y="4648200"/>
            <a:ext cx="33528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9" idx="2"/>
          </p:cNvCxnSpPr>
          <p:nvPr/>
        </p:nvCxnSpPr>
        <p:spPr>
          <a:xfrm flipV="1">
            <a:off x="4114800" y="4876800"/>
            <a:ext cx="31623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3"/>
          <p:cNvSpPr txBox="1">
            <a:spLocks/>
          </p:cNvSpPr>
          <p:nvPr/>
        </p:nvSpPr>
        <p:spPr bwMode="auto">
          <a:xfrm>
            <a:off x="1219200" y="990600"/>
            <a:ext cx="3429000" cy="44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pic>
        <p:nvPicPr>
          <p:cNvPr id="23" name="Picture 22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00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9" grpId="0"/>
      <p:bldP spid="22" grpId="0"/>
    </p:bld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3184</TotalTime>
  <Words>360</Words>
  <Application>Microsoft Office PowerPoint</Application>
  <PresentationFormat>On-screen Show (4:3)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Andalus</vt:lpstr>
      <vt:lpstr>Arabic Typesetting</vt:lpstr>
      <vt:lpstr>Arial</vt:lpstr>
      <vt:lpstr>Blackadder ITC</vt:lpstr>
      <vt:lpstr>Calibri</vt:lpstr>
      <vt:lpstr>Times New Roman</vt:lpstr>
      <vt:lpstr>Verdana</vt:lpstr>
      <vt:lpstr>Wingdings</vt:lpstr>
      <vt:lpstr>PPP_SFUSI_PRT_3AM</vt:lpstr>
      <vt:lpstr>Algoritma dan Pemrograman  Subrutin </vt:lpstr>
      <vt:lpstr> Jenis Subrutin</vt:lpstr>
      <vt:lpstr> Prosedur</vt:lpstr>
      <vt:lpstr>Parameter Formal</vt:lpstr>
      <vt:lpstr>Contoh Parameter by Value</vt:lpstr>
      <vt:lpstr>Contoh Parameter by Reference</vt:lpstr>
      <vt:lpstr>Contoh Prosedur</vt:lpstr>
      <vt:lpstr>Pemanggilan Prosedur</vt:lpstr>
      <vt:lpstr>Contoh Memanggil Prosedur</vt:lpstr>
      <vt:lpstr> Fungsi</vt:lpstr>
      <vt:lpstr>Contoh Fungsi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397</cp:revision>
  <dcterms:created xsi:type="dcterms:W3CDTF">2010-08-31T04:22:45Z</dcterms:created>
  <dcterms:modified xsi:type="dcterms:W3CDTF">2015-10-13T02:48:30Z</dcterms:modified>
</cp:coreProperties>
</file>