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D4F6-7BB4-4937-88C5-8A0F2FB47395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8BFE-3EA6-4380-AA3E-E974F91CE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78BFE-3EA6-4380-AA3E-E974F91CE5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78BFE-3EA6-4380-AA3E-E974F91CE5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78BFE-3EA6-4380-AA3E-E974F91CE5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A n t r o p o l o g </a:t>
            </a:r>
            <a:r>
              <a:rPr lang="en-US" sz="6000" dirty="0" err="1" smtClean="0">
                <a:latin typeface="Algerian" pitchFamily="82" charset="0"/>
              </a:rPr>
              <a:t>i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7620000" cy="2209800"/>
          </a:xfrm>
        </p:spPr>
        <p:txBody>
          <a:bodyPr>
            <a:normAutofit/>
          </a:bodyPr>
          <a:lstStyle/>
          <a:p>
            <a:pPr algn="r"/>
            <a:endParaRPr lang="en-US" sz="3600" b="1" dirty="0" smtClean="0">
              <a:latin typeface="Castellar" pitchFamily="18" charset="0"/>
            </a:endParaRPr>
          </a:p>
          <a:p>
            <a:pPr algn="r"/>
            <a:r>
              <a:rPr lang="en-US" sz="2800" b="1" dirty="0" err="1" smtClean="0">
                <a:latin typeface="Castellar" pitchFamily="18" charset="0"/>
              </a:rPr>
              <a:t>Pertemuan</a:t>
            </a:r>
            <a:r>
              <a:rPr lang="en-US" sz="2800" b="1" dirty="0" smtClean="0">
                <a:latin typeface="Castellar" pitchFamily="18" charset="0"/>
              </a:rPr>
              <a:t> </a:t>
            </a:r>
            <a:r>
              <a:rPr lang="en-US" sz="2800" b="1" dirty="0" err="1" smtClean="0">
                <a:latin typeface="Castellar" pitchFamily="18" charset="0"/>
              </a:rPr>
              <a:t>ke</a:t>
            </a:r>
            <a:r>
              <a:rPr lang="en-US" sz="2800" b="1" dirty="0" smtClean="0">
                <a:latin typeface="Castellar" pitchFamily="18" charset="0"/>
              </a:rPr>
              <a:t> -9</a:t>
            </a:r>
            <a:endParaRPr lang="en-US" sz="2800" b="1" dirty="0" smtClean="0">
              <a:latin typeface="Castellar" pitchFamily="18" charset="0"/>
            </a:endParaRPr>
          </a:p>
          <a:p>
            <a:pPr algn="r"/>
            <a:r>
              <a:rPr lang="en-US" sz="3600" b="1" dirty="0" smtClean="0">
                <a:latin typeface="Castellar" pitchFamily="18" charset="0"/>
              </a:rPr>
              <a:t>PERUBAHAN </a:t>
            </a:r>
            <a:r>
              <a:rPr lang="en-US" sz="3600" b="1" dirty="0" smtClean="0">
                <a:latin typeface="Castellar" pitchFamily="18" charset="0"/>
              </a:rPr>
              <a:t>KEBUDAYAAN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Castellar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219200"/>
          </a:xfrm>
        </p:spPr>
        <p:txBody>
          <a:bodyPr>
            <a:normAutofit fontScale="90000"/>
          </a:bodyPr>
          <a:lstStyle/>
          <a:p>
            <a:pPr lvl="0" algn="r"/>
            <a:r>
              <a:rPr lang="en-US" b="1" dirty="0" smtClean="0">
                <a:latin typeface="Algerian" pitchFamily="82" charset="0"/>
              </a:rPr>
              <a:t>5. PROSES PENEMUAN KEBUDAYAAN BARU</a:t>
            </a: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sz="3100" i="1" dirty="0" smtClean="0">
                <a:latin typeface="Algerian" pitchFamily="82" charset="0"/>
              </a:rPr>
              <a:t>Discovery-Invention</a:t>
            </a:r>
            <a:r>
              <a:rPr lang="en-US" b="1" i="1" dirty="0" smtClean="0">
                <a:latin typeface="Algerian" pitchFamily="82" charset="0"/>
              </a:rPr>
              <a:t/>
            </a:r>
            <a:br>
              <a:rPr lang="en-US" b="1" i="1" dirty="0" smtClean="0">
                <a:latin typeface="Algerian" pitchFamily="82" charset="0"/>
              </a:rPr>
            </a:b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0989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w Cen MT" pitchFamily="34" charset="0"/>
              </a:rPr>
              <a:t>Discovery </a:t>
            </a:r>
            <a:r>
              <a:rPr lang="en-US" sz="3600" dirty="0" err="1" smtClean="0">
                <a:latin typeface="Tw Cen MT" pitchFamily="34" charset="0"/>
              </a:rPr>
              <a:t>adalah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setiap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penambahan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pada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pengetahuan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atau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setiap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penemua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baru</a:t>
            </a:r>
            <a:r>
              <a:rPr lang="en-US" sz="3600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endParaRPr lang="en-US" sz="3600" dirty="0" smtClean="0">
              <a:latin typeface="Tw Cen MT" pitchFamily="34" charset="0"/>
            </a:endParaRPr>
          </a:p>
          <a:p>
            <a:r>
              <a:rPr lang="en-US" sz="3600" dirty="0" smtClean="0">
                <a:latin typeface="Tw Cen MT" pitchFamily="34" charset="0"/>
              </a:rPr>
              <a:t> Invention </a:t>
            </a:r>
            <a:r>
              <a:rPr lang="en-US" sz="3600" dirty="0" err="1" smtClean="0">
                <a:latin typeface="Tw Cen MT" pitchFamily="34" charset="0"/>
              </a:rPr>
              <a:t>adalah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penerapan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dari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pengetahuan</a:t>
            </a:r>
            <a:r>
              <a:rPr lang="en-US" sz="3600" dirty="0" smtClean="0">
                <a:latin typeface="Tw Cen MT" pitchFamily="34" charset="0"/>
              </a:rPr>
              <a:t>/</a:t>
            </a:r>
            <a:r>
              <a:rPr lang="en-US" sz="3600" dirty="0" err="1" smtClean="0">
                <a:latin typeface="Tw Cen MT" pitchFamily="34" charset="0"/>
              </a:rPr>
              <a:t>penemuan</a:t>
            </a:r>
            <a:r>
              <a:rPr lang="en-US" sz="3600" dirty="0" smtClean="0">
                <a:latin typeface="Tw Cen MT" pitchFamily="34" charset="0"/>
              </a:rPr>
              <a:t> yang </a:t>
            </a:r>
            <a:r>
              <a:rPr lang="en-US" sz="3600" dirty="0" err="1" smtClean="0">
                <a:latin typeface="Tw Cen MT" pitchFamily="34" charset="0"/>
              </a:rPr>
              <a:t>baru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itu</a:t>
            </a:r>
            <a:r>
              <a:rPr lang="en-US" sz="3600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endParaRPr lang="en-US" sz="36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en-US" sz="6600" dirty="0" err="1" smtClean="0">
                <a:latin typeface="Algerian" pitchFamily="82" charset="0"/>
              </a:rPr>
              <a:t>Sekian</a:t>
            </a:r>
            <a:r>
              <a:rPr lang="en-US" sz="6600" dirty="0" smtClean="0">
                <a:latin typeface="Algerian" pitchFamily="82" charset="0"/>
              </a:rPr>
              <a:t> </a:t>
            </a:r>
          </a:p>
          <a:p>
            <a:pPr algn="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r">
              <a:buNone/>
            </a:pPr>
            <a:r>
              <a:rPr lang="en-US" sz="6600" dirty="0" smtClean="0">
                <a:latin typeface="Algerian" pitchFamily="82" charset="0"/>
              </a:rPr>
              <a:t>&amp; </a:t>
            </a:r>
          </a:p>
          <a:p>
            <a:pPr algn="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r">
              <a:buNone/>
            </a:pPr>
            <a:r>
              <a:rPr lang="en-US" sz="6600" dirty="0" err="1" smtClean="0">
                <a:latin typeface="Algerian" pitchFamily="82" charset="0"/>
              </a:rPr>
              <a:t>Terima</a:t>
            </a:r>
            <a:r>
              <a:rPr lang="en-US" sz="6600" dirty="0" smtClean="0">
                <a:latin typeface="Algerian" pitchFamily="82" charset="0"/>
              </a:rPr>
              <a:t> </a:t>
            </a:r>
            <a:r>
              <a:rPr lang="en-US" sz="6600" dirty="0" err="1" smtClean="0">
                <a:latin typeface="Algerian" pitchFamily="82" charset="0"/>
              </a:rPr>
              <a:t>kasih</a:t>
            </a:r>
            <a:endParaRPr lang="en-US" sz="6600" dirty="0">
              <a:latin typeface="Algerian" pitchFamily="82" charset="0"/>
            </a:endParaRPr>
          </a:p>
        </p:txBody>
      </p:sp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5715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latin typeface="Algerian" pitchFamily="82" charset="0"/>
              </a:rPr>
              <a:t>PERUBAHAN </a:t>
            </a:r>
            <a:r>
              <a:rPr lang="en-US" b="1" dirty="0" smtClean="0">
                <a:latin typeface="Algerian" pitchFamily="82" charset="0"/>
              </a:rPr>
              <a:t>KEBUDAYAAN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620000" cy="2895600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Culture 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change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artinya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perubahan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yang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terjadi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pada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kebudayaan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didalam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suatu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masyarakat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,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termasuk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didalamnya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perubahan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dalam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struktur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sosial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masyarakat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  <a:cs typeface="Arial" pitchFamily="34" charset="0"/>
              </a:rPr>
              <a:t>tersebut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w Cen MT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94706"/>
          </a:xfrm>
        </p:spPr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PERUBAHAN KEBUDAYAAN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962399"/>
          </a:xfrm>
        </p:spPr>
        <p:txBody>
          <a:bodyPr>
            <a:noAutofit/>
          </a:bodyPr>
          <a:lstStyle/>
          <a:p>
            <a:pPr lvl="0"/>
            <a:r>
              <a:rPr lang="en-US" sz="3200" b="1" dirty="0">
                <a:latin typeface="Tw Cen MT" pitchFamily="34" charset="0"/>
              </a:rPr>
              <a:t>PROSES PERKEMBANGAN KEBUDAYAAN</a:t>
            </a:r>
            <a:endParaRPr lang="en-US" sz="3200" dirty="0">
              <a:latin typeface="Tw Cen MT" pitchFamily="34" charset="0"/>
            </a:endParaRPr>
          </a:p>
          <a:p>
            <a:pPr lvl="0"/>
            <a:r>
              <a:rPr lang="en-US" sz="3200" b="1" dirty="0">
                <a:latin typeface="Tw Cen MT" pitchFamily="34" charset="0"/>
              </a:rPr>
              <a:t>PROSES PENYEBARAN</a:t>
            </a:r>
            <a:endParaRPr lang="en-US" sz="3200" dirty="0">
              <a:latin typeface="Tw Cen MT" pitchFamily="34" charset="0"/>
            </a:endParaRPr>
          </a:p>
          <a:p>
            <a:pPr lvl="0"/>
            <a:r>
              <a:rPr lang="en-US" sz="3200" b="1" dirty="0">
                <a:latin typeface="Tw Cen MT" pitchFamily="34" charset="0"/>
              </a:rPr>
              <a:t>PROSES BELAJAR UNSUR KEBUDAYAAN ASING</a:t>
            </a:r>
            <a:endParaRPr lang="en-US" sz="3200" dirty="0">
              <a:latin typeface="Tw Cen MT" pitchFamily="34" charset="0"/>
            </a:endParaRPr>
          </a:p>
          <a:p>
            <a:pPr lvl="0"/>
            <a:r>
              <a:rPr lang="en-US" sz="3200" b="1" dirty="0">
                <a:latin typeface="Tw Cen MT" pitchFamily="34" charset="0"/>
              </a:rPr>
              <a:t>PROSES PEMBAURAN KEBUDAYAAN</a:t>
            </a:r>
            <a:endParaRPr lang="en-US" sz="3200" dirty="0">
              <a:latin typeface="Tw Cen MT" pitchFamily="34" charset="0"/>
            </a:endParaRPr>
          </a:p>
          <a:p>
            <a:pPr lvl="0"/>
            <a:r>
              <a:rPr lang="en-US" sz="3200" b="1" dirty="0">
                <a:latin typeface="Tw Cen MT" pitchFamily="34" charset="0"/>
              </a:rPr>
              <a:t>PROSES PENEMUAN KEBUDAYAAN </a:t>
            </a:r>
            <a:r>
              <a:rPr lang="en-US" sz="3200" b="1" dirty="0" smtClean="0">
                <a:latin typeface="Tw Cen MT" pitchFamily="34" charset="0"/>
              </a:rPr>
              <a:t>BARU</a:t>
            </a:r>
            <a:endParaRPr lang="en-US" sz="3200" dirty="0">
              <a:latin typeface="Tw Cen MT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24000"/>
          </a:xfrm>
        </p:spPr>
        <p:txBody>
          <a:bodyPr>
            <a:normAutofit fontScale="90000"/>
          </a:bodyPr>
          <a:lstStyle/>
          <a:p>
            <a:pPr lvl="0" algn="r"/>
            <a:r>
              <a:rPr lang="en-US" b="1" dirty="0" smtClean="0">
                <a:latin typeface="Algerian" pitchFamily="82" charset="0"/>
              </a:rPr>
              <a:t>1. PROSES PERKEMBANGAN KEBUDAYAAN</a:t>
            </a: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      </a:t>
            </a:r>
            <a:r>
              <a:rPr lang="en-US" dirty="0" err="1" smtClean="0">
                <a:latin typeface="Algerian" pitchFamily="82" charset="0"/>
              </a:rPr>
              <a:t>Evolusi</a:t>
            </a:r>
            <a:r>
              <a:rPr lang="en-US" dirty="0" smtClean="0">
                <a:latin typeface="Algerian" pitchFamily="82" charset="0"/>
              </a:rPr>
              <a:t> </a:t>
            </a:r>
            <a:br>
              <a:rPr lang="en-US" dirty="0" smtClean="0">
                <a:latin typeface="Algerian" pitchFamily="82" charset="0"/>
              </a:rPr>
            </a:b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86800" cy="37179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Tw Cen MT" pitchFamily="34" charset="0"/>
              </a:rPr>
              <a:t>Masyarakat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manusia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sebenarnya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berkembang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dari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tingkat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terendah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tingkat</a:t>
            </a:r>
            <a:r>
              <a:rPr lang="en-US" dirty="0" smtClean="0">
                <a:latin typeface="Tw Cen MT" pitchFamily="34" charset="0"/>
              </a:rPr>
              <a:t> yang </a:t>
            </a:r>
            <a:r>
              <a:rPr lang="en-US" dirty="0" err="1" smtClean="0">
                <a:latin typeface="Tw Cen MT" pitchFamily="34" charset="0"/>
              </a:rPr>
              <a:t>tinggi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hal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tersebut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terdorong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oleh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kekuatan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dalam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manusia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untuk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berevolusi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pPr>
              <a:buNone/>
            </a:pPr>
            <a:r>
              <a:rPr lang="en-US" dirty="0" err="1" smtClean="0">
                <a:latin typeface="Tw Cen MT" pitchFamily="34" charset="0"/>
              </a:rPr>
              <a:t>Semua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masyarakat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manusia</a:t>
            </a:r>
            <a:r>
              <a:rPr lang="en-US" dirty="0" smtClean="0">
                <a:latin typeface="Tw Cen MT" pitchFamily="34" charset="0"/>
              </a:rPr>
              <a:t> yang </a:t>
            </a:r>
            <a:r>
              <a:rPr lang="en-US" dirty="0" err="1" smtClean="0">
                <a:latin typeface="Tw Cen MT" pitchFamily="34" charset="0"/>
              </a:rPr>
              <a:t>terdapat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dimuka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bumi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mengalami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kemajuan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atau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berkembang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secara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progresif</a:t>
            </a:r>
            <a:r>
              <a:rPr lang="en-US" dirty="0" smtClean="0">
                <a:latin typeface="Tw Cen MT" pitchFamily="34" charset="0"/>
              </a:rPr>
              <a:t>.</a:t>
            </a:r>
            <a:endParaRPr lang="en-US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600200"/>
          </a:xfrm>
        </p:spPr>
        <p:txBody>
          <a:bodyPr>
            <a:noAutofit/>
          </a:bodyPr>
          <a:lstStyle/>
          <a:p>
            <a:pPr lvl="0" algn="r"/>
            <a:r>
              <a:rPr lang="en-US" sz="3200" b="1" dirty="0" smtClean="0">
                <a:latin typeface="Algerian" pitchFamily="82" charset="0"/>
              </a:rPr>
              <a:t>2. PROSES PENYEBARAN</a:t>
            </a:r>
            <a:r>
              <a:rPr lang="en-US" sz="3200" dirty="0" smtClean="0">
                <a:latin typeface="Algerian" pitchFamily="82" charset="0"/>
              </a:rPr>
              <a:t/>
            </a:r>
            <a:br>
              <a:rPr lang="en-US" sz="3200" dirty="0" smtClean="0">
                <a:latin typeface="Algerian" pitchFamily="82" charset="0"/>
              </a:rPr>
            </a:br>
            <a:r>
              <a:rPr lang="en-US" sz="3200" dirty="0" smtClean="0">
                <a:latin typeface="Algerian" pitchFamily="82" charset="0"/>
              </a:rPr>
              <a:t/>
            </a:r>
            <a:br>
              <a:rPr lang="en-US" sz="3200" dirty="0" smtClean="0">
                <a:latin typeface="Algerian" pitchFamily="82" charset="0"/>
              </a:rPr>
            </a:br>
            <a:r>
              <a:rPr lang="en-US" sz="3200" dirty="0" smtClean="0">
                <a:latin typeface="Algerian" pitchFamily="82" charset="0"/>
              </a:rPr>
              <a:t>(</a:t>
            </a:r>
            <a:r>
              <a:rPr lang="en-US" sz="3200" i="1" dirty="0" smtClean="0">
                <a:latin typeface="Algerian" pitchFamily="82" charset="0"/>
              </a:rPr>
              <a:t>Stimulus </a:t>
            </a:r>
            <a:r>
              <a:rPr lang="en-US" sz="3200" i="1" dirty="0" err="1" smtClean="0">
                <a:latin typeface="Algerian" pitchFamily="82" charset="0"/>
              </a:rPr>
              <a:t>Diffution</a:t>
            </a:r>
            <a:r>
              <a:rPr lang="en-US" sz="3200" i="1" dirty="0" smtClean="0">
                <a:latin typeface="Algerian" pitchFamily="82" charset="0"/>
              </a:rPr>
              <a:t>)                             </a:t>
            </a:r>
            <a:r>
              <a:rPr lang="en-US" sz="3200" dirty="0" err="1" smtClean="0">
                <a:latin typeface="Algerian" pitchFamily="82" charset="0"/>
              </a:rPr>
              <a:t>Difusi</a:t>
            </a:r>
            <a:r>
              <a:rPr lang="en-US" sz="3200" dirty="0" smtClean="0">
                <a:latin typeface="Algerian" pitchFamily="82" charset="0"/>
              </a:rPr>
              <a:t/>
            </a:r>
            <a:br>
              <a:rPr lang="en-US" sz="3200" dirty="0" smtClean="0">
                <a:latin typeface="Algerian" pitchFamily="82" charset="0"/>
              </a:rPr>
            </a:b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1"/>
            <a:ext cx="8686800" cy="48768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Salah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satu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bentuk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difusi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adalah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penyebaran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unsur-unsur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kebudayaan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dari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suatu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tempat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tempat</a:t>
            </a:r>
            <a:r>
              <a:rPr lang="en-US" sz="2800" dirty="0" smtClean="0">
                <a:latin typeface="Tw Cen MT" pitchFamily="34" charset="0"/>
              </a:rPr>
              <a:t> yang lain yang </a:t>
            </a:r>
            <a:r>
              <a:rPr lang="en-US" sz="2800" dirty="0" err="1" smtClean="0">
                <a:latin typeface="Tw Cen MT" pitchFamily="34" charset="0"/>
              </a:rPr>
              <a:t>dibawa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oleh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manusia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bermigrasi</a:t>
            </a:r>
            <a:endParaRPr lang="en-US" sz="2800" dirty="0" smtClean="0">
              <a:latin typeface="Tw Cen MT" pitchFamily="34" charset="0"/>
            </a:endParaRPr>
          </a:p>
          <a:p>
            <a:r>
              <a:rPr lang="en-US" sz="2800" dirty="0" err="1" smtClean="0">
                <a:latin typeface="Tw Cen MT" pitchFamily="34" charset="0"/>
              </a:rPr>
              <a:t>Proses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difusi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ini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dapat</a:t>
            </a:r>
            <a:r>
              <a:rPr lang="en-US" sz="2800" dirty="0" smtClean="0">
                <a:latin typeface="Tw Cen MT" pitchFamily="34" charset="0"/>
              </a:rPr>
              <a:t> pula </a:t>
            </a:r>
            <a:r>
              <a:rPr lang="en-US" sz="2800" dirty="0" err="1" smtClean="0">
                <a:latin typeface="Tw Cen MT" pitchFamily="34" charset="0"/>
              </a:rPr>
              <a:t>terjadi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tanpa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ada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perpindahan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keluarga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namun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terjadi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karena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adanya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individu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membawa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unsur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kebudayaan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hingga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jauh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sekali</a:t>
            </a:r>
            <a:r>
              <a:rPr lang="en-US" sz="2800" dirty="0" smtClean="0">
                <a:latin typeface="Tw Cen MT" pitchFamily="34" charset="0"/>
              </a:rPr>
              <a:t>.</a:t>
            </a:r>
          </a:p>
          <a:p>
            <a:r>
              <a:rPr lang="en-US" sz="2800" dirty="0" err="1" smtClean="0">
                <a:latin typeface="Tw Cen MT" pitchFamily="34" charset="0"/>
              </a:rPr>
              <a:t>Bentuk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difusi</a:t>
            </a:r>
            <a:r>
              <a:rPr lang="en-US" sz="2800" dirty="0" smtClean="0">
                <a:latin typeface="Tw Cen MT" pitchFamily="34" charset="0"/>
              </a:rPr>
              <a:t> lain </a:t>
            </a:r>
            <a:r>
              <a:rPr lang="en-US" sz="2800" dirty="0" err="1" smtClean="0">
                <a:latin typeface="Tw Cen MT" pitchFamily="34" charset="0"/>
              </a:rPr>
              <a:t>dapat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berupa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penyebaran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unsur-unsur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kebudayaan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berdasarkan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pertemuan-pertemuan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antara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individu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dalam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suatu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kelompok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manusia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dengan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kelompok</a:t>
            </a:r>
            <a:r>
              <a:rPr lang="en-US" sz="2800" dirty="0" smtClean="0">
                <a:latin typeface="Tw Cen MT" pitchFamily="34" charset="0"/>
              </a:rPr>
              <a:t> lain</a:t>
            </a:r>
            <a:endParaRPr lang="en-US" sz="28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0"/>
            <a:ext cx="7086600" cy="3733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latin typeface="Algerian" pitchFamily="82" charset="0"/>
              </a:rPr>
              <a:t>3. PROSES BELAJAR UNSUR KEBUDAYAAN ASING</a:t>
            </a: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  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err="1" smtClean="0">
                <a:latin typeface="Algerian" pitchFamily="82" charset="0"/>
              </a:rPr>
              <a:t>Akulturasi</a:t>
            </a:r>
            <a:r>
              <a:rPr lang="en-US" dirty="0" smtClean="0">
                <a:latin typeface="Algerian" pitchFamily="82" charset="0"/>
              </a:rPr>
              <a:t>                                         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Asimilasi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sz="2400" dirty="0" smtClean="0">
                <a:latin typeface="Algerian" pitchFamily="82" charset="0"/>
              </a:rPr>
              <a:t/>
            </a:r>
            <a:br>
              <a:rPr lang="en-US" sz="2400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Tw Cen MT" pitchFamily="34" charset="0"/>
              </a:rPr>
              <a:t>Akulturasi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timbul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suatu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kelompok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manusia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suatu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tertentu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dihadapkan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unsur-unsur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dari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satu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asing</a:t>
            </a:r>
            <a:r>
              <a:rPr lang="en-US" dirty="0" smtClean="0">
                <a:latin typeface="Tw Cen MT" pitchFamily="34" charset="0"/>
              </a:rPr>
              <a:t> yang </a:t>
            </a:r>
            <a:r>
              <a:rPr lang="en-US" dirty="0" err="1" smtClean="0">
                <a:latin typeface="Tw Cen MT" pitchFamily="34" charset="0"/>
              </a:rPr>
              <a:t>berbeda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sedemikian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rupa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sehingga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unsur-unsur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asing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lambat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laun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diterima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diolah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kedalam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sendiri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tanpa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menyebabkan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hilangnya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kepribadian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sendiri</a:t>
            </a:r>
            <a:r>
              <a:rPr lang="en-US" dirty="0" smtClean="0">
                <a:latin typeface="Tw Cen M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530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3200" dirty="0" err="1" smtClean="0">
                <a:latin typeface="Tw Cen MT" pitchFamily="34" charset="0"/>
              </a:rPr>
              <a:t>Asimilasi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Merupakan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satu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proses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sosial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terus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berjalan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ditandai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oleh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makin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berkurangnya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perbedaan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individu-individu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antara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kelompok-kelompok</a:t>
            </a:r>
            <a:r>
              <a:rPr lang="en-US" sz="3200" dirty="0" smtClean="0">
                <a:latin typeface="Tw Cen MT" pitchFamily="34" charset="0"/>
              </a:rPr>
              <a:t>, 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makin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eratnya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persatuan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aksi</a:t>
            </a:r>
            <a:r>
              <a:rPr lang="en-US" sz="3200" dirty="0" smtClean="0">
                <a:latin typeface="Tw Cen MT" pitchFamily="34" charset="0"/>
              </a:rPr>
              <a:t>, </a:t>
            </a:r>
            <a:r>
              <a:rPr lang="en-US" sz="3200" dirty="0" err="1" smtClean="0">
                <a:latin typeface="Tw Cen MT" pitchFamily="34" charset="0"/>
              </a:rPr>
              <a:t>sikap-sikap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proses</a:t>
            </a:r>
            <a:r>
              <a:rPr lang="en-US" sz="3200" dirty="0" smtClean="0">
                <a:latin typeface="Tw Cen MT" pitchFamily="34" charset="0"/>
              </a:rPr>
              <a:t> mental yang </a:t>
            </a:r>
            <a:r>
              <a:rPr lang="en-US" sz="3200" dirty="0" err="1" smtClean="0">
                <a:latin typeface="Tw Cen MT" pitchFamily="34" charset="0"/>
              </a:rPr>
              <a:t>berhubungan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dengan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kepentingan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tujuan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sama</a:t>
            </a:r>
            <a:r>
              <a:rPr lang="en-US" sz="3200" dirty="0" smtClean="0">
                <a:latin typeface="Tw Cen MT" pitchFamily="34" charset="0"/>
              </a:rPr>
              <a:t>, </a:t>
            </a:r>
            <a:r>
              <a:rPr lang="en-US" sz="3200" dirty="0" err="1" smtClean="0">
                <a:latin typeface="Tw Cen MT" pitchFamily="34" charset="0"/>
              </a:rPr>
              <a:t>sehingga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kehilangan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sifat-sifatnya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khas</a:t>
            </a:r>
            <a:r>
              <a:rPr lang="en-US" sz="3200" dirty="0" smtClean="0">
                <a:latin typeface="Tw Cen MT" pitchFamily="34" charset="0"/>
              </a:rPr>
              <a:t>.</a:t>
            </a:r>
          </a:p>
          <a:p>
            <a:endParaRPr lang="en-US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838200"/>
          </a:xfrm>
        </p:spPr>
        <p:txBody>
          <a:bodyPr>
            <a:normAutofit fontScale="90000"/>
          </a:bodyPr>
          <a:lstStyle/>
          <a:p>
            <a:pPr lvl="0" algn="r"/>
            <a:r>
              <a:rPr lang="en-US" b="1" dirty="0" smtClean="0">
                <a:latin typeface="Algerian" pitchFamily="82" charset="0"/>
              </a:rPr>
              <a:t>4. PROSES PEMBAURAN KEBUDAYAAN</a:t>
            </a: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err="1" smtClean="0">
                <a:latin typeface="Algerian" pitchFamily="82" charset="0"/>
              </a:rPr>
              <a:t>Inovasi</a:t>
            </a:r>
            <a:r>
              <a:rPr lang="en-US" dirty="0" smtClean="0">
                <a:latin typeface="Algerian" pitchFamily="82" charset="0"/>
              </a:rPr>
              <a:t> </a:t>
            </a:r>
            <a:br>
              <a:rPr lang="en-US" dirty="0" smtClean="0">
                <a:latin typeface="Algerian" pitchFamily="82" charset="0"/>
              </a:rPr>
            </a:b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868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Tw Cen MT" pitchFamily="34" charset="0"/>
              </a:rPr>
              <a:t>Proses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perubahan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kebudayaan</a:t>
            </a:r>
            <a:r>
              <a:rPr lang="en-US" sz="3600" dirty="0" smtClean="0">
                <a:latin typeface="Tw Cen MT" pitchFamily="34" charset="0"/>
              </a:rPr>
              <a:t> yang </a:t>
            </a:r>
            <a:r>
              <a:rPr lang="en-US" sz="3600" dirty="0" err="1" smtClean="0">
                <a:latin typeface="Tw Cen MT" pitchFamily="34" charset="0"/>
              </a:rPr>
              <a:t>terjadi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karena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adanya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pengaruh</a:t>
            </a:r>
            <a:r>
              <a:rPr lang="en-US" sz="3600" dirty="0" smtClean="0">
                <a:latin typeface="Tw Cen MT" pitchFamily="34" charset="0"/>
              </a:rPr>
              <a:t> yang </a:t>
            </a:r>
            <a:r>
              <a:rPr lang="en-US" sz="3600" dirty="0" err="1" smtClean="0">
                <a:latin typeface="Tw Cen MT" pitchFamily="34" charset="0"/>
              </a:rPr>
              <a:t>timbul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dari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dalam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kebudayaan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itu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sendiri</a:t>
            </a:r>
            <a:r>
              <a:rPr lang="en-US" sz="3600" dirty="0" smtClean="0">
                <a:latin typeface="Tw Cen MT" pitchFamily="34" charset="0"/>
              </a:rPr>
              <a:t> (</a:t>
            </a:r>
            <a:r>
              <a:rPr lang="en-US" sz="3600" dirty="0" err="1" smtClean="0">
                <a:latin typeface="Tw Cen MT" pitchFamily="34" charset="0"/>
              </a:rPr>
              <a:t>disini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terjadi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pembauran</a:t>
            </a:r>
            <a:r>
              <a:rPr lang="en-US" sz="3600" dirty="0" smtClean="0">
                <a:latin typeface="Tw Cen MT" pitchFamily="34" charset="0"/>
              </a:rPr>
              <a:t>) </a:t>
            </a:r>
            <a:r>
              <a:rPr lang="en-US" sz="3600" dirty="0" err="1" smtClean="0">
                <a:latin typeface="Tw Cen MT" pitchFamily="34" charset="0"/>
              </a:rPr>
              <a:t>sehingga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menghasilkan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hal</a:t>
            </a:r>
            <a:r>
              <a:rPr lang="en-US" sz="3600" dirty="0" smtClean="0">
                <a:latin typeface="Tw Cen MT" pitchFamily="34" charset="0"/>
              </a:rPr>
              <a:t> yang </a:t>
            </a:r>
            <a:r>
              <a:rPr lang="en-US" sz="3600" dirty="0" err="1" smtClean="0">
                <a:latin typeface="Tw Cen MT" pitchFamily="34" charset="0"/>
              </a:rPr>
              <a:t>baru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dengan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jangka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waktu</a:t>
            </a:r>
            <a:r>
              <a:rPr lang="en-US" sz="3600" dirty="0" smtClean="0">
                <a:latin typeface="Tw Cen MT" pitchFamily="34" charset="0"/>
              </a:rPr>
              <a:t> yang </a:t>
            </a:r>
            <a:r>
              <a:rPr lang="en-US" sz="3600" dirty="0" err="1" smtClean="0">
                <a:latin typeface="Tw Cen MT" pitchFamily="34" charset="0"/>
              </a:rPr>
              <a:t>tidak</a:t>
            </a:r>
            <a:r>
              <a:rPr lang="en-US" sz="3600" dirty="0" smtClean="0">
                <a:latin typeface="Tw Cen MT" pitchFamily="34" charset="0"/>
              </a:rPr>
              <a:t> lama</a:t>
            </a:r>
          </a:p>
          <a:p>
            <a:pPr>
              <a:buNone/>
            </a:pPr>
            <a:endParaRPr lang="en-US" sz="36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</TotalTime>
  <Words>342</Words>
  <Application>Microsoft Office PowerPoint</Application>
  <PresentationFormat>On-screen Show (4:3)</PresentationFormat>
  <Paragraphs>36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A n t r o p o l o g i</vt:lpstr>
      <vt:lpstr>PERUBAHAN KEBUDAYAAN</vt:lpstr>
      <vt:lpstr>PERUBAHAN KEBUDAYAAN</vt:lpstr>
      <vt:lpstr>1. PROSES PERKEMBANGAN KEBUDAYAAN        Evolusi  </vt:lpstr>
      <vt:lpstr>2. PROSES PENYEBARAN  (Stimulus Diffution)                             Difusi </vt:lpstr>
      <vt:lpstr>3. PROSES BELAJAR UNSUR KEBUDAYAAN ASING     Akulturasi                                           Asimilasi   </vt:lpstr>
      <vt:lpstr>Slide 7</vt:lpstr>
      <vt:lpstr>Slide 8</vt:lpstr>
      <vt:lpstr>4. PROSES PEMBAURAN KEBUDAYAAN  Inovasi  </vt:lpstr>
      <vt:lpstr>5. PROSES PENEMUAN KEBUDAYAAN BARU  Discovery-Invention </vt:lpstr>
      <vt:lpstr>Slide 11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KEBUDAYAAN</dc:title>
  <dc:creator>Universitas Komputer Indonesia</dc:creator>
  <cp:lastModifiedBy>Universitas Komputer Indonesia</cp:lastModifiedBy>
  <cp:revision>35</cp:revision>
  <dcterms:created xsi:type="dcterms:W3CDTF">2009-12-01T12:25:09Z</dcterms:created>
  <dcterms:modified xsi:type="dcterms:W3CDTF">2009-12-09T05:23:59Z</dcterms:modified>
</cp:coreProperties>
</file>