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57" r:id="rId5"/>
    <p:sldId id="269" r:id="rId6"/>
    <p:sldId id="271" r:id="rId7"/>
    <p:sldId id="259" r:id="rId8"/>
    <p:sldId id="260" r:id="rId9"/>
    <p:sldId id="266" r:id="rId10"/>
    <p:sldId id="264" r:id="rId11"/>
    <p:sldId id="265" r:id="rId12"/>
    <p:sldId id="262" r:id="rId13"/>
    <p:sldId id="263" r:id="rId14"/>
    <p:sldId id="267" r:id="rId15"/>
    <p:sldId id="270" r:id="rId16"/>
    <p:sldId id="25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FF"/>
    <a:srgbClr val="CCFF99"/>
    <a:srgbClr val="00FF00"/>
    <a:srgbClr val="FF99FF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>
      <p:cViewPr varScale="1">
        <p:scale>
          <a:sx n="71" d="100"/>
          <a:sy n="71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0.jpg"/><Relationship Id="rId1" Type="http://schemas.openxmlformats.org/officeDocument/2006/relationships/image" Target="../media/image9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8E4501-6846-49FE-99A6-2ACED961D4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33D48D3-077E-4BFC-982E-916E34AC5EDD}">
      <dgm:prSet phldrT="[Text]" custT="1"/>
      <dgm:spPr/>
      <dgm:t>
        <a:bodyPr/>
        <a:lstStyle/>
        <a:p>
          <a:r>
            <a:rPr lang="en-US" sz="1800" dirty="0" err="1" smtClean="0"/>
            <a:t>Pengertian</a:t>
          </a:r>
          <a:r>
            <a:rPr lang="en-US" sz="1800" dirty="0" smtClean="0"/>
            <a:t> </a:t>
          </a:r>
          <a:r>
            <a:rPr lang="en-US" sz="1800" dirty="0" err="1" smtClean="0"/>
            <a:t>dimensi</a:t>
          </a:r>
          <a:r>
            <a:rPr lang="en-US" sz="1800" dirty="0" smtClean="0"/>
            <a:t> </a:t>
          </a:r>
          <a:r>
            <a:rPr lang="en-US" sz="1800" dirty="0" err="1" smtClean="0"/>
            <a:t>politis</a:t>
          </a:r>
          <a:r>
            <a:rPr lang="en-US" sz="1800" dirty="0" smtClean="0"/>
            <a:t> </a:t>
          </a:r>
          <a:r>
            <a:rPr lang="en-US" sz="1800" dirty="0" err="1" smtClean="0"/>
            <a:t>manusia</a:t>
          </a:r>
          <a:r>
            <a:rPr lang="en-US" sz="1800" dirty="0" smtClean="0"/>
            <a:t> </a:t>
          </a:r>
          <a:r>
            <a:rPr lang="en-US" sz="1800" dirty="0" err="1" smtClean="0"/>
            <a:t>ini</a:t>
          </a:r>
          <a:r>
            <a:rPr lang="en-US" sz="1800" dirty="0" smtClean="0"/>
            <a:t> </a:t>
          </a:r>
          <a:r>
            <a:rPr lang="en-US" sz="1800" dirty="0" err="1" smtClean="0"/>
            <a:t>memiliki</a:t>
          </a:r>
          <a:r>
            <a:rPr lang="en-US" sz="1800" dirty="0" smtClean="0"/>
            <a:t> </a:t>
          </a:r>
          <a:r>
            <a:rPr lang="en-US" sz="1800" dirty="0" err="1" smtClean="0"/>
            <a:t>dua</a:t>
          </a:r>
          <a:r>
            <a:rPr lang="en-US" sz="1800" dirty="0" smtClean="0"/>
            <a:t> </a:t>
          </a:r>
          <a:r>
            <a:rPr lang="en-US" sz="1800" dirty="0" err="1" smtClean="0"/>
            <a:t>segi</a:t>
          </a:r>
          <a:r>
            <a:rPr lang="en-US" sz="1800" dirty="0" smtClean="0"/>
            <a:t> fundamental </a:t>
          </a:r>
          <a:r>
            <a:rPr lang="en-US" sz="1800" dirty="0" err="1" smtClean="0"/>
            <a:t>yaitu</a:t>
          </a:r>
          <a:r>
            <a:rPr lang="en-US" sz="1800" dirty="0" smtClean="0"/>
            <a:t> </a:t>
          </a:r>
          <a:r>
            <a:rPr lang="en-US" sz="1800" i="1" dirty="0" err="1" smtClean="0"/>
            <a:t>Pengertian</a:t>
          </a:r>
          <a:r>
            <a:rPr lang="en-US" sz="1800" i="1" dirty="0" smtClean="0"/>
            <a:t> </a:t>
          </a:r>
          <a:r>
            <a:rPr lang="en-US" sz="1800" i="1" dirty="0" err="1" smtClean="0"/>
            <a:t>dan</a:t>
          </a:r>
          <a:r>
            <a:rPr lang="en-US" sz="1800" i="1" dirty="0" smtClean="0"/>
            <a:t> </a:t>
          </a:r>
          <a:r>
            <a:rPr lang="en-US" sz="1800" i="1" dirty="0" err="1" smtClean="0"/>
            <a:t>kehendak</a:t>
          </a:r>
          <a:r>
            <a:rPr lang="en-US" sz="1800" i="1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bertindak</a:t>
          </a:r>
          <a:r>
            <a:rPr lang="en-US" sz="1800" dirty="0" smtClean="0"/>
            <a:t> (</a:t>
          </a:r>
          <a:r>
            <a:rPr lang="en-US" sz="1800" dirty="0" err="1" smtClean="0"/>
            <a:t>inilah</a:t>
          </a:r>
          <a:r>
            <a:rPr lang="en-US" sz="1800" dirty="0" smtClean="0"/>
            <a:t> yang </a:t>
          </a:r>
          <a:r>
            <a:rPr lang="en-US" sz="1800" dirty="0" err="1" smtClean="0"/>
            <a:t>senantiasa</a:t>
          </a:r>
          <a:r>
            <a:rPr lang="en-US" sz="1800" dirty="0" smtClean="0"/>
            <a:t> </a:t>
          </a:r>
          <a:r>
            <a:rPr lang="en-US" sz="1800" dirty="0" err="1" smtClean="0"/>
            <a:t>berhadapn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tindakan</a:t>
          </a:r>
          <a:r>
            <a:rPr lang="en-US" sz="1800" dirty="0" smtClean="0"/>
            <a:t> moral </a:t>
          </a:r>
          <a:r>
            <a:rPr lang="en-US" sz="1800" dirty="0" err="1" smtClean="0"/>
            <a:t>manusia</a:t>
          </a:r>
          <a:r>
            <a:rPr lang="en-US" sz="1800" dirty="0" smtClean="0"/>
            <a:t>).</a:t>
          </a:r>
        </a:p>
      </dgm:t>
    </dgm:pt>
    <dgm:pt modelId="{56D4FB02-9584-4BB1-84C9-EA9E5FD2B7FF}" type="parTrans" cxnId="{D6D10224-0FCF-4E8B-B642-9812398C4A4F}">
      <dgm:prSet/>
      <dgm:spPr/>
      <dgm:t>
        <a:bodyPr/>
        <a:lstStyle/>
        <a:p>
          <a:endParaRPr lang="en-US"/>
        </a:p>
      </dgm:t>
    </dgm:pt>
    <dgm:pt modelId="{9CCCFDF9-267E-43CA-A492-631B3B3F7B37}" type="sibTrans" cxnId="{D6D10224-0FCF-4E8B-B642-9812398C4A4F}">
      <dgm:prSet/>
      <dgm:spPr/>
      <dgm:t>
        <a:bodyPr/>
        <a:lstStyle/>
        <a:p>
          <a:endParaRPr lang="en-US"/>
        </a:p>
      </dgm:t>
    </dgm:pt>
    <dgm:pt modelId="{FA780870-DA06-4366-AB9F-BEB96CF424FE}">
      <dgm:prSet phldrT="[Text]"/>
      <dgm:spPr/>
      <dgm:t>
        <a:bodyPr/>
        <a:lstStyle/>
        <a:p>
          <a:r>
            <a:rPr lang="en-US" dirty="0" err="1" smtClean="0"/>
            <a:t>Manusia</a:t>
          </a:r>
          <a:r>
            <a:rPr lang="en-US" dirty="0" smtClean="0"/>
            <a:t> </a:t>
          </a:r>
          <a:r>
            <a:rPr lang="en-US" dirty="0" err="1" smtClean="0"/>
            <a:t>mengerti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kejadian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akibat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kejadian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,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tetapi</a:t>
          </a:r>
          <a:r>
            <a:rPr lang="en-US" dirty="0" smtClean="0"/>
            <a:t> </a:t>
          </a:r>
          <a:r>
            <a:rPr lang="en-US" dirty="0" err="1" smtClean="0"/>
            <a:t>hal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dihindarkan</a:t>
          </a:r>
          <a:r>
            <a:rPr lang="en-US" dirty="0" smtClean="0"/>
            <a:t> </a:t>
          </a:r>
          <a:r>
            <a:rPr lang="en-US" dirty="0" err="1" smtClean="0"/>
            <a:t>karena</a:t>
          </a:r>
          <a:r>
            <a:rPr lang="en-US" dirty="0" smtClean="0"/>
            <a:t> </a:t>
          </a:r>
          <a:r>
            <a:rPr lang="en-US" dirty="0" err="1" smtClean="0"/>
            <a:t>kesadaran</a:t>
          </a:r>
          <a:r>
            <a:rPr lang="en-US" dirty="0" smtClean="0"/>
            <a:t> moral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tanggung</a:t>
          </a:r>
          <a:r>
            <a:rPr lang="en-US" dirty="0" smtClean="0"/>
            <a:t> </a:t>
          </a:r>
          <a:r>
            <a:rPr lang="en-US" dirty="0" err="1" smtClean="0"/>
            <a:t>jawabnya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orang lain. </a:t>
          </a:r>
          <a:r>
            <a:rPr lang="en-US" dirty="0" err="1" smtClean="0"/>
            <a:t>Namun</a:t>
          </a:r>
          <a:r>
            <a:rPr lang="en-US" dirty="0" smtClean="0"/>
            <a:t> </a:t>
          </a:r>
          <a:r>
            <a:rPr lang="en-US" dirty="0" err="1" smtClean="0"/>
            <a:t>sebaliknya</a:t>
          </a:r>
          <a:r>
            <a:rPr lang="en-US" dirty="0" smtClean="0"/>
            <a:t> </a:t>
          </a:r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bermoral</a:t>
          </a:r>
          <a:r>
            <a:rPr lang="en-US" dirty="0" smtClean="0"/>
            <a:t> </a:t>
          </a:r>
          <a:r>
            <a:rPr lang="en-US" dirty="0" err="1" smtClean="0"/>
            <a:t>maka</a:t>
          </a:r>
          <a:r>
            <a:rPr lang="en-US" dirty="0" smtClean="0"/>
            <a:t> </a:t>
          </a:r>
          <a:r>
            <a:rPr lang="en-US" dirty="0" err="1" smtClean="0"/>
            <a:t>ia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perduli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orang lain</a:t>
          </a:r>
          <a:endParaRPr lang="en-US" dirty="0"/>
        </a:p>
      </dgm:t>
    </dgm:pt>
    <dgm:pt modelId="{1A31BB5D-2DCD-474C-992C-7071FC8A2D04}" type="parTrans" cxnId="{76EE35E7-1148-440C-9475-81AC0417B54E}">
      <dgm:prSet/>
      <dgm:spPr/>
      <dgm:t>
        <a:bodyPr/>
        <a:lstStyle/>
        <a:p>
          <a:endParaRPr lang="en-US"/>
        </a:p>
      </dgm:t>
    </dgm:pt>
    <dgm:pt modelId="{39DAAA01-AA16-4F94-BE9F-21B7FD450B2A}" type="sibTrans" cxnId="{76EE35E7-1148-440C-9475-81AC0417B54E}">
      <dgm:prSet/>
      <dgm:spPr/>
      <dgm:t>
        <a:bodyPr/>
        <a:lstStyle/>
        <a:p>
          <a:endParaRPr lang="en-US"/>
        </a:p>
      </dgm:t>
    </dgm:pt>
    <dgm:pt modelId="{20D397FA-B35E-4A85-9A55-E0560A764F46}" type="pres">
      <dgm:prSet presAssocID="{208E4501-6846-49FE-99A6-2ACED961D45C}" presName="linearFlow" presStyleCnt="0">
        <dgm:presLayoutVars>
          <dgm:dir/>
          <dgm:resizeHandles val="exact"/>
        </dgm:presLayoutVars>
      </dgm:prSet>
      <dgm:spPr/>
    </dgm:pt>
    <dgm:pt modelId="{03E61BBD-35D5-4AEE-8D4C-EEB896FABF06}" type="pres">
      <dgm:prSet presAssocID="{C33D48D3-077E-4BFC-982E-916E34AC5EDD}" presName="composite" presStyleCnt="0"/>
      <dgm:spPr/>
    </dgm:pt>
    <dgm:pt modelId="{CD5DE20B-F586-44B4-A4E8-BB2BD657C10D}" type="pres">
      <dgm:prSet presAssocID="{C33D48D3-077E-4BFC-982E-916E34AC5EDD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5E7550F0-E956-4191-BF82-0DE02EA757CA}" type="pres">
      <dgm:prSet presAssocID="{C33D48D3-077E-4BFC-982E-916E34AC5EDD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CA7C6-3E47-4B44-97B4-9A62B9A02A58}" type="pres">
      <dgm:prSet presAssocID="{9CCCFDF9-267E-43CA-A492-631B3B3F7B37}" presName="spacing" presStyleCnt="0"/>
      <dgm:spPr/>
    </dgm:pt>
    <dgm:pt modelId="{7749D0C5-2320-4F28-9904-F917A99BFD0D}" type="pres">
      <dgm:prSet presAssocID="{FA780870-DA06-4366-AB9F-BEB96CF424FE}" presName="composite" presStyleCnt="0"/>
      <dgm:spPr/>
    </dgm:pt>
    <dgm:pt modelId="{4FFCD14C-9687-498E-A78B-1CFFD753D740}" type="pres">
      <dgm:prSet presAssocID="{FA780870-DA06-4366-AB9F-BEB96CF424FE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AD41A39-0B42-462A-B9C5-DBD14B5AE84E}" type="pres">
      <dgm:prSet presAssocID="{FA780870-DA06-4366-AB9F-BEB96CF424FE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E74B1-D02A-451E-85CD-3030CE962CBC}" type="presOf" srcId="{FA780870-DA06-4366-AB9F-BEB96CF424FE}" destId="{6AD41A39-0B42-462A-B9C5-DBD14B5AE84E}" srcOrd="0" destOrd="0" presId="urn:microsoft.com/office/officeart/2005/8/layout/vList3"/>
    <dgm:cxn modelId="{76EE35E7-1148-440C-9475-81AC0417B54E}" srcId="{208E4501-6846-49FE-99A6-2ACED961D45C}" destId="{FA780870-DA06-4366-AB9F-BEB96CF424FE}" srcOrd="1" destOrd="0" parTransId="{1A31BB5D-2DCD-474C-992C-7071FC8A2D04}" sibTransId="{39DAAA01-AA16-4F94-BE9F-21B7FD450B2A}"/>
    <dgm:cxn modelId="{1A94F2E1-8FEF-4EBB-847A-9B9C9EFCE957}" type="presOf" srcId="{C33D48D3-077E-4BFC-982E-916E34AC5EDD}" destId="{5E7550F0-E956-4191-BF82-0DE02EA757CA}" srcOrd="0" destOrd="0" presId="urn:microsoft.com/office/officeart/2005/8/layout/vList3"/>
    <dgm:cxn modelId="{D6D10224-0FCF-4E8B-B642-9812398C4A4F}" srcId="{208E4501-6846-49FE-99A6-2ACED961D45C}" destId="{C33D48D3-077E-4BFC-982E-916E34AC5EDD}" srcOrd="0" destOrd="0" parTransId="{56D4FB02-9584-4BB1-84C9-EA9E5FD2B7FF}" sibTransId="{9CCCFDF9-267E-43CA-A492-631B3B3F7B37}"/>
    <dgm:cxn modelId="{6246CB75-DA36-4A93-A947-B4074E88CA43}" type="presOf" srcId="{208E4501-6846-49FE-99A6-2ACED961D45C}" destId="{20D397FA-B35E-4A85-9A55-E0560A764F46}" srcOrd="0" destOrd="0" presId="urn:microsoft.com/office/officeart/2005/8/layout/vList3"/>
    <dgm:cxn modelId="{94C2C6BA-DB9F-4403-8213-6B1E5CCFBD4E}" type="presParOf" srcId="{20D397FA-B35E-4A85-9A55-E0560A764F46}" destId="{03E61BBD-35D5-4AEE-8D4C-EEB896FABF06}" srcOrd="0" destOrd="0" presId="urn:microsoft.com/office/officeart/2005/8/layout/vList3"/>
    <dgm:cxn modelId="{0F7725B8-2FE8-4B1D-9023-CFD9B52AC2FB}" type="presParOf" srcId="{03E61BBD-35D5-4AEE-8D4C-EEB896FABF06}" destId="{CD5DE20B-F586-44B4-A4E8-BB2BD657C10D}" srcOrd="0" destOrd="0" presId="urn:microsoft.com/office/officeart/2005/8/layout/vList3"/>
    <dgm:cxn modelId="{AEDF1B35-B9CD-4EE7-8216-13C4E2B0C17D}" type="presParOf" srcId="{03E61BBD-35D5-4AEE-8D4C-EEB896FABF06}" destId="{5E7550F0-E956-4191-BF82-0DE02EA757CA}" srcOrd="1" destOrd="0" presId="urn:microsoft.com/office/officeart/2005/8/layout/vList3"/>
    <dgm:cxn modelId="{6B89E658-6481-4549-AFC9-A6AF012B4735}" type="presParOf" srcId="{20D397FA-B35E-4A85-9A55-E0560A764F46}" destId="{590CA7C6-3E47-4B44-97B4-9A62B9A02A58}" srcOrd="1" destOrd="0" presId="urn:microsoft.com/office/officeart/2005/8/layout/vList3"/>
    <dgm:cxn modelId="{40D2A6FA-3552-427C-AC1E-E7D2C81D48F7}" type="presParOf" srcId="{20D397FA-B35E-4A85-9A55-E0560A764F46}" destId="{7749D0C5-2320-4F28-9904-F917A99BFD0D}" srcOrd="2" destOrd="0" presId="urn:microsoft.com/office/officeart/2005/8/layout/vList3"/>
    <dgm:cxn modelId="{58BAD485-D493-47EF-BCF6-BEB7106B9592}" type="presParOf" srcId="{7749D0C5-2320-4F28-9904-F917A99BFD0D}" destId="{4FFCD14C-9687-498E-A78B-1CFFD753D740}" srcOrd="0" destOrd="0" presId="urn:microsoft.com/office/officeart/2005/8/layout/vList3"/>
    <dgm:cxn modelId="{2BBB144C-A953-44D7-91AF-2BEF5916C446}" type="presParOf" srcId="{7749D0C5-2320-4F28-9904-F917A99BFD0D}" destId="{6AD41A39-0B42-462A-B9C5-DBD14B5AE8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DE016F-C54C-4EDB-A5AB-9A869C0CC2BE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31FD97-D035-49CA-8117-67AFF4A28F2E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FF00"/>
              </a:solidFill>
            </a:rPr>
            <a:t>Pilihan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tujuan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politik</a:t>
          </a:r>
          <a:endParaRPr lang="en-US" sz="2000" dirty="0">
            <a:solidFill>
              <a:srgbClr val="FFFF00"/>
            </a:solidFill>
          </a:endParaRPr>
        </a:p>
      </dgm:t>
    </dgm:pt>
    <dgm:pt modelId="{B4362371-73B1-468C-B278-6E847BF25A2B}" type="parTrans" cxnId="{A8096093-1666-489C-AB2C-619137AD45F8}">
      <dgm:prSet/>
      <dgm:spPr/>
      <dgm:t>
        <a:bodyPr/>
        <a:lstStyle/>
        <a:p>
          <a:endParaRPr lang="en-US" sz="2000">
            <a:solidFill>
              <a:srgbClr val="FFFF00"/>
            </a:solidFill>
          </a:endParaRPr>
        </a:p>
      </dgm:t>
    </dgm:pt>
    <dgm:pt modelId="{9111E6F4-919B-4036-8013-CF6F28160CE9}" type="sibTrans" cxnId="{A8096093-1666-489C-AB2C-619137AD45F8}">
      <dgm:prSet/>
      <dgm:spPr/>
      <dgm:t>
        <a:bodyPr/>
        <a:lstStyle/>
        <a:p>
          <a:endParaRPr lang="en-US" sz="2000">
            <a:solidFill>
              <a:srgbClr val="FFFF00"/>
            </a:solidFill>
          </a:endParaRPr>
        </a:p>
      </dgm:t>
    </dgm:pt>
    <dgm:pt modelId="{5043E69F-F443-4426-8436-18C8B06067DF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FF00"/>
              </a:solidFill>
            </a:rPr>
            <a:t>Pilihan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sarana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politik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endParaRPr lang="en-US" sz="2000" dirty="0">
            <a:solidFill>
              <a:srgbClr val="FFFF00"/>
            </a:solidFill>
          </a:endParaRPr>
        </a:p>
      </dgm:t>
    </dgm:pt>
    <dgm:pt modelId="{08ADE058-2888-48B3-BB33-B5ABFD07E043}" type="parTrans" cxnId="{3DCB0AE0-4DC1-438C-ADD8-F42993B63054}">
      <dgm:prSet/>
      <dgm:spPr/>
      <dgm:t>
        <a:bodyPr/>
        <a:lstStyle/>
        <a:p>
          <a:endParaRPr lang="en-US" sz="2000">
            <a:solidFill>
              <a:srgbClr val="FFFF00"/>
            </a:solidFill>
          </a:endParaRPr>
        </a:p>
      </dgm:t>
    </dgm:pt>
    <dgm:pt modelId="{6C157EFF-9E72-463C-B971-49CDFF3F4F89}" type="sibTrans" cxnId="{3DCB0AE0-4DC1-438C-ADD8-F42993B63054}">
      <dgm:prSet/>
      <dgm:spPr/>
      <dgm:t>
        <a:bodyPr/>
        <a:lstStyle/>
        <a:p>
          <a:endParaRPr lang="en-US" sz="2000">
            <a:solidFill>
              <a:srgbClr val="FFFF00"/>
            </a:solidFill>
          </a:endParaRPr>
        </a:p>
      </dgm:t>
    </dgm:pt>
    <dgm:pt modelId="{C7165C4E-3CD0-4F5A-9629-F904DB29298B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FFFF00"/>
              </a:solidFill>
            </a:rPr>
            <a:t>Pilihan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aksi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atau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tindakan</a:t>
          </a:r>
          <a:r>
            <a:rPr lang="en-US" sz="2000" dirty="0" smtClean="0">
              <a:solidFill>
                <a:srgbClr val="FFFF00"/>
              </a:solidFill>
            </a:rPr>
            <a:t> </a:t>
          </a:r>
          <a:r>
            <a:rPr lang="en-US" sz="2000" dirty="0" err="1" smtClean="0">
              <a:solidFill>
                <a:srgbClr val="FFFF00"/>
              </a:solidFill>
            </a:rPr>
            <a:t>politik</a:t>
          </a:r>
          <a:endParaRPr lang="en-US" sz="2000" dirty="0">
            <a:solidFill>
              <a:srgbClr val="FFFF00"/>
            </a:solidFill>
          </a:endParaRPr>
        </a:p>
      </dgm:t>
    </dgm:pt>
    <dgm:pt modelId="{298221B7-BC6F-4A08-ACF2-55AE7F62CF1E}" type="parTrans" cxnId="{52143546-5D85-4A02-B3D0-BC5A0190B123}">
      <dgm:prSet/>
      <dgm:spPr/>
      <dgm:t>
        <a:bodyPr/>
        <a:lstStyle/>
        <a:p>
          <a:endParaRPr lang="en-US" sz="2000">
            <a:solidFill>
              <a:srgbClr val="FFFF00"/>
            </a:solidFill>
          </a:endParaRPr>
        </a:p>
      </dgm:t>
    </dgm:pt>
    <dgm:pt modelId="{31310913-F929-43EC-AD29-4E455C88293F}" type="sibTrans" cxnId="{52143546-5D85-4A02-B3D0-BC5A0190B123}">
      <dgm:prSet/>
      <dgm:spPr/>
      <dgm:t>
        <a:bodyPr/>
        <a:lstStyle/>
        <a:p>
          <a:endParaRPr lang="en-US" sz="2000">
            <a:solidFill>
              <a:srgbClr val="FFFF00"/>
            </a:solidFill>
          </a:endParaRPr>
        </a:p>
      </dgm:t>
    </dgm:pt>
    <dgm:pt modelId="{F7755840-0BBC-45F2-9859-1699A1165F10}" type="pres">
      <dgm:prSet presAssocID="{ACDE016F-C54C-4EDB-A5AB-9A869C0CC2B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783D5C-947A-49EF-BB3C-86A768D11297}" type="pres">
      <dgm:prSet presAssocID="{5A31FD97-D035-49CA-8117-67AFF4A28F2E}" presName="composite" presStyleCnt="0"/>
      <dgm:spPr/>
    </dgm:pt>
    <dgm:pt modelId="{53AE57B2-501D-411A-B544-3CD7143CF1A4}" type="pres">
      <dgm:prSet presAssocID="{5A31FD97-D035-49CA-8117-67AFF4A28F2E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C5336-C62A-40B4-A62E-E13DDA58C6B3}" type="pres">
      <dgm:prSet presAssocID="{5A31FD97-D035-49CA-8117-67AFF4A28F2E}" presName="rect2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CAC7C18-D0F5-448A-BE99-D438C564712A}" type="pres">
      <dgm:prSet presAssocID="{9111E6F4-919B-4036-8013-CF6F28160CE9}" presName="sibTrans" presStyleCnt="0"/>
      <dgm:spPr/>
    </dgm:pt>
    <dgm:pt modelId="{06D808CC-BF2A-419B-8A44-EC209553B830}" type="pres">
      <dgm:prSet presAssocID="{5043E69F-F443-4426-8436-18C8B06067DF}" presName="composite" presStyleCnt="0"/>
      <dgm:spPr/>
    </dgm:pt>
    <dgm:pt modelId="{DF76E1EF-ACC1-459F-9A3B-AE1794C388D7}" type="pres">
      <dgm:prSet presAssocID="{5043E69F-F443-4426-8436-18C8B06067DF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FFD1A-D415-4E21-A93A-A6A0CA1756D6}" type="pres">
      <dgm:prSet presAssocID="{5043E69F-F443-4426-8436-18C8B06067DF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5C376BB1-2AAF-4051-B42A-56A9D2B7627A}" type="pres">
      <dgm:prSet presAssocID="{6C157EFF-9E72-463C-B971-49CDFF3F4F89}" presName="sibTrans" presStyleCnt="0"/>
      <dgm:spPr/>
    </dgm:pt>
    <dgm:pt modelId="{881FD130-8D69-40E9-9B1E-CF9BCC17278F}" type="pres">
      <dgm:prSet presAssocID="{C7165C4E-3CD0-4F5A-9629-F904DB29298B}" presName="composite" presStyleCnt="0"/>
      <dgm:spPr/>
    </dgm:pt>
    <dgm:pt modelId="{59E708EF-AC1C-4F1B-88C5-93A74E980C11}" type="pres">
      <dgm:prSet presAssocID="{C7165C4E-3CD0-4F5A-9629-F904DB29298B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06AF6-72A9-407B-AAD9-F5924FC047E7}" type="pres">
      <dgm:prSet presAssocID="{C7165C4E-3CD0-4F5A-9629-F904DB29298B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</dgm:ptLst>
  <dgm:cxnLst>
    <dgm:cxn modelId="{1390848E-AA8E-417F-B809-78DCD78A2D42}" type="presOf" srcId="{ACDE016F-C54C-4EDB-A5AB-9A869C0CC2BE}" destId="{F7755840-0BBC-45F2-9859-1699A1165F10}" srcOrd="0" destOrd="0" presId="urn:microsoft.com/office/officeart/2008/layout/PictureStrips"/>
    <dgm:cxn modelId="{90A8C641-4F0C-49DB-8F33-A985247F3A2C}" type="presOf" srcId="{C7165C4E-3CD0-4F5A-9629-F904DB29298B}" destId="{59E708EF-AC1C-4F1B-88C5-93A74E980C11}" srcOrd="0" destOrd="0" presId="urn:microsoft.com/office/officeart/2008/layout/PictureStrips"/>
    <dgm:cxn modelId="{3DCB0AE0-4DC1-438C-ADD8-F42993B63054}" srcId="{ACDE016F-C54C-4EDB-A5AB-9A869C0CC2BE}" destId="{5043E69F-F443-4426-8436-18C8B06067DF}" srcOrd="1" destOrd="0" parTransId="{08ADE058-2888-48B3-BB33-B5ABFD07E043}" sibTransId="{6C157EFF-9E72-463C-B971-49CDFF3F4F89}"/>
    <dgm:cxn modelId="{A8096093-1666-489C-AB2C-619137AD45F8}" srcId="{ACDE016F-C54C-4EDB-A5AB-9A869C0CC2BE}" destId="{5A31FD97-D035-49CA-8117-67AFF4A28F2E}" srcOrd="0" destOrd="0" parTransId="{B4362371-73B1-468C-B278-6E847BF25A2B}" sibTransId="{9111E6F4-919B-4036-8013-CF6F28160CE9}"/>
    <dgm:cxn modelId="{50C0B6B5-8025-4B55-8537-3AFDF12E3F7E}" type="presOf" srcId="{5043E69F-F443-4426-8436-18C8B06067DF}" destId="{DF76E1EF-ACC1-459F-9A3B-AE1794C388D7}" srcOrd="0" destOrd="0" presId="urn:microsoft.com/office/officeart/2008/layout/PictureStrips"/>
    <dgm:cxn modelId="{52143546-5D85-4A02-B3D0-BC5A0190B123}" srcId="{ACDE016F-C54C-4EDB-A5AB-9A869C0CC2BE}" destId="{C7165C4E-3CD0-4F5A-9629-F904DB29298B}" srcOrd="2" destOrd="0" parTransId="{298221B7-BC6F-4A08-ACF2-55AE7F62CF1E}" sibTransId="{31310913-F929-43EC-AD29-4E455C88293F}"/>
    <dgm:cxn modelId="{84BF8FE5-56D8-4311-9771-788DCE181B56}" type="presOf" srcId="{5A31FD97-D035-49CA-8117-67AFF4A28F2E}" destId="{53AE57B2-501D-411A-B544-3CD7143CF1A4}" srcOrd="0" destOrd="0" presId="urn:microsoft.com/office/officeart/2008/layout/PictureStrips"/>
    <dgm:cxn modelId="{9F5287AD-5BDC-410B-81FE-835C2E1E139D}" type="presParOf" srcId="{F7755840-0BBC-45F2-9859-1699A1165F10}" destId="{45783D5C-947A-49EF-BB3C-86A768D11297}" srcOrd="0" destOrd="0" presId="urn:microsoft.com/office/officeart/2008/layout/PictureStrips"/>
    <dgm:cxn modelId="{66FDB776-4599-4013-B0E1-5A1E386AAF7A}" type="presParOf" srcId="{45783D5C-947A-49EF-BB3C-86A768D11297}" destId="{53AE57B2-501D-411A-B544-3CD7143CF1A4}" srcOrd="0" destOrd="0" presId="urn:microsoft.com/office/officeart/2008/layout/PictureStrips"/>
    <dgm:cxn modelId="{EE8AE2E2-ACB3-4361-B21F-DA225B27F849}" type="presParOf" srcId="{45783D5C-947A-49EF-BB3C-86A768D11297}" destId="{2ADC5336-C62A-40B4-A62E-E13DDA58C6B3}" srcOrd="1" destOrd="0" presId="urn:microsoft.com/office/officeart/2008/layout/PictureStrips"/>
    <dgm:cxn modelId="{EFB267FB-E627-4E5B-AE86-057442C0572B}" type="presParOf" srcId="{F7755840-0BBC-45F2-9859-1699A1165F10}" destId="{2CAC7C18-D0F5-448A-BE99-D438C564712A}" srcOrd="1" destOrd="0" presId="urn:microsoft.com/office/officeart/2008/layout/PictureStrips"/>
    <dgm:cxn modelId="{5992290F-308C-467F-B670-F6D6230E02B3}" type="presParOf" srcId="{F7755840-0BBC-45F2-9859-1699A1165F10}" destId="{06D808CC-BF2A-419B-8A44-EC209553B830}" srcOrd="2" destOrd="0" presId="urn:microsoft.com/office/officeart/2008/layout/PictureStrips"/>
    <dgm:cxn modelId="{0FC61CB5-2BD0-479B-8A3D-E3B783BD8944}" type="presParOf" srcId="{06D808CC-BF2A-419B-8A44-EC209553B830}" destId="{DF76E1EF-ACC1-459F-9A3B-AE1794C388D7}" srcOrd="0" destOrd="0" presId="urn:microsoft.com/office/officeart/2008/layout/PictureStrips"/>
    <dgm:cxn modelId="{4B56C348-FCC5-477D-97FA-ACA4BCE6C732}" type="presParOf" srcId="{06D808CC-BF2A-419B-8A44-EC209553B830}" destId="{146FFD1A-D415-4E21-A93A-A6A0CA1756D6}" srcOrd="1" destOrd="0" presId="urn:microsoft.com/office/officeart/2008/layout/PictureStrips"/>
    <dgm:cxn modelId="{C4B94847-11D6-4603-A98A-B060340B338D}" type="presParOf" srcId="{F7755840-0BBC-45F2-9859-1699A1165F10}" destId="{5C376BB1-2AAF-4051-B42A-56A9D2B7627A}" srcOrd="3" destOrd="0" presId="urn:microsoft.com/office/officeart/2008/layout/PictureStrips"/>
    <dgm:cxn modelId="{00F55D45-A11E-4A79-9A45-3EF89E143119}" type="presParOf" srcId="{F7755840-0BBC-45F2-9859-1699A1165F10}" destId="{881FD130-8D69-40E9-9B1E-CF9BCC17278F}" srcOrd="4" destOrd="0" presId="urn:microsoft.com/office/officeart/2008/layout/PictureStrips"/>
    <dgm:cxn modelId="{D746D89E-8E03-46B7-BB66-1B6B89E60BBE}" type="presParOf" srcId="{881FD130-8D69-40E9-9B1E-CF9BCC17278F}" destId="{59E708EF-AC1C-4F1B-88C5-93A74E980C11}" srcOrd="0" destOrd="0" presId="urn:microsoft.com/office/officeart/2008/layout/PictureStrips"/>
    <dgm:cxn modelId="{C84D13CD-B379-4449-B655-44BBE870681A}" type="presParOf" srcId="{881FD130-8D69-40E9-9B1E-CF9BCC17278F}" destId="{A5B06AF6-72A9-407B-AAD9-F5924FC047E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017306-AC11-4C38-A9B8-BF77678F8B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2C13B50-7B48-43B6-9757-5DEAC48FB28E}">
      <dgm:prSet phldrT="[Text]" custT="1"/>
      <dgm:spPr/>
      <dgm:t>
        <a:bodyPr/>
        <a:lstStyle/>
        <a:p>
          <a:r>
            <a:rPr lang="en-ZA" sz="2000" dirty="0" smtClean="0"/>
            <a:t>Ethical shaping as a function of leadership</a:t>
          </a:r>
          <a:endParaRPr lang="en-US" sz="2000" dirty="0"/>
        </a:p>
      </dgm:t>
    </dgm:pt>
    <dgm:pt modelId="{5C1CE1E9-EF0D-47CE-B169-7851929BFD6E}" type="parTrans" cxnId="{712B05B0-B55D-4046-96D2-5E2C8274F962}">
      <dgm:prSet/>
      <dgm:spPr/>
      <dgm:t>
        <a:bodyPr/>
        <a:lstStyle/>
        <a:p>
          <a:endParaRPr lang="en-US" sz="2000"/>
        </a:p>
      </dgm:t>
    </dgm:pt>
    <dgm:pt modelId="{30746D1F-0FD3-4867-AAD9-80DA80AC4F52}" type="sibTrans" cxnId="{712B05B0-B55D-4046-96D2-5E2C8274F962}">
      <dgm:prSet/>
      <dgm:spPr/>
      <dgm:t>
        <a:bodyPr/>
        <a:lstStyle/>
        <a:p>
          <a:endParaRPr lang="en-US" sz="2000"/>
        </a:p>
      </dgm:t>
    </dgm:pt>
    <dgm:pt modelId="{45949AB6-BA28-46F3-8A7F-1EE9D78FB1BE}">
      <dgm:prSet phldrT="[Text]" custT="1"/>
      <dgm:spPr/>
      <dgm:t>
        <a:bodyPr/>
        <a:lstStyle/>
        <a:p>
          <a:r>
            <a:rPr lang="en-ZA" sz="1700" dirty="0" smtClean="0"/>
            <a:t>Cultural values of adaptability, achievement, bureaucratic cultures, environmental conditions</a:t>
          </a:r>
          <a:endParaRPr lang="en-US" sz="1700" dirty="0"/>
        </a:p>
      </dgm:t>
    </dgm:pt>
    <dgm:pt modelId="{05D12F89-188B-4203-8B1E-D9B206E112AF}" type="parTrans" cxnId="{AFC06C44-FA07-4975-85F3-68C70B2A1ED5}">
      <dgm:prSet/>
      <dgm:spPr/>
      <dgm:t>
        <a:bodyPr/>
        <a:lstStyle/>
        <a:p>
          <a:endParaRPr lang="en-US" sz="2000"/>
        </a:p>
      </dgm:t>
    </dgm:pt>
    <dgm:pt modelId="{3902BB18-5C7E-45C2-9F95-95E58E8D8FE4}" type="sibTrans" cxnId="{AFC06C44-FA07-4975-85F3-68C70B2A1ED5}">
      <dgm:prSet/>
      <dgm:spPr/>
      <dgm:t>
        <a:bodyPr/>
        <a:lstStyle/>
        <a:p>
          <a:endParaRPr lang="en-US" sz="2000"/>
        </a:p>
      </dgm:t>
    </dgm:pt>
    <dgm:pt modelId="{EE6AC7A3-E1A3-4EAF-B9C4-24171A876F06}">
      <dgm:prSet phldrT="[Text]" custT="1"/>
      <dgm:spPr/>
      <dgm:t>
        <a:bodyPr/>
        <a:lstStyle/>
        <a:p>
          <a:r>
            <a:rPr lang="en-ZA" sz="2000" dirty="0" smtClean="0"/>
            <a:t>Basic philosophy of human nature and </a:t>
          </a:r>
          <a:r>
            <a:rPr lang="en-ZA" sz="2000" dirty="0" err="1" smtClean="0"/>
            <a:t>appraoch</a:t>
          </a:r>
          <a:r>
            <a:rPr lang="en-ZA" sz="2000" dirty="0" smtClean="0"/>
            <a:t> to leadership</a:t>
          </a:r>
          <a:endParaRPr lang="en-US" sz="2000" dirty="0"/>
        </a:p>
      </dgm:t>
    </dgm:pt>
    <dgm:pt modelId="{2AAE4215-9E25-425C-AA1E-B313F2847D1F}" type="parTrans" cxnId="{BD30CF92-B77A-4618-8DD5-882FF0939402}">
      <dgm:prSet/>
      <dgm:spPr/>
      <dgm:t>
        <a:bodyPr/>
        <a:lstStyle/>
        <a:p>
          <a:endParaRPr lang="en-US" sz="2000"/>
        </a:p>
      </dgm:t>
    </dgm:pt>
    <dgm:pt modelId="{E3AF2096-CA7F-4E38-9B0E-5B8AE302079F}" type="sibTrans" cxnId="{BD30CF92-B77A-4618-8DD5-882FF0939402}">
      <dgm:prSet/>
      <dgm:spPr/>
      <dgm:t>
        <a:bodyPr/>
        <a:lstStyle/>
        <a:p>
          <a:endParaRPr lang="en-US" sz="2000"/>
        </a:p>
      </dgm:t>
    </dgm:pt>
    <dgm:pt modelId="{FEF3FB6F-9710-410D-B019-BBDB7B549AC5}">
      <dgm:prSet custT="1"/>
      <dgm:spPr/>
      <dgm:t>
        <a:bodyPr/>
        <a:lstStyle/>
        <a:p>
          <a:r>
            <a:rPr lang="en-ZA" sz="2000" dirty="0" smtClean="0"/>
            <a:t>Relationships between values and leadership</a:t>
          </a:r>
          <a:endParaRPr lang="en-US" sz="2000" dirty="0"/>
        </a:p>
      </dgm:t>
    </dgm:pt>
    <dgm:pt modelId="{A489A03C-8FD1-4BB9-81FB-C7D68F894D09}" type="parTrans" cxnId="{6AF741B5-3545-475F-BB53-F30F60CFE8C6}">
      <dgm:prSet/>
      <dgm:spPr/>
      <dgm:t>
        <a:bodyPr/>
        <a:lstStyle/>
        <a:p>
          <a:endParaRPr lang="en-US" sz="2000"/>
        </a:p>
      </dgm:t>
    </dgm:pt>
    <dgm:pt modelId="{0B730D32-DF4B-4986-B33B-0B1EA2D3CE62}" type="sibTrans" cxnId="{6AF741B5-3545-475F-BB53-F30F60CFE8C6}">
      <dgm:prSet/>
      <dgm:spPr/>
      <dgm:t>
        <a:bodyPr/>
        <a:lstStyle/>
        <a:p>
          <a:endParaRPr lang="en-US" sz="2000"/>
        </a:p>
      </dgm:t>
    </dgm:pt>
    <dgm:pt modelId="{FADE79D8-453A-4F7F-B686-2A379CD34012}">
      <dgm:prSet custT="1"/>
      <dgm:spPr/>
      <dgm:t>
        <a:bodyPr/>
        <a:lstStyle/>
        <a:p>
          <a:r>
            <a:rPr lang="en-ZA" sz="2000" dirty="0" smtClean="0"/>
            <a:t>Leadership challenge and individual values in an organisational context</a:t>
          </a:r>
          <a:endParaRPr lang="en-US" sz="2000" dirty="0"/>
        </a:p>
      </dgm:t>
    </dgm:pt>
    <dgm:pt modelId="{FC7C0C1C-2EAA-4205-B7EF-815844849298}" type="parTrans" cxnId="{6B220EE7-6354-4444-B4D4-D22C40552859}">
      <dgm:prSet/>
      <dgm:spPr/>
      <dgm:t>
        <a:bodyPr/>
        <a:lstStyle/>
        <a:p>
          <a:endParaRPr lang="en-US" sz="2000"/>
        </a:p>
      </dgm:t>
    </dgm:pt>
    <dgm:pt modelId="{2C040E28-BF32-4F68-B14A-D0646145F4B4}" type="sibTrans" cxnId="{6B220EE7-6354-4444-B4D4-D22C40552859}">
      <dgm:prSet/>
      <dgm:spPr/>
      <dgm:t>
        <a:bodyPr/>
        <a:lstStyle/>
        <a:p>
          <a:endParaRPr lang="en-US" sz="2000"/>
        </a:p>
      </dgm:t>
    </dgm:pt>
    <dgm:pt modelId="{71DC4348-C4ED-45BC-89D8-36F79B563DC6}" type="pres">
      <dgm:prSet presAssocID="{63017306-AC11-4C38-A9B8-BF77678F8BD2}" presName="linearFlow" presStyleCnt="0">
        <dgm:presLayoutVars>
          <dgm:dir/>
          <dgm:resizeHandles val="exact"/>
        </dgm:presLayoutVars>
      </dgm:prSet>
      <dgm:spPr/>
    </dgm:pt>
    <dgm:pt modelId="{E8F94F5D-34B3-4598-997A-D40DC4240D5D}" type="pres">
      <dgm:prSet presAssocID="{E2C13B50-7B48-43B6-9757-5DEAC48FB28E}" presName="composite" presStyleCnt="0"/>
      <dgm:spPr/>
    </dgm:pt>
    <dgm:pt modelId="{AB6B1398-AF10-4911-8383-C659D76D49BC}" type="pres">
      <dgm:prSet presAssocID="{E2C13B50-7B48-43B6-9757-5DEAC48FB28E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F8447225-0A99-4D86-A64D-52C361431B84}" type="pres">
      <dgm:prSet presAssocID="{E2C13B50-7B48-43B6-9757-5DEAC48FB28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0CDED-77B4-40EB-9CB9-298841A456CE}" type="pres">
      <dgm:prSet presAssocID="{30746D1F-0FD3-4867-AAD9-80DA80AC4F52}" presName="spacing" presStyleCnt="0"/>
      <dgm:spPr/>
    </dgm:pt>
    <dgm:pt modelId="{B3DB8F93-1767-4AD9-870E-276FDAA1BBA7}" type="pres">
      <dgm:prSet presAssocID="{45949AB6-BA28-46F3-8A7F-1EE9D78FB1BE}" presName="composite" presStyleCnt="0"/>
      <dgm:spPr/>
    </dgm:pt>
    <dgm:pt modelId="{B6308A41-B064-49E0-B7B4-374D1CEC7A89}" type="pres">
      <dgm:prSet presAssocID="{45949AB6-BA28-46F3-8A7F-1EE9D78FB1BE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8B66653-B699-4585-A731-8EAAB47A729B}" type="pres">
      <dgm:prSet presAssocID="{45949AB6-BA28-46F3-8A7F-1EE9D78FB1B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06874-2235-4ACE-8A63-01397C8AEABB}" type="pres">
      <dgm:prSet presAssocID="{3902BB18-5C7E-45C2-9F95-95E58E8D8FE4}" presName="spacing" presStyleCnt="0"/>
      <dgm:spPr/>
    </dgm:pt>
    <dgm:pt modelId="{F8E70934-A917-42C8-942A-0F2169E4D2E2}" type="pres">
      <dgm:prSet presAssocID="{EE6AC7A3-E1A3-4EAF-B9C4-24171A876F06}" presName="composite" presStyleCnt="0"/>
      <dgm:spPr/>
    </dgm:pt>
    <dgm:pt modelId="{49557180-3C6C-4F03-9238-C3A80F3A6B0D}" type="pres">
      <dgm:prSet presAssocID="{EE6AC7A3-E1A3-4EAF-B9C4-24171A876F06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A3EB4A2-ECFB-4B9F-B6AB-3B1A7ED0D3D9}" type="pres">
      <dgm:prSet presAssocID="{EE6AC7A3-E1A3-4EAF-B9C4-24171A876F0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D10A8-52CD-4EFB-A584-3D30019C054C}" type="pres">
      <dgm:prSet presAssocID="{E3AF2096-CA7F-4E38-9B0E-5B8AE302079F}" presName="spacing" presStyleCnt="0"/>
      <dgm:spPr/>
    </dgm:pt>
    <dgm:pt modelId="{68A91EF3-B8E4-4AB4-99E6-DDF0C5FC1A31}" type="pres">
      <dgm:prSet presAssocID="{FEF3FB6F-9710-410D-B019-BBDB7B549AC5}" presName="composite" presStyleCnt="0"/>
      <dgm:spPr/>
    </dgm:pt>
    <dgm:pt modelId="{E048D174-28F4-4128-92C3-D452527060A6}" type="pres">
      <dgm:prSet presAssocID="{FEF3FB6F-9710-410D-B019-BBDB7B549AC5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9E06C10-CB29-4604-93BD-0079AEFECE0A}" type="pres">
      <dgm:prSet presAssocID="{FEF3FB6F-9710-410D-B019-BBDB7B549AC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B4A89-C038-47A8-A7A4-FFE502B5A8D6}" type="pres">
      <dgm:prSet presAssocID="{0B730D32-DF4B-4986-B33B-0B1EA2D3CE62}" presName="spacing" presStyleCnt="0"/>
      <dgm:spPr/>
    </dgm:pt>
    <dgm:pt modelId="{67DCB5F9-F62B-4EDF-8D99-A9FAFB0D28AD}" type="pres">
      <dgm:prSet presAssocID="{FADE79D8-453A-4F7F-B686-2A379CD34012}" presName="composite" presStyleCnt="0"/>
      <dgm:spPr/>
    </dgm:pt>
    <dgm:pt modelId="{70528454-7951-4779-BC40-C06A336D8E3E}" type="pres">
      <dgm:prSet presAssocID="{FADE79D8-453A-4F7F-B686-2A379CD34012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CECE598-997D-4C99-9601-4FA8750EC3A2}" type="pres">
      <dgm:prSet presAssocID="{FADE79D8-453A-4F7F-B686-2A379CD34012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30CF92-B77A-4618-8DD5-882FF0939402}" srcId="{63017306-AC11-4C38-A9B8-BF77678F8BD2}" destId="{EE6AC7A3-E1A3-4EAF-B9C4-24171A876F06}" srcOrd="2" destOrd="0" parTransId="{2AAE4215-9E25-425C-AA1E-B313F2847D1F}" sibTransId="{E3AF2096-CA7F-4E38-9B0E-5B8AE302079F}"/>
    <dgm:cxn modelId="{C7346E40-C275-41AA-A7D8-265B2E28A7B6}" type="presOf" srcId="{EE6AC7A3-E1A3-4EAF-B9C4-24171A876F06}" destId="{DA3EB4A2-ECFB-4B9F-B6AB-3B1A7ED0D3D9}" srcOrd="0" destOrd="0" presId="urn:microsoft.com/office/officeart/2005/8/layout/vList3"/>
    <dgm:cxn modelId="{C7C86815-D3D7-4DA6-AA37-23113D11CF43}" type="presOf" srcId="{FADE79D8-453A-4F7F-B686-2A379CD34012}" destId="{FCECE598-997D-4C99-9601-4FA8750EC3A2}" srcOrd="0" destOrd="0" presId="urn:microsoft.com/office/officeart/2005/8/layout/vList3"/>
    <dgm:cxn modelId="{3BDC78BC-057E-4767-9FF7-D10B4CA05AA8}" type="presOf" srcId="{FEF3FB6F-9710-410D-B019-BBDB7B549AC5}" destId="{F9E06C10-CB29-4604-93BD-0079AEFECE0A}" srcOrd="0" destOrd="0" presId="urn:microsoft.com/office/officeart/2005/8/layout/vList3"/>
    <dgm:cxn modelId="{6AF741B5-3545-475F-BB53-F30F60CFE8C6}" srcId="{63017306-AC11-4C38-A9B8-BF77678F8BD2}" destId="{FEF3FB6F-9710-410D-B019-BBDB7B549AC5}" srcOrd="3" destOrd="0" parTransId="{A489A03C-8FD1-4BB9-81FB-C7D68F894D09}" sibTransId="{0B730D32-DF4B-4986-B33B-0B1EA2D3CE62}"/>
    <dgm:cxn modelId="{8433334D-1ED3-4FB8-A639-A87E292E9BA5}" type="presOf" srcId="{45949AB6-BA28-46F3-8A7F-1EE9D78FB1BE}" destId="{F8B66653-B699-4585-A731-8EAAB47A729B}" srcOrd="0" destOrd="0" presId="urn:microsoft.com/office/officeart/2005/8/layout/vList3"/>
    <dgm:cxn modelId="{0D482E72-A4C2-4132-B29A-F4DEA865F88A}" type="presOf" srcId="{63017306-AC11-4C38-A9B8-BF77678F8BD2}" destId="{71DC4348-C4ED-45BC-89D8-36F79B563DC6}" srcOrd="0" destOrd="0" presId="urn:microsoft.com/office/officeart/2005/8/layout/vList3"/>
    <dgm:cxn modelId="{712B05B0-B55D-4046-96D2-5E2C8274F962}" srcId="{63017306-AC11-4C38-A9B8-BF77678F8BD2}" destId="{E2C13B50-7B48-43B6-9757-5DEAC48FB28E}" srcOrd="0" destOrd="0" parTransId="{5C1CE1E9-EF0D-47CE-B169-7851929BFD6E}" sibTransId="{30746D1F-0FD3-4867-AAD9-80DA80AC4F52}"/>
    <dgm:cxn modelId="{AFC06C44-FA07-4975-85F3-68C70B2A1ED5}" srcId="{63017306-AC11-4C38-A9B8-BF77678F8BD2}" destId="{45949AB6-BA28-46F3-8A7F-1EE9D78FB1BE}" srcOrd="1" destOrd="0" parTransId="{05D12F89-188B-4203-8B1E-D9B206E112AF}" sibTransId="{3902BB18-5C7E-45C2-9F95-95E58E8D8FE4}"/>
    <dgm:cxn modelId="{8B57CE61-BE48-4B99-8569-8483EB5C6DF4}" type="presOf" srcId="{E2C13B50-7B48-43B6-9757-5DEAC48FB28E}" destId="{F8447225-0A99-4D86-A64D-52C361431B84}" srcOrd="0" destOrd="0" presId="urn:microsoft.com/office/officeart/2005/8/layout/vList3"/>
    <dgm:cxn modelId="{6B220EE7-6354-4444-B4D4-D22C40552859}" srcId="{63017306-AC11-4C38-A9B8-BF77678F8BD2}" destId="{FADE79D8-453A-4F7F-B686-2A379CD34012}" srcOrd="4" destOrd="0" parTransId="{FC7C0C1C-2EAA-4205-B7EF-815844849298}" sibTransId="{2C040E28-BF32-4F68-B14A-D0646145F4B4}"/>
    <dgm:cxn modelId="{5B870DC3-CACB-41C4-9AE4-B9978CD4C5F4}" type="presParOf" srcId="{71DC4348-C4ED-45BC-89D8-36F79B563DC6}" destId="{E8F94F5D-34B3-4598-997A-D40DC4240D5D}" srcOrd="0" destOrd="0" presId="urn:microsoft.com/office/officeart/2005/8/layout/vList3"/>
    <dgm:cxn modelId="{A58BB413-A8C3-421E-B267-1E938F3897C0}" type="presParOf" srcId="{E8F94F5D-34B3-4598-997A-D40DC4240D5D}" destId="{AB6B1398-AF10-4911-8383-C659D76D49BC}" srcOrd="0" destOrd="0" presId="urn:microsoft.com/office/officeart/2005/8/layout/vList3"/>
    <dgm:cxn modelId="{4E690406-447E-4E7D-AAEE-E1A8EF8974B4}" type="presParOf" srcId="{E8F94F5D-34B3-4598-997A-D40DC4240D5D}" destId="{F8447225-0A99-4D86-A64D-52C361431B84}" srcOrd="1" destOrd="0" presId="urn:microsoft.com/office/officeart/2005/8/layout/vList3"/>
    <dgm:cxn modelId="{FEB5ACAD-EC36-4732-976E-3BAA5DBF9C17}" type="presParOf" srcId="{71DC4348-C4ED-45BC-89D8-36F79B563DC6}" destId="{BAA0CDED-77B4-40EB-9CB9-298841A456CE}" srcOrd="1" destOrd="0" presId="urn:microsoft.com/office/officeart/2005/8/layout/vList3"/>
    <dgm:cxn modelId="{79AAB55E-C7DC-45B9-8E5F-16C057D5686C}" type="presParOf" srcId="{71DC4348-C4ED-45BC-89D8-36F79B563DC6}" destId="{B3DB8F93-1767-4AD9-870E-276FDAA1BBA7}" srcOrd="2" destOrd="0" presId="urn:microsoft.com/office/officeart/2005/8/layout/vList3"/>
    <dgm:cxn modelId="{B14E2CA0-C772-4F7F-8CF7-0EF50A1A1239}" type="presParOf" srcId="{B3DB8F93-1767-4AD9-870E-276FDAA1BBA7}" destId="{B6308A41-B064-49E0-B7B4-374D1CEC7A89}" srcOrd="0" destOrd="0" presId="urn:microsoft.com/office/officeart/2005/8/layout/vList3"/>
    <dgm:cxn modelId="{E64154D0-B60E-4191-A5BD-84EDCD590222}" type="presParOf" srcId="{B3DB8F93-1767-4AD9-870E-276FDAA1BBA7}" destId="{F8B66653-B699-4585-A731-8EAAB47A729B}" srcOrd="1" destOrd="0" presId="urn:microsoft.com/office/officeart/2005/8/layout/vList3"/>
    <dgm:cxn modelId="{7D77C8B6-520B-40B8-857D-F3119093C646}" type="presParOf" srcId="{71DC4348-C4ED-45BC-89D8-36F79B563DC6}" destId="{57106874-2235-4ACE-8A63-01397C8AEABB}" srcOrd="3" destOrd="0" presId="urn:microsoft.com/office/officeart/2005/8/layout/vList3"/>
    <dgm:cxn modelId="{96813E0D-FB3F-40DB-B6AB-51E23ACD5625}" type="presParOf" srcId="{71DC4348-C4ED-45BC-89D8-36F79B563DC6}" destId="{F8E70934-A917-42C8-942A-0F2169E4D2E2}" srcOrd="4" destOrd="0" presId="urn:microsoft.com/office/officeart/2005/8/layout/vList3"/>
    <dgm:cxn modelId="{5E40EC7B-B9A1-49CC-B993-495316DF9650}" type="presParOf" srcId="{F8E70934-A917-42C8-942A-0F2169E4D2E2}" destId="{49557180-3C6C-4F03-9238-C3A80F3A6B0D}" srcOrd="0" destOrd="0" presId="urn:microsoft.com/office/officeart/2005/8/layout/vList3"/>
    <dgm:cxn modelId="{C187FE3E-E972-44D7-8D60-8C5E51B935E1}" type="presParOf" srcId="{F8E70934-A917-42C8-942A-0F2169E4D2E2}" destId="{DA3EB4A2-ECFB-4B9F-B6AB-3B1A7ED0D3D9}" srcOrd="1" destOrd="0" presId="urn:microsoft.com/office/officeart/2005/8/layout/vList3"/>
    <dgm:cxn modelId="{B28CCD1D-61EA-4B20-A242-885BCF9480D6}" type="presParOf" srcId="{71DC4348-C4ED-45BC-89D8-36F79B563DC6}" destId="{EC6D10A8-52CD-4EFB-A584-3D30019C054C}" srcOrd="5" destOrd="0" presId="urn:microsoft.com/office/officeart/2005/8/layout/vList3"/>
    <dgm:cxn modelId="{3B7DCB75-86DA-4313-BCF6-06328EF5F13A}" type="presParOf" srcId="{71DC4348-C4ED-45BC-89D8-36F79B563DC6}" destId="{68A91EF3-B8E4-4AB4-99E6-DDF0C5FC1A31}" srcOrd="6" destOrd="0" presId="urn:microsoft.com/office/officeart/2005/8/layout/vList3"/>
    <dgm:cxn modelId="{126267C5-2336-4D7B-81A4-8AE74748487C}" type="presParOf" srcId="{68A91EF3-B8E4-4AB4-99E6-DDF0C5FC1A31}" destId="{E048D174-28F4-4128-92C3-D452527060A6}" srcOrd="0" destOrd="0" presId="urn:microsoft.com/office/officeart/2005/8/layout/vList3"/>
    <dgm:cxn modelId="{BCE53237-9AC6-4B89-8F3E-A153394C97F9}" type="presParOf" srcId="{68A91EF3-B8E4-4AB4-99E6-DDF0C5FC1A31}" destId="{F9E06C10-CB29-4604-93BD-0079AEFECE0A}" srcOrd="1" destOrd="0" presId="urn:microsoft.com/office/officeart/2005/8/layout/vList3"/>
    <dgm:cxn modelId="{E213DE4F-941E-488D-AD59-E7F8B421DE04}" type="presParOf" srcId="{71DC4348-C4ED-45BC-89D8-36F79B563DC6}" destId="{05FB4A89-C038-47A8-A7A4-FFE502B5A8D6}" srcOrd="7" destOrd="0" presId="urn:microsoft.com/office/officeart/2005/8/layout/vList3"/>
    <dgm:cxn modelId="{3CAAC6D3-83A8-4C55-9923-61833B49107F}" type="presParOf" srcId="{71DC4348-C4ED-45BC-89D8-36F79B563DC6}" destId="{67DCB5F9-F62B-4EDF-8D99-A9FAFB0D28AD}" srcOrd="8" destOrd="0" presId="urn:microsoft.com/office/officeart/2005/8/layout/vList3"/>
    <dgm:cxn modelId="{378440BD-38DC-4FAD-9930-240A8276903E}" type="presParOf" srcId="{67DCB5F9-F62B-4EDF-8D99-A9FAFB0D28AD}" destId="{70528454-7951-4779-BC40-C06A336D8E3E}" srcOrd="0" destOrd="0" presId="urn:microsoft.com/office/officeart/2005/8/layout/vList3"/>
    <dgm:cxn modelId="{6B33A8CB-3E14-4E13-8A0D-D5E0A385964A}" type="presParOf" srcId="{67DCB5F9-F62B-4EDF-8D99-A9FAFB0D28AD}" destId="{FCECE598-997D-4C99-9601-4FA8750EC3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50F0-E956-4191-BF82-0DE02EA757CA}">
      <dsp:nvSpPr>
        <dsp:cNvPr id="0" name=""/>
        <dsp:cNvSpPr/>
      </dsp:nvSpPr>
      <dsp:spPr>
        <a:xfrm rot="10800000">
          <a:off x="1678200" y="1297"/>
          <a:ext cx="4459224" cy="222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98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Pengertian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dimensi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politis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manusia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memiliki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dua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segi</a:t>
          </a:r>
          <a:r>
            <a:rPr lang="en-US" sz="1800" kern="1200" dirty="0" smtClean="0"/>
            <a:t> fundamental </a:t>
          </a:r>
          <a:r>
            <a:rPr lang="en-US" sz="1800" kern="1200" dirty="0" err="1" smtClean="0"/>
            <a:t>yaitu</a:t>
          </a:r>
          <a:r>
            <a:rPr lang="en-US" sz="1800" kern="1200" dirty="0" smtClean="0"/>
            <a:t> </a:t>
          </a:r>
          <a:r>
            <a:rPr lang="en-US" sz="1800" i="1" kern="1200" dirty="0" err="1" smtClean="0"/>
            <a:t>Pengertian</a:t>
          </a:r>
          <a:r>
            <a:rPr lang="en-US" sz="1800" i="1" kern="1200" dirty="0" smtClean="0"/>
            <a:t> </a:t>
          </a:r>
          <a:r>
            <a:rPr lang="en-US" sz="1800" i="1" kern="1200" dirty="0" err="1" smtClean="0"/>
            <a:t>dan</a:t>
          </a:r>
          <a:r>
            <a:rPr lang="en-US" sz="1800" i="1" kern="1200" dirty="0" smtClean="0"/>
            <a:t> </a:t>
          </a:r>
          <a:r>
            <a:rPr lang="en-US" sz="1800" i="1" kern="1200" dirty="0" err="1" smtClean="0"/>
            <a:t>kehendak</a:t>
          </a:r>
          <a:r>
            <a:rPr lang="en-US" sz="1800" i="1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bertindak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inilah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senantiasa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berhadapn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tindakan</a:t>
          </a:r>
          <a:r>
            <a:rPr lang="en-US" sz="1800" kern="1200" dirty="0" smtClean="0"/>
            <a:t> moral </a:t>
          </a:r>
          <a:r>
            <a:rPr lang="en-US" sz="1800" kern="1200" dirty="0" err="1" smtClean="0"/>
            <a:t>manusia</a:t>
          </a:r>
          <a:r>
            <a:rPr lang="en-US" sz="1800" kern="1200" dirty="0" smtClean="0"/>
            <a:t>).</a:t>
          </a:r>
        </a:p>
      </dsp:txBody>
      <dsp:txXfrm rot="10800000">
        <a:off x="2233213" y="1297"/>
        <a:ext cx="3904211" cy="2220051"/>
      </dsp:txXfrm>
    </dsp:sp>
    <dsp:sp modelId="{CD5DE20B-F586-44B4-A4E8-BB2BD657C10D}">
      <dsp:nvSpPr>
        <dsp:cNvPr id="0" name=""/>
        <dsp:cNvSpPr/>
      </dsp:nvSpPr>
      <dsp:spPr>
        <a:xfrm>
          <a:off x="568175" y="1297"/>
          <a:ext cx="2220051" cy="222005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41A39-0B42-462A-B9C5-DBD14B5AE84E}">
      <dsp:nvSpPr>
        <dsp:cNvPr id="0" name=""/>
        <dsp:cNvSpPr/>
      </dsp:nvSpPr>
      <dsp:spPr>
        <a:xfrm rot="10800000">
          <a:off x="1678200" y="2884050"/>
          <a:ext cx="4459224" cy="22200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981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Manusia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mengerti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memahami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suatu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kejadian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akibat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kejadian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tertentu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tetapi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hal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dapat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dihindarkan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karena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kesadaran</a:t>
          </a:r>
          <a:r>
            <a:rPr lang="en-US" sz="1500" kern="1200" dirty="0" smtClean="0"/>
            <a:t> moral </a:t>
          </a:r>
          <a:r>
            <a:rPr lang="en-US" sz="1500" kern="1200" dirty="0" err="1" smtClean="0"/>
            <a:t>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tanggung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jawabnya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terhadap</a:t>
          </a:r>
          <a:r>
            <a:rPr lang="en-US" sz="1500" kern="1200" dirty="0" smtClean="0"/>
            <a:t> orang lain. </a:t>
          </a:r>
          <a:r>
            <a:rPr lang="en-US" sz="1500" kern="1200" dirty="0" err="1" smtClean="0"/>
            <a:t>Namun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sebaliknya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jika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manusia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bermoral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maka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ia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perduli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orang lain</a:t>
          </a:r>
          <a:endParaRPr lang="en-US" sz="1500" kern="1200" dirty="0"/>
        </a:p>
      </dsp:txBody>
      <dsp:txXfrm rot="10800000">
        <a:off x="2233213" y="2884050"/>
        <a:ext cx="3904211" cy="2220051"/>
      </dsp:txXfrm>
    </dsp:sp>
    <dsp:sp modelId="{4FFCD14C-9687-498E-A78B-1CFFD753D740}">
      <dsp:nvSpPr>
        <dsp:cNvPr id="0" name=""/>
        <dsp:cNvSpPr/>
      </dsp:nvSpPr>
      <dsp:spPr>
        <a:xfrm>
          <a:off x="568175" y="2884050"/>
          <a:ext cx="2220051" cy="222005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E57B2-501D-411A-B544-3CD7143CF1A4}">
      <dsp:nvSpPr>
        <dsp:cNvPr id="0" name=""/>
        <dsp:cNvSpPr/>
      </dsp:nvSpPr>
      <dsp:spPr>
        <a:xfrm>
          <a:off x="110144" y="665985"/>
          <a:ext cx="2597038" cy="81157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707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FFFF00"/>
              </a:solidFill>
            </a:rPr>
            <a:t>Pilihan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tujuan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politik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110144" y="665985"/>
        <a:ext cx="2597038" cy="811574"/>
      </dsp:txXfrm>
    </dsp:sp>
    <dsp:sp modelId="{2ADC5336-C62A-40B4-A62E-E13DDA58C6B3}">
      <dsp:nvSpPr>
        <dsp:cNvPr id="0" name=""/>
        <dsp:cNvSpPr/>
      </dsp:nvSpPr>
      <dsp:spPr>
        <a:xfrm>
          <a:off x="1934" y="548757"/>
          <a:ext cx="568102" cy="8521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6E1EF-ACC1-459F-9A3B-AE1794C388D7}">
      <dsp:nvSpPr>
        <dsp:cNvPr id="0" name=""/>
        <dsp:cNvSpPr/>
      </dsp:nvSpPr>
      <dsp:spPr>
        <a:xfrm>
          <a:off x="2963626" y="665985"/>
          <a:ext cx="2597038" cy="81157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707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FFFF00"/>
              </a:solidFill>
            </a:rPr>
            <a:t>Pilihan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sarana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politik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2963626" y="665985"/>
        <a:ext cx="2597038" cy="811574"/>
      </dsp:txXfrm>
    </dsp:sp>
    <dsp:sp modelId="{146FFD1A-D415-4E21-A93A-A6A0CA1756D6}">
      <dsp:nvSpPr>
        <dsp:cNvPr id="0" name=""/>
        <dsp:cNvSpPr/>
      </dsp:nvSpPr>
      <dsp:spPr>
        <a:xfrm>
          <a:off x="2855416" y="548757"/>
          <a:ext cx="568102" cy="85215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708EF-AC1C-4F1B-88C5-93A74E980C11}">
      <dsp:nvSpPr>
        <dsp:cNvPr id="0" name=""/>
        <dsp:cNvSpPr/>
      </dsp:nvSpPr>
      <dsp:spPr>
        <a:xfrm>
          <a:off x="1536885" y="1687667"/>
          <a:ext cx="2597038" cy="81157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9707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FFFF00"/>
              </a:solidFill>
            </a:rPr>
            <a:t>Pilihan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aksi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atau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tindakan</a:t>
          </a:r>
          <a:r>
            <a:rPr lang="en-US" sz="2000" kern="1200" dirty="0" smtClean="0">
              <a:solidFill>
                <a:srgbClr val="FFFF00"/>
              </a:solidFill>
            </a:rPr>
            <a:t> </a:t>
          </a:r>
          <a:r>
            <a:rPr lang="en-US" sz="2000" kern="1200" dirty="0" err="1" smtClean="0">
              <a:solidFill>
                <a:srgbClr val="FFFF00"/>
              </a:solidFill>
            </a:rPr>
            <a:t>politik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1536885" y="1687667"/>
        <a:ext cx="2597038" cy="811574"/>
      </dsp:txXfrm>
    </dsp:sp>
    <dsp:sp modelId="{A5B06AF6-72A9-407B-AAD9-F5924FC047E7}">
      <dsp:nvSpPr>
        <dsp:cNvPr id="0" name=""/>
        <dsp:cNvSpPr/>
      </dsp:nvSpPr>
      <dsp:spPr>
        <a:xfrm>
          <a:off x="1428675" y="1570440"/>
          <a:ext cx="568102" cy="852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799"/>
            <a:ext cx="6172200" cy="838201"/>
          </a:xfrm>
        </p:spPr>
        <p:txBody>
          <a:bodyPr/>
          <a:lstStyle>
            <a:lvl1pPr>
              <a:defRPr sz="3200">
                <a:solidFill>
                  <a:schemeClr val="bg1">
                    <a:lumMod val="85000"/>
                    <a:lumOff val="15000"/>
                  </a:schemeClr>
                </a:solidFill>
                <a:latin typeface="Bitwis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667000"/>
            <a:ext cx="541020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3164DF-4E93-41CE-A71F-9D8CE31029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15.gif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6200" y="4038600"/>
            <a:ext cx="16764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976A-43A8-49B4-AD23-2F76475763A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turkey_dance.gif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620000" y="6000750"/>
            <a:ext cx="838200" cy="857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1600" y="152400"/>
            <a:ext cx="1676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4876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25303-50C7-49DB-8E03-9081EC744C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turkey_dance.gif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620000" y="6000750"/>
            <a:ext cx="838200" cy="857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920EF-282C-43CB-9317-22202DA7D86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9E2BF-E9F4-4C4A-B8FF-47F2528D394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3276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295400"/>
            <a:ext cx="3276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6BB41-7538-495F-A516-54EFF4198E0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B0FC4-07F7-45EE-A850-650AEAF7489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D3364-04D1-4FED-9047-682A5E53C1B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6C707-11F6-48D4-92B9-8ECDE2A04E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6B3AC-D29A-4655-93DC-C4565AA6492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 userDrawn="1"/>
        </p:nvSpPr>
        <p:spPr bwMode="auto">
          <a:xfrm>
            <a:off x="304800" y="685800"/>
            <a:ext cx="5791200" cy="434340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685800"/>
            <a:ext cx="5791200" cy="4343400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181600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F6903-61AF-4AFD-B148-EE4B2258AD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11" descr="book_w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641975"/>
            <a:ext cx="1524000" cy="121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6705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F68B77F-28E0-4031-8065-75639A68DE6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8" presetClass="entr" presetSubtype="0" accel="5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-1"/>
                          </p:val>
                        </p:tav>
                        <p:tav tm="50000">
                          <p:val>
                            <p:fltVal val="0.9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8" presetClass="entr" presetSubtype="0" ac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-1"/>
                          </p:val>
                        </p:tav>
                        <p:tav tm="50000">
                          <p:val>
                            <p:fltVal val="0.9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8" presetClass="entr" presetSubtype="0" ac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-1"/>
                          </p:val>
                        </p:tav>
                        <p:tav tm="50000">
                          <p:val>
                            <p:fltVal val="0.9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8" presetClass="entr" presetSubtype="0" ac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-1"/>
                          </p:val>
                        </p:tav>
                        <p:tav tm="50000">
                          <p:val>
                            <p:fltVal val="0.9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8" presetClass="entr" presetSubtype="0" ac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8000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-1"/>
                          </p:val>
                        </p:tav>
                        <p:tav tm="50000">
                          <p:val>
                            <p:fltVal val="0.9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6858000" cy="685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ETIKA  POLITIK / PEMERINTAHAN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Dr. </a:t>
            </a:r>
            <a:r>
              <a:rPr lang="en-US" dirty="0" err="1" smtClean="0">
                <a:solidFill>
                  <a:srgbClr val="C00000"/>
                </a:solidFill>
              </a:rPr>
              <a:t>Dewi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Kurniasih</a:t>
            </a:r>
            <a:r>
              <a:rPr lang="en-US" dirty="0" smtClean="0">
                <a:solidFill>
                  <a:srgbClr val="C00000"/>
                </a:solidFill>
              </a:rPr>
              <a:t>, S.IP.,</a:t>
            </a:r>
            <a:r>
              <a:rPr lang="en-US" dirty="0" err="1" smtClean="0">
                <a:solidFill>
                  <a:srgbClr val="C00000"/>
                </a:solidFill>
              </a:rPr>
              <a:t>M.Si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63246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>
                <a:solidFill>
                  <a:srgbClr val="FFFF00"/>
                </a:solidFill>
                <a:effectLst/>
                <a:latin typeface="Bradley Hand ITC" panose="03070402050302030203" pitchFamily="66" charset="0"/>
              </a:rPr>
              <a:t>“Ethics is not a luxury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Bradley Hand ITC" panose="03070402050302030203" pitchFamily="66" charset="0"/>
              </a:rPr>
              <a:t>or a </a:t>
            </a:r>
            <a:r>
              <a:rPr lang="en-US" sz="4000" b="1" dirty="0">
                <a:solidFill>
                  <a:srgbClr val="FFFF00"/>
                </a:solidFill>
                <a:effectLst/>
                <a:latin typeface="Bradley Hand ITC" panose="03070402050302030203" pitchFamily="66" charset="0"/>
              </a:rPr>
              <a:t>choice.  It is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Bradley Hand ITC" panose="03070402050302030203" pitchFamily="66" charset="0"/>
              </a:rPr>
              <a:t>essential To </a:t>
            </a:r>
            <a:r>
              <a:rPr lang="en-US" sz="4000" b="1" dirty="0">
                <a:solidFill>
                  <a:srgbClr val="FFFF00"/>
                </a:solidFill>
                <a:effectLst/>
                <a:latin typeface="Bradley Hand ITC" panose="03070402050302030203" pitchFamily="66" charset="0"/>
              </a:rPr>
              <a:t>our 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Bradley Hand ITC" panose="03070402050302030203" pitchFamily="66" charset="0"/>
              </a:rPr>
              <a:t>survival”</a:t>
            </a:r>
            <a:endParaRPr lang="en-US" sz="4000" b="1" dirty="0">
              <a:solidFill>
                <a:srgbClr val="FFFF00"/>
              </a:solidFill>
              <a:effectLst/>
              <a:latin typeface="Bradley Hand ITC" panose="03070402050302030203" pitchFamily="66" charset="0"/>
            </a:endParaRPr>
          </a:p>
          <a:p>
            <a:pPr algn="ctr">
              <a:buFontTx/>
              <a:buNone/>
            </a:pPr>
            <a:endParaRPr lang="en-US" sz="4000" b="1" dirty="0">
              <a:solidFill>
                <a:srgbClr val="FFFF00"/>
              </a:solidFill>
              <a:effectLst/>
              <a:latin typeface="Bradley Hand ITC" panose="03070402050302030203" pitchFamily="66" charset="0"/>
            </a:endParaRPr>
          </a:p>
          <a:p>
            <a:pPr algn="ctr">
              <a:buFontTx/>
              <a:buNone/>
            </a:pPr>
            <a:r>
              <a:rPr lang="en-US" sz="4000" b="1" dirty="0" err="1" smtClean="0">
                <a:solidFill>
                  <a:srgbClr val="FF99FF"/>
                </a:solidFill>
                <a:effectLst/>
                <a:latin typeface="Bradley Hand ITC" panose="03070402050302030203" pitchFamily="66" charset="0"/>
              </a:rPr>
              <a:t>Rushworth</a:t>
            </a:r>
            <a:r>
              <a:rPr lang="en-US" sz="4000" b="1" dirty="0" smtClean="0">
                <a:solidFill>
                  <a:srgbClr val="FF99FF"/>
                </a:solidFill>
                <a:effectLst/>
                <a:latin typeface="Bradley Hand ITC" panose="03070402050302030203" pitchFamily="66" charset="0"/>
              </a:rPr>
              <a:t> </a:t>
            </a:r>
            <a:r>
              <a:rPr lang="en-US" sz="4000" b="1" dirty="0">
                <a:solidFill>
                  <a:srgbClr val="FF99FF"/>
                </a:solidFill>
                <a:effectLst/>
                <a:latin typeface="Bradley Hand ITC" panose="03070402050302030203" pitchFamily="66" charset="0"/>
              </a:rPr>
              <a:t>M. Kidder</a:t>
            </a:r>
          </a:p>
        </p:txBody>
      </p:sp>
    </p:spTree>
    <p:extLst>
      <p:ext uri="{BB962C8B-B14F-4D97-AF65-F5344CB8AC3E}">
        <p14:creationId xmlns:p14="http://schemas.microsoft.com/office/powerpoint/2010/main" val="21746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Kepemimpinan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224665"/>
              </p:ext>
            </p:extLst>
          </p:nvPr>
        </p:nvGraphicFramePr>
        <p:xfrm>
          <a:off x="381000" y="1219200"/>
          <a:ext cx="6248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2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50838"/>
            <a:ext cx="6781800" cy="868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/>
              <a:t>NILAI-NILAI PANCASILA SEBAGAI </a:t>
            </a:r>
            <a:br>
              <a:rPr lang="en-US" sz="2800" b="1" dirty="0" smtClean="0"/>
            </a:br>
            <a:r>
              <a:rPr lang="en-US" sz="2800" b="1" dirty="0" smtClean="0"/>
              <a:t>SUMBER ETIKA POLITIK</a:t>
            </a:r>
            <a:endParaRPr lang="en-US" sz="28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64389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 err="1" smtClean="0">
                <a:solidFill>
                  <a:srgbClr val="FFFF00"/>
                </a:solidFill>
              </a:rPr>
              <a:t>Sebagai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dasar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filsafat</a:t>
            </a:r>
            <a:r>
              <a:rPr lang="en-US" sz="2600" dirty="0" smtClean="0">
                <a:solidFill>
                  <a:srgbClr val="FFFF00"/>
                </a:solidFill>
              </a:rPr>
              <a:t> Negara, </a:t>
            </a:r>
            <a:r>
              <a:rPr lang="en-US" sz="2600" dirty="0" err="1" smtClean="0">
                <a:solidFill>
                  <a:srgbClr val="FFFF00"/>
                </a:solidFill>
              </a:rPr>
              <a:t>Pancasila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tidak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hanya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merupakan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sumber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peraturan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perundang-undangan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melainkan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juga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sebagai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sumber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moralitas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utama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dalam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hubungannya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dengan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legitimasi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kekuasaan</a:t>
            </a:r>
            <a:r>
              <a:rPr lang="en-US" sz="2600" dirty="0" smtClean="0">
                <a:solidFill>
                  <a:srgbClr val="FFFF00"/>
                </a:solidFill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</a:rPr>
              <a:t>hukum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serta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berbagai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kebijakan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dalam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pelaksanaan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penyelenggaraan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negara</a:t>
            </a:r>
            <a:r>
              <a:rPr lang="en-US" sz="26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i="1" dirty="0" err="1" smtClean="0">
                <a:solidFill>
                  <a:srgbClr val="FFFF00"/>
                </a:solidFill>
              </a:rPr>
              <a:t>Ketuhanan</a:t>
            </a:r>
            <a:r>
              <a:rPr lang="en-US" sz="2600" i="1" dirty="0" smtClean="0">
                <a:solidFill>
                  <a:srgbClr val="FFFF00"/>
                </a:solidFill>
              </a:rPr>
              <a:t> Yang </a:t>
            </a:r>
            <a:r>
              <a:rPr lang="en-US" sz="2600" i="1" dirty="0" err="1" smtClean="0">
                <a:solidFill>
                  <a:srgbClr val="FFFF00"/>
                </a:solidFill>
              </a:rPr>
              <a:t>Maha</a:t>
            </a:r>
            <a:r>
              <a:rPr lang="en-US" sz="2600" i="1" dirty="0" smtClean="0">
                <a:solidFill>
                  <a:srgbClr val="FFFF00"/>
                </a:solidFill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</a:rPr>
              <a:t>Esa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serta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sila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kedua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</a:rPr>
              <a:t>Kemanusiaan</a:t>
            </a:r>
            <a:r>
              <a:rPr lang="en-US" sz="2600" i="1" dirty="0" smtClean="0">
                <a:solidFill>
                  <a:srgbClr val="FFFF00"/>
                </a:solidFill>
              </a:rPr>
              <a:t> yang </a:t>
            </a:r>
            <a:r>
              <a:rPr lang="en-US" sz="2600" i="1" dirty="0" err="1" smtClean="0">
                <a:solidFill>
                  <a:srgbClr val="FFFF00"/>
                </a:solidFill>
              </a:rPr>
              <a:t>adil</a:t>
            </a:r>
            <a:r>
              <a:rPr lang="en-US" sz="2600" i="1" dirty="0" smtClean="0">
                <a:solidFill>
                  <a:srgbClr val="FFFF00"/>
                </a:solidFill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</a:rPr>
              <a:t>dan</a:t>
            </a:r>
            <a:r>
              <a:rPr lang="en-US" sz="2600" i="1" dirty="0" smtClean="0">
                <a:solidFill>
                  <a:srgbClr val="FFFF00"/>
                </a:solidFill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</a:rPr>
              <a:t>beradab</a:t>
            </a:r>
            <a:r>
              <a:rPr lang="en-US" sz="2600" i="1" dirty="0" smtClean="0">
                <a:solidFill>
                  <a:srgbClr val="FFFF00"/>
                </a:solidFill>
              </a:rPr>
              <a:t>, </a:t>
            </a:r>
            <a:r>
              <a:rPr lang="en-US" sz="2600" dirty="0" err="1" smtClean="0">
                <a:solidFill>
                  <a:srgbClr val="FFFF00"/>
                </a:solidFill>
              </a:rPr>
              <a:t>adalah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merupakan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sumber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nilai</a:t>
            </a:r>
            <a:r>
              <a:rPr lang="en-US" sz="2600" dirty="0" smtClean="0">
                <a:solidFill>
                  <a:srgbClr val="FFFF00"/>
                </a:solidFill>
              </a:rPr>
              <a:t> – </a:t>
            </a:r>
            <a:r>
              <a:rPr lang="en-US" sz="2600" dirty="0" err="1" smtClean="0">
                <a:solidFill>
                  <a:srgbClr val="FFFF00"/>
                </a:solidFill>
              </a:rPr>
              <a:t>nilai</a:t>
            </a:r>
            <a:r>
              <a:rPr lang="en-US" sz="2600" dirty="0" smtClean="0">
                <a:solidFill>
                  <a:srgbClr val="FFFF00"/>
                </a:solidFill>
              </a:rPr>
              <a:t> moral </a:t>
            </a:r>
            <a:r>
              <a:rPr lang="en-US" sz="2600" dirty="0" err="1" smtClean="0">
                <a:solidFill>
                  <a:srgbClr val="FFFF00"/>
                </a:solidFill>
              </a:rPr>
              <a:t>bagi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kehidupan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kebangsaan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dan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kenegaraan</a:t>
            </a:r>
            <a:r>
              <a:rPr lang="en-US" sz="2600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86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64008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Negara Indonesia yang </a:t>
            </a:r>
            <a:r>
              <a:rPr lang="en-US" sz="2400" dirty="0" err="1" smtClean="0">
                <a:solidFill>
                  <a:srgbClr val="FFFF00"/>
                </a:solidFill>
              </a:rPr>
              <a:t>berdasarkan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sila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pertama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Ketuhanan</a:t>
            </a:r>
            <a:r>
              <a:rPr lang="en-US" sz="2400" i="1" dirty="0" smtClean="0">
                <a:solidFill>
                  <a:srgbClr val="FFFF00"/>
                </a:solidFill>
              </a:rPr>
              <a:t> Yang </a:t>
            </a:r>
            <a:r>
              <a:rPr lang="en-US" sz="2400" i="1" dirty="0" err="1" smtClean="0">
                <a:solidFill>
                  <a:srgbClr val="FFFF00"/>
                </a:solidFill>
              </a:rPr>
              <a:t>Maha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Esa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bukanlah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Teokrasi</a:t>
            </a:r>
            <a:r>
              <a:rPr lang="en-US" sz="2400" i="1" dirty="0" smtClean="0">
                <a:solidFill>
                  <a:srgbClr val="FFFF00"/>
                </a:solidFill>
              </a:rPr>
              <a:t>  </a:t>
            </a:r>
            <a:r>
              <a:rPr lang="en-US" sz="2400" dirty="0" smtClean="0">
                <a:solidFill>
                  <a:srgbClr val="FFFF00"/>
                </a:solidFill>
              </a:rPr>
              <a:t>yang </a:t>
            </a:r>
            <a:r>
              <a:rPr lang="en-US" sz="2400" dirty="0" err="1" smtClean="0">
                <a:solidFill>
                  <a:srgbClr val="FFFF00"/>
                </a:solidFill>
              </a:rPr>
              <a:t>mendasarkan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kekuasaan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penyelenggaraan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ligitimasi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religius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Kekuasaan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kepala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tidak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mendasarkan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legitimasi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religius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melainkan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mendasarkan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legitimasi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hukum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demokrasi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Oleh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karena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itu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asas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sila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pertama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lebih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berkaitan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legitimasi</a:t>
            </a:r>
            <a:r>
              <a:rPr lang="en-US" sz="2400" dirty="0" smtClean="0">
                <a:solidFill>
                  <a:srgbClr val="FFFF00"/>
                </a:solidFill>
              </a:rPr>
              <a:t> moral. </a:t>
            </a:r>
            <a:r>
              <a:rPr lang="en-US" sz="2400" dirty="0" err="1" smtClean="0">
                <a:solidFill>
                  <a:srgbClr val="FFFF00"/>
                </a:solidFill>
              </a:rPr>
              <a:t>Inilah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membedakan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Berketuhanan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Maha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Esa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</a:t>
            </a:r>
            <a:r>
              <a:rPr lang="en-US" sz="2400" dirty="0" err="1" smtClean="0">
                <a:solidFill>
                  <a:srgbClr val="FFFF00"/>
                </a:solidFill>
              </a:rPr>
              <a:t>eokrasi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Walaupun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Indonesia </a:t>
            </a:r>
            <a:r>
              <a:rPr lang="en-US" sz="2400" dirty="0" err="1" smtClean="0">
                <a:solidFill>
                  <a:srgbClr val="FFFF00"/>
                </a:solidFill>
              </a:rPr>
              <a:t>tidak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mendasarkan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legitiminasi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religius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namun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moralitas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kehidupan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harus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sesuai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nilai-nilai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berasal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Tuhan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terutama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hukum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serta</a:t>
            </a:r>
            <a:r>
              <a:rPr lang="en-US" sz="2400" dirty="0" smtClean="0">
                <a:solidFill>
                  <a:srgbClr val="FFFF00"/>
                </a:solidFill>
              </a:rPr>
              <a:t> moral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kehidupan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bernegara</a:t>
            </a:r>
            <a:r>
              <a:rPr lang="en-US" sz="2400" dirty="0" smtClean="0">
                <a:solidFill>
                  <a:srgbClr val="FFFF00"/>
                </a:solidFill>
              </a:rPr>
              <a:t>.  </a:t>
            </a:r>
            <a:endParaRPr lang="en-US" sz="24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6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C000"/>
                </a:solidFill>
              </a:rPr>
              <a:t>KASUS-KASUS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Money politics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Pelanggaraa</a:t>
            </a:r>
            <a:r>
              <a:rPr lang="en-US" dirty="0" err="1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etika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pejabat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politik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Juru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kampanye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langgar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Etika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Politik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Rangkap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Jabatan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3434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7" y="1371600"/>
            <a:ext cx="5608019" cy="4572000"/>
          </a:xfrm>
        </p:spPr>
      </p:pic>
    </p:spTree>
    <p:extLst>
      <p:ext uri="{BB962C8B-B14F-4D97-AF65-F5344CB8AC3E}">
        <p14:creationId xmlns:p14="http://schemas.microsoft.com/office/powerpoint/2010/main" val="41667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 your </a:t>
            </a:r>
            <a:r>
              <a:rPr lang="en-US" i="1" dirty="0" err="1" smtClean="0"/>
              <a:t>attension</a:t>
            </a:r>
            <a:r>
              <a:rPr lang="en-US" i="1" dirty="0" smtClean="0"/>
              <a:t> </a:t>
            </a:r>
            <a:endParaRPr lang="en-US" i="1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r="579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3400" y="5181600"/>
            <a:ext cx="6248400" cy="804862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FFFF00"/>
                </a:solidFill>
                <a:latin typeface="Bradley Hand ITC" panose="03070402050302030203" pitchFamily="66" charset="0"/>
              </a:rPr>
              <a:t>Selamat</a:t>
            </a:r>
            <a:r>
              <a:rPr lang="en-US" sz="40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Bradley Hand ITC" panose="03070402050302030203" pitchFamily="66" charset="0"/>
              </a:rPr>
              <a:t>Menempuh</a:t>
            </a:r>
            <a:r>
              <a:rPr lang="en-US" sz="40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 UTS</a:t>
            </a:r>
            <a:endParaRPr lang="en-US" sz="40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4267200" cy="914400"/>
          </a:xfrm>
        </p:spPr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57200"/>
            <a:ext cx="2009775" cy="2276475"/>
          </a:xfrm>
        </p:spPr>
      </p:pic>
      <p:sp>
        <p:nvSpPr>
          <p:cNvPr id="5" name="TextBox 4"/>
          <p:cNvSpPr txBox="1"/>
          <p:nvPr/>
        </p:nvSpPr>
        <p:spPr>
          <a:xfrm>
            <a:off x="381000" y="1595437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Etika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itu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adalah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masalah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seseorang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Cloud Callout 5"/>
          <p:cNvSpPr/>
          <p:nvPr/>
        </p:nvSpPr>
        <p:spPr bwMode="auto">
          <a:xfrm>
            <a:off x="233082" y="2918904"/>
            <a:ext cx="4191000" cy="1447800"/>
          </a:xfrm>
          <a:prstGeom prst="cloudCallout">
            <a:avLst>
              <a:gd name="adj1" fmla="val 25049"/>
              <a:gd name="adj2" fmla="val 875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Pantas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gaa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yaa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…??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067175" y="5228208"/>
            <a:ext cx="2590800" cy="1371600"/>
          </a:xfrm>
          <a:prstGeom prst="wedgeRoundRectCallout">
            <a:avLst>
              <a:gd name="adj1" fmla="val -93269"/>
              <a:gd name="adj2" fmla="val -3652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 smtClean="0">
                <a:solidFill>
                  <a:srgbClr val="00B050"/>
                </a:solidFill>
              </a:rPr>
              <a:t>Baik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gak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yaa</a:t>
            </a:r>
            <a:r>
              <a:rPr lang="en-US" sz="3200" dirty="0" smtClean="0">
                <a:solidFill>
                  <a:srgbClr val="00B050"/>
                </a:solidFill>
              </a:rPr>
              <a:t> … ??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612953"/>
            <a:ext cx="856884" cy="20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8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CFF99"/>
                </a:solidFill>
              </a:rPr>
              <a:t>Politik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tak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hanya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berkaitan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dengan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prosedur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kekuasaan</a:t>
            </a:r>
            <a:r>
              <a:rPr lang="en-US" dirty="0">
                <a:solidFill>
                  <a:srgbClr val="CCFF99"/>
                </a:solidFill>
              </a:rPr>
              <a:t>, </a:t>
            </a:r>
            <a:r>
              <a:rPr lang="en-US" dirty="0" err="1">
                <a:solidFill>
                  <a:srgbClr val="CCFF99"/>
                </a:solidFill>
              </a:rPr>
              <a:t>bagaimana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ia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diraih</a:t>
            </a:r>
            <a:r>
              <a:rPr lang="en-US" dirty="0">
                <a:solidFill>
                  <a:srgbClr val="CCFF99"/>
                </a:solidFill>
              </a:rPr>
              <a:t>, </a:t>
            </a:r>
            <a:r>
              <a:rPr lang="en-US" dirty="0" err="1">
                <a:solidFill>
                  <a:srgbClr val="CCFF99"/>
                </a:solidFill>
              </a:rPr>
              <a:t>dijalankan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atau</a:t>
            </a:r>
            <a:r>
              <a:rPr lang="en-US" dirty="0">
                <a:solidFill>
                  <a:srgbClr val="CCFF99"/>
                </a:solidFill>
              </a:rPr>
              <a:t> pun </a:t>
            </a:r>
            <a:r>
              <a:rPr lang="en-US" dirty="0" err="1">
                <a:solidFill>
                  <a:srgbClr val="CCFF99"/>
                </a:solidFill>
              </a:rPr>
              <a:t>dipertahankan</a:t>
            </a:r>
            <a:r>
              <a:rPr lang="en-US" dirty="0">
                <a:solidFill>
                  <a:srgbClr val="CCFF99"/>
                </a:solidFill>
              </a:rPr>
              <a:t>. </a:t>
            </a:r>
            <a:r>
              <a:rPr lang="en-US" dirty="0" err="1" smtClean="0">
                <a:solidFill>
                  <a:srgbClr val="CCFF99"/>
                </a:solidFill>
              </a:rPr>
              <a:t>Namun</a:t>
            </a:r>
            <a:r>
              <a:rPr lang="en-US" dirty="0" smtClean="0">
                <a:solidFill>
                  <a:srgbClr val="CCFF99"/>
                </a:solidFill>
              </a:rPr>
              <a:t>, </a:t>
            </a:r>
            <a:r>
              <a:rPr lang="en-US" dirty="0" err="1" smtClean="0">
                <a:solidFill>
                  <a:srgbClr val="CCFF99"/>
                </a:solidFill>
              </a:rPr>
              <a:t>ada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etika-etika</a:t>
            </a:r>
            <a:r>
              <a:rPr lang="en-US" dirty="0">
                <a:solidFill>
                  <a:srgbClr val="CCFF99"/>
                </a:solidFill>
              </a:rPr>
              <a:t> yang </a:t>
            </a:r>
            <a:r>
              <a:rPr lang="en-US" dirty="0" err="1" smtClean="0">
                <a:solidFill>
                  <a:srgbClr val="CCFF99"/>
                </a:solidFill>
              </a:rPr>
              <a:t>mendasarinya</a:t>
            </a:r>
            <a:r>
              <a:rPr lang="en-US" dirty="0" smtClean="0">
                <a:solidFill>
                  <a:srgbClr val="CCFF99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CCFF99"/>
                </a:solidFill>
              </a:rPr>
              <a:t>Jika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tidak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maka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akan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terjebak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pada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permainan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kekuasaan</a:t>
            </a:r>
            <a:r>
              <a:rPr lang="en-US" dirty="0">
                <a:solidFill>
                  <a:srgbClr val="CCFF99"/>
                </a:solidFill>
              </a:rPr>
              <a:t> </a:t>
            </a:r>
            <a:r>
              <a:rPr lang="en-US" dirty="0" err="1">
                <a:solidFill>
                  <a:srgbClr val="CCFF99"/>
                </a:solidFill>
              </a:rPr>
              <a:t>saja</a:t>
            </a:r>
            <a:r>
              <a:rPr lang="en-US" dirty="0">
                <a:solidFill>
                  <a:srgbClr val="CC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63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705600" cy="5257800"/>
          </a:xfrm>
        </p:spPr>
        <p:txBody>
          <a:bodyPr/>
          <a:lstStyle/>
          <a:p>
            <a:pPr>
              <a:defRPr/>
            </a:pPr>
            <a:r>
              <a:rPr lang="en-US" sz="2400" dirty="0" err="1">
                <a:solidFill>
                  <a:srgbClr val="FFFF00"/>
                </a:solidFill>
              </a:rPr>
              <a:t>Secara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substantif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pengertian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etika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politik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tidak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dipisahkan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dari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subyek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atau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pelaku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etika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yaitu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manusia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err="1">
                <a:solidFill>
                  <a:srgbClr val="FFFF00"/>
                </a:solidFill>
              </a:rPr>
              <a:t>Oleh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karena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itu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etika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politik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berkaitan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erat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bidang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pembahasan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moral.</a:t>
            </a:r>
            <a:endParaRPr lang="en-US" sz="2400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400" dirty="0" err="1">
                <a:solidFill>
                  <a:srgbClr val="FFFF00"/>
                </a:solidFill>
              </a:rPr>
              <a:t>Definisi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politik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berasal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dari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en-US" sz="2400" i="1" dirty="0">
                <a:solidFill>
                  <a:srgbClr val="FFFF00"/>
                </a:solidFill>
              </a:rPr>
              <a:t>Politics </a:t>
            </a:r>
            <a:r>
              <a:rPr lang="en-US" sz="2400" dirty="0" err="1">
                <a:solidFill>
                  <a:srgbClr val="FFFF00"/>
                </a:solidFill>
              </a:rPr>
              <a:t>yaitu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sebagai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alat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digunakan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untuk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mencapai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tujuan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en-US" sz="2400" dirty="0" err="1">
                <a:solidFill>
                  <a:srgbClr val="FFFF00"/>
                </a:solidFill>
              </a:rPr>
              <a:t>atau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bermacam-nacam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kegiatan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dalam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suatu</a:t>
            </a:r>
            <a:r>
              <a:rPr lang="en-US" sz="2400" dirty="0">
                <a:solidFill>
                  <a:srgbClr val="FFFF00"/>
                </a:solidFill>
              </a:rPr>
              <a:t> proses </a:t>
            </a:r>
            <a:r>
              <a:rPr lang="en-US" sz="2400" dirty="0" err="1">
                <a:solidFill>
                  <a:srgbClr val="FFFF00"/>
                </a:solidFill>
              </a:rPr>
              <a:t>penentuan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tujuan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diikuti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pelaksanaan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tujuan-tujuan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itu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pPr>
              <a:defRPr/>
            </a:pPr>
            <a:r>
              <a:rPr lang="en-US" sz="2400" dirty="0" err="1">
                <a:solidFill>
                  <a:srgbClr val="FFFF00"/>
                </a:solidFill>
              </a:rPr>
              <a:t>Definisi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politik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>
                <a:solidFill>
                  <a:srgbClr val="FFFF00"/>
                </a:solidFill>
              </a:rPr>
              <a:t>Policy </a:t>
            </a:r>
            <a:r>
              <a:rPr lang="en-US" sz="2400" dirty="0">
                <a:solidFill>
                  <a:srgbClr val="FFFF00"/>
                </a:solidFill>
              </a:rPr>
              <a:t>yang </a:t>
            </a:r>
            <a:r>
              <a:rPr lang="en-US" sz="2400" dirty="0" err="1">
                <a:solidFill>
                  <a:srgbClr val="FFFF00"/>
                </a:solidFill>
              </a:rPr>
              <a:t>artinya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adalah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kebijaksanaan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>
                <a:solidFill>
                  <a:srgbClr val="FFFF00"/>
                </a:solidFill>
              </a:rPr>
              <a:t>dibuat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dalam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rangka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mencapai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tujuan</a:t>
            </a:r>
            <a:r>
              <a:rPr lang="en-US" sz="2400" dirty="0">
                <a:solidFill>
                  <a:srgbClr val="FFFF00"/>
                </a:solidFill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6705600" cy="190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CCFF"/>
                </a:solidFill>
              </a:rPr>
              <a:t>Albert Camus </a:t>
            </a:r>
            <a:r>
              <a:rPr lang="en-US" sz="2800" dirty="0" err="1" smtClean="0">
                <a:solidFill>
                  <a:srgbClr val="FFCCFF"/>
                </a:solidFill>
              </a:rPr>
              <a:t>menyatakan</a:t>
            </a:r>
            <a:r>
              <a:rPr lang="en-US" sz="2800" dirty="0" smtClean="0">
                <a:solidFill>
                  <a:srgbClr val="FFCCFF"/>
                </a:solidFill>
              </a:rPr>
              <a:t> </a:t>
            </a:r>
            <a:r>
              <a:rPr lang="en-US" sz="2800" dirty="0" err="1" smtClean="0">
                <a:solidFill>
                  <a:srgbClr val="FFCCFF"/>
                </a:solidFill>
              </a:rPr>
              <a:t>Etika</a:t>
            </a:r>
            <a:r>
              <a:rPr lang="en-US" sz="2800" dirty="0" smtClean="0">
                <a:solidFill>
                  <a:srgbClr val="FFCCFF"/>
                </a:solidFill>
              </a:rPr>
              <a:t> </a:t>
            </a:r>
            <a:r>
              <a:rPr lang="en-US" sz="2800" dirty="0" err="1" smtClean="0">
                <a:solidFill>
                  <a:srgbClr val="FFCCFF"/>
                </a:solidFill>
              </a:rPr>
              <a:t>Politik</a:t>
            </a:r>
            <a:r>
              <a:rPr lang="en-US" sz="2800" dirty="0" smtClean="0">
                <a:solidFill>
                  <a:srgbClr val="FFCCFF"/>
                </a:solidFill>
              </a:rPr>
              <a:t> </a:t>
            </a:r>
            <a:r>
              <a:rPr lang="en-US" sz="2800" dirty="0" err="1" smtClean="0">
                <a:solidFill>
                  <a:srgbClr val="FFCCFF"/>
                </a:solidFill>
              </a:rPr>
              <a:t>adalah</a:t>
            </a:r>
            <a:r>
              <a:rPr lang="en-US" sz="2800" dirty="0" smtClean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pengakuan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terhadap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komitmen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perjuangan</a:t>
            </a:r>
            <a:r>
              <a:rPr lang="en-US" sz="2800" dirty="0">
                <a:solidFill>
                  <a:srgbClr val="FFCCFF"/>
                </a:solidFill>
              </a:rPr>
              <a:t>, </a:t>
            </a:r>
            <a:r>
              <a:rPr lang="en-US" sz="2800" dirty="0" err="1">
                <a:solidFill>
                  <a:srgbClr val="FFCCFF"/>
                </a:solidFill>
              </a:rPr>
              <a:t>keterlibatan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tanpa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henti</a:t>
            </a:r>
            <a:r>
              <a:rPr lang="en-US" sz="2800" dirty="0">
                <a:solidFill>
                  <a:srgbClr val="FFCCFF"/>
                </a:solidFill>
              </a:rPr>
              <a:t>, </a:t>
            </a:r>
            <a:r>
              <a:rPr lang="en-US" sz="2800" dirty="0" err="1">
                <a:solidFill>
                  <a:srgbClr val="FFCCFF"/>
                </a:solidFill>
              </a:rPr>
              <a:t>dan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ketabahan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dalam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perjuangan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itu</a:t>
            </a:r>
            <a:r>
              <a:rPr lang="en-US" sz="2800" dirty="0">
                <a:solidFill>
                  <a:srgbClr val="FFCCFF"/>
                </a:solidFill>
              </a:rPr>
              <a:t>. </a:t>
            </a:r>
            <a:endParaRPr lang="en-US" sz="2800" dirty="0" smtClean="0">
              <a:solidFill>
                <a:srgbClr val="FFCCFF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FFCC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01205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CCFF"/>
                </a:solidFill>
              </a:rPr>
              <a:t>Habermas</a:t>
            </a:r>
            <a:r>
              <a:rPr lang="en-US" sz="2800" dirty="0" smtClean="0">
                <a:solidFill>
                  <a:srgbClr val="FFCCFF"/>
                </a:solidFill>
              </a:rPr>
              <a:t> </a:t>
            </a:r>
            <a:r>
              <a:rPr lang="en-US" sz="2800" dirty="0" err="1" smtClean="0">
                <a:solidFill>
                  <a:srgbClr val="FFCCFF"/>
                </a:solidFill>
              </a:rPr>
              <a:t>membahas</a:t>
            </a:r>
            <a:r>
              <a:rPr lang="en-US" sz="2800" dirty="0" smtClean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dari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segi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etika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kebersamaan</a:t>
            </a:r>
            <a:r>
              <a:rPr lang="en-US" sz="2800" dirty="0">
                <a:solidFill>
                  <a:srgbClr val="FFCCFF"/>
                </a:solidFill>
              </a:rPr>
              <a:t> di </a:t>
            </a:r>
            <a:r>
              <a:rPr lang="en-US" sz="2800" dirty="0" err="1">
                <a:solidFill>
                  <a:srgbClr val="FFCCFF"/>
                </a:solidFill>
              </a:rPr>
              <a:t>ruang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 smtClean="0">
                <a:solidFill>
                  <a:srgbClr val="FFCCFF"/>
                </a:solidFill>
              </a:rPr>
              <a:t>publik</a:t>
            </a:r>
            <a:endParaRPr lang="en-US" sz="2800" dirty="0">
              <a:solidFill>
                <a:srgbClr val="FFCCFF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7338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CCFF"/>
                </a:solidFill>
              </a:rPr>
              <a:t>Rancière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akan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diulas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dari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sisi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etika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disensus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>
                <a:solidFill>
                  <a:srgbClr val="FFCCFF"/>
                </a:solidFill>
              </a:rPr>
              <a:t>dan</a:t>
            </a:r>
            <a:r>
              <a:rPr lang="en-US" sz="2800" dirty="0">
                <a:solidFill>
                  <a:srgbClr val="FFCCFF"/>
                </a:solidFill>
              </a:rPr>
              <a:t> </a:t>
            </a:r>
            <a:r>
              <a:rPr lang="en-US" sz="2800" dirty="0" err="1" smtClean="0">
                <a:solidFill>
                  <a:srgbClr val="FFCCFF"/>
                </a:solidFill>
              </a:rPr>
              <a:t>kesetaraan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983182"/>
            <a:ext cx="4734395" cy="157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67056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TUJUAN ETIKA POLITIK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6705600" cy="3733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FFCC"/>
                </a:solidFill>
              </a:rPr>
              <a:t>“… </a:t>
            </a:r>
            <a:r>
              <a:rPr lang="en-US" dirty="0" err="1" smtClean="0">
                <a:solidFill>
                  <a:srgbClr val="FFFFCC"/>
                </a:solidFill>
              </a:rPr>
              <a:t>mengarahkan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ke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hidup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baik</a:t>
            </a:r>
            <a:r>
              <a:rPr lang="en-US" dirty="0">
                <a:solidFill>
                  <a:srgbClr val="FFFFCC"/>
                </a:solidFill>
              </a:rPr>
              <a:t>, </a:t>
            </a:r>
            <a:r>
              <a:rPr lang="en-US" dirty="0" err="1">
                <a:solidFill>
                  <a:srgbClr val="FFFFCC"/>
                </a:solidFill>
              </a:rPr>
              <a:t>bersama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dan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untuk</a:t>
            </a:r>
            <a:r>
              <a:rPr lang="en-US" dirty="0">
                <a:solidFill>
                  <a:srgbClr val="FFFFCC"/>
                </a:solidFill>
              </a:rPr>
              <a:t> orang lain, </a:t>
            </a:r>
            <a:r>
              <a:rPr lang="en-US" dirty="0" err="1">
                <a:solidFill>
                  <a:srgbClr val="FFFFCC"/>
                </a:solidFill>
              </a:rPr>
              <a:t>dalam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rangka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memperluas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lingkup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kebebasan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dan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membangun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institusi-institusi</a:t>
            </a:r>
            <a:r>
              <a:rPr lang="en-US" dirty="0">
                <a:solidFill>
                  <a:srgbClr val="FFFFCC"/>
                </a:solidFill>
              </a:rPr>
              <a:t> yang </a:t>
            </a:r>
            <a:r>
              <a:rPr lang="en-US" dirty="0" err="1">
                <a:solidFill>
                  <a:srgbClr val="FFFFCC"/>
                </a:solidFill>
              </a:rPr>
              <a:t>adil</a:t>
            </a:r>
            <a:r>
              <a:rPr lang="en-US" dirty="0">
                <a:solidFill>
                  <a:srgbClr val="FFFFCC"/>
                </a:solidFill>
              </a:rPr>
              <a:t> (Paul </a:t>
            </a:r>
            <a:r>
              <a:rPr lang="en-US" dirty="0" err="1">
                <a:solidFill>
                  <a:srgbClr val="FFFFCC"/>
                </a:solidFill>
              </a:rPr>
              <a:t>Ricoeur</a:t>
            </a:r>
            <a:r>
              <a:rPr lang="en-US" dirty="0">
                <a:solidFill>
                  <a:srgbClr val="FFFFCC"/>
                </a:solidFill>
              </a:rPr>
              <a:t>, 1990). </a:t>
            </a:r>
          </a:p>
        </p:txBody>
      </p:sp>
    </p:spTree>
    <p:extLst>
      <p:ext uri="{BB962C8B-B14F-4D97-AF65-F5344CB8AC3E}">
        <p14:creationId xmlns:p14="http://schemas.microsoft.com/office/powerpoint/2010/main" val="22527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Zoon </a:t>
            </a:r>
            <a:r>
              <a:rPr lang="en-US" i="1" dirty="0" err="1" smtClean="0"/>
              <a:t>Politicon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705600" cy="52578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Sebagai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dimensi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politik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kehidupan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manusia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Manusia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sebagai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makhluk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Individu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makhluk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sosial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>
                <a:solidFill>
                  <a:srgbClr val="FFFF00"/>
                </a:solidFill>
              </a:rPr>
              <a:t>Paham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individualisme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>
                <a:solidFill>
                  <a:srgbClr val="FFFF00"/>
                </a:solidFill>
              </a:rPr>
              <a:t>merupakan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cikal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bakal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paham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liberalisme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memandang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manusia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sebagai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makhluk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individu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bebas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termasuk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kehidupan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masyarakat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bangsa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maupun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negara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Dasar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ontologis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merupakan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dasar</a:t>
            </a:r>
            <a:r>
              <a:rPr lang="en-US" sz="2400" dirty="0">
                <a:solidFill>
                  <a:srgbClr val="FFFF00"/>
                </a:solidFill>
              </a:rPr>
              <a:t> moral </a:t>
            </a:r>
            <a:r>
              <a:rPr lang="en-US" sz="2400" dirty="0" err="1">
                <a:solidFill>
                  <a:srgbClr val="FFFF00"/>
                </a:solidFill>
              </a:rPr>
              <a:t>politik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negara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err="1" smtClean="0">
                <a:solidFill>
                  <a:srgbClr val="FFFF00"/>
                </a:solidFill>
              </a:rPr>
              <a:t>Paham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kolektivisme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>
                <a:solidFill>
                  <a:srgbClr val="FFFF00"/>
                </a:solidFill>
              </a:rPr>
              <a:t>merupakan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cikal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bakal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sosialisme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&amp; </a:t>
            </a:r>
            <a:r>
              <a:rPr lang="en-US" sz="2400" dirty="0" err="1" smtClean="0">
                <a:solidFill>
                  <a:srgbClr val="FFFF00"/>
                </a:solidFill>
              </a:rPr>
              <a:t>komunisme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memandang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manusia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sebagai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makhluk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sosial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saja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>
                <a:solidFill>
                  <a:srgbClr val="0070C0"/>
                </a:solidFill>
              </a:rPr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983904"/>
              </p:ext>
            </p:extLst>
          </p:nvPr>
        </p:nvGraphicFramePr>
        <p:xfrm>
          <a:off x="152400" y="1295400"/>
          <a:ext cx="6705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01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HAKEKAT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705600" cy="5562600"/>
          </a:xfrm>
        </p:spPr>
        <p:txBody>
          <a:bodyPr/>
          <a:lstStyle/>
          <a:p>
            <a:r>
              <a:rPr lang="en-US" sz="2800" dirty="0" err="1">
                <a:solidFill>
                  <a:srgbClr val="FF99FF"/>
                </a:solidFill>
              </a:rPr>
              <a:t>Etika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politik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merupakan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pedoman</a:t>
            </a:r>
            <a:r>
              <a:rPr lang="en-US" sz="2800" dirty="0">
                <a:solidFill>
                  <a:srgbClr val="FF99FF"/>
                </a:solidFill>
              </a:rPr>
              <a:t> yang </a:t>
            </a:r>
            <a:r>
              <a:rPr lang="en-US" sz="2800" dirty="0" err="1">
                <a:solidFill>
                  <a:srgbClr val="FF99FF"/>
                </a:solidFill>
              </a:rPr>
              <a:t>dijadikan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 smtClean="0">
                <a:solidFill>
                  <a:srgbClr val="FF99FF"/>
                </a:solidFill>
              </a:rPr>
              <a:t>ukuran</a:t>
            </a:r>
            <a:r>
              <a:rPr lang="en-US" sz="2800" dirty="0" smtClean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dalam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melakukan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tindakan</a:t>
            </a:r>
            <a:r>
              <a:rPr lang="en-US" sz="2800" dirty="0">
                <a:solidFill>
                  <a:srgbClr val="FF99FF"/>
                </a:solidFill>
              </a:rPr>
              <a:t> yang </a:t>
            </a:r>
            <a:r>
              <a:rPr lang="en-US" sz="2800" dirty="0" err="1">
                <a:solidFill>
                  <a:srgbClr val="FF99FF"/>
                </a:solidFill>
              </a:rPr>
              <a:t>seharusnya</a:t>
            </a:r>
            <a:r>
              <a:rPr lang="en-US" sz="2800" dirty="0">
                <a:solidFill>
                  <a:srgbClr val="FF99FF"/>
                </a:solidFill>
              </a:rPr>
              <a:t>.   </a:t>
            </a:r>
            <a:endParaRPr lang="en-US" sz="2800" dirty="0" smtClean="0">
              <a:solidFill>
                <a:srgbClr val="FF99FF"/>
              </a:solidFill>
            </a:endParaRPr>
          </a:p>
          <a:p>
            <a:r>
              <a:rPr lang="en-US" sz="2800" dirty="0" err="1" smtClean="0">
                <a:solidFill>
                  <a:srgbClr val="FF99FF"/>
                </a:solidFill>
              </a:rPr>
              <a:t>Berbicara</a:t>
            </a:r>
            <a:r>
              <a:rPr lang="en-US" sz="2800" dirty="0" smtClean="0">
                <a:solidFill>
                  <a:srgbClr val="FF99FF"/>
                </a:solidFill>
              </a:rPr>
              <a:t> </a:t>
            </a:r>
            <a:r>
              <a:rPr lang="en-US" sz="2800" dirty="0" err="1" smtClean="0">
                <a:solidFill>
                  <a:srgbClr val="FF99FF"/>
                </a:solidFill>
              </a:rPr>
              <a:t>etika</a:t>
            </a:r>
            <a:r>
              <a:rPr lang="en-US" sz="2800" dirty="0" smtClean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politik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maka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terdapat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>
                <a:solidFill>
                  <a:srgbClr val="FF99FF"/>
                </a:solidFill>
              </a:rPr>
              <a:t>tiga</a:t>
            </a:r>
            <a:r>
              <a:rPr lang="en-US" sz="2800" dirty="0">
                <a:solidFill>
                  <a:srgbClr val="FF99FF"/>
                </a:solidFill>
              </a:rPr>
              <a:t> </a:t>
            </a:r>
            <a:r>
              <a:rPr lang="en-US" sz="2800" dirty="0" err="1" smtClean="0">
                <a:solidFill>
                  <a:srgbClr val="FF99FF"/>
                </a:solidFill>
              </a:rPr>
              <a:t>cakupan</a:t>
            </a:r>
            <a:r>
              <a:rPr lang="en-US" sz="2800" dirty="0" smtClean="0">
                <a:solidFill>
                  <a:srgbClr val="FF99FF"/>
                </a:solidFill>
              </a:rPr>
              <a:t> (</a:t>
            </a:r>
            <a:r>
              <a:rPr lang="en-US" sz="2800" dirty="0" err="1" smtClean="0">
                <a:solidFill>
                  <a:srgbClr val="FF99FF"/>
                </a:solidFill>
              </a:rPr>
              <a:t>Syam</a:t>
            </a:r>
            <a:r>
              <a:rPr lang="en-US" sz="2800" dirty="0" smtClean="0">
                <a:solidFill>
                  <a:srgbClr val="FF99FF"/>
                </a:solidFill>
              </a:rPr>
              <a:t>, 2012), </a:t>
            </a:r>
            <a:r>
              <a:rPr lang="en-US" sz="2800" dirty="0" err="1" smtClean="0">
                <a:solidFill>
                  <a:srgbClr val="FF99FF"/>
                </a:solidFill>
              </a:rPr>
              <a:t>yaitu</a:t>
            </a:r>
            <a:r>
              <a:rPr lang="en-US" sz="2800" dirty="0" smtClean="0">
                <a:solidFill>
                  <a:srgbClr val="FF99FF"/>
                </a:solidFill>
              </a:rPr>
              <a:t>: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0239486"/>
              </p:ext>
            </p:extLst>
          </p:nvPr>
        </p:nvGraphicFramePr>
        <p:xfrm>
          <a:off x="990600" y="3505200"/>
          <a:ext cx="5562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939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Anim-12_Snow">
  <a:themeElements>
    <a:clrScheme name="Default Design 7">
      <a:dk1>
        <a:srgbClr val="336699"/>
      </a:dk1>
      <a:lt1>
        <a:srgbClr val="5A4B3C"/>
      </a:lt1>
      <a:dk2>
        <a:srgbClr val="000000"/>
      </a:dk2>
      <a:lt2>
        <a:srgbClr val="ABC3D5"/>
      </a:lt2>
      <a:accent1>
        <a:srgbClr val="D2EBEB"/>
      </a:accent1>
      <a:accent2>
        <a:srgbClr val="CDC8C8"/>
      </a:accent2>
      <a:accent3>
        <a:srgbClr val="AAAAAA"/>
      </a:accent3>
      <a:accent4>
        <a:srgbClr val="4C3F32"/>
      </a:accent4>
      <a:accent5>
        <a:srgbClr val="E5F3F3"/>
      </a:accent5>
      <a:accent6>
        <a:srgbClr val="BAB5B5"/>
      </a:accent6>
      <a:hlink>
        <a:srgbClr val="7DB996"/>
      </a:hlink>
      <a:folHlink>
        <a:srgbClr val="F0A03C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78A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333333"/>
        </a:dk1>
        <a:lt1>
          <a:srgbClr val="FFFFFF"/>
        </a:lt1>
        <a:dk2>
          <a:srgbClr val="000000"/>
        </a:dk2>
        <a:lt2>
          <a:srgbClr val="333333"/>
        </a:lt2>
        <a:accent1>
          <a:srgbClr val="E6F5FF"/>
        </a:accent1>
        <a:accent2>
          <a:srgbClr val="0099CC"/>
        </a:accent2>
        <a:accent3>
          <a:srgbClr val="FFFFFF"/>
        </a:accent3>
        <a:accent4>
          <a:srgbClr val="2A2A2A"/>
        </a:accent4>
        <a:accent5>
          <a:srgbClr val="F0F9FF"/>
        </a:accent5>
        <a:accent6>
          <a:srgbClr val="008AB9"/>
        </a:accent6>
        <a:hlink>
          <a:srgbClr val="C0C0C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99"/>
        </a:dk1>
        <a:lt1>
          <a:srgbClr val="5A4B3C"/>
        </a:lt1>
        <a:dk2>
          <a:srgbClr val="000000"/>
        </a:dk2>
        <a:lt2>
          <a:srgbClr val="ABC3D5"/>
        </a:lt2>
        <a:accent1>
          <a:srgbClr val="D2EBEB"/>
        </a:accent1>
        <a:accent2>
          <a:srgbClr val="CDC8C8"/>
        </a:accent2>
        <a:accent3>
          <a:srgbClr val="AAAAAA"/>
        </a:accent3>
        <a:accent4>
          <a:srgbClr val="4C3F32"/>
        </a:accent4>
        <a:accent5>
          <a:srgbClr val="E5F3F3"/>
        </a:accent5>
        <a:accent6>
          <a:srgbClr val="BAB5B5"/>
        </a:accent6>
        <a:hlink>
          <a:srgbClr val="7DB996"/>
        </a:hlink>
        <a:folHlink>
          <a:srgbClr val="F0A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C0C0C0"/>
        </a:lt1>
        <a:dk2>
          <a:srgbClr val="C8B876"/>
        </a:dk2>
        <a:lt2>
          <a:srgbClr val="5A552D"/>
        </a:lt2>
        <a:accent1>
          <a:srgbClr val="CDCD9B"/>
        </a:accent1>
        <a:accent2>
          <a:srgbClr val="FFFFCD"/>
        </a:accent2>
        <a:accent3>
          <a:srgbClr val="DCDCDC"/>
        </a:accent3>
        <a:accent4>
          <a:srgbClr val="562A00"/>
        </a:accent4>
        <a:accent5>
          <a:srgbClr val="E3E3CB"/>
        </a:accent5>
        <a:accent6>
          <a:srgbClr val="E7E7BA"/>
        </a:accent6>
        <a:hlink>
          <a:srgbClr val="9900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E3E5C"/>
        </a:dk1>
        <a:lt1>
          <a:srgbClr val="B2B2B2"/>
        </a:lt1>
        <a:dk2>
          <a:srgbClr val="A5A5C3"/>
        </a:dk2>
        <a:lt2>
          <a:srgbClr val="4D4D4D"/>
        </a:lt2>
        <a:accent1>
          <a:srgbClr val="F5F5DC"/>
        </a:accent1>
        <a:accent2>
          <a:srgbClr val="C84B0A"/>
        </a:accent2>
        <a:accent3>
          <a:srgbClr val="CFCFDE"/>
        </a:accent3>
        <a:accent4>
          <a:srgbClr val="979797"/>
        </a:accent4>
        <a:accent5>
          <a:srgbClr val="F9F9EB"/>
        </a:accent5>
        <a:accent6>
          <a:srgbClr val="B54308"/>
        </a:accent6>
        <a:hlink>
          <a:srgbClr val="91ACFF"/>
        </a:hlink>
        <a:folHlink>
          <a:srgbClr val="D791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5A58"/>
        </a:dk1>
        <a:lt1>
          <a:srgbClr val="B9C5D5"/>
        </a:lt1>
        <a:dk2>
          <a:srgbClr val="006699"/>
        </a:dk2>
        <a:lt2>
          <a:srgbClr val="006699"/>
        </a:lt2>
        <a:accent1>
          <a:srgbClr val="0F5E7D"/>
        </a:accent1>
        <a:accent2>
          <a:srgbClr val="6D6FC7"/>
        </a:accent2>
        <a:accent3>
          <a:srgbClr val="AAB8CA"/>
        </a:accent3>
        <a:accent4>
          <a:srgbClr val="9EA8B6"/>
        </a:accent4>
        <a:accent5>
          <a:srgbClr val="AAB6BF"/>
        </a:accent5>
        <a:accent6>
          <a:srgbClr val="6264B4"/>
        </a:accent6>
        <a:hlink>
          <a:srgbClr val="00FF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Anim-12_Snow</Template>
  <TotalTime>166</TotalTime>
  <Words>612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Bitwise</vt:lpstr>
      <vt:lpstr>Bradley Hand ITC</vt:lpstr>
      <vt:lpstr>Anim-12_Snow</vt:lpstr>
      <vt:lpstr>ETIKA  POLITIK / PEMERINTAHAN</vt:lpstr>
      <vt:lpstr>PENDAHULUAN</vt:lpstr>
      <vt:lpstr>DASAR</vt:lpstr>
      <vt:lpstr>PENGERTIAN</vt:lpstr>
      <vt:lpstr>PowerPoint Presentation</vt:lpstr>
      <vt:lpstr>TUJUAN ETIKA POLITIK</vt:lpstr>
      <vt:lpstr>Zoon Politicon</vt:lpstr>
      <vt:lpstr>Yang perlu dipahami</vt:lpstr>
      <vt:lpstr>HAKEKAT</vt:lpstr>
      <vt:lpstr>PowerPoint Presentation</vt:lpstr>
      <vt:lpstr>Etika dan Kepemimpinan</vt:lpstr>
      <vt:lpstr>NILAI-NILAI PANCASILA SEBAGAI  SUMBER ETIKA POLITIK</vt:lpstr>
      <vt:lpstr>PowerPoint Presentation</vt:lpstr>
      <vt:lpstr>KASUS-KASUS</vt:lpstr>
      <vt:lpstr>PowerPoint Presentation</vt:lpstr>
      <vt:lpstr>For your attension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 POLITIK / PEMERINTAHAN</dc:title>
  <dc:subject/>
  <dc:creator>D-Wie</dc:creator>
  <cp:keywords/>
  <dc:description/>
  <cp:lastModifiedBy>Dewi_Vaio</cp:lastModifiedBy>
  <cp:revision>25</cp:revision>
  <cp:lastPrinted>1601-01-01T00:00:00Z</cp:lastPrinted>
  <dcterms:created xsi:type="dcterms:W3CDTF">2013-10-22T13:03:06Z</dcterms:created>
  <dcterms:modified xsi:type="dcterms:W3CDTF">2015-10-03T01:34:29Z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TC010721541033</vt:lpwstr>
  </property>
</Properties>
</file>