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A26A5B-E782-484B-A0AF-1F64F19B279F}" type="datetimeFigureOut">
              <a:rPr lang="en-US" smtClean="0"/>
              <a:pPr/>
              <a:t>30-Sep-15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76618F-400E-4487-8FE0-C69B5327AD7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B7A658A-044E-41E6-B98A-A057E132A753}"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1137C8-28F3-436A-8447-5BC5711F6637}" type="datetimeFigureOut">
              <a:rPr lang="en-US" smtClean="0"/>
              <a:pPr/>
              <a:t>30-Sep-15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18025-78DA-435C-B915-367649E17A7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1137C8-28F3-436A-8447-5BC5711F6637}" type="datetimeFigureOut">
              <a:rPr lang="en-US" smtClean="0"/>
              <a:pPr/>
              <a:t>30-Sep-15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18025-78DA-435C-B915-367649E17A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1137C8-28F3-436A-8447-5BC5711F6637}" type="datetimeFigureOut">
              <a:rPr lang="en-US" smtClean="0"/>
              <a:pPr/>
              <a:t>30-Sep-15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18025-78DA-435C-B915-367649E17A7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1137C8-28F3-436A-8447-5BC5711F6637}" type="datetimeFigureOut">
              <a:rPr lang="en-US" smtClean="0"/>
              <a:pPr/>
              <a:t>30-Sep-15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18025-78DA-435C-B915-367649E17A7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1137C8-28F3-436A-8447-5BC5711F6637}" type="datetimeFigureOut">
              <a:rPr lang="en-US" smtClean="0"/>
              <a:pPr/>
              <a:t>30-Sep-15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18025-78DA-435C-B915-367649E17A7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1137C8-28F3-436A-8447-5BC5711F6637}" type="datetimeFigureOut">
              <a:rPr lang="en-US" smtClean="0"/>
              <a:pPr/>
              <a:t>30-Sep-15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D18025-78DA-435C-B915-367649E17A7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1137C8-28F3-436A-8447-5BC5711F6637}" type="datetimeFigureOut">
              <a:rPr lang="en-US" smtClean="0"/>
              <a:pPr/>
              <a:t>30-Sep-15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D18025-78DA-435C-B915-367649E17A7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1137C8-28F3-436A-8447-5BC5711F6637}" type="datetimeFigureOut">
              <a:rPr lang="en-US" smtClean="0"/>
              <a:pPr/>
              <a:t>30-Sep-15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D18025-78DA-435C-B915-367649E17A7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1137C8-28F3-436A-8447-5BC5711F6637}" type="datetimeFigureOut">
              <a:rPr lang="en-US" smtClean="0"/>
              <a:pPr/>
              <a:t>30-Sep-15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D18025-78DA-435C-B915-367649E17A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1137C8-28F3-436A-8447-5BC5711F6637}" type="datetimeFigureOut">
              <a:rPr lang="en-US" smtClean="0"/>
              <a:pPr/>
              <a:t>30-Sep-15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D18025-78DA-435C-B915-367649E17A7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1137C8-28F3-436A-8447-5BC5711F6637}" type="datetimeFigureOut">
              <a:rPr lang="en-US" smtClean="0"/>
              <a:pPr/>
              <a:t>30-Sep-15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D18025-78DA-435C-B915-367649E17A7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1137C8-28F3-436A-8447-5BC5711F6637}" type="datetimeFigureOut">
              <a:rPr lang="en-US" smtClean="0"/>
              <a:pPr/>
              <a:t>30-Sep-15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D18025-78DA-435C-B915-367649E17A7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28736"/>
            <a:ext cx="7772400" cy="1470025"/>
          </a:xfrm>
        </p:spPr>
        <p:txBody>
          <a:bodyPr>
            <a:noAutofit/>
          </a:bodyPr>
          <a:lstStyle/>
          <a:p>
            <a:r>
              <a:rPr lang="en-US" sz="4800" dirty="0" err="1" smtClean="0"/>
              <a:t>Metodologi</a:t>
            </a:r>
            <a:r>
              <a:rPr lang="en-US" sz="4800" dirty="0" smtClean="0"/>
              <a:t> </a:t>
            </a:r>
            <a:r>
              <a:rPr lang="en-US" sz="4800" dirty="0" err="1" smtClean="0"/>
              <a:t>Penelitian</a:t>
            </a:r>
            <a:r>
              <a:rPr lang="en-US" sz="4800" dirty="0" smtClean="0"/>
              <a:t> </a:t>
            </a:r>
            <a:r>
              <a:rPr lang="en-US" sz="4800" dirty="0" err="1" smtClean="0"/>
              <a:t>pada</a:t>
            </a:r>
            <a:r>
              <a:rPr lang="en-US" sz="4800" dirty="0" smtClean="0"/>
              <a:t> </a:t>
            </a:r>
            <a:r>
              <a:rPr lang="en-US" sz="4800" dirty="0" err="1" smtClean="0"/>
              <a:t>Bidang</a:t>
            </a:r>
            <a:r>
              <a:rPr lang="en-US" sz="4800" dirty="0" smtClean="0"/>
              <a:t> </a:t>
            </a:r>
            <a:r>
              <a:rPr lang="en-US" sz="4800" dirty="0" err="1" smtClean="0"/>
              <a:t>Ilmu</a:t>
            </a:r>
            <a:r>
              <a:rPr lang="en-US" sz="4800" dirty="0" smtClean="0"/>
              <a:t> </a:t>
            </a:r>
            <a:r>
              <a:rPr lang="en-US" sz="4800" dirty="0" err="1" smtClean="0"/>
              <a:t>Komputer</a:t>
            </a:r>
            <a:r>
              <a:rPr lang="en-US" sz="4800" dirty="0" smtClean="0"/>
              <a:t> </a:t>
            </a:r>
            <a:r>
              <a:rPr lang="en-US" sz="4800" dirty="0" err="1" smtClean="0"/>
              <a:t>dan</a:t>
            </a:r>
            <a:r>
              <a:rPr lang="en-US" sz="4800" dirty="0" smtClean="0"/>
              <a:t> </a:t>
            </a:r>
            <a:r>
              <a:rPr lang="en-US" sz="4800" dirty="0" err="1" smtClean="0"/>
              <a:t>Teknologi</a:t>
            </a:r>
            <a:r>
              <a:rPr lang="en-US" sz="4800" dirty="0" smtClean="0"/>
              <a:t> </a:t>
            </a:r>
            <a:r>
              <a:rPr lang="en-US" sz="4800" dirty="0" err="1" smtClean="0"/>
              <a:t>Informasi</a:t>
            </a:r>
            <a:r>
              <a:rPr lang="en-US" sz="4800" dirty="0" smtClean="0"/>
              <a:t/>
            </a:r>
            <a:br>
              <a:rPr lang="en-US" sz="4800" dirty="0" smtClean="0"/>
            </a:br>
            <a:r>
              <a:rPr lang="en-US" sz="4800" dirty="0" smtClean="0"/>
              <a:t>(1)</a:t>
            </a:r>
            <a:endParaRPr lang="en-US" sz="4800" b="1" dirty="0"/>
          </a:p>
        </p:txBody>
      </p:sp>
      <p:sp>
        <p:nvSpPr>
          <p:cNvPr id="3" name="Subtitle 2"/>
          <p:cNvSpPr>
            <a:spLocks noGrp="1"/>
          </p:cNvSpPr>
          <p:nvPr>
            <p:ph type="subTitle" idx="1"/>
          </p:nvPr>
        </p:nvSpPr>
        <p:spPr>
          <a:xfrm>
            <a:off x="1371600" y="3886200"/>
            <a:ext cx="6400800" cy="757246"/>
          </a:xfrm>
        </p:spPr>
        <p:txBody>
          <a:bodyPr/>
          <a:lstStyle/>
          <a:p>
            <a:r>
              <a:rPr lang="en-US" dirty="0" err="1" smtClean="0"/>
              <a:t>Irawan</a:t>
            </a:r>
            <a:r>
              <a:rPr lang="en-US" dirty="0" smtClean="0"/>
              <a:t> </a:t>
            </a:r>
            <a:r>
              <a:rPr lang="en-US" dirty="0" err="1" smtClean="0"/>
              <a:t>Afrianto</a:t>
            </a:r>
            <a:endParaRPr lang="en-US" dirty="0"/>
          </a:p>
        </p:txBody>
      </p:sp>
      <p:sp>
        <p:nvSpPr>
          <p:cNvPr id="6" name="TextBox 5"/>
          <p:cNvSpPr txBox="1"/>
          <p:nvPr/>
        </p:nvSpPr>
        <p:spPr>
          <a:xfrm>
            <a:off x="2357422" y="5072074"/>
            <a:ext cx="4714908" cy="1477328"/>
          </a:xfrm>
          <a:prstGeom prst="rect">
            <a:avLst/>
          </a:prstGeom>
          <a:noFill/>
        </p:spPr>
        <p:txBody>
          <a:bodyPr wrap="square" rtlCol="0">
            <a:spAutoFit/>
          </a:bodyPr>
          <a:lstStyle/>
          <a:p>
            <a:pPr algn="ctr"/>
            <a:r>
              <a:rPr lang="en-US" dirty="0" err="1" smtClean="0"/>
              <a:t>Referensi</a:t>
            </a:r>
            <a:r>
              <a:rPr lang="en-US" baseline="0" dirty="0" smtClean="0"/>
              <a:t> : </a:t>
            </a:r>
            <a:r>
              <a:rPr lang="en-US" baseline="0" dirty="0" err="1" smtClean="0"/>
              <a:t>Metodologi</a:t>
            </a:r>
            <a:r>
              <a:rPr lang="en-US" baseline="0" dirty="0" smtClean="0"/>
              <a:t> </a:t>
            </a:r>
            <a:r>
              <a:rPr lang="en-US" baseline="0" dirty="0" err="1" smtClean="0"/>
              <a:t>Penelitian</a:t>
            </a:r>
            <a:r>
              <a:rPr lang="en-US" baseline="0" dirty="0" smtClean="0"/>
              <a:t> </a:t>
            </a:r>
            <a:r>
              <a:rPr lang="en-US" baseline="0" dirty="0" err="1" smtClean="0"/>
              <a:t>pada</a:t>
            </a:r>
            <a:r>
              <a:rPr lang="en-US" baseline="0" dirty="0" smtClean="0"/>
              <a:t> </a:t>
            </a:r>
            <a:r>
              <a:rPr lang="en-US" baseline="0" dirty="0" err="1" smtClean="0"/>
              <a:t>Bidang</a:t>
            </a:r>
            <a:r>
              <a:rPr lang="en-US" baseline="0" dirty="0" smtClean="0"/>
              <a:t> </a:t>
            </a:r>
            <a:r>
              <a:rPr lang="en-US" baseline="0" dirty="0" err="1" smtClean="0"/>
              <a:t>Ilmu</a:t>
            </a:r>
            <a:r>
              <a:rPr lang="en-US" baseline="0" dirty="0" smtClean="0"/>
              <a:t> </a:t>
            </a:r>
            <a:r>
              <a:rPr lang="en-US" baseline="0" dirty="0" err="1" smtClean="0"/>
              <a:t>Komputer</a:t>
            </a:r>
            <a:r>
              <a:rPr lang="en-US" baseline="0" dirty="0" smtClean="0"/>
              <a:t> </a:t>
            </a:r>
            <a:r>
              <a:rPr lang="en-US" baseline="0" dirty="0" err="1" smtClean="0"/>
              <a:t>dan</a:t>
            </a:r>
            <a:r>
              <a:rPr lang="en-US" baseline="0" dirty="0" smtClean="0"/>
              <a:t> </a:t>
            </a:r>
            <a:r>
              <a:rPr lang="en-US" baseline="0" dirty="0" err="1" smtClean="0"/>
              <a:t>Teknologi</a:t>
            </a:r>
            <a:r>
              <a:rPr lang="en-US" baseline="0" dirty="0" smtClean="0"/>
              <a:t> </a:t>
            </a:r>
            <a:r>
              <a:rPr lang="en-US" baseline="0" dirty="0" err="1" smtClean="0"/>
              <a:t>Informasi</a:t>
            </a:r>
            <a:r>
              <a:rPr lang="en-US" baseline="0" dirty="0" smtClean="0"/>
              <a:t> (</a:t>
            </a:r>
            <a:r>
              <a:rPr lang="en-US" baseline="0" dirty="0" err="1" smtClean="0"/>
              <a:t>Konsep</a:t>
            </a:r>
            <a:r>
              <a:rPr lang="en-US" baseline="0" dirty="0" smtClean="0"/>
              <a:t>, </a:t>
            </a:r>
            <a:r>
              <a:rPr lang="en-US" baseline="0" dirty="0" err="1" smtClean="0"/>
              <a:t>Teknik</a:t>
            </a:r>
            <a:r>
              <a:rPr lang="en-US" baseline="0" dirty="0" smtClean="0"/>
              <a:t>, </a:t>
            </a:r>
            <a:r>
              <a:rPr lang="en-US" baseline="0" dirty="0" err="1" smtClean="0"/>
              <a:t>dan</a:t>
            </a:r>
            <a:r>
              <a:rPr lang="en-US" baseline="0" dirty="0" smtClean="0"/>
              <a:t> </a:t>
            </a:r>
            <a:r>
              <a:rPr lang="en-US" baseline="0" dirty="0" err="1" smtClean="0"/>
              <a:t>Aplikasi</a:t>
            </a:r>
            <a:r>
              <a:rPr lang="en-US" baseline="0" dirty="0" smtClean="0"/>
              <a:t>)  </a:t>
            </a:r>
            <a:r>
              <a:rPr lang="en-US" baseline="0" dirty="0" err="1" smtClean="0"/>
              <a:t>Zainal</a:t>
            </a:r>
            <a:r>
              <a:rPr lang="en-US" baseline="0" dirty="0" smtClean="0"/>
              <a:t> A. </a:t>
            </a:r>
            <a:r>
              <a:rPr lang="en-US" baseline="0" dirty="0" err="1" smtClean="0"/>
              <a:t>Hasibuan</a:t>
            </a:r>
            <a:r>
              <a:rPr lang="en-US" baseline="0" dirty="0" smtClean="0"/>
              <a:t>, Ph.D. </a:t>
            </a:r>
            <a:r>
              <a:rPr lang="en-US" baseline="0" dirty="0" err="1" smtClean="0"/>
              <a:t>Fakultas</a:t>
            </a:r>
            <a:r>
              <a:rPr lang="en-US" baseline="0" dirty="0" smtClean="0"/>
              <a:t> </a:t>
            </a:r>
            <a:r>
              <a:rPr lang="en-US" baseline="0" dirty="0" err="1" smtClean="0"/>
              <a:t>Ilmu</a:t>
            </a:r>
            <a:r>
              <a:rPr lang="en-US" baseline="0" dirty="0" smtClean="0"/>
              <a:t> </a:t>
            </a:r>
            <a:r>
              <a:rPr lang="en-US" baseline="0" dirty="0" err="1" smtClean="0"/>
              <a:t>Komputer</a:t>
            </a:r>
            <a:r>
              <a:rPr lang="en-US" baseline="0" dirty="0" smtClean="0"/>
              <a:t> </a:t>
            </a:r>
            <a:r>
              <a:rPr lang="en-US" baseline="0" dirty="0" err="1" smtClean="0"/>
              <a:t>Universitas</a:t>
            </a:r>
            <a:r>
              <a:rPr lang="en-US" baseline="0" dirty="0" smtClean="0"/>
              <a:t> Indonesia. 2007.</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LOGIKA?</a:t>
            </a:r>
            <a:endParaRPr lang="en-US" b="1"/>
          </a:p>
        </p:txBody>
      </p:sp>
      <p:sp>
        <p:nvSpPr>
          <p:cNvPr id="3" name="Content Placeholder 2"/>
          <p:cNvSpPr>
            <a:spLocks noGrp="1"/>
          </p:cNvSpPr>
          <p:nvPr>
            <p:ph idx="1"/>
          </p:nvPr>
        </p:nvSpPr>
        <p:spPr/>
        <p:txBody>
          <a:bodyPr>
            <a:normAutofit/>
          </a:bodyPr>
          <a:lstStyle/>
          <a:p>
            <a:pPr marL="0" indent="0" algn="ctr">
              <a:buNone/>
            </a:pPr>
            <a:r>
              <a:rPr lang="en-US" sz="4800" b="1" smtClean="0"/>
              <a:t>Logika merupakan </a:t>
            </a:r>
            <a:r>
              <a:rPr lang="en-US" sz="4800" smtClean="0"/>
              <a:t>suatu studi tentang metode-metode dan prinsip-prinsip yang digunakan dalam membedakan penalaran yang tepat dari penalaran yang tidak tepat</a:t>
            </a:r>
            <a:endParaRPr lang="en-US" sz="48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654032"/>
          </a:xfrm>
        </p:spPr>
        <p:txBody>
          <a:bodyPr>
            <a:normAutofit fontScale="90000"/>
          </a:bodyPr>
          <a:lstStyle/>
          <a:p>
            <a:r>
              <a:rPr lang="en-US" b="1" smtClean="0"/>
              <a:t>Penalaran?</a:t>
            </a:r>
            <a:endParaRPr lang="en-US" b="1"/>
          </a:p>
        </p:txBody>
      </p:sp>
      <p:sp>
        <p:nvSpPr>
          <p:cNvPr id="3" name="Content Placeholder 2"/>
          <p:cNvSpPr>
            <a:spLocks noGrp="1"/>
          </p:cNvSpPr>
          <p:nvPr>
            <p:ph idx="1"/>
          </p:nvPr>
        </p:nvSpPr>
        <p:spPr>
          <a:xfrm>
            <a:off x="285720" y="857232"/>
            <a:ext cx="8624455" cy="5715040"/>
          </a:xfrm>
        </p:spPr>
        <p:txBody>
          <a:bodyPr>
            <a:noAutofit/>
          </a:bodyPr>
          <a:lstStyle/>
          <a:p>
            <a:pPr marL="0" indent="0" algn="just">
              <a:buNone/>
            </a:pPr>
            <a:r>
              <a:rPr lang="en-US" sz="2200" smtClean="0"/>
              <a:t>Penalaran sangat penting peranannya bagi peneliti dalam melakukan suatu penelitian. Pada umumnya terdapat dua macam bentuk penelitian yaitu penelitian dengan cara deskriptif dan juga penelitian dengan cara kausal. Penelitian deskriptif termasuk dalam riset yang bertujuan untuk menggambarkan atau  mendeskripsikan suatu karakter atau fungsi dari sesuatu hal.</a:t>
            </a:r>
          </a:p>
          <a:p>
            <a:pPr algn="just">
              <a:buNone/>
            </a:pPr>
            <a:r>
              <a:rPr lang="en-US" sz="2200" b="1" smtClean="0"/>
              <a:t>Penalaran (</a:t>
            </a:r>
            <a:r>
              <a:rPr lang="en-US" sz="2200" b="1" i="1" smtClean="0"/>
              <a:t>reasoning, jalan pikiran) adalah </a:t>
            </a:r>
            <a:r>
              <a:rPr lang="en-US" sz="2200" smtClean="0"/>
              <a:t>suatu proses berpikir yang berusaha menghubung-hubungkan fakta-fakta atau evidansi-evidansi yang diketahui menuju kepada suatu kesimpulan.</a:t>
            </a:r>
          </a:p>
          <a:p>
            <a:pPr algn="just">
              <a:buNone/>
            </a:pPr>
            <a:r>
              <a:rPr lang="en-US" sz="2200" b="1" smtClean="0"/>
              <a:t>Contoh riset deskriptif </a:t>
            </a:r>
            <a:r>
              <a:rPr lang="en-US" sz="2200" smtClean="0"/>
              <a:t>adalah seperti bagaimana persepsi konsumen terhadap kepuasan penggunaan teknologi baru, sedangkan untuk penelitian kausal bertujuan untuk menentukan hubungan sebab akibat dari suatu hal. Contoh lainnya seperti bagaimana hubungan antara harga USB terhadap jumlah pengguna komputer. Penalaran atau logika dapat dibagi atas dua bagian besar yaitu penalaran secara </a:t>
            </a:r>
            <a:r>
              <a:rPr lang="en-US" sz="2200" b="1" smtClean="0"/>
              <a:t>deduktif</a:t>
            </a:r>
            <a:r>
              <a:rPr lang="en-US" sz="2200" smtClean="0"/>
              <a:t> dan penalaran secara </a:t>
            </a:r>
            <a:r>
              <a:rPr lang="en-US" sz="2200" b="1" smtClean="0"/>
              <a:t>induktif</a:t>
            </a:r>
            <a:r>
              <a:rPr lang="en-US" sz="2200" smtClean="0"/>
              <a:t>.</a:t>
            </a:r>
            <a:endParaRPr lang="en-US" sz="22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r>
              <a:rPr lang="en-US" b="1" smtClean="0"/>
              <a:t>Deduktif?</a:t>
            </a:r>
            <a:endParaRPr lang="en-US" b="1"/>
          </a:p>
        </p:txBody>
      </p:sp>
      <p:sp>
        <p:nvSpPr>
          <p:cNvPr id="3" name="Content Placeholder 2"/>
          <p:cNvSpPr>
            <a:spLocks noGrp="1"/>
          </p:cNvSpPr>
          <p:nvPr>
            <p:ph idx="1"/>
          </p:nvPr>
        </p:nvSpPr>
        <p:spPr>
          <a:xfrm>
            <a:off x="242918" y="1071546"/>
            <a:ext cx="8686800" cy="5500726"/>
          </a:xfrm>
        </p:spPr>
        <p:txBody>
          <a:bodyPr>
            <a:normAutofit fontScale="92500" lnSpcReduction="10000"/>
          </a:bodyPr>
          <a:lstStyle/>
          <a:p>
            <a:pPr algn="just">
              <a:buNone/>
            </a:pPr>
            <a:r>
              <a:rPr lang="en-US" b="1" smtClean="0"/>
              <a:t>Penalaran deduktif adalah </a:t>
            </a:r>
            <a:r>
              <a:rPr lang="en-US" smtClean="0"/>
              <a:t>penalaran yang berdasarkan pada pengetahuan sebelumnya yang bersifat umum serta menyimpulkan pengetahuan baru yang bersifat khusus.</a:t>
            </a:r>
          </a:p>
          <a:p>
            <a:pPr algn="just">
              <a:buNone/>
            </a:pPr>
            <a:r>
              <a:rPr lang="en-US" smtClean="0"/>
              <a:t>Penalaran deduktif ini bersifat silogisme, dalam arti penalaran deduktif ini merupakan suatu argumen yang terdiri dari premis-premis dan kesimpulan. Dalam penalaran, proposisi yang dijadikan dasar penyimpulan disebut dengan premis (</a:t>
            </a:r>
            <a:r>
              <a:rPr lang="en-US" i="1" smtClean="0"/>
              <a:t>antesedens) dan </a:t>
            </a:r>
            <a:r>
              <a:rPr lang="en-US" smtClean="0"/>
              <a:t>hasil kesimpulannya disebut dengan konklusi (</a:t>
            </a:r>
            <a:r>
              <a:rPr lang="en-US" i="1" smtClean="0"/>
              <a:t>consequence). Hubungan antara premis </a:t>
            </a:r>
            <a:r>
              <a:rPr lang="en-US" smtClean="0"/>
              <a:t>dan konklusi disebut konsekuensi</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14290"/>
            <a:ext cx="8643998" cy="6357982"/>
          </a:xfrm>
        </p:spPr>
        <p:txBody>
          <a:bodyPr>
            <a:noAutofit/>
          </a:bodyPr>
          <a:lstStyle/>
          <a:p>
            <a:pPr marL="0" indent="0" algn="ctr">
              <a:buNone/>
            </a:pPr>
            <a:r>
              <a:rPr lang="en-US" sz="4000" smtClean="0"/>
              <a:t>Hubungan antara premis-premis dengan kesimpulan merupakan hubungan yang tidak terpisahkan satu sama lain. Intinya terletak pada tepat tidaknya “hubungan” antara premis-premis dengan kesimpulan. Selain itu, penalaran dengan cara deduktif bersifat </a:t>
            </a:r>
            <a:r>
              <a:rPr lang="en-US" sz="4000" i="1" smtClean="0"/>
              <a:t>apriori artinya premis-premis yang ada tidak memerlukan pengamatan inderawi atau </a:t>
            </a:r>
            <a:r>
              <a:rPr lang="en-US" sz="4000" smtClean="0"/>
              <a:t>empiris.</a:t>
            </a:r>
            <a:endParaRPr lang="en-US" sz="40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Alur Berpikir Deduktif</a:t>
            </a:r>
            <a:endParaRPr lang="en-US" b="1"/>
          </a:p>
        </p:txBody>
      </p:sp>
      <p:sp>
        <p:nvSpPr>
          <p:cNvPr id="3" name="Content Placeholder 2"/>
          <p:cNvSpPr>
            <a:spLocks noGrp="1"/>
          </p:cNvSpPr>
          <p:nvPr>
            <p:ph idx="1"/>
          </p:nvPr>
        </p:nvSpPr>
        <p:spPr/>
        <p:txBody>
          <a:bodyPr/>
          <a:lstStyle/>
          <a:p>
            <a:pPr algn="ctr">
              <a:buNone/>
            </a:pPr>
            <a:r>
              <a:rPr lang="en-US" b="1" smtClean="0"/>
              <a:t>Theory</a:t>
            </a:r>
          </a:p>
          <a:p>
            <a:pPr algn="ctr">
              <a:buNone/>
            </a:pPr>
            <a:endParaRPr lang="en-US" b="1" smtClean="0"/>
          </a:p>
          <a:p>
            <a:pPr algn="ctr">
              <a:buNone/>
            </a:pPr>
            <a:r>
              <a:rPr lang="en-US" b="1" smtClean="0"/>
              <a:t>Hypothesis</a:t>
            </a:r>
          </a:p>
          <a:p>
            <a:pPr algn="ctr">
              <a:buNone/>
            </a:pPr>
            <a:endParaRPr lang="en-US" b="1" smtClean="0"/>
          </a:p>
          <a:p>
            <a:pPr algn="ctr">
              <a:buNone/>
            </a:pPr>
            <a:r>
              <a:rPr lang="en-US" b="1" smtClean="0"/>
              <a:t>Observation</a:t>
            </a:r>
          </a:p>
          <a:p>
            <a:pPr algn="ctr">
              <a:buNone/>
            </a:pPr>
            <a:endParaRPr lang="en-US" b="1" smtClean="0"/>
          </a:p>
          <a:p>
            <a:pPr algn="ctr">
              <a:buNone/>
            </a:pPr>
            <a:r>
              <a:rPr lang="en-US" b="1" smtClean="0"/>
              <a:t>Confirmation</a:t>
            </a:r>
            <a:endParaRPr lang="en-US" b="1"/>
          </a:p>
        </p:txBody>
      </p:sp>
      <p:sp>
        <p:nvSpPr>
          <p:cNvPr id="4" name="Down Arrow 3"/>
          <p:cNvSpPr/>
          <p:nvPr/>
        </p:nvSpPr>
        <p:spPr>
          <a:xfrm>
            <a:off x="4286248" y="2143116"/>
            <a:ext cx="428628"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4286248" y="3357562"/>
            <a:ext cx="428628"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4286248" y="4500570"/>
            <a:ext cx="428628"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Contoh Penalaran Deduktif</a:t>
            </a:r>
            <a:endParaRPr lang="en-US" b="1"/>
          </a:p>
        </p:txBody>
      </p:sp>
      <p:pic>
        <p:nvPicPr>
          <p:cNvPr id="1026" name="Picture 2"/>
          <p:cNvPicPr>
            <a:picLocks noChangeAspect="1" noChangeArrowheads="1"/>
          </p:cNvPicPr>
          <p:nvPr/>
        </p:nvPicPr>
        <p:blipFill>
          <a:blip r:embed="rId2"/>
          <a:srcRect/>
          <a:stretch>
            <a:fillRect/>
          </a:stretch>
        </p:blipFill>
        <p:spPr bwMode="auto">
          <a:xfrm>
            <a:off x="285720" y="1285860"/>
            <a:ext cx="8740338" cy="43577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lstStyle/>
          <a:p>
            <a:r>
              <a:rPr lang="en-US" b="1" smtClean="0"/>
              <a:t>Ciri-ciri Logika Deduktif</a:t>
            </a:r>
            <a:endParaRPr lang="en-US" b="1"/>
          </a:p>
        </p:txBody>
      </p:sp>
      <p:sp>
        <p:nvSpPr>
          <p:cNvPr id="3" name="Content Placeholder 2"/>
          <p:cNvSpPr>
            <a:spLocks noGrp="1"/>
          </p:cNvSpPr>
          <p:nvPr>
            <p:ph idx="1"/>
          </p:nvPr>
        </p:nvSpPr>
        <p:spPr>
          <a:xfrm>
            <a:off x="285720" y="1142984"/>
            <a:ext cx="8643998" cy="5429288"/>
          </a:xfrm>
        </p:spPr>
        <p:txBody>
          <a:bodyPr>
            <a:normAutofit/>
          </a:bodyPr>
          <a:lstStyle/>
          <a:p>
            <a:pPr marL="514350" indent="-514350" algn="just">
              <a:buFont typeface="+mj-lt"/>
              <a:buAutoNum type="alphaLcParenR"/>
            </a:pPr>
            <a:r>
              <a:rPr lang="en-US" i="1" smtClean="0"/>
              <a:t>Analitis: kesimpulan ditarik hanya dengan menganalisa proposisi-proposisi atau </a:t>
            </a:r>
            <a:r>
              <a:rPr lang="en-US" smtClean="0"/>
              <a:t>premis-premis yang sudah ada.</a:t>
            </a:r>
          </a:p>
          <a:p>
            <a:pPr marL="514350" indent="-514350" algn="just">
              <a:buFont typeface="+mj-lt"/>
              <a:buAutoNum type="alphaLcParenR"/>
            </a:pPr>
            <a:r>
              <a:rPr lang="en-US" i="1" smtClean="0"/>
              <a:t>Tautologis: kesimpulan yang ditarik sesungguhnya secara tersirat sudah </a:t>
            </a:r>
            <a:r>
              <a:rPr lang="en-US" smtClean="0"/>
              <a:t>terkandung dalam premis-premisnya.</a:t>
            </a:r>
          </a:p>
          <a:p>
            <a:pPr marL="514350" indent="-514350" algn="just">
              <a:buFont typeface="+mj-lt"/>
              <a:buAutoNum type="alphaLcParenR"/>
            </a:pPr>
            <a:r>
              <a:rPr lang="en-US" i="1" smtClean="0"/>
              <a:t>Apriori: kesimpulan ditarik tanpa pengamatan inderawi atau obeservasi empiris.</a:t>
            </a:r>
          </a:p>
          <a:p>
            <a:pPr marL="514350" indent="-514350" algn="just">
              <a:buFont typeface="+mj-lt"/>
              <a:buAutoNum type="alphaLcParenR"/>
            </a:pPr>
            <a:r>
              <a:rPr lang="en-US" i="1" smtClean="0"/>
              <a:t>Argumen deduktif selalu dapat dinilai sahih atau tidaknya.</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929354"/>
          </a:xfrm>
        </p:spPr>
        <p:txBody>
          <a:bodyPr>
            <a:noAutofit/>
          </a:bodyPr>
          <a:lstStyle/>
          <a:p>
            <a:pPr marL="0" indent="0" algn="ctr">
              <a:buNone/>
            </a:pPr>
            <a:r>
              <a:rPr lang="en-US" sz="4500" smtClean="0"/>
              <a:t>Alasan berpikir secara deduktif dikarenakan sangat memungkinkan bagi kedua buah premis benar dan kesimpulannya salah. Kesimpulan yang diambil dari premis merupakan </a:t>
            </a:r>
            <a:r>
              <a:rPr lang="en-US" sz="4500" i="1" smtClean="0"/>
              <a:t>imply dari kesimpulan.</a:t>
            </a:r>
            <a:endParaRPr lang="en-US" sz="45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Penalaran Induktif</a:t>
            </a:r>
            <a:endParaRPr lang="en-US" b="1"/>
          </a:p>
        </p:txBody>
      </p:sp>
      <p:sp>
        <p:nvSpPr>
          <p:cNvPr id="3" name="Content Placeholder 2"/>
          <p:cNvSpPr>
            <a:spLocks noGrp="1"/>
          </p:cNvSpPr>
          <p:nvPr>
            <p:ph idx="1"/>
          </p:nvPr>
        </p:nvSpPr>
        <p:spPr/>
        <p:txBody>
          <a:bodyPr>
            <a:normAutofit/>
          </a:bodyPr>
          <a:lstStyle/>
          <a:p>
            <a:pPr marL="0" indent="0" algn="just">
              <a:buNone/>
            </a:pPr>
            <a:r>
              <a:rPr lang="en-US" smtClean="0"/>
              <a:t>Penalaran induktif berasal dari pengetahuan sebelumnya mengenai sejumlah kasus sejenis, bersifat khusus, individual dan konkrit. Logika induktif berasal dari pengetahuan baru yang disimpulkan dari pengetahuan yang sebelumnya. Pengetahuan baru tersebut bersifat umum. Pada prinsipnya berpikir induktif alur pikirnya dimulai dari hal yang spesifik (khusus) ke arah yang lebih umum.</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mtClean="0"/>
              <a:t>TIPE BERPIKIR INDUKTIF (</a:t>
            </a:r>
            <a:r>
              <a:rPr lang="en-US" b="1" i="1" smtClean="0"/>
              <a:t>TYPES OF INDUCTIVE ARGUMENT)</a:t>
            </a:r>
            <a:endParaRPr lang="en-US" b="1"/>
          </a:p>
        </p:txBody>
      </p:sp>
      <p:sp>
        <p:nvSpPr>
          <p:cNvPr id="3" name="Content Placeholder 2"/>
          <p:cNvSpPr>
            <a:spLocks noGrp="1"/>
          </p:cNvSpPr>
          <p:nvPr>
            <p:ph idx="1"/>
          </p:nvPr>
        </p:nvSpPr>
        <p:spPr/>
        <p:txBody>
          <a:bodyPr>
            <a:noAutofit/>
          </a:bodyPr>
          <a:lstStyle/>
          <a:p>
            <a:pPr algn="just">
              <a:tabLst>
                <a:tab pos="2160588" algn="l"/>
              </a:tabLst>
            </a:pPr>
            <a:r>
              <a:rPr lang="en-US" i="1" smtClean="0"/>
              <a:t>A strong inductive argument: suatu argumen dimana premis-premisnya </a:t>
            </a:r>
            <a:r>
              <a:rPr lang="en-US" smtClean="0"/>
              <a:t>memberikan bukti yang kuat untuk mendukung kesimpulan.</a:t>
            </a:r>
          </a:p>
          <a:p>
            <a:pPr algn="just">
              <a:tabLst>
                <a:tab pos="2160588" algn="l"/>
              </a:tabLst>
            </a:pPr>
            <a:r>
              <a:rPr lang="en-US" i="1" smtClean="0"/>
              <a:t>A weak inductive argument: suatu argumen dimana premis-premisnya tidak </a:t>
            </a:r>
            <a:r>
              <a:rPr lang="en-US" smtClean="0"/>
              <a:t>memberikan bukti yang kuat untuk mendukung kesimpulan.</a:t>
            </a:r>
          </a:p>
          <a:p>
            <a:pPr algn="just">
              <a:tabLst>
                <a:tab pos="2160588" algn="l"/>
              </a:tabLst>
            </a:pPr>
            <a:r>
              <a:rPr lang="en-US" i="1" smtClean="0"/>
              <a:t>A good inductive argument: suatu induktif argumen yang kuat dengan premispremis </a:t>
            </a:r>
            <a:r>
              <a:rPr lang="en-US" smtClean="0"/>
              <a:t>yang benar.</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20188448">
            <a:off x="2368407" y="2267631"/>
            <a:ext cx="4556968" cy="2215991"/>
          </a:xfrm>
          <a:prstGeom prst="rect">
            <a:avLst/>
          </a:prstGeom>
          <a:noFill/>
        </p:spPr>
        <p:txBody>
          <a:bodyPr wrap="square" lIns="91440" tIns="45720" rIns="91440" bIns="45720">
            <a:spAutoFit/>
          </a:bodyPr>
          <a:lstStyle/>
          <a:p>
            <a:pPr algn="ctr"/>
            <a:r>
              <a:rPr lang="id-ID" sz="13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BAB I</a:t>
            </a:r>
            <a:endParaRPr lang="en-US" sz="13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 name="Title 1"/>
          <p:cNvSpPr>
            <a:spLocks noGrp="1"/>
          </p:cNvSpPr>
          <p:nvPr>
            <p:ph type="title"/>
          </p:nvPr>
        </p:nvSpPr>
        <p:spPr/>
        <p:txBody>
          <a:bodyPr/>
          <a:lstStyle/>
          <a:p>
            <a:r>
              <a:rPr lang="en-US" b="1" smtClean="0"/>
              <a:t>I. Konsep Dasar Penelitian</a:t>
            </a:r>
            <a:endParaRPr lang="en-US" b="1"/>
          </a:p>
        </p:txBody>
      </p:sp>
      <p:sp>
        <p:nvSpPr>
          <p:cNvPr id="3" name="Content Placeholder 2"/>
          <p:cNvSpPr>
            <a:spLocks noGrp="1"/>
          </p:cNvSpPr>
          <p:nvPr>
            <p:ph idx="1"/>
          </p:nvPr>
        </p:nvSpPr>
        <p:spPr/>
        <p:txBody>
          <a:bodyPr/>
          <a:lstStyle/>
          <a:p>
            <a:pPr>
              <a:buNone/>
            </a:pPr>
            <a:r>
              <a:rPr lang="en-US" dirty="0" err="1" smtClean="0"/>
              <a:t>Bahasan</a:t>
            </a:r>
            <a:r>
              <a:rPr lang="en-US" dirty="0" smtClean="0"/>
              <a:t> :</a:t>
            </a:r>
          </a:p>
          <a:p>
            <a:pPr>
              <a:buFontTx/>
              <a:buChar char="-"/>
            </a:pPr>
            <a:r>
              <a:rPr lang="en-US" dirty="0" err="1" smtClean="0"/>
              <a:t>Konsep</a:t>
            </a:r>
            <a:r>
              <a:rPr lang="en-US" dirty="0" smtClean="0"/>
              <a:t> </a:t>
            </a:r>
            <a:r>
              <a:rPr lang="en-US" dirty="0" err="1" smtClean="0"/>
              <a:t>Dasar</a:t>
            </a:r>
            <a:r>
              <a:rPr lang="en-US" dirty="0" smtClean="0"/>
              <a:t> </a:t>
            </a:r>
            <a:r>
              <a:rPr lang="en-US" dirty="0" err="1" smtClean="0"/>
              <a:t>Penelitian</a:t>
            </a:r>
            <a:endParaRPr lang="en-US" dirty="0" smtClean="0"/>
          </a:p>
          <a:p>
            <a:pPr>
              <a:buFontTx/>
              <a:buChar char="-"/>
            </a:pPr>
            <a:r>
              <a:rPr lang="en-US" dirty="0" err="1" smtClean="0"/>
              <a:t>Manfaat</a:t>
            </a:r>
            <a:r>
              <a:rPr lang="en-US" dirty="0" smtClean="0"/>
              <a:t> </a:t>
            </a:r>
            <a:r>
              <a:rPr lang="en-US" dirty="0" err="1" smtClean="0"/>
              <a:t>Metodologi</a:t>
            </a:r>
            <a:endParaRPr lang="en-US" dirty="0" smtClean="0"/>
          </a:p>
          <a:p>
            <a:pPr>
              <a:buFontTx/>
              <a:buChar char="-"/>
            </a:pPr>
            <a:r>
              <a:rPr lang="en-US" dirty="0" err="1" smtClean="0"/>
              <a:t>Perbedaan</a:t>
            </a:r>
            <a:r>
              <a:rPr lang="en-US" dirty="0" smtClean="0"/>
              <a:t> </a:t>
            </a:r>
            <a:r>
              <a:rPr lang="en-US" dirty="0" err="1" smtClean="0"/>
              <a:t>Metodologi</a:t>
            </a:r>
            <a:r>
              <a:rPr lang="en-US" dirty="0" smtClean="0"/>
              <a:t> </a:t>
            </a:r>
            <a:r>
              <a:rPr lang="en-US" dirty="0" err="1" smtClean="0"/>
              <a:t>dan</a:t>
            </a:r>
            <a:r>
              <a:rPr lang="en-US" dirty="0" smtClean="0"/>
              <a:t> </a:t>
            </a:r>
            <a:r>
              <a:rPr lang="en-US" dirty="0" err="1" smtClean="0"/>
              <a:t>Metode</a:t>
            </a:r>
            <a:r>
              <a:rPr lang="en-US" dirty="0" smtClean="0"/>
              <a:t> </a:t>
            </a:r>
            <a:r>
              <a:rPr lang="en-US" dirty="0" err="1" smtClean="0"/>
              <a:t>Penelitian</a:t>
            </a:r>
            <a:endParaRPr lang="en-US" dirty="0" smtClean="0"/>
          </a:p>
          <a:p>
            <a:pPr>
              <a:buFontTx/>
              <a:buChar char="-"/>
            </a:pPr>
            <a:r>
              <a:rPr lang="en-US" dirty="0" smtClean="0"/>
              <a:t>Proses </a:t>
            </a:r>
            <a:r>
              <a:rPr lang="en-US" dirty="0" err="1" smtClean="0"/>
              <a:t>Penelitian</a:t>
            </a:r>
            <a:r>
              <a:rPr lang="en-US" dirty="0" smtClean="0"/>
              <a:t> </a:t>
            </a:r>
            <a:r>
              <a:rPr lang="en-US" dirty="0" err="1" smtClean="0"/>
              <a:t>Secara</a:t>
            </a:r>
            <a:r>
              <a:rPr lang="en-US" dirty="0" smtClean="0"/>
              <a:t> </a:t>
            </a:r>
            <a:r>
              <a:rPr lang="en-US" dirty="0" err="1" smtClean="0"/>
              <a:t>Umum</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ALUR BERPIKIR DEDUKTIF</a:t>
            </a:r>
            <a:endParaRPr lang="en-US"/>
          </a:p>
        </p:txBody>
      </p:sp>
      <p:sp>
        <p:nvSpPr>
          <p:cNvPr id="4" name="Content Placeholder 2"/>
          <p:cNvSpPr>
            <a:spLocks noGrp="1"/>
          </p:cNvSpPr>
          <p:nvPr>
            <p:ph idx="1"/>
          </p:nvPr>
        </p:nvSpPr>
        <p:spPr>
          <a:xfrm>
            <a:off x="457200" y="1600200"/>
            <a:ext cx="8229600" cy="4525963"/>
          </a:xfrm>
        </p:spPr>
        <p:txBody>
          <a:bodyPr/>
          <a:lstStyle/>
          <a:p>
            <a:pPr algn="ctr">
              <a:buNone/>
            </a:pPr>
            <a:r>
              <a:rPr lang="en-US" b="1" smtClean="0"/>
              <a:t>Theory</a:t>
            </a:r>
          </a:p>
          <a:p>
            <a:pPr algn="ctr">
              <a:buNone/>
            </a:pPr>
            <a:endParaRPr lang="en-US" b="1" smtClean="0"/>
          </a:p>
          <a:p>
            <a:pPr algn="ctr">
              <a:buNone/>
            </a:pPr>
            <a:r>
              <a:rPr lang="en-US" b="1" smtClean="0"/>
              <a:t>Tentative Hypothesis</a:t>
            </a:r>
          </a:p>
          <a:p>
            <a:pPr algn="ctr">
              <a:buNone/>
            </a:pPr>
            <a:endParaRPr lang="en-US" b="1" smtClean="0"/>
          </a:p>
          <a:p>
            <a:pPr algn="ctr">
              <a:buNone/>
            </a:pPr>
            <a:r>
              <a:rPr lang="en-US" b="1" smtClean="0"/>
              <a:t>Pattern</a:t>
            </a:r>
          </a:p>
          <a:p>
            <a:pPr algn="ctr">
              <a:buNone/>
            </a:pPr>
            <a:endParaRPr lang="en-US" b="1" smtClean="0"/>
          </a:p>
          <a:p>
            <a:pPr algn="ctr">
              <a:buNone/>
            </a:pPr>
            <a:r>
              <a:rPr lang="en-US" b="1" smtClean="0"/>
              <a:t>Observation</a:t>
            </a:r>
            <a:endParaRPr lang="en-US" b="1"/>
          </a:p>
        </p:txBody>
      </p:sp>
      <p:sp>
        <p:nvSpPr>
          <p:cNvPr id="5" name="Down Arrow 4"/>
          <p:cNvSpPr/>
          <p:nvPr/>
        </p:nvSpPr>
        <p:spPr>
          <a:xfrm flipV="1">
            <a:off x="4286248" y="2143116"/>
            <a:ext cx="428628"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flipV="1">
            <a:off x="4286248" y="3357562"/>
            <a:ext cx="428628"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flipV="1">
            <a:off x="4286248" y="4500570"/>
            <a:ext cx="428628"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85720" y="785794"/>
            <a:ext cx="8614050" cy="378621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CIRI-CIRI PENALARAN INDUKTIF</a:t>
            </a:r>
            <a:endParaRPr lang="en-US" b="1"/>
          </a:p>
        </p:txBody>
      </p:sp>
      <p:sp>
        <p:nvSpPr>
          <p:cNvPr id="3" name="Content Placeholder 2"/>
          <p:cNvSpPr>
            <a:spLocks noGrp="1"/>
          </p:cNvSpPr>
          <p:nvPr>
            <p:ph idx="1"/>
          </p:nvPr>
        </p:nvSpPr>
        <p:spPr/>
        <p:txBody>
          <a:bodyPr>
            <a:normAutofit fontScale="92500" lnSpcReduction="10000"/>
          </a:bodyPr>
          <a:lstStyle/>
          <a:p>
            <a:pPr marL="514350" indent="-514350" algn="just">
              <a:buFont typeface="+mj-lt"/>
              <a:buAutoNum type="alphaLcPeriod"/>
            </a:pPr>
            <a:r>
              <a:rPr lang="en-US" i="1" smtClean="0"/>
              <a:t>Sintetis: kesimpulan ditarik dengan jalan mensintesakan kasus-kasus yang </a:t>
            </a:r>
            <a:r>
              <a:rPr lang="en-US" smtClean="0"/>
              <a:t>digunakan dalam premis-premis.</a:t>
            </a:r>
          </a:p>
          <a:p>
            <a:pPr marL="514350" indent="-514350" algn="just">
              <a:buFont typeface="+mj-lt"/>
              <a:buAutoNum type="alphaLcPeriod"/>
            </a:pPr>
            <a:r>
              <a:rPr lang="en-US" i="1" smtClean="0"/>
              <a:t>General: kesimpulan yang ditarik selalu meliputi jumlah kasus yang lebih </a:t>
            </a:r>
            <a:r>
              <a:rPr lang="en-US" smtClean="0"/>
              <a:t>banyak.</a:t>
            </a:r>
          </a:p>
          <a:p>
            <a:pPr marL="514350" indent="-514350" algn="just">
              <a:buFont typeface="+mj-lt"/>
              <a:buAutoNum type="alphaLcPeriod"/>
            </a:pPr>
            <a:r>
              <a:rPr lang="en-US" i="1" smtClean="0"/>
              <a:t>A posteriori: kasus-kasus yang dijadikan landasan argumen merupakan hasil </a:t>
            </a:r>
            <a:r>
              <a:rPr lang="en-US" smtClean="0"/>
              <a:t>pengamatan inderawi.</a:t>
            </a:r>
          </a:p>
          <a:p>
            <a:pPr marL="514350" indent="-514350" algn="just">
              <a:buFont typeface="+mj-lt"/>
              <a:buAutoNum type="alphaLcPeriod"/>
            </a:pPr>
            <a:r>
              <a:rPr lang="en-US" smtClean="0"/>
              <a:t>Kesimpulan tidak mungkin mengandung nilai kepastian mutlak (ada aspek probabilitas).</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SELESAI</a:t>
            </a:r>
            <a:endParaRPr lang="en-US" dirty="0"/>
          </a:p>
        </p:txBody>
      </p:sp>
      <p:sp>
        <p:nvSpPr>
          <p:cNvPr id="3" name="Content Placeholder 2"/>
          <p:cNvSpPr>
            <a:spLocks noGrp="1"/>
          </p:cNvSpPr>
          <p:nvPr>
            <p:ph idx="1"/>
          </p:nvPr>
        </p:nvSpPr>
        <p:spPr/>
        <p:txBody>
          <a:bodyPr/>
          <a:lstStyle/>
          <a:p>
            <a:r>
              <a:rPr lang="en-US" dirty="0" smtClean="0"/>
              <a:t>IWIC </a:t>
            </a:r>
            <a:r>
              <a:rPr lang="en-US" dirty="0" smtClean="0"/>
              <a:t>2015 </a:t>
            </a:r>
            <a:r>
              <a:rPr lang="en-US" dirty="0" smtClean="0"/>
              <a:t>(http://indosat.com/iwic)</a:t>
            </a:r>
            <a:endParaRPr lang="en-US" dirty="0"/>
          </a:p>
        </p:txBody>
      </p:sp>
      <p:pic>
        <p:nvPicPr>
          <p:cNvPr id="4" name="Picture 2"/>
          <p:cNvPicPr>
            <a:picLocks noChangeAspect="1" noChangeArrowheads="1"/>
          </p:cNvPicPr>
          <p:nvPr/>
        </p:nvPicPr>
        <p:blipFill>
          <a:blip r:embed="rId2"/>
          <a:srcRect l="11053" t="14474" r="13947" b="3947"/>
          <a:stretch>
            <a:fillRect/>
          </a:stretch>
        </p:blipFill>
        <p:spPr bwMode="auto">
          <a:xfrm>
            <a:off x="1285852" y="2285968"/>
            <a:ext cx="6786610" cy="442918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1. Pendahuluan</a:t>
            </a:r>
            <a:endParaRPr lang="en-US" b="1"/>
          </a:p>
        </p:txBody>
      </p:sp>
      <p:sp>
        <p:nvSpPr>
          <p:cNvPr id="3" name="Content Placeholder 2"/>
          <p:cNvSpPr>
            <a:spLocks noGrp="1"/>
          </p:cNvSpPr>
          <p:nvPr>
            <p:ph idx="1"/>
          </p:nvPr>
        </p:nvSpPr>
        <p:spPr/>
        <p:txBody>
          <a:bodyPr/>
          <a:lstStyle/>
          <a:p>
            <a:pPr marL="0" indent="0">
              <a:buNone/>
            </a:pPr>
            <a:r>
              <a:rPr lang="en-US" smtClean="0"/>
              <a:t>Hasil penelitian berupa karya ilmiah dapat disajikan dalam berbagai bentuk :</a:t>
            </a:r>
          </a:p>
          <a:p>
            <a:pPr marL="0" indent="0">
              <a:buFontTx/>
              <a:buChar char="-"/>
            </a:pPr>
            <a:r>
              <a:rPr lang="en-US" smtClean="0"/>
              <a:t>Makalah</a:t>
            </a:r>
          </a:p>
          <a:p>
            <a:pPr marL="0" indent="0">
              <a:buFontTx/>
              <a:buChar char="-"/>
            </a:pPr>
            <a:r>
              <a:rPr lang="en-US" smtClean="0"/>
              <a:t>Laporan penelitian</a:t>
            </a:r>
          </a:p>
          <a:p>
            <a:pPr marL="0" indent="0">
              <a:buFontTx/>
              <a:buChar char="-"/>
            </a:pPr>
            <a:r>
              <a:rPr lang="en-US" smtClean="0"/>
              <a:t>Buku-buku ilmiah</a:t>
            </a:r>
          </a:p>
          <a:p>
            <a:pPr marL="0" indent="0">
              <a:buFontTx/>
              <a:buChar char="-"/>
            </a:pPr>
            <a:r>
              <a:rPr lang="en-US" smtClean="0"/>
              <a:t>Karya ilmiah lainnya yang dipublikasikan</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Definisi Penelitian</a:t>
            </a:r>
            <a:endParaRPr lang="en-US" b="1"/>
          </a:p>
        </p:txBody>
      </p:sp>
      <p:sp>
        <p:nvSpPr>
          <p:cNvPr id="3" name="Content Placeholder 2"/>
          <p:cNvSpPr>
            <a:spLocks noGrp="1"/>
          </p:cNvSpPr>
          <p:nvPr>
            <p:ph idx="1"/>
          </p:nvPr>
        </p:nvSpPr>
        <p:spPr/>
        <p:txBody>
          <a:bodyPr>
            <a:normAutofit fontScale="92500" lnSpcReduction="10000"/>
          </a:bodyPr>
          <a:lstStyle/>
          <a:p>
            <a:pPr algn="just">
              <a:buNone/>
            </a:pPr>
            <a:r>
              <a:rPr lang="en-US" b="1" smtClean="0"/>
              <a:t>Penelitian</a:t>
            </a:r>
            <a:r>
              <a:rPr lang="en-US" smtClean="0"/>
              <a:t> merupakan suatu proses mencari sesuatu secara sistimatis dalam waktu yang relatif lama dengan menggunakan metode ilmiah dengan prosedur maupun aturan yang berlaku. (Zainal A. Hasibuan)</a:t>
            </a:r>
          </a:p>
          <a:p>
            <a:pPr algn="just">
              <a:buNone/>
            </a:pPr>
            <a:r>
              <a:rPr lang="en-US" smtClean="0"/>
              <a:t>Penelitian terjadi karena adanya dorongan rasa ingin tahu mengenai sesuatu hal yang sedang terjadi di lingkungan sekitar. Seseorang melakukan penelitian untuk mencari jawaban dari permasalahan yang sedang terjadi.</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Tahapan-Tahapan Penelitian</a:t>
            </a:r>
            <a:endParaRPr lang="en-US" b="1"/>
          </a:p>
        </p:txBody>
      </p:sp>
      <p:sp>
        <p:nvSpPr>
          <p:cNvPr id="3" name="Content Placeholder 2"/>
          <p:cNvSpPr>
            <a:spLocks noGrp="1"/>
          </p:cNvSpPr>
          <p:nvPr>
            <p:ph idx="1"/>
          </p:nvPr>
        </p:nvSpPr>
        <p:spPr/>
        <p:txBody>
          <a:bodyPr/>
          <a:lstStyle/>
          <a:p>
            <a:pPr marL="514350" indent="-514350">
              <a:buAutoNum type="arabicPeriod"/>
            </a:pPr>
            <a:r>
              <a:rPr lang="en-US" smtClean="0"/>
              <a:t>Identifikasi Masalah</a:t>
            </a:r>
          </a:p>
          <a:p>
            <a:pPr marL="514350" indent="-514350">
              <a:buAutoNum type="arabicPeriod"/>
            </a:pPr>
            <a:r>
              <a:rPr lang="en-US" smtClean="0"/>
              <a:t>Perumusan Masalah</a:t>
            </a:r>
          </a:p>
          <a:p>
            <a:pPr marL="514350" indent="-514350">
              <a:buAutoNum type="arabicPeriod"/>
            </a:pPr>
            <a:r>
              <a:rPr lang="en-US" smtClean="0"/>
              <a:t>Penelusuran Masalah</a:t>
            </a:r>
          </a:p>
          <a:p>
            <a:pPr marL="514350" indent="-514350">
              <a:buAutoNum type="arabicPeriod"/>
            </a:pPr>
            <a:r>
              <a:rPr lang="en-US" smtClean="0"/>
              <a:t>Rancangan Penelitian</a:t>
            </a:r>
          </a:p>
          <a:p>
            <a:pPr marL="514350" indent="-514350">
              <a:buAutoNum type="arabicPeriod"/>
            </a:pPr>
            <a:r>
              <a:rPr lang="en-US" smtClean="0"/>
              <a:t>Pengumpulan Data</a:t>
            </a:r>
          </a:p>
          <a:p>
            <a:pPr marL="514350" indent="-514350">
              <a:buAutoNum type="arabicPeriod"/>
            </a:pPr>
            <a:r>
              <a:rPr lang="en-US" smtClean="0"/>
              <a:t>Pengolahan Data</a:t>
            </a:r>
          </a:p>
          <a:p>
            <a:pPr marL="514350" indent="-514350">
              <a:buAutoNum type="arabicPeriod"/>
            </a:pPr>
            <a:r>
              <a:rPr lang="en-US" smtClean="0"/>
              <a:t>Penyimpulan Hasil</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428604"/>
            <a:ext cx="8686800" cy="6143668"/>
          </a:xfrm>
        </p:spPr>
        <p:txBody>
          <a:bodyPr>
            <a:normAutofit/>
          </a:bodyPr>
          <a:lstStyle/>
          <a:p>
            <a:pPr algn="just">
              <a:buNone/>
            </a:pPr>
            <a:r>
              <a:rPr lang="en-US" smtClean="0"/>
              <a:t>Kegiatan untuk mengembangkan ilmu pengetahuan dan teknologi dapat dilakukan dengan penelitian.</a:t>
            </a:r>
          </a:p>
          <a:p>
            <a:pPr algn="just">
              <a:buNone/>
            </a:pPr>
            <a:r>
              <a:rPr lang="en-US" b="1" smtClean="0"/>
              <a:t>Tujuan Penelitian </a:t>
            </a:r>
            <a:r>
              <a:rPr lang="en-US" smtClean="0"/>
              <a:t>: untuk menciptakan ilmu pengetahuan baru atau menerapkan teknologi untuk memecahkan suatu masalah.</a:t>
            </a:r>
          </a:p>
          <a:p>
            <a:pPr algn="just">
              <a:buNone/>
            </a:pPr>
            <a:r>
              <a:rPr lang="en-US" smtClean="0"/>
              <a:t>Penelitian dilakukan dengan metode ilmiah.</a:t>
            </a:r>
          </a:p>
          <a:p>
            <a:pPr algn="just">
              <a:buNone/>
            </a:pPr>
            <a:r>
              <a:rPr lang="en-US" b="1" smtClean="0"/>
              <a:t>Jadi penelitian adalah</a:t>
            </a:r>
            <a:r>
              <a:rPr lang="en-US" smtClean="0"/>
              <a:t> kegiatan yang menggunakan metode ilmiah untuk mengungkapkan ilmu pengetahuan atau menerapkan teknologi.</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smtClean="0"/>
              <a:t>Faktor-faktor yang Mempengaruhi Perkembangan Suatu Bidang Ilmu Pengetahuan</a:t>
            </a:r>
            <a:endParaRPr lang="en-US" sz="3200" b="1"/>
          </a:p>
        </p:txBody>
      </p:sp>
      <p:sp>
        <p:nvSpPr>
          <p:cNvPr id="3" name="Content Placeholder 2"/>
          <p:cNvSpPr>
            <a:spLocks noGrp="1"/>
          </p:cNvSpPr>
          <p:nvPr>
            <p:ph idx="1"/>
          </p:nvPr>
        </p:nvSpPr>
        <p:spPr/>
        <p:txBody>
          <a:bodyPr/>
          <a:lstStyle/>
          <a:p>
            <a:pPr algn="just">
              <a:buFontTx/>
              <a:buChar char="-"/>
            </a:pPr>
            <a:r>
              <a:rPr lang="en-US" smtClean="0"/>
              <a:t>Kepentingan atau kebutuhan lahirnya teori baru</a:t>
            </a:r>
          </a:p>
          <a:p>
            <a:pPr algn="just">
              <a:buFontTx/>
              <a:buChar char="-"/>
            </a:pPr>
            <a:r>
              <a:rPr lang="en-US" smtClean="0"/>
              <a:t>Keberadaan teori lama sebagai batu pijakan</a:t>
            </a:r>
          </a:p>
          <a:p>
            <a:pPr algn="just">
              <a:buFontTx/>
              <a:buChar char="-"/>
            </a:pPr>
            <a:r>
              <a:rPr lang="en-US" smtClean="0"/>
              <a:t>Pengaruh teori dari bidang ilmu pengetahuan lainnya</a:t>
            </a:r>
          </a:p>
          <a:p>
            <a:pPr algn="just">
              <a:buFontTx/>
              <a:buChar char="-"/>
            </a:pPr>
            <a:r>
              <a:rPr lang="en-US" smtClean="0"/>
              <a:t>Metodologi ilmu pengetahuan yang dipergunakan</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Kategori Riset yang Baik</a:t>
            </a:r>
            <a:endParaRPr lang="en-US" b="1"/>
          </a:p>
        </p:txBody>
      </p:sp>
      <p:sp>
        <p:nvSpPr>
          <p:cNvPr id="3" name="Content Placeholder 2"/>
          <p:cNvSpPr>
            <a:spLocks noGrp="1"/>
          </p:cNvSpPr>
          <p:nvPr>
            <p:ph idx="1"/>
          </p:nvPr>
        </p:nvSpPr>
        <p:spPr>
          <a:xfrm>
            <a:off x="457200" y="1600200"/>
            <a:ext cx="8229600" cy="5043510"/>
          </a:xfrm>
        </p:spPr>
        <p:txBody>
          <a:bodyPr>
            <a:normAutofit/>
          </a:bodyPr>
          <a:lstStyle/>
          <a:p>
            <a:pPr marL="0" indent="0" algn="just">
              <a:buNone/>
            </a:pPr>
            <a:r>
              <a:rPr lang="en-US" smtClean="0"/>
              <a:t>Riset atau penelitian sering dideskripsikan sebagai suatu proses investigasi untuk menemukan dan mengintepretasikan fakta yang ditemukan. Riset terbaik akan menghasilkan :</a:t>
            </a:r>
          </a:p>
          <a:p>
            <a:pPr marL="514350" indent="-514350" algn="just">
              <a:buAutoNum type="arabicPeriod"/>
            </a:pPr>
            <a:r>
              <a:rPr lang="en-US" smtClean="0"/>
              <a:t>Produk atau inovasi baru yang dapat langsung dipakai oleh industri (bukan hanya sebatas prototipe)</a:t>
            </a:r>
          </a:p>
          <a:p>
            <a:pPr marL="514350" indent="-514350" algn="just">
              <a:buAutoNum type="arabicPeriod"/>
            </a:pPr>
            <a:r>
              <a:rPr lang="en-US" smtClean="0"/>
              <a:t>Paten</a:t>
            </a:r>
          </a:p>
          <a:p>
            <a:pPr marL="514350" indent="-514350" algn="just">
              <a:buAutoNum type="arabicPeriod"/>
            </a:pPr>
            <a:r>
              <a:rPr lang="en-US" smtClean="0"/>
              <a:t>Publikasi di jurnal internasional</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939784"/>
          </a:xfrm>
        </p:spPr>
        <p:txBody>
          <a:bodyPr/>
          <a:lstStyle/>
          <a:p>
            <a:r>
              <a:rPr lang="en-US" b="1" smtClean="0"/>
              <a:t>2. Berfikir Logis</a:t>
            </a:r>
            <a:endParaRPr lang="en-US" b="1"/>
          </a:p>
        </p:txBody>
      </p:sp>
      <p:sp>
        <p:nvSpPr>
          <p:cNvPr id="3" name="Content Placeholder 2"/>
          <p:cNvSpPr>
            <a:spLocks noGrp="1"/>
          </p:cNvSpPr>
          <p:nvPr>
            <p:ph idx="1"/>
          </p:nvPr>
        </p:nvSpPr>
        <p:spPr>
          <a:xfrm>
            <a:off x="242918" y="1071546"/>
            <a:ext cx="8686800" cy="5500726"/>
          </a:xfrm>
        </p:spPr>
        <p:txBody>
          <a:bodyPr>
            <a:normAutofit fontScale="92500" lnSpcReduction="10000"/>
          </a:bodyPr>
          <a:lstStyle/>
          <a:p>
            <a:pPr algn="just">
              <a:buNone/>
            </a:pPr>
            <a:r>
              <a:rPr lang="en-US" dirty="0" err="1" smtClean="0"/>
              <a:t>Proses</a:t>
            </a:r>
            <a:r>
              <a:rPr lang="en-US" dirty="0" smtClean="0"/>
              <a:t> </a:t>
            </a:r>
            <a:r>
              <a:rPr lang="en-US" dirty="0" err="1" smtClean="0"/>
              <a:t>berpikir</a:t>
            </a:r>
            <a:r>
              <a:rPr lang="en-US" dirty="0" smtClean="0"/>
              <a:t> yang </a:t>
            </a:r>
            <a:r>
              <a:rPr lang="en-US" dirty="0" err="1" smtClean="0"/>
              <a:t>terjadi</a:t>
            </a:r>
            <a:r>
              <a:rPr lang="en-US" dirty="0" smtClean="0"/>
              <a:t> </a:t>
            </a:r>
            <a:r>
              <a:rPr lang="en-US" dirty="0" err="1" smtClean="0"/>
              <a:t>pada</a:t>
            </a:r>
            <a:r>
              <a:rPr lang="en-US" dirty="0" smtClean="0"/>
              <a:t> </a:t>
            </a:r>
            <a:r>
              <a:rPr lang="en-US" dirty="0" err="1" smtClean="0"/>
              <a:t>saat</a:t>
            </a:r>
            <a:r>
              <a:rPr lang="en-US" dirty="0" smtClean="0"/>
              <a:t> </a:t>
            </a:r>
            <a:r>
              <a:rPr lang="en-US" dirty="0" err="1" smtClean="0"/>
              <a:t>menarik</a:t>
            </a:r>
            <a:r>
              <a:rPr lang="en-US" dirty="0" smtClean="0"/>
              <a:t> </a:t>
            </a:r>
            <a:r>
              <a:rPr lang="en-US" dirty="0" err="1" smtClean="0"/>
              <a:t>kesimpulan</a:t>
            </a:r>
            <a:r>
              <a:rPr lang="en-US" dirty="0" smtClean="0"/>
              <a:t> </a:t>
            </a:r>
            <a:r>
              <a:rPr lang="en-US" dirty="0" err="1" smtClean="0"/>
              <a:t>dari</a:t>
            </a:r>
            <a:r>
              <a:rPr lang="en-US" dirty="0" smtClean="0"/>
              <a:t> </a:t>
            </a:r>
            <a:r>
              <a:rPr lang="en-US" dirty="0" err="1" smtClean="0"/>
              <a:t>pernyataan-pernyataan</a:t>
            </a:r>
            <a:r>
              <a:rPr lang="en-US" dirty="0" smtClean="0"/>
              <a:t> yang </a:t>
            </a:r>
            <a:r>
              <a:rPr lang="en-US" dirty="0" err="1" smtClean="0"/>
              <a:t>diketahui</a:t>
            </a:r>
            <a:r>
              <a:rPr lang="en-US" dirty="0" smtClean="0"/>
              <a:t> </a:t>
            </a:r>
            <a:r>
              <a:rPr lang="en-US" dirty="0" err="1" smtClean="0"/>
              <a:t>benar</a:t>
            </a:r>
            <a:r>
              <a:rPr lang="en-US" dirty="0" smtClean="0"/>
              <a:t> </a:t>
            </a:r>
            <a:r>
              <a:rPr lang="en-US" dirty="0" err="1" smtClean="0"/>
              <a:t>atau</a:t>
            </a:r>
            <a:r>
              <a:rPr lang="en-US" dirty="0" smtClean="0"/>
              <a:t> </a:t>
            </a:r>
            <a:r>
              <a:rPr lang="en-US" dirty="0" err="1" smtClean="0"/>
              <a:t>dianggap</a:t>
            </a:r>
            <a:r>
              <a:rPr lang="en-US" dirty="0" smtClean="0"/>
              <a:t> </a:t>
            </a:r>
            <a:r>
              <a:rPr lang="en-US" dirty="0" err="1" smtClean="0"/>
              <a:t>benar</a:t>
            </a:r>
            <a:r>
              <a:rPr lang="en-US" dirty="0" smtClean="0"/>
              <a:t> </a:t>
            </a:r>
            <a:r>
              <a:rPr lang="en-US" dirty="0" err="1" smtClean="0"/>
              <a:t>biasanya</a:t>
            </a:r>
            <a:r>
              <a:rPr lang="en-US" dirty="0" smtClean="0"/>
              <a:t> </a:t>
            </a:r>
            <a:r>
              <a:rPr lang="en-US" dirty="0" err="1" smtClean="0"/>
              <a:t>disebut</a:t>
            </a:r>
            <a:r>
              <a:rPr lang="en-US" dirty="0" smtClean="0"/>
              <a:t> </a:t>
            </a:r>
            <a:r>
              <a:rPr lang="en-US" dirty="0" err="1" smtClean="0"/>
              <a:t>dengan</a:t>
            </a:r>
            <a:r>
              <a:rPr lang="en-US" dirty="0" smtClean="0"/>
              <a:t> </a:t>
            </a:r>
            <a:r>
              <a:rPr lang="en-US" dirty="0" err="1" smtClean="0"/>
              <a:t>penalaran</a:t>
            </a:r>
            <a:r>
              <a:rPr lang="en-US" dirty="0" smtClean="0"/>
              <a:t> (</a:t>
            </a:r>
            <a:r>
              <a:rPr lang="en-US" i="1" dirty="0" smtClean="0"/>
              <a:t>reasoning</a:t>
            </a:r>
            <a:r>
              <a:rPr lang="en-US" dirty="0" smtClean="0"/>
              <a:t>).</a:t>
            </a:r>
          </a:p>
          <a:p>
            <a:pPr algn="just">
              <a:buNone/>
            </a:pPr>
            <a:r>
              <a:rPr lang="en-US" dirty="0" err="1" smtClean="0"/>
              <a:t>Proses</a:t>
            </a:r>
            <a:r>
              <a:rPr lang="en-US" dirty="0" smtClean="0"/>
              <a:t> </a:t>
            </a:r>
            <a:r>
              <a:rPr lang="en-US" dirty="0" err="1" smtClean="0"/>
              <a:t>berpikir</a:t>
            </a:r>
            <a:r>
              <a:rPr lang="en-US" dirty="0" smtClean="0"/>
              <a:t> </a:t>
            </a:r>
            <a:r>
              <a:rPr lang="en-US" dirty="0" err="1" smtClean="0"/>
              <a:t>logis</a:t>
            </a:r>
            <a:r>
              <a:rPr lang="en-US" dirty="0" smtClean="0"/>
              <a:t> </a:t>
            </a:r>
            <a:r>
              <a:rPr lang="en-US" dirty="0" err="1" smtClean="0"/>
              <a:t>dan</a:t>
            </a:r>
            <a:r>
              <a:rPr lang="en-US" dirty="0" smtClean="0"/>
              <a:t> </a:t>
            </a:r>
            <a:r>
              <a:rPr lang="en-US" dirty="0" err="1" smtClean="0"/>
              <a:t>sistematis</a:t>
            </a:r>
            <a:r>
              <a:rPr lang="en-US" dirty="0" smtClean="0"/>
              <a:t> </a:t>
            </a:r>
            <a:r>
              <a:rPr lang="en-US" dirty="0" err="1" smtClean="0"/>
              <a:t>ini</a:t>
            </a:r>
            <a:r>
              <a:rPr lang="en-US" dirty="0" smtClean="0"/>
              <a:t> </a:t>
            </a:r>
            <a:r>
              <a:rPr lang="en-US" dirty="0" err="1" smtClean="0"/>
              <a:t>berguna</a:t>
            </a:r>
            <a:r>
              <a:rPr lang="en-US" dirty="0" smtClean="0"/>
              <a:t> </a:t>
            </a:r>
            <a:r>
              <a:rPr lang="en-US" dirty="0" err="1" smtClean="0"/>
              <a:t>untuk</a:t>
            </a:r>
            <a:r>
              <a:rPr lang="en-US" dirty="0" smtClean="0"/>
              <a:t> </a:t>
            </a:r>
            <a:r>
              <a:rPr lang="en-US" dirty="0" err="1" smtClean="0"/>
              <a:t>membentuk</a:t>
            </a:r>
            <a:r>
              <a:rPr lang="en-US" dirty="0" smtClean="0"/>
              <a:t> </a:t>
            </a:r>
            <a:r>
              <a:rPr lang="en-US" dirty="0" err="1" smtClean="0"/>
              <a:t>dan</a:t>
            </a:r>
            <a:r>
              <a:rPr lang="en-US" dirty="0" smtClean="0"/>
              <a:t> </a:t>
            </a:r>
            <a:r>
              <a:rPr lang="en-US" dirty="0" err="1" smtClean="0"/>
              <a:t>mengevaluasi</a:t>
            </a:r>
            <a:r>
              <a:rPr lang="en-US" dirty="0" smtClean="0"/>
              <a:t> </a:t>
            </a:r>
            <a:r>
              <a:rPr lang="en-US" dirty="0" err="1" smtClean="0"/>
              <a:t>keyakinan</a:t>
            </a:r>
            <a:r>
              <a:rPr lang="en-US" dirty="0" smtClean="0"/>
              <a:t> </a:t>
            </a:r>
            <a:r>
              <a:rPr lang="en-US" dirty="0" err="1" smtClean="0"/>
              <a:t>kita</a:t>
            </a:r>
            <a:r>
              <a:rPr lang="en-US" dirty="0" smtClean="0"/>
              <a:t> </a:t>
            </a:r>
            <a:r>
              <a:rPr lang="en-US" dirty="0" err="1" smtClean="0"/>
              <a:t>terhadap</a:t>
            </a:r>
            <a:r>
              <a:rPr lang="en-US" dirty="0" smtClean="0"/>
              <a:t> </a:t>
            </a:r>
            <a:r>
              <a:rPr lang="en-US" dirty="0" err="1" smtClean="0"/>
              <a:t>suatu</a:t>
            </a:r>
            <a:r>
              <a:rPr lang="en-US" dirty="0" smtClean="0"/>
              <a:t> </a:t>
            </a:r>
            <a:r>
              <a:rPr lang="en-US" dirty="0" err="1" smtClean="0"/>
              <a:t>pernyataan</a:t>
            </a:r>
            <a:r>
              <a:rPr lang="en-US" dirty="0" smtClean="0"/>
              <a:t>. </a:t>
            </a:r>
            <a:r>
              <a:rPr lang="en-US" dirty="0" err="1" smtClean="0"/>
              <a:t>Penalaran</a:t>
            </a:r>
            <a:r>
              <a:rPr lang="en-US" dirty="0" smtClean="0"/>
              <a:t> </a:t>
            </a:r>
            <a:r>
              <a:rPr lang="en-US" dirty="0" err="1" smtClean="0"/>
              <a:t>juga</a:t>
            </a:r>
            <a:r>
              <a:rPr lang="en-US" dirty="0" smtClean="0"/>
              <a:t> </a:t>
            </a:r>
            <a:r>
              <a:rPr lang="en-US" dirty="0" err="1" smtClean="0"/>
              <a:t>berguna</a:t>
            </a:r>
            <a:r>
              <a:rPr lang="en-US" dirty="0" smtClean="0"/>
              <a:t> </a:t>
            </a:r>
            <a:r>
              <a:rPr lang="en-US" dirty="0" err="1" smtClean="0"/>
              <a:t>untuk</a:t>
            </a:r>
            <a:r>
              <a:rPr lang="en-US" dirty="0" smtClean="0"/>
              <a:t> </a:t>
            </a:r>
            <a:r>
              <a:rPr lang="en-US" dirty="0" err="1" smtClean="0"/>
              <a:t>menentukan</a:t>
            </a:r>
            <a:r>
              <a:rPr lang="en-US" dirty="0" smtClean="0"/>
              <a:t> </a:t>
            </a:r>
            <a:r>
              <a:rPr lang="en-US" dirty="0" err="1" smtClean="0"/>
              <a:t>secara</a:t>
            </a:r>
            <a:r>
              <a:rPr lang="en-US" dirty="0" smtClean="0"/>
              <a:t> </a:t>
            </a:r>
            <a:r>
              <a:rPr lang="en-US" dirty="0" err="1" smtClean="0"/>
              <a:t>logis</a:t>
            </a:r>
            <a:r>
              <a:rPr lang="en-US" dirty="0" smtClean="0"/>
              <a:t> </a:t>
            </a:r>
            <a:r>
              <a:rPr lang="en-US" dirty="0" err="1" smtClean="0"/>
              <a:t>dan</a:t>
            </a:r>
            <a:r>
              <a:rPr lang="en-US" dirty="0" smtClean="0"/>
              <a:t> </a:t>
            </a:r>
            <a:r>
              <a:rPr lang="en-US" dirty="0" err="1" smtClean="0"/>
              <a:t>objektif</a:t>
            </a:r>
            <a:r>
              <a:rPr lang="en-US" dirty="0" smtClean="0"/>
              <a:t> </a:t>
            </a:r>
            <a:r>
              <a:rPr lang="en-US" dirty="0" err="1" smtClean="0"/>
              <a:t>apakah</a:t>
            </a:r>
            <a:r>
              <a:rPr lang="en-US" dirty="0" smtClean="0"/>
              <a:t> </a:t>
            </a:r>
            <a:r>
              <a:rPr lang="en-US" dirty="0" err="1" smtClean="0"/>
              <a:t>suatu</a:t>
            </a:r>
            <a:r>
              <a:rPr lang="en-US" dirty="0" smtClean="0"/>
              <a:t> </a:t>
            </a:r>
            <a:r>
              <a:rPr lang="en-US" dirty="0" err="1" smtClean="0"/>
              <a:t>pernyataan</a:t>
            </a:r>
            <a:r>
              <a:rPr lang="en-US" dirty="0" smtClean="0"/>
              <a:t> valid (</a:t>
            </a:r>
            <a:r>
              <a:rPr lang="en-US" dirty="0" err="1" smtClean="0"/>
              <a:t>benar</a:t>
            </a:r>
            <a:r>
              <a:rPr lang="en-US" dirty="0" smtClean="0"/>
              <a:t> </a:t>
            </a:r>
            <a:r>
              <a:rPr lang="en-US" dirty="0" err="1" smtClean="0"/>
              <a:t>atau</a:t>
            </a:r>
            <a:r>
              <a:rPr lang="en-US" dirty="0" smtClean="0"/>
              <a:t> </a:t>
            </a:r>
            <a:r>
              <a:rPr lang="en-US" dirty="0" err="1" smtClean="0"/>
              <a:t>salah</a:t>
            </a:r>
            <a:r>
              <a:rPr lang="en-US" dirty="0" smtClean="0"/>
              <a:t>) </a:t>
            </a:r>
            <a:r>
              <a:rPr lang="en-US" dirty="0" err="1" smtClean="0"/>
              <a:t>sehingga</a:t>
            </a:r>
            <a:r>
              <a:rPr lang="en-US" dirty="0" smtClean="0"/>
              <a:t> </a:t>
            </a:r>
            <a:r>
              <a:rPr lang="en-US" dirty="0" err="1" smtClean="0"/>
              <a:t>pantas</a:t>
            </a:r>
            <a:r>
              <a:rPr lang="en-US" dirty="0" smtClean="0"/>
              <a:t> </a:t>
            </a:r>
            <a:r>
              <a:rPr lang="en-US" dirty="0" err="1" smtClean="0"/>
              <a:t>untuk</a:t>
            </a:r>
            <a:r>
              <a:rPr lang="en-US" dirty="0" smtClean="0"/>
              <a:t> </a:t>
            </a:r>
            <a:r>
              <a:rPr lang="en-US" dirty="0" err="1" smtClean="0"/>
              <a:t>diyakini</a:t>
            </a:r>
            <a:r>
              <a:rPr lang="en-US" dirty="0" smtClean="0"/>
              <a:t> </a:t>
            </a:r>
            <a:r>
              <a:rPr lang="en-US" dirty="0" err="1" smtClean="0"/>
              <a:t>atau</a:t>
            </a:r>
            <a:r>
              <a:rPr lang="en-US" dirty="0" smtClean="0"/>
              <a:t> </a:t>
            </a:r>
            <a:r>
              <a:rPr lang="en-US" dirty="0" err="1" smtClean="0"/>
              <a:t>dianut</a:t>
            </a:r>
            <a:r>
              <a:rPr lang="en-US" dirty="0" smtClean="0"/>
              <a:t>. </a:t>
            </a:r>
            <a:r>
              <a:rPr lang="en-US" dirty="0" err="1" smtClean="0"/>
              <a:t>Struktur</a:t>
            </a:r>
            <a:r>
              <a:rPr lang="en-US" dirty="0" smtClean="0"/>
              <a:t> </a:t>
            </a:r>
            <a:r>
              <a:rPr lang="en-US" dirty="0" err="1" smtClean="0"/>
              <a:t>penalaran</a:t>
            </a:r>
            <a:r>
              <a:rPr lang="en-US" dirty="0" smtClean="0"/>
              <a:t> </a:t>
            </a:r>
            <a:r>
              <a:rPr lang="en-US" dirty="0" err="1" smtClean="0"/>
              <a:t>itu</a:t>
            </a:r>
            <a:r>
              <a:rPr lang="en-US" dirty="0" smtClean="0"/>
              <a:t> </a:t>
            </a:r>
            <a:r>
              <a:rPr lang="en-US" dirty="0" err="1" smtClean="0"/>
              <a:t>sendiri</a:t>
            </a:r>
            <a:r>
              <a:rPr lang="en-US" dirty="0" smtClean="0"/>
              <a:t> </a:t>
            </a:r>
            <a:r>
              <a:rPr lang="en-US" dirty="0" err="1" smtClean="0"/>
              <a:t>terdiri</a:t>
            </a:r>
            <a:r>
              <a:rPr lang="en-US" dirty="0" smtClean="0"/>
              <a:t> </a:t>
            </a:r>
            <a:r>
              <a:rPr lang="en-US" dirty="0" err="1" smtClean="0"/>
              <a:t>atas</a:t>
            </a:r>
            <a:r>
              <a:rPr lang="en-US" dirty="0" smtClean="0"/>
              <a:t> </a:t>
            </a:r>
            <a:r>
              <a:rPr lang="en-US" dirty="0" err="1" smtClean="0"/>
              <a:t>masukan</a:t>
            </a:r>
            <a:r>
              <a:rPr lang="en-US" dirty="0" smtClean="0"/>
              <a:t> (</a:t>
            </a:r>
            <a:r>
              <a:rPr lang="en-US" i="1" dirty="0" smtClean="0"/>
              <a:t>input), </a:t>
            </a:r>
            <a:r>
              <a:rPr lang="en-US" i="1" dirty="0" err="1" smtClean="0"/>
              <a:t>proses</a:t>
            </a:r>
            <a:r>
              <a:rPr lang="en-US" i="1" dirty="0" smtClean="0"/>
              <a:t> (process) </a:t>
            </a:r>
            <a:r>
              <a:rPr lang="en-US" i="1" dirty="0" err="1" smtClean="0"/>
              <a:t>dan</a:t>
            </a:r>
            <a:r>
              <a:rPr lang="en-US" i="1" dirty="0" smtClean="0"/>
              <a:t> </a:t>
            </a:r>
            <a:r>
              <a:rPr lang="en-US" i="1" dirty="0" err="1" smtClean="0"/>
              <a:t>keluaran</a:t>
            </a:r>
            <a:r>
              <a:rPr lang="en-US" i="1" dirty="0" smtClean="0"/>
              <a:t> (output).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938</Words>
  <Application>Microsoft Office PowerPoint</Application>
  <PresentationFormat>On-screen Show (4:3)</PresentationFormat>
  <Paragraphs>91</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Metodologi Penelitian pada Bidang Ilmu Komputer dan Teknologi Informasi (1)</vt:lpstr>
      <vt:lpstr>I. Konsep Dasar Penelitian</vt:lpstr>
      <vt:lpstr>1. Pendahuluan</vt:lpstr>
      <vt:lpstr>Definisi Penelitian</vt:lpstr>
      <vt:lpstr>Tahapan-Tahapan Penelitian</vt:lpstr>
      <vt:lpstr>Slide 6</vt:lpstr>
      <vt:lpstr>Faktor-faktor yang Mempengaruhi Perkembangan Suatu Bidang Ilmu Pengetahuan</vt:lpstr>
      <vt:lpstr>Kategori Riset yang Baik</vt:lpstr>
      <vt:lpstr>2. Berfikir Logis</vt:lpstr>
      <vt:lpstr>LOGIKA?</vt:lpstr>
      <vt:lpstr>Penalaran?</vt:lpstr>
      <vt:lpstr>Deduktif?</vt:lpstr>
      <vt:lpstr>Slide 13</vt:lpstr>
      <vt:lpstr>Alur Berpikir Deduktif</vt:lpstr>
      <vt:lpstr>Contoh Penalaran Deduktif</vt:lpstr>
      <vt:lpstr>Ciri-ciri Logika Deduktif</vt:lpstr>
      <vt:lpstr>Slide 17</vt:lpstr>
      <vt:lpstr>Penalaran Induktif</vt:lpstr>
      <vt:lpstr>TIPE BERPIKIR INDUKTIF (TYPES OF INDUCTIVE ARGUMENT)</vt:lpstr>
      <vt:lpstr>ALUR BERPIKIR DEDUKTIF</vt:lpstr>
      <vt:lpstr>Slide 21</vt:lpstr>
      <vt:lpstr>CIRI-CIRI PENALARAN INDUKTIF</vt:lpstr>
      <vt:lpstr>SELESAI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Metodologi Penelitian pada Bidang Ilmu Komputer dan Teknologi Informasi (1)</dc:title>
  <dc:creator>irawan</dc:creator>
  <cp:lastModifiedBy>irawan</cp:lastModifiedBy>
  <cp:revision>2</cp:revision>
  <dcterms:created xsi:type="dcterms:W3CDTF">2014-10-31T05:29:12Z</dcterms:created>
  <dcterms:modified xsi:type="dcterms:W3CDTF">2015-09-29T21:50:32Z</dcterms:modified>
</cp:coreProperties>
</file>