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1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3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4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76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534" y="152400"/>
            <a:ext cx="5477933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9667" y="152400"/>
            <a:ext cx="5477933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B5802-4BFF-4CCF-BF0D-5B1D92F277B0}" type="datetime8">
              <a:rPr lang="id-ID"/>
              <a:pPr>
                <a:defRPr/>
              </a:pPr>
              <a:t>01/09/2015 7:42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MA-1223 Aljabar Linear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29A86-61EB-44AC-ADD4-CDCF662F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7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4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146FBC6-6B32-4BC7-A24E-54BE59E31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2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6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4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9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0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146FBC6-6B32-4BC7-A24E-54BE59E3159C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7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11" Type="http://schemas.openxmlformats.org/officeDocument/2006/relationships/image" Target="../media/image6.jpeg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6.jpeg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Aljabar</a:t>
            </a:r>
            <a:r>
              <a:rPr lang="en-US" dirty="0" smtClean="0"/>
              <a:t> Linear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2900" y="76200"/>
            <a:ext cx="9055100" cy="60198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sz="2400" b="1">
                <a:latin typeface="Bookman Old Style" panose="02050604050505020204" pitchFamily="18" charset="0"/>
              </a:rPr>
              <a:t>Maka hasil kali A dan B adalah :</a:t>
            </a:r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sz="2400" b="1">
                <a:latin typeface="Bookman Old Style" panose="02050604050505020204" pitchFamily="18" charset="0"/>
              </a:rPr>
              <a:t>Misalkan 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,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, </a:t>
            </a:r>
            <a:r>
              <a:rPr lang="en-US" sz="2400" b="1" i="1">
                <a:latin typeface="Bookman Old Style" panose="02050604050505020204" pitchFamily="18" charset="0"/>
              </a:rPr>
              <a:t>C</a:t>
            </a:r>
            <a:r>
              <a:rPr lang="en-US" sz="2400" b="1">
                <a:latin typeface="Bookman Old Style" panose="02050604050505020204" pitchFamily="18" charset="0"/>
              </a:rPr>
              <a:t> adalah matriks berukuran sama </a:t>
            </a:r>
          </a:p>
          <a:p>
            <a:pPr marL="609600" indent="-609600">
              <a:buNone/>
            </a:pPr>
            <a:r>
              <a:rPr lang="en-US" sz="2400" b="1">
                <a:latin typeface="Bookman Old Style" panose="02050604050505020204" pitchFamily="18" charset="0"/>
              </a:rPr>
              <a:t>dan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>
                <a:latin typeface="Bookman Old Style" panose="02050604050505020204" pitchFamily="18" charset="0"/>
              </a:rPr>
              <a:t>,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</a:t>
            </a:r>
            <a:r>
              <a:rPr lang="en-US" sz="2400" b="1">
                <a:latin typeface="Bookman Old Style" panose="02050604050505020204" pitchFamily="18" charset="0"/>
              </a:rPr>
              <a:t> merupakan unsur bilangan Riil, </a:t>
            </a:r>
          </a:p>
          <a:p>
            <a:pPr marL="609600" indent="-609600">
              <a:buNone/>
            </a:pPr>
            <a:r>
              <a:rPr lang="en-US" sz="2400" b="1">
                <a:latin typeface="Bookman Old Style" panose="02050604050505020204" pitchFamily="18" charset="0"/>
              </a:rPr>
              <a:t>Maka operasi matriks memenuhi  sifat berikut :</a:t>
            </a:r>
            <a:endParaRPr lang="en-US" sz="2400" b="1" i="1">
              <a:latin typeface="Bookman Old Style" panose="020506040505050202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 =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</a:p>
          <a:p>
            <a:pPr marL="609600" indent="-609600">
              <a:buFontTx/>
              <a:buAutoNum type="arabicPeriod"/>
            </a:pP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(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</a:rPr>
              <a:t>C</a:t>
            </a:r>
            <a:r>
              <a:rPr lang="en-US" sz="2400" b="1">
                <a:latin typeface="Bookman Old Style" panose="02050604050505020204" pitchFamily="18" charset="0"/>
              </a:rPr>
              <a:t> ) = ( 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 ) +</a:t>
            </a:r>
            <a:r>
              <a:rPr lang="en-US" sz="2400" b="1" i="1">
                <a:latin typeface="Bookman Old Style" panose="02050604050505020204" pitchFamily="18" charset="0"/>
              </a:rPr>
              <a:t> C</a:t>
            </a:r>
            <a:endParaRPr lang="en-US" sz="2400" b="1" i="1">
              <a:latin typeface="Bookman Old Style" panose="02050604050505020204" pitchFamily="18" charset="0"/>
              <a:sym typeface="Symbol" panose="05050102010706020507" pitchFamily="18" charset="2"/>
            </a:endParaRPr>
          </a:p>
          <a:p>
            <a:pPr marL="609600" indent="-609600">
              <a:buFontTx/>
              <a:buAutoNum type="arabicPeriod"/>
            </a:pP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>
                <a:latin typeface="Bookman Old Style" panose="02050604050505020204" pitchFamily="18" charset="0"/>
              </a:rPr>
              <a:t> ( 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 ) =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400" b="1">
                <a:latin typeface="Bookman Old Style" panose="02050604050505020204" pitchFamily="18" charset="0"/>
              </a:rPr>
              <a:t>(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</a:t>
            </a:r>
            <a:r>
              <a:rPr lang="en-US" sz="2400" b="1">
                <a:latin typeface="Bookman Old Style" panose="02050604050505020204" pitchFamily="18" charset="0"/>
              </a:rPr>
              <a:t> ) ( 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) =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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</a:p>
        </p:txBody>
      </p:sp>
      <p:sp>
        <p:nvSpPr>
          <p:cNvPr id="2048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8E0757-10CF-412D-BAFD-2775920E9957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sz="1400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206626" y="685801"/>
          <a:ext cx="7318375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3670300" imgH="711200" progId="Equation.3">
                  <p:embed/>
                </p:oleObj>
              </mc:Choice>
              <mc:Fallback>
                <p:oleObj name="Equation" r:id="rId3" imgW="3670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6" y="685801"/>
                        <a:ext cx="7318375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924175" y="990600"/>
            <a:ext cx="1295400" cy="381000"/>
          </a:xfrm>
          <a:prstGeom prst="rect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 rot="5400000">
            <a:off x="4191000" y="1295400"/>
            <a:ext cx="1447800" cy="381000"/>
          </a:xfrm>
          <a:prstGeom prst="rect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403975" y="1035050"/>
            <a:ext cx="1435100" cy="381000"/>
          </a:xfrm>
          <a:prstGeom prst="rect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0491" name="Text Box 9"/>
          <p:cNvSpPr txBox="1">
            <a:spLocks noChangeArrowheads="1"/>
          </p:cNvSpPr>
          <p:nvPr/>
        </p:nvSpPr>
        <p:spPr bwMode="auto">
          <a:xfrm>
            <a:off x="6477000" y="4648201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sz="1800" i="1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410325" y="9747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ap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bq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cr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400800" y="14605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dp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eq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fr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988300" y="9747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as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bt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cu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80137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ds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et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fu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356725" y="1600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2x2</a:t>
            </a:r>
          </a:p>
        </p:txBody>
      </p:sp>
    </p:spTree>
    <p:extLst>
      <p:ext uri="{BB962C8B-B14F-4D97-AF65-F5344CB8AC3E}">
        <p14:creationId xmlns:p14="http://schemas.microsoft.com/office/powerpoint/2010/main" val="318952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8" grpId="0" animBg="1"/>
      <p:bldP spid="13319" grpId="0" animBg="1"/>
      <p:bldP spid="13320" grpId="0" animBg="1"/>
      <p:bldP spid="13327" grpId="0"/>
      <p:bldP spid="13328" grpId="0"/>
      <p:bldP spid="13329" grpId="0"/>
      <p:bldP spid="13330" grpId="0"/>
      <p:bldP spid="133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1612900" y="76200"/>
            <a:ext cx="8966200" cy="6019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111C60-731E-48DD-81FD-EB77DF526160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sz="1400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3276600" y="1295400"/>
          <a:ext cx="2209800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990170" imgH="710891" progId="Equation.3">
                  <p:embed/>
                </p:oleObj>
              </mc:Choice>
              <mc:Fallback>
                <p:oleObj name="Equation" r:id="rId3" imgW="990170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295400"/>
                        <a:ext cx="2209800" cy="159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1752600" y="228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>
                <a:latin typeface="Bookman Old Style" panose="02050604050505020204" pitchFamily="18" charset="0"/>
              </a:rPr>
              <a:t>Contoh :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209800" y="7620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Diketahui matriks :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2209800" y="2895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Tentukan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743200" y="3352801"/>
            <a:ext cx="1752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sz="2400">
                <a:latin typeface="Bookman Old Style" panose="02050604050505020204" pitchFamily="18" charset="0"/>
              </a:rPr>
              <a:t>A A</a:t>
            </a:r>
            <a:r>
              <a:rPr lang="en-US" sz="2400" baseline="30000">
                <a:latin typeface="Bookman Old Style" panose="02050604050505020204" pitchFamily="18" charset="0"/>
              </a:rPr>
              <a:t>t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sz="2400" baseline="30000">
                <a:latin typeface="Bookman Old Style" panose="02050604050505020204" pitchFamily="18" charset="0"/>
              </a:rPr>
              <a:t> </a:t>
            </a:r>
            <a:r>
              <a:rPr lang="en-US" sz="2400"/>
              <a:t>A</a:t>
            </a:r>
            <a:r>
              <a:rPr lang="en-US" sz="2400" baseline="30000"/>
              <a:t>t</a:t>
            </a:r>
            <a:r>
              <a:rPr lang="en-US" sz="2400"/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379249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  <p:bldP spid="46088" grpId="0"/>
      <p:bldP spid="460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>
          <a:xfrm>
            <a:off x="1600200" y="76200"/>
            <a:ext cx="8966200" cy="6019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000" b="1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>
                <a:latin typeface="Bookman Old Style" panose="02050604050505020204" pitchFamily="18" charset="0"/>
              </a:rPr>
              <a:t>Jawab :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323886-C16D-4C15-A459-17EAF0DE1DEE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400"/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2438400" y="815976"/>
          <a:ext cx="24384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Equation" r:id="rId3" imgW="1295400" imgH="457200" progId="Equation.3">
                  <p:embed/>
                </p:oleObj>
              </mc:Choice>
              <mc:Fallback>
                <p:oleObj name="Equation" r:id="rId3" imgW="1295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815976"/>
                        <a:ext cx="243840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752600" y="1828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maka</a:t>
            </a:r>
          </a:p>
        </p:txBody>
      </p:sp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2209800" y="2251076"/>
          <a:ext cx="19812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Equation" r:id="rId5" imgW="1117600" imgH="711200" progId="Equation.3">
                  <p:embed/>
                </p:oleObj>
              </mc:Choice>
              <mc:Fallback>
                <p:oleObj name="Equation" r:id="rId5" imgW="1117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251076"/>
                        <a:ext cx="19812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4191001" y="2362200"/>
          <a:ext cx="19081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7" imgW="965200" imgH="457200" progId="Equation.3">
                  <p:embed/>
                </p:oleObj>
              </mc:Choice>
              <mc:Fallback>
                <p:oleObj name="Equation" r:id="rId7" imgW="965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1" y="2362200"/>
                        <a:ext cx="1908175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9" name="Rectangle 8"/>
          <p:cNvSpPr>
            <a:spLocks noChangeArrowheads="1"/>
          </p:cNvSpPr>
          <p:nvPr/>
        </p:nvSpPr>
        <p:spPr bwMode="auto">
          <a:xfrm>
            <a:off x="5089525" y="2568575"/>
            <a:ext cx="2012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		</a:t>
            </a:r>
            <a:endParaRPr lang="en-US" sz="1800"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1676401" y="3657600"/>
            <a:ext cx="1897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sedangkan</a:t>
            </a:r>
          </a:p>
        </p:txBody>
      </p:sp>
      <p:graphicFrame>
        <p:nvGraphicFramePr>
          <p:cNvPr id="47115" name="Object 11"/>
          <p:cNvGraphicFramePr>
            <a:graphicFrameLocks noChangeAspect="1"/>
          </p:cNvGraphicFramePr>
          <p:nvPr/>
        </p:nvGraphicFramePr>
        <p:xfrm>
          <a:off x="4648200" y="4191000"/>
          <a:ext cx="15240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9" imgW="761669" imgH="710891" progId="Equation.3">
                  <p:embed/>
                </p:oleObj>
              </mc:Choice>
              <mc:Fallback>
                <p:oleObj name="Equation" r:id="rId9" imgW="761669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191000"/>
                        <a:ext cx="1524000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2209800" y="4495800"/>
          <a:ext cx="25146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Equation" r:id="rId11" imgW="1358900" imgH="457200" progId="Equation.3">
                  <p:embed/>
                </p:oleObj>
              </mc:Choice>
              <mc:Fallback>
                <p:oleObj name="Equation" r:id="rId11" imgW="1358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95800"/>
                        <a:ext cx="251460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Rectangle 12"/>
          <p:cNvSpPr>
            <a:spLocks noChangeArrowheads="1"/>
          </p:cNvSpPr>
          <p:nvPr/>
        </p:nvSpPr>
        <p:spPr bwMode="auto">
          <a:xfrm>
            <a:off x="5089525" y="2568575"/>
            <a:ext cx="2012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		</a:t>
            </a:r>
            <a:endParaRPr lang="en-US" sz="1800"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2544" name="Rectangle 15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7118" name="Object 14"/>
          <p:cNvGraphicFramePr>
            <a:graphicFrameLocks noChangeAspect="1"/>
          </p:cNvGraphicFramePr>
          <p:nvPr/>
        </p:nvGraphicFramePr>
        <p:xfrm>
          <a:off x="6172200" y="2133601"/>
          <a:ext cx="198120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Equation" r:id="rId13" imgW="990170" imgH="710891" progId="Equation.3">
                  <p:embed/>
                </p:oleObj>
              </mc:Choice>
              <mc:Fallback>
                <p:oleObj name="Equation" r:id="rId13" imgW="990170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133601"/>
                        <a:ext cx="1981200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6" name="Rectangle 17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7120" name="Object 16"/>
          <p:cNvGraphicFramePr>
            <a:graphicFrameLocks noChangeAspect="1"/>
          </p:cNvGraphicFramePr>
          <p:nvPr/>
        </p:nvGraphicFramePr>
        <p:xfrm>
          <a:off x="6248401" y="4364038"/>
          <a:ext cx="1336675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Equation" r:id="rId15" imgW="799753" imgH="710891" progId="Equation.3">
                  <p:embed/>
                </p:oleObj>
              </mc:Choice>
              <mc:Fallback>
                <p:oleObj name="Equation" r:id="rId15" imgW="799753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1" y="4364038"/>
                        <a:ext cx="1336675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6553200" y="2133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6477000" y="2590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75438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-2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6981825" y="2605088"/>
            <a:ext cx="62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13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64770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-2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7543800" y="2590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-3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7620000" y="3048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7010400" y="3033713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-3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7053263" y="2133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7010400" y="444341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-4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6448425" y="4986338"/>
            <a:ext cx="62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-4</a:t>
            </a: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7162800" y="497205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6477000" y="4457700"/>
            <a:ext cx="642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28632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3" grpId="0"/>
      <p:bldP spid="47122" grpId="0"/>
      <p:bldP spid="47123" grpId="0"/>
      <p:bldP spid="47124" grpId="0"/>
      <p:bldP spid="47125" grpId="0"/>
      <p:bldP spid="47126" grpId="0"/>
      <p:bldP spid="47127" grpId="0"/>
      <p:bldP spid="47128" grpId="0"/>
      <p:bldP spid="47129" grpId="0"/>
      <p:bldP spid="47130" grpId="0"/>
      <p:bldP spid="47131" grpId="0"/>
      <p:bldP spid="47132" grpId="0"/>
      <p:bldP spid="47133" grpId="0"/>
      <p:bldP spid="471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1400" dirty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C79352-4E2B-43D7-9A40-C35D123B1CA8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sz="1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5600" y="123825"/>
            <a:ext cx="8966200" cy="6019800"/>
          </a:xfrm>
        </p:spPr>
        <p:txBody>
          <a:bodyPr/>
          <a:lstStyle/>
          <a:p>
            <a:pPr eaLnBrk="1" hangingPunct="1"/>
            <a:r>
              <a:rPr lang="en-US" sz="2400" b="1" dirty="0" err="1">
                <a:latin typeface="Bookman Old Style" panose="02050604050505020204" pitchFamily="18" charset="0"/>
              </a:rPr>
              <a:t>Operasi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err="1">
                <a:latin typeface="Bookman Old Style" panose="02050604050505020204" pitchFamily="18" charset="0"/>
              </a:rPr>
              <a:t>Baris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err="1">
                <a:latin typeface="Bookman Old Style" panose="02050604050505020204" pitchFamily="18" charset="0"/>
              </a:rPr>
              <a:t>Elementer</a:t>
            </a:r>
            <a:r>
              <a:rPr lang="en-US" sz="2400" b="1" dirty="0">
                <a:latin typeface="Bookman Old Style" panose="02050604050505020204" pitchFamily="18" charset="0"/>
              </a:rPr>
              <a:t> (OBE)</a:t>
            </a:r>
          </a:p>
          <a:p>
            <a:pPr eaLnBrk="1" hangingPunct="1">
              <a:buFontTx/>
              <a:buNone/>
            </a:pPr>
            <a:r>
              <a:rPr lang="en-US" b="1" dirty="0" smtClean="0"/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Operasi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elementer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meliputi</a:t>
            </a:r>
            <a:r>
              <a:rPr lang="en-US" sz="2400" dirty="0">
                <a:latin typeface="Bookman Old Style" panose="02050604050505020204" pitchFamily="18" charset="0"/>
              </a:rPr>
              <a:t> :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1. </a:t>
            </a:r>
            <a:r>
              <a:rPr lang="en-US" sz="2400" dirty="0" err="1">
                <a:latin typeface="Bookman Old Style" panose="02050604050505020204" pitchFamily="18" charset="0"/>
              </a:rPr>
              <a:t>Pertukaran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2. </a:t>
            </a:r>
            <a:r>
              <a:rPr lang="en-US" sz="2400" dirty="0" err="1">
                <a:latin typeface="Bookman Old Style" panose="02050604050505020204" pitchFamily="18" charset="0"/>
              </a:rPr>
              <a:t>Perkalian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suatu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dengan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konstanta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tak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nol</a:t>
            </a:r>
            <a:endParaRPr lang="en-US" sz="2400" dirty="0">
              <a:latin typeface="Bookman Old Style" panose="02050604050505020204" pitchFamily="18" charset="0"/>
            </a:endParaRPr>
          </a:p>
          <a:p>
            <a:pPr lvl="1"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3. </a:t>
            </a:r>
            <a:r>
              <a:rPr lang="en-US" sz="2400" dirty="0" err="1" smtClean="0">
                <a:latin typeface="Bookman Old Style" panose="02050604050505020204" pitchFamily="18" charset="0"/>
              </a:rPr>
              <a:t>Perkalian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dirty="0" err="1" smtClean="0">
                <a:latin typeface="Bookman Old Style" panose="02050604050505020204" pitchFamily="18" charset="0"/>
              </a:rPr>
              <a:t>suatu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dirty="0" err="1" smtClean="0">
                <a:latin typeface="Bookman Old Style" panose="02050604050505020204" pitchFamily="18" charset="0"/>
              </a:rPr>
              <a:t>baris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dirty="0" err="1" smtClean="0">
                <a:latin typeface="Bookman Old Style" panose="02050604050505020204" pitchFamily="18" charset="0"/>
              </a:rPr>
              <a:t>dengan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dirty="0" err="1" smtClean="0">
                <a:latin typeface="Bookman Old Style" panose="02050604050505020204" pitchFamily="18" charset="0"/>
              </a:rPr>
              <a:t>konstanta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dirty="0" err="1" smtClean="0">
                <a:latin typeface="Bookman Old Style" panose="02050604050505020204" pitchFamily="18" charset="0"/>
              </a:rPr>
              <a:t>tak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dirty="0" err="1" smtClean="0">
                <a:latin typeface="Bookman Old Style" panose="02050604050505020204" pitchFamily="18" charset="0"/>
              </a:rPr>
              <a:t>nol</a:t>
            </a:r>
            <a:r>
              <a:rPr lang="en-US" sz="2400" dirty="0" smtClean="0">
                <a:latin typeface="Bookman Old Style" panose="02050604050505020204" pitchFamily="18" charset="0"/>
              </a:rPr>
              <a:t>, </a:t>
            </a:r>
            <a:r>
              <a:rPr lang="en-US" sz="2400" dirty="0" err="1" smtClean="0">
                <a:latin typeface="Bookman Old Style" panose="02050604050505020204" pitchFamily="18" charset="0"/>
              </a:rPr>
              <a:t>kemudian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dirty="0" err="1" smtClean="0">
                <a:latin typeface="Bookman Old Style" panose="02050604050505020204" pitchFamily="18" charset="0"/>
              </a:rPr>
              <a:t>dijumlahkan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dirty="0" err="1" smtClean="0">
                <a:latin typeface="Bookman Old Style" panose="02050604050505020204" pitchFamily="18" charset="0"/>
              </a:rPr>
              <a:t>ke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dirty="0" err="1" smtClean="0">
                <a:latin typeface="Bookman Old Style" panose="02050604050505020204" pitchFamily="18" charset="0"/>
              </a:rPr>
              <a:t>baris</a:t>
            </a:r>
            <a:r>
              <a:rPr lang="en-US" sz="2400" dirty="0" smtClean="0">
                <a:latin typeface="Bookman Old Style" panose="02050604050505020204" pitchFamily="18" charset="0"/>
              </a:rPr>
              <a:t> yang lain.</a:t>
            </a:r>
            <a:endParaRPr 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1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200" b="1" dirty="0" err="1">
                <a:latin typeface="Bookman Old Style" panose="02050604050505020204" pitchFamily="18" charset="0"/>
              </a:rPr>
              <a:t>Contoh</a:t>
            </a:r>
            <a:r>
              <a:rPr lang="en-US" sz="2200" b="1" dirty="0">
                <a:latin typeface="Bookman Old Style" panose="02050604050505020204" pitchFamily="18" charset="0"/>
              </a:rPr>
              <a:t> : OBE 1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1524001" y="29204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319338" y="4019550"/>
          <a:ext cx="238125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1371600" imgH="711200" progId="Equation.3">
                  <p:embed/>
                </p:oleObj>
              </mc:Choice>
              <mc:Fallback>
                <p:oleObj name="Equation" r:id="rId3" imgW="1371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4019550"/>
                        <a:ext cx="2381250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1524001" y="29157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724400" y="4100513"/>
          <a:ext cx="30480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5" imgW="1854200" imgH="711200" progId="Equation.3">
                  <p:embed/>
                </p:oleObj>
              </mc:Choice>
              <mc:Fallback>
                <p:oleObj name="Equation" r:id="rId5" imgW="18542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00513"/>
                        <a:ext cx="30480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191000" y="5334000"/>
            <a:ext cx="35052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>
                <a:latin typeface="Bookman Old Style" panose="02050604050505020204" pitchFamily="18" charset="0"/>
              </a:rPr>
              <a:t>Baris pertama (</a:t>
            </a:r>
            <a:r>
              <a:rPr lang="en-US" sz="1800" i="1">
                <a:latin typeface="Bookman Old Style" panose="02050604050505020204" pitchFamily="18" charset="0"/>
              </a:rPr>
              <a:t>b</a:t>
            </a:r>
            <a:r>
              <a:rPr lang="en-US" sz="1800" baseline="-25000">
                <a:latin typeface="Bookman Old Style" panose="02050604050505020204" pitchFamily="18" charset="0"/>
              </a:rPr>
              <a:t>1</a:t>
            </a:r>
            <a:r>
              <a:rPr lang="en-US" sz="1800">
                <a:latin typeface="Bookman Old Style" panose="02050604050505020204" pitchFamily="18" charset="0"/>
              </a:rPr>
              <a:t>) ditukar dengan baris ke-2 (</a:t>
            </a:r>
            <a:r>
              <a:rPr lang="en-US" sz="1800" i="1">
                <a:latin typeface="Bookman Old Style" panose="02050604050505020204" pitchFamily="18" charset="0"/>
              </a:rPr>
              <a:t>b</a:t>
            </a:r>
            <a:r>
              <a:rPr lang="en-US" sz="1800" baseline="-25000">
                <a:latin typeface="Bookman Old Style" panose="02050604050505020204" pitchFamily="18" charset="0"/>
              </a:rPr>
              <a:t>2</a:t>
            </a:r>
            <a:r>
              <a:rPr lang="en-US" sz="1800">
                <a:latin typeface="Bookman Old Style" panose="02050604050505020204" pitchFamily="18" charset="0"/>
              </a:rPr>
              <a:t>)</a:t>
            </a:r>
            <a:endParaRPr lang="en-US" sz="1800" i="1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22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3B7499-9EDA-434B-8951-34FA13340EE2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2900" y="136525"/>
            <a:ext cx="8966200" cy="601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200" dirty="0">
                <a:latin typeface="Bookman Old Style" panose="02050604050505020204" pitchFamily="18" charset="0"/>
              </a:rPr>
              <a:t>OBE ke-2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               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                                     ¼ b</a:t>
            </a:r>
            <a:r>
              <a:rPr lang="en-US" baseline="-25000" dirty="0">
                <a:latin typeface="Bookman Old Style" panose="02050604050505020204" pitchFamily="18" charset="0"/>
              </a:rPr>
              <a:t>1  </a:t>
            </a:r>
            <a:r>
              <a:rPr lang="en-US" dirty="0">
                <a:latin typeface="Bookman Old Style" panose="02050604050505020204" pitchFamily="18" charset="0"/>
              </a:rPr>
              <a:t>~ </a:t>
            </a: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200" dirty="0">
                <a:latin typeface="Bookman Old Style" panose="02050604050505020204" pitchFamily="18" charset="0"/>
              </a:rPr>
              <a:t>OBE ke-3 </a:t>
            </a: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870076" y="514350"/>
          <a:ext cx="2778125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3" imgW="1612900" imgH="711200" progId="Equation.3">
                  <p:embed/>
                </p:oleObj>
              </mc:Choice>
              <mc:Fallback>
                <p:oleObj name="Equation" r:id="rId3" imgW="16129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076" y="514350"/>
                        <a:ext cx="2778125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5668964" y="477838"/>
          <a:ext cx="2255837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5" imgW="1269449" imgH="710891" progId="Equation.3">
                  <p:embed/>
                </p:oleObj>
              </mc:Choice>
              <mc:Fallback>
                <p:oleObj name="Equation" r:id="rId5" imgW="1269449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964" y="477838"/>
                        <a:ext cx="2255837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114800" y="1905000"/>
            <a:ext cx="35052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>
                <a:latin typeface="Bookman Old Style" panose="02050604050505020204" pitchFamily="18" charset="0"/>
              </a:rPr>
              <a:t>Perkalian Baris pertama (</a:t>
            </a:r>
            <a:r>
              <a:rPr lang="en-US" sz="1800" i="1">
                <a:latin typeface="Bookman Old Style" panose="02050604050505020204" pitchFamily="18" charset="0"/>
              </a:rPr>
              <a:t>b</a:t>
            </a:r>
            <a:r>
              <a:rPr lang="en-US" sz="1800" baseline="-25000">
                <a:latin typeface="Bookman Old Style" panose="02050604050505020204" pitchFamily="18" charset="0"/>
              </a:rPr>
              <a:t>1</a:t>
            </a:r>
            <a:r>
              <a:rPr lang="en-US" sz="1800">
                <a:latin typeface="Bookman Old Style" panose="02050604050505020204" pitchFamily="18" charset="0"/>
              </a:rPr>
              <a:t>) dengan bilangan ¼</a:t>
            </a:r>
            <a:endParaRPr lang="en-US" sz="1800" i="1">
              <a:latin typeface="Bookman Old Style" panose="02050604050505020204" pitchFamily="18" charset="0"/>
            </a:endParaRPr>
          </a:p>
        </p:txBody>
      </p:sp>
      <p:sp>
        <p:nvSpPr>
          <p:cNvPr id="24587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2057400" y="3352801"/>
          <a:ext cx="289560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7" imgW="1548728" imgH="710891" progId="Equation.3">
                  <p:embed/>
                </p:oleObj>
              </mc:Choice>
              <mc:Fallback>
                <p:oleObj name="Equation" r:id="rId7" imgW="1548728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1"/>
                        <a:ext cx="2895600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Rectangle 1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5102226" y="3338514"/>
          <a:ext cx="3567113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9" imgW="1981200" imgH="711200" progId="Equation.3">
                  <p:embed/>
                </p:oleObj>
              </mc:Choice>
              <mc:Fallback>
                <p:oleObj name="Equation" r:id="rId9" imgW="19812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2226" y="3338514"/>
                        <a:ext cx="3567113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229100" y="5105400"/>
            <a:ext cx="4229100" cy="838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>
                <a:latin typeface="Bookman Old Style" panose="02050604050505020204" pitchFamily="18" charset="0"/>
              </a:rPr>
              <a:t>Perkalian (–2) dengan </a:t>
            </a:r>
            <a:r>
              <a:rPr lang="en-US" sz="1800" i="1">
                <a:latin typeface="Bookman Old Style" panose="02050604050505020204" pitchFamily="18" charset="0"/>
              </a:rPr>
              <a:t>b</a:t>
            </a:r>
            <a:r>
              <a:rPr lang="en-US" sz="1800" baseline="-25000">
                <a:latin typeface="Bookman Old Style" panose="02050604050505020204" pitchFamily="18" charset="0"/>
              </a:rPr>
              <a:t>1</a:t>
            </a:r>
            <a:r>
              <a:rPr lang="en-US" sz="1800">
                <a:latin typeface="Bookman Old Style" panose="02050604050505020204" pitchFamily="18" charset="0"/>
              </a:rPr>
              <a:t> lalu tambahkan pada baris ke-3 (</a:t>
            </a:r>
            <a:r>
              <a:rPr lang="en-US" sz="1800" i="1">
                <a:latin typeface="Bookman Old Style" panose="02050604050505020204" pitchFamily="18" charset="0"/>
              </a:rPr>
              <a:t>b</a:t>
            </a:r>
            <a:r>
              <a:rPr lang="en-US" sz="1800" baseline="-25000">
                <a:latin typeface="Bookman Old Style" panose="02050604050505020204" pitchFamily="18" charset="0"/>
              </a:rPr>
              <a:t>3</a:t>
            </a:r>
            <a:r>
              <a:rPr lang="en-US" sz="1800">
                <a:latin typeface="Bookman Old Style" panose="02050604050505020204" pitchFamily="18" charset="0"/>
              </a:rPr>
              <a:t>)</a:t>
            </a:r>
            <a:endParaRPr lang="en-US" sz="1800" i="1">
              <a:latin typeface="Bookman Old Style" panose="02050604050505020204" pitchFamily="18" charset="0"/>
            </a:endParaRPr>
          </a:p>
        </p:txBody>
      </p:sp>
      <p:sp>
        <p:nvSpPr>
          <p:cNvPr id="16401" name="Text Box 17" descr="Water droplets"/>
          <p:cNvSpPr txBox="1">
            <a:spLocks noChangeArrowheads="1"/>
          </p:cNvSpPr>
          <p:nvPr/>
        </p:nvSpPr>
        <p:spPr bwMode="auto">
          <a:xfrm>
            <a:off x="6597650" y="4160838"/>
            <a:ext cx="3048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6402" name="Text Box 18" descr="Water droplets"/>
          <p:cNvSpPr txBox="1">
            <a:spLocks noChangeArrowheads="1"/>
          </p:cNvSpPr>
          <p:nvPr/>
        </p:nvSpPr>
        <p:spPr bwMode="auto">
          <a:xfrm>
            <a:off x="7118350" y="4175125"/>
            <a:ext cx="349250" cy="412750"/>
          </a:xfrm>
          <a:prstGeom prst="rect">
            <a:avLst/>
          </a:prstGeom>
          <a:blipFill dpi="0" rotWithShape="1">
            <a:blip r:embed="rId11">
              <a:alphaModFix amt="5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03" name="Text Box 19" descr="Water droplets"/>
          <p:cNvSpPr txBox="1">
            <a:spLocks noChangeArrowheads="1"/>
          </p:cNvSpPr>
          <p:nvPr/>
        </p:nvSpPr>
        <p:spPr bwMode="auto">
          <a:xfrm>
            <a:off x="7635876" y="4175125"/>
            <a:ext cx="365125" cy="412750"/>
          </a:xfrm>
          <a:prstGeom prst="rect">
            <a:avLst/>
          </a:prstGeom>
          <a:blipFill dpi="0" rotWithShape="1">
            <a:blip r:embed="rId11">
              <a:alphaModFix amt="5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04" name="Text Box 20" descr="Water droplets"/>
          <p:cNvSpPr txBox="1">
            <a:spLocks noChangeArrowheads="1"/>
          </p:cNvSpPr>
          <p:nvPr/>
        </p:nvSpPr>
        <p:spPr bwMode="auto">
          <a:xfrm>
            <a:off x="8201025" y="4159250"/>
            <a:ext cx="285750" cy="412750"/>
          </a:xfrm>
          <a:prstGeom prst="rect">
            <a:avLst/>
          </a:prstGeom>
          <a:blipFill dpi="0" rotWithShape="1">
            <a:blip r:embed="rId11">
              <a:alphaModFix amt="5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5832475" y="457200"/>
            <a:ext cx="1905000" cy="45720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6553200" y="3352800"/>
            <a:ext cx="1905000" cy="45720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6451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2" grpId="0" animBg="1"/>
      <p:bldP spid="16400" grpId="0" animBg="1"/>
      <p:bldP spid="16401" grpId="0" animBg="1"/>
      <p:bldP spid="16402" grpId="0" animBg="1"/>
      <p:bldP spid="16403" grpId="0" animBg="1"/>
      <p:bldP spid="16404" grpId="0" animBg="1"/>
      <p:bldP spid="16405" grpId="0" animBg="1"/>
      <p:bldP spid="1640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394DE5-50F9-4645-AD6B-0DC3032559BB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sz="14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2900" y="120650"/>
            <a:ext cx="8966200" cy="6019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v-SE" sz="2400">
                <a:latin typeface="Bookman Old Style" panose="02050604050505020204" pitchFamily="18" charset="0"/>
              </a:rPr>
              <a:t>Beberapa definisi yang perlu diketahui :</a:t>
            </a:r>
          </a:p>
          <a:p>
            <a:pPr eaLnBrk="1" hangingPunct="1">
              <a:lnSpc>
                <a:spcPct val="90000"/>
              </a:lnSpc>
            </a:pPr>
            <a:endParaRPr lang="sv-SE" sz="240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400">
                <a:latin typeface="Bookman Old Style" panose="02050604050505020204" pitchFamily="18" charset="0"/>
              </a:rPr>
              <a:t>	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40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40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40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40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sv-SE" sz="2200">
                <a:latin typeface="Bookman Old Style" panose="02050604050505020204" pitchFamily="18" charset="0"/>
              </a:rPr>
              <a:t>Baris pertama dan ke-2 dinamakan </a:t>
            </a:r>
            <a:r>
              <a:rPr lang="sv-SE" sz="2200" b="1">
                <a:latin typeface="Bookman Old Style" panose="02050604050505020204" pitchFamily="18" charset="0"/>
              </a:rPr>
              <a:t>baris tak nol</a:t>
            </a:r>
            <a:r>
              <a:rPr lang="sv-SE" sz="2200">
                <a:latin typeface="Bookman Old Style" panose="02050604050505020204" pitchFamily="18" charset="0"/>
              </a:rPr>
              <a:t>, karena pada  kedua baris tersebut memuat unsur tak nol. 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200">
                <a:latin typeface="Bookman Old Style" panose="02050604050505020204" pitchFamily="18" charset="0"/>
              </a:rPr>
              <a:t>Bilangan 1 pada baris pertama dan bilangan 3 pada baris ke-2 dinamakan </a:t>
            </a:r>
            <a:r>
              <a:rPr lang="sv-SE" sz="2200" b="1">
                <a:latin typeface="Bookman Old Style" panose="02050604050505020204" pitchFamily="18" charset="0"/>
              </a:rPr>
              <a:t>unsur pertama tak nol </a:t>
            </a:r>
            <a:r>
              <a:rPr lang="sv-SE" sz="2200">
                <a:latin typeface="Bookman Old Style" panose="02050604050505020204" pitchFamily="18" charset="0"/>
              </a:rPr>
              <a:t>pada baris masing-masing.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200">
                <a:latin typeface="Bookman Old Style" panose="02050604050505020204" pitchFamily="18" charset="0"/>
              </a:rPr>
              <a:t>Bilangan 1 (pada baris pertama kolom pertama)  dinamakan </a:t>
            </a:r>
            <a:r>
              <a:rPr lang="sv-SE" sz="2200" b="1">
                <a:latin typeface="Bookman Old Style" panose="02050604050505020204" pitchFamily="18" charset="0"/>
              </a:rPr>
              <a:t>satu utama</a:t>
            </a:r>
            <a:r>
              <a:rPr lang="sv-SE" sz="2200">
                <a:latin typeface="Bookman Old Style" panose="02050604050505020204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200">
                <a:latin typeface="Bookman Old Style" panose="02050604050505020204" pitchFamily="18" charset="0"/>
              </a:rPr>
              <a:t>Baris ke-3 dinamakan </a:t>
            </a:r>
            <a:r>
              <a:rPr lang="sv-SE" sz="2200" b="1">
                <a:latin typeface="Bookman Old Style" panose="02050604050505020204" pitchFamily="18" charset="0"/>
              </a:rPr>
              <a:t>baris nol</a:t>
            </a:r>
            <a:r>
              <a:rPr lang="sv-SE" sz="2200">
                <a:latin typeface="Bookman Old Style" panose="02050604050505020204" pitchFamily="18" charset="0"/>
              </a:rPr>
              <a:t>, karena setiap unsur pada baris ke-3 adalah nol.</a:t>
            </a:r>
            <a:endParaRPr lang="en-US" sz="2200">
              <a:latin typeface="Bookman Old Style" panose="02050604050505020204" pitchFamily="18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098675" y="777876"/>
          <a:ext cx="3214688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3" imgW="1244600" imgH="711200" progId="Equation.3">
                  <p:embed/>
                </p:oleObj>
              </mc:Choice>
              <mc:Fallback>
                <p:oleObj name="Equation" r:id="rId3" imgW="1244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5" y="777876"/>
                        <a:ext cx="3214688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2876550" y="793750"/>
            <a:ext cx="381000" cy="533400"/>
          </a:xfrm>
          <a:prstGeom prst="ellipse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4191000" y="1371600"/>
            <a:ext cx="381000" cy="533400"/>
          </a:xfrm>
          <a:prstGeom prst="ellipse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3248025" y="581025"/>
            <a:ext cx="381000" cy="2286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1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6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17416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4" grpId="0" animBg="1"/>
      <p:bldP spid="17414" grpId="1" animBg="1"/>
      <p:bldP spid="17415" grpId="0" animBg="1"/>
      <p:bldP spid="17416" grpId="0" animBg="1"/>
      <p:bldP spid="1741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07994"/>
          </a:xfrm>
        </p:spPr>
        <p:txBody>
          <a:bodyPr/>
          <a:lstStyle/>
          <a:p>
            <a:r>
              <a:rPr lang="en-US" dirty="0" smtClean="0"/>
              <a:t>ESILON BARIS TEREDUKSI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50848"/>
            <a:ext cx="10058400" cy="4050792"/>
          </a:xfrm>
        </p:spPr>
        <p:txBody>
          <a:bodyPr/>
          <a:lstStyle/>
          <a:p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matriks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esilon</a:t>
            </a:r>
            <a:r>
              <a:rPr lang="en-US" sz="2200" dirty="0" smtClean="0"/>
              <a:t> </a:t>
            </a:r>
            <a:r>
              <a:rPr lang="en-US" sz="2200" dirty="0" err="1" smtClean="0"/>
              <a:t>baris</a:t>
            </a:r>
            <a:r>
              <a:rPr lang="en-US" sz="2200" dirty="0" smtClean="0"/>
              <a:t> </a:t>
            </a:r>
            <a:r>
              <a:rPr lang="en-US" sz="2200" dirty="0" err="1" smtClean="0"/>
              <a:t>tereduksi</a:t>
            </a:r>
            <a:r>
              <a:rPr lang="en-US" sz="2200" dirty="0" smtClean="0"/>
              <a:t> </a:t>
            </a:r>
            <a:r>
              <a:rPr lang="en-US" sz="2200" dirty="0" err="1" smtClean="0"/>
              <a:t>yg</a:t>
            </a:r>
            <a:r>
              <a:rPr lang="en-US" sz="2200" dirty="0" smtClean="0"/>
              <a:t> </a:t>
            </a:r>
            <a:r>
              <a:rPr lang="en-US" sz="2200" dirty="0" err="1" smtClean="0"/>
              <a:t>unik</a:t>
            </a:r>
            <a:endParaRPr lang="en-US" sz="22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dirty="0" err="1" smtClean="0"/>
              <a:t>tak</a:t>
            </a:r>
            <a:r>
              <a:rPr lang="en-US" sz="2000" dirty="0" smtClean="0"/>
              <a:t> </a:t>
            </a:r>
            <a:r>
              <a:rPr lang="en-US" sz="2000" dirty="0" err="1" smtClean="0"/>
              <a:t>nol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punya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berurutan</a:t>
            </a:r>
            <a:r>
              <a:rPr lang="en-US" sz="2000" dirty="0" smtClean="0"/>
              <a:t>, </a:t>
            </a:r>
            <a:r>
              <a:rPr lang="en-US" sz="2000" dirty="0" err="1" smtClean="0"/>
              <a:t>baris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kekanan</a:t>
            </a:r>
            <a:endParaRPr lang="en-US" sz="2000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dirty="0" err="1" smtClean="0"/>
              <a:t>nol</a:t>
            </a:r>
            <a:r>
              <a:rPr lang="en-US" sz="2000" dirty="0" smtClean="0"/>
              <a:t> </a:t>
            </a:r>
            <a:r>
              <a:rPr lang="en-US" sz="2000" dirty="0" err="1" smtClean="0"/>
              <a:t>taruh</a:t>
            </a:r>
            <a:r>
              <a:rPr lang="en-US" sz="2000" dirty="0" smtClean="0"/>
              <a:t> di paling </a:t>
            </a:r>
            <a:r>
              <a:rPr lang="en-US" sz="2000" dirty="0" err="1" smtClean="0"/>
              <a:t>bawah</a:t>
            </a:r>
            <a:endParaRPr lang="en-US" sz="2000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err="1" smtClean="0"/>
              <a:t>Kolom</a:t>
            </a:r>
            <a:r>
              <a:rPr lang="en-US" sz="2000" dirty="0" smtClean="0"/>
              <a:t> yang </a:t>
            </a:r>
            <a:r>
              <a:rPr lang="en-US" sz="2000" dirty="0" err="1" smtClean="0"/>
              <a:t>punya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</a:t>
            </a:r>
            <a:r>
              <a:rPr lang="en-US" sz="2000" dirty="0" err="1" smtClean="0"/>
              <a:t>nol</a:t>
            </a:r>
            <a:endParaRPr lang="en-US" sz="2000" dirty="0" smtClean="0"/>
          </a:p>
          <a:p>
            <a:pPr marL="731520" lvl="1" indent="-457200">
              <a:buFont typeface="+mj-lt"/>
              <a:buAutoNum type="arabicPeriod"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38528" y="2084832"/>
            <a:ext cx="5986272" cy="58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APA ITU ESILON BARIS TEREDUKSI ??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77824" y="5047488"/>
            <a:ext cx="89123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150000"/>
              </a:lnSpc>
              <a:buNone/>
            </a:pP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dinamakan</a:t>
            </a:r>
            <a:r>
              <a:rPr lang="en-US" sz="2000" dirty="0"/>
              <a:t> </a:t>
            </a:r>
            <a:r>
              <a:rPr lang="en-US" sz="2000" dirty="0" err="1"/>
              <a:t>esilon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dipenuhi</a:t>
            </a:r>
            <a:r>
              <a:rPr lang="en-US" sz="2000" dirty="0" smtClean="0"/>
              <a:t> </a:t>
            </a:r>
            <a:r>
              <a:rPr lang="en-US" sz="2000" dirty="0" err="1"/>
              <a:t>sifat</a:t>
            </a:r>
            <a:r>
              <a:rPr lang="en-US" sz="2000" dirty="0"/>
              <a:t> 1, 2, </a:t>
            </a:r>
            <a:r>
              <a:rPr lang="en-US" sz="2000" dirty="0" err="1"/>
              <a:t>dan</a:t>
            </a:r>
            <a:r>
              <a:rPr lang="en-US" sz="2000" dirty="0"/>
              <a:t> 3 </a:t>
            </a:r>
          </a:p>
          <a:p>
            <a:pPr marL="609600" indent="-609600">
              <a:buNone/>
            </a:pP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dinamakan</a:t>
            </a:r>
            <a:r>
              <a:rPr lang="en-US" sz="2000" dirty="0"/>
              <a:t> </a:t>
            </a:r>
            <a:r>
              <a:rPr lang="en-US" sz="2000" dirty="0" err="1"/>
              <a:t>esilon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tereduksi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dipenuhi</a:t>
            </a:r>
            <a:r>
              <a:rPr lang="en-US" sz="2000" dirty="0" smtClean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sifat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581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2900" y="157163"/>
            <a:ext cx="8991600" cy="6477000"/>
          </a:xfrm>
          <a:blipFill rotWithShape="1">
            <a:blip r:embed="rId3">
              <a:alphaModFix amt="15000"/>
            </a:blip>
          </a:blipFill>
        </p:spPr>
        <p:txBody>
          <a:bodyPr>
            <a:normAutofit lnSpcReduction="10000"/>
          </a:bodyPr>
          <a:lstStyle/>
          <a:p>
            <a:pPr algn="l" eaLnBrk="1" hangingPunct="1"/>
            <a:r>
              <a:rPr lang="en-US" sz="2400" b="1">
                <a:latin typeface="Bookman Old Style" panose="02050604050505020204" pitchFamily="18" charset="0"/>
              </a:rPr>
              <a:t>1. Matriks dan Jenisnya</a:t>
            </a:r>
          </a:p>
          <a:p>
            <a:pPr lvl="1" algn="l" eaLnBrk="1" hangingPunct="1"/>
            <a:endParaRPr lang="sv-SE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200">
              <a:latin typeface="Bookman Old Style" panose="02050604050505020204" pitchFamily="18" charset="0"/>
            </a:endParaRPr>
          </a:p>
          <a:p>
            <a:pPr algn="l" eaLnBrk="1" hangingPunct="1"/>
            <a:r>
              <a:rPr lang="en-US" sz="2200" b="1">
                <a:latin typeface="Bookman Old Style" panose="02050604050505020204" pitchFamily="18" charset="0"/>
              </a:rPr>
              <a:t>Notasi Matriks</a:t>
            </a:r>
          </a:p>
          <a:p>
            <a:pPr algn="l" eaLnBrk="1" hangingPunct="1"/>
            <a:endParaRPr lang="en-US" sz="22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r>
              <a:rPr lang="en-US" sz="2400" b="1">
                <a:latin typeface="Bookman Old Style" panose="02050604050505020204" pitchFamily="18" charset="0"/>
              </a:rPr>
              <a:t>Matriks A berukuran (Ordo) </a:t>
            </a:r>
            <a:r>
              <a:rPr lang="en-US" sz="2400" b="1" i="1">
                <a:latin typeface="Bookman Old Style" panose="02050604050505020204" pitchFamily="18" charset="0"/>
              </a:rPr>
              <a:t>m</a:t>
            </a:r>
            <a:r>
              <a:rPr lang="en-US" sz="2400" b="1">
                <a:latin typeface="Bookman Old Style" panose="02050604050505020204" pitchFamily="18" charset="0"/>
              </a:rPr>
              <a:t>x</a:t>
            </a:r>
            <a:r>
              <a:rPr lang="en-US" sz="2400" b="1" i="1">
                <a:latin typeface="Bookman Old Style" panose="02050604050505020204" pitchFamily="18" charset="0"/>
              </a:rPr>
              <a:t>n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F6CB36-AC56-40DE-882D-A30BFB74012B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sz="1400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762125" y="1651001"/>
          <a:ext cx="3716338" cy="210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1612900" imgH="939800" progId="Equation.3">
                  <p:embed/>
                </p:oleObj>
              </mc:Choice>
              <mc:Fallback>
                <p:oleObj name="Equation" r:id="rId4" imgW="16129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1651001"/>
                        <a:ext cx="3716338" cy="210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590800" y="1746250"/>
            <a:ext cx="2667000" cy="463550"/>
          </a:xfrm>
          <a:prstGeom prst="rect">
            <a:avLst/>
          </a:prstGeom>
          <a:solidFill>
            <a:srgbClr val="00FF00">
              <a:alpha val="59999"/>
            </a:srgbClr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5486400" y="198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43601" y="1828801"/>
            <a:ext cx="2157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800" b="1">
                <a:latin typeface="Bookman Old Style" panose="02050604050505020204" pitchFamily="18" charset="0"/>
              </a:rPr>
              <a:t>Baris pertama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352800" y="1752600"/>
            <a:ext cx="533400" cy="1981200"/>
          </a:xfrm>
          <a:prstGeom prst="rect">
            <a:avLst/>
          </a:prstGeom>
          <a:solidFill>
            <a:srgbClr val="FFFF00">
              <a:alpha val="50195"/>
            </a:srgbClr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276600" y="4419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800" b="1">
                <a:latin typeface="Bookman Old Style" panose="02050604050505020204" pitchFamily="18" charset="0"/>
              </a:rPr>
              <a:t>Kolom kedua</a:t>
            </a: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V="1">
            <a:off x="35052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4648200" y="3276600"/>
            <a:ext cx="609600" cy="457200"/>
          </a:xfrm>
          <a:prstGeom prst="ellipse">
            <a:avLst/>
          </a:prstGeom>
          <a:solidFill>
            <a:srgbClr val="00FFFF">
              <a:alpha val="49019"/>
            </a:srgbClr>
          </a:solidFill>
          <a:ln w="2857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H="1">
            <a:off x="54864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919788" y="3200400"/>
            <a:ext cx="4214812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b="1">
                <a:latin typeface="Bookman Old Style" panose="02050604050505020204" pitchFamily="18" charset="0"/>
              </a:rPr>
              <a:t>Unsur / entri /elemen ke-</a:t>
            </a:r>
            <a:r>
              <a:rPr lang="en-US" sz="1800" b="1" i="1">
                <a:latin typeface="Bookman Old Style" panose="02050604050505020204" pitchFamily="18" charset="0"/>
              </a:rPr>
              <a:t>mn</a:t>
            </a:r>
            <a:r>
              <a:rPr lang="en-US" sz="1800" b="1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b="1">
                <a:latin typeface="Bookman Old Style" panose="02050604050505020204" pitchFamily="18" charset="0"/>
              </a:rPr>
              <a:t>(baris </a:t>
            </a:r>
            <a:r>
              <a:rPr lang="en-US" sz="1800" b="1" i="1">
                <a:latin typeface="Bookman Old Style" panose="02050604050505020204" pitchFamily="18" charset="0"/>
              </a:rPr>
              <a:t>m</a:t>
            </a:r>
            <a:r>
              <a:rPr lang="en-US" sz="1800" b="1">
                <a:latin typeface="Bookman Old Style" panose="02050604050505020204" pitchFamily="18" charset="0"/>
              </a:rPr>
              <a:t> kolom </a:t>
            </a:r>
            <a:r>
              <a:rPr lang="en-US" sz="1800" b="1" i="1">
                <a:latin typeface="Bookman Old Style" panose="02050604050505020204" pitchFamily="18" charset="0"/>
              </a:rPr>
              <a:t>n</a:t>
            </a:r>
            <a:r>
              <a:rPr lang="en-US" sz="1800" b="1">
                <a:latin typeface="Bookman Old Style" panose="0205060405050502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610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  <p:bldP spid="2056" grpId="0"/>
      <p:bldP spid="2057" grpId="0" animBg="1"/>
      <p:bldP spid="2058" grpId="0"/>
      <p:bldP spid="2059" grpId="0" animBg="1"/>
      <p:bldP spid="2060" grpId="0" animBg="1"/>
      <p:bldP spid="2061" grpId="0" animBg="1"/>
      <p:bldP spid="20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612900" y="76200"/>
            <a:ext cx="8369300" cy="60198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sv-SE" sz="2400" dirty="0">
                <a:latin typeface="Bookman Old Style" panose="02050604050505020204" pitchFamily="18" charset="0"/>
              </a:rPr>
              <a:t>Misalkan </a:t>
            </a:r>
            <a:r>
              <a:rPr lang="sv-SE" sz="2400" i="1" dirty="0">
                <a:latin typeface="Bookman Old Style" panose="02050604050505020204" pitchFamily="18" charset="0"/>
              </a:rPr>
              <a:t>A</a:t>
            </a:r>
            <a:r>
              <a:rPr lang="sv-SE" sz="2400" dirty="0">
                <a:latin typeface="Bookman Old Style" panose="02050604050505020204" pitchFamily="18" charset="0"/>
              </a:rPr>
              <a:t> dan </a:t>
            </a:r>
            <a:r>
              <a:rPr lang="sv-SE" sz="2400" i="1" dirty="0">
                <a:latin typeface="Bookman Old Style" panose="02050604050505020204" pitchFamily="18" charset="0"/>
              </a:rPr>
              <a:t>B</a:t>
            </a:r>
            <a:r>
              <a:rPr lang="sv-SE" sz="2400" dirty="0">
                <a:latin typeface="Bookman Old Style" panose="02050604050505020204" pitchFamily="18" charset="0"/>
              </a:rPr>
              <a:t> adalah matriks berukuran sama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</a:p>
          <a:p>
            <a:pPr marL="609600" indent="-609600">
              <a:buNone/>
            </a:pPr>
            <a:r>
              <a:rPr lang="sv-SE" sz="2400" dirty="0">
                <a:latin typeface="Bookman Old Style" panose="02050604050505020204" pitchFamily="18" charset="0"/>
              </a:rPr>
              <a:t> </a:t>
            </a:r>
            <a:r>
              <a:rPr lang="sv-SE" sz="2400" i="1" dirty="0">
                <a:latin typeface="Bookman Old Style" panose="02050604050505020204" pitchFamily="18" charset="0"/>
              </a:rPr>
              <a:t>A</a:t>
            </a:r>
            <a:r>
              <a:rPr lang="sv-SE" sz="2400" dirty="0">
                <a:latin typeface="Bookman Old Style" panose="02050604050505020204" pitchFamily="18" charset="0"/>
              </a:rPr>
              <a:t> dan </a:t>
            </a:r>
            <a:r>
              <a:rPr lang="sv-SE" sz="2400" i="1" dirty="0">
                <a:latin typeface="Bookman Old Style" panose="02050604050505020204" pitchFamily="18" charset="0"/>
              </a:rPr>
              <a:t>B</a:t>
            </a:r>
            <a:r>
              <a:rPr lang="sv-SE" sz="2400" dirty="0">
                <a:latin typeface="Bookman Old Style" panose="02050604050505020204" pitchFamily="18" charset="0"/>
              </a:rPr>
              <a:t>  dikatakan sama (notasi </a:t>
            </a:r>
            <a:r>
              <a:rPr lang="sv-SE" sz="2400" i="1" dirty="0">
                <a:latin typeface="Bookman Old Style" panose="02050604050505020204" pitchFamily="18" charset="0"/>
              </a:rPr>
              <a:t>A</a:t>
            </a:r>
            <a:r>
              <a:rPr lang="sv-SE" sz="2400" dirty="0">
                <a:latin typeface="Bookman Old Style" panose="02050604050505020204" pitchFamily="18" charset="0"/>
              </a:rPr>
              <a:t> = </a:t>
            </a:r>
            <a:r>
              <a:rPr lang="sv-SE" sz="2400" i="1" dirty="0">
                <a:latin typeface="Bookman Old Style" panose="02050604050505020204" pitchFamily="18" charset="0"/>
              </a:rPr>
              <a:t>B</a:t>
            </a:r>
            <a:r>
              <a:rPr lang="sv-SE" sz="2400" dirty="0">
                <a:latin typeface="Bookman Old Style" panose="02050604050505020204" pitchFamily="18" charset="0"/>
              </a:rPr>
              <a:t>)  </a:t>
            </a:r>
          </a:p>
          <a:p>
            <a:pPr marL="609600" indent="-609600">
              <a:buNone/>
            </a:pPr>
            <a:r>
              <a:rPr lang="sv-SE" sz="2200" b="1" dirty="0">
                <a:latin typeface="Bookman Old Style" panose="02050604050505020204" pitchFamily="18" charset="0"/>
              </a:rPr>
              <a:t>			jika</a:t>
            </a:r>
          </a:p>
          <a:p>
            <a:pPr marL="609600" indent="-609600">
              <a:buNone/>
            </a:pPr>
            <a:r>
              <a:rPr lang="sv-SE" sz="2800" b="1" dirty="0">
                <a:latin typeface="Bookman Old Style" panose="02050604050505020204" pitchFamily="18" charset="0"/>
              </a:rPr>
              <a:t>	</a:t>
            </a:r>
            <a:r>
              <a:rPr lang="sv-SE" sz="3000" b="1" i="1" dirty="0">
                <a:latin typeface="Bookman Old Style" panose="02050604050505020204" pitchFamily="18" charset="0"/>
              </a:rPr>
              <a:t>a</a:t>
            </a:r>
            <a:r>
              <a:rPr lang="sv-SE" b="1" i="1" baseline="-25000" dirty="0" smtClean="0">
                <a:latin typeface="Bookman Old Style" panose="02050604050505020204" pitchFamily="18" charset="0"/>
              </a:rPr>
              <a:t>ij</a:t>
            </a:r>
            <a:r>
              <a:rPr lang="en-US" sz="4400" dirty="0"/>
              <a:t> </a:t>
            </a:r>
            <a:r>
              <a:rPr lang="en-US" b="1" dirty="0" smtClean="0">
                <a:latin typeface="Bookman Old Style" panose="02050604050505020204" pitchFamily="18" charset="0"/>
              </a:rPr>
              <a:t>= </a:t>
            </a:r>
            <a:r>
              <a:rPr lang="sv-SE" b="1" i="1" dirty="0" smtClean="0">
                <a:latin typeface="Bookman Old Style" panose="02050604050505020204" pitchFamily="18" charset="0"/>
              </a:rPr>
              <a:t>b</a:t>
            </a:r>
            <a:r>
              <a:rPr lang="sv-SE" b="1" i="1" baseline="-25000" dirty="0" smtClean="0">
                <a:latin typeface="Bookman Old Style" panose="02050604050505020204" pitchFamily="18" charset="0"/>
              </a:rPr>
              <a:t>ij</a:t>
            </a:r>
            <a:r>
              <a:rPr lang="sv-SE" sz="2400" b="1" i="1" dirty="0">
                <a:latin typeface="Bookman Old Style" panose="02050604050505020204" pitchFamily="18" charset="0"/>
              </a:rPr>
              <a:t>  </a:t>
            </a:r>
            <a:r>
              <a:rPr lang="sv-SE" sz="2800" b="1" i="1" dirty="0">
                <a:latin typeface="Bookman Old Style" panose="02050604050505020204" pitchFamily="18" charset="0"/>
              </a:rPr>
              <a:t> </a:t>
            </a:r>
            <a:r>
              <a:rPr lang="sv-SE" sz="2200" b="1" dirty="0">
                <a:latin typeface="Bookman Old Style" panose="02050604050505020204" pitchFamily="18" charset="0"/>
              </a:rPr>
              <a:t>untuk setiap</a:t>
            </a:r>
            <a:r>
              <a:rPr lang="sv-SE" sz="2200" b="1" i="1" dirty="0">
                <a:latin typeface="Bookman Old Style" panose="02050604050505020204" pitchFamily="18" charset="0"/>
              </a:rPr>
              <a:t> i </a:t>
            </a:r>
            <a:r>
              <a:rPr lang="sv-SE" sz="2200" b="1" dirty="0">
                <a:latin typeface="Bookman Old Style" panose="02050604050505020204" pitchFamily="18" charset="0"/>
              </a:rPr>
              <a:t>dan</a:t>
            </a:r>
            <a:r>
              <a:rPr lang="sv-SE" sz="2200" b="1" i="1" dirty="0">
                <a:latin typeface="Bookman Old Style" panose="02050604050505020204" pitchFamily="18" charset="0"/>
              </a:rPr>
              <a:t> j</a:t>
            </a:r>
          </a:p>
          <a:p>
            <a:pPr marL="609600" indent="-609600">
              <a:buNone/>
            </a:pPr>
            <a:endParaRPr lang="sv-SE" sz="2200" b="1" dirty="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sv-SE" sz="2400" b="1" dirty="0">
                <a:latin typeface="Bookman Old Style" panose="02050604050505020204" pitchFamily="18" charset="0"/>
              </a:rPr>
              <a:t>Jenis-jenis Matriks</a:t>
            </a:r>
          </a:p>
          <a:p>
            <a:pPr marL="609600" indent="-609600" algn="just"/>
            <a:r>
              <a:rPr lang="id-ID" sz="2200" b="1" i="1" dirty="0">
                <a:latin typeface="Bookman Old Style" panose="02050604050505020204" pitchFamily="18" charset="0"/>
              </a:rPr>
              <a:t>Matriks bujur sangkar (persegi)</a:t>
            </a:r>
            <a:endParaRPr lang="en-US" sz="2200" b="1" i="1" dirty="0">
              <a:latin typeface="Bookman Old Style" panose="02050604050505020204" pitchFamily="18" charset="0"/>
            </a:endParaRPr>
          </a:p>
          <a:p>
            <a:pPr marL="609600" indent="-609600" algn="just">
              <a:buNone/>
            </a:pPr>
            <a:r>
              <a:rPr lang="en-US" sz="2200" b="1" i="1" dirty="0">
                <a:latin typeface="Bookman Old Style" panose="02050604050505020204" pitchFamily="18" charset="0"/>
              </a:rPr>
              <a:t>	</a:t>
            </a:r>
            <a:r>
              <a:rPr lang="en-US" sz="2400" dirty="0">
                <a:latin typeface="Bookman Old Style" panose="02050604050505020204" pitchFamily="18" charset="0"/>
                <a:sym typeface="Wingdings" panose="05000000000000000000" pitchFamily="2" charset="2"/>
              </a:rPr>
              <a:t></a:t>
            </a:r>
            <a:r>
              <a:rPr lang="en-US" sz="2400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400" dirty="0">
                <a:latin typeface="Bookman Old Style" panose="02050604050505020204" pitchFamily="18" charset="0"/>
              </a:rPr>
              <a:t>M</a:t>
            </a:r>
            <a:r>
              <a:rPr lang="id-ID" sz="2400" dirty="0">
                <a:latin typeface="Bookman Old Style" panose="02050604050505020204" pitchFamily="18" charset="0"/>
              </a:rPr>
              <a:t>atriks yang jumlah baris dan jumlah kolomnya adalah sama</a:t>
            </a:r>
            <a:r>
              <a:rPr lang="en-US" sz="2400" dirty="0">
                <a:latin typeface="Bookman Old Style" panose="02050604050505020204" pitchFamily="18" charset="0"/>
              </a:rPr>
              <a:t> (</a:t>
            </a:r>
            <a:r>
              <a:rPr lang="en-US" sz="2400" i="1" dirty="0">
                <a:latin typeface="Bookman Old Style" panose="02050604050505020204" pitchFamily="18" charset="0"/>
              </a:rPr>
              <a:t>n</a:t>
            </a:r>
            <a:r>
              <a:rPr lang="en-US" sz="2400" dirty="0">
                <a:latin typeface="Bookman Old Style" panose="02050604050505020204" pitchFamily="18" charset="0"/>
              </a:rPr>
              <a:t> x </a:t>
            </a:r>
            <a:r>
              <a:rPr lang="en-US" sz="2400" i="1" dirty="0">
                <a:latin typeface="Bookman Old Style" panose="02050604050505020204" pitchFamily="18" charset="0"/>
              </a:rPr>
              <a:t>n</a:t>
            </a:r>
            <a:r>
              <a:rPr lang="en-US" sz="2400" dirty="0">
                <a:latin typeface="Bookman Old Style" panose="02050604050505020204" pitchFamily="18" charset="0"/>
              </a:rPr>
              <a:t>)</a:t>
            </a:r>
          </a:p>
          <a:p>
            <a:pPr marL="609600" indent="-609600" algn="just">
              <a:buNone/>
            </a:pPr>
            <a:r>
              <a:rPr lang="en-US" sz="2200" b="1" dirty="0">
                <a:latin typeface="Bookman Old Style" panose="02050604050505020204" pitchFamily="18" charset="0"/>
              </a:rPr>
              <a:t>	</a:t>
            </a:r>
            <a:r>
              <a:rPr lang="en-US" sz="2200" b="1" dirty="0" err="1">
                <a:latin typeface="Bookman Old Style" panose="02050604050505020204" pitchFamily="18" charset="0"/>
              </a:rPr>
              <a:t>Contoh</a:t>
            </a:r>
            <a:r>
              <a:rPr lang="en-US" sz="2200" b="1" dirty="0">
                <a:latin typeface="Bookman Old Style" panose="02050604050505020204" pitchFamily="18" charset="0"/>
              </a:rPr>
              <a:t> :</a:t>
            </a:r>
          </a:p>
          <a:p>
            <a:pPr marL="609600" indent="-609600" algn="just">
              <a:buNone/>
            </a:pPr>
            <a:endParaRPr lang="en-US" sz="2400" dirty="0">
              <a:latin typeface="Bookman Old Style" panose="02050604050505020204" pitchFamily="18" charset="0"/>
            </a:endParaRPr>
          </a:p>
          <a:p>
            <a:pPr marL="609600" indent="-609600" algn="just">
              <a:buNone/>
            </a:pPr>
            <a:endParaRPr lang="en-US" sz="2800" dirty="0">
              <a:latin typeface="Bookman Old Style" panose="02050604050505020204" pitchFamily="18" charset="0"/>
            </a:endParaRPr>
          </a:p>
          <a:p>
            <a:pPr marL="609600" indent="-609600" algn="just">
              <a:buNone/>
            </a:pPr>
            <a:r>
              <a:rPr lang="en-US" sz="2800" dirty="0">
                <a:latin typeface="Bookman Old Style" panose="02050604050505020204" pitchFamily="18" charset="0"/>
              </a:rPr>
              <a:t> </a:t>
            </a:r>
          </a:p>
          <a:p>
            <a:pPr marL="609600" indent="-609600" algn="just">
              <a:buNone/>
            </a:pPr>
            <a:endParaRPr lang="en-US" sz="2800" dirty="0">
              <a:latin typeface="Bookman Old Style" panose="02050604050505020204" pitchFamily="18" charset="0"/>
            </a:endParaRPr>
          </a:p>
          <a:p>
            <a:pPr marL="609600" indent="-609600" algn="just">
              <a:buNone/>
            </a:pPr>
            <a:endParaRPr lang="en-US" sz="2800" dirty="0">
              <a:latin typeface="Bookman Old Style" panose="02050604050505020204" pitchFamily="18" charset="0"/>
            </a:endParaRPr>
          </a:p>
          <a:p>
            <a:pPr marL="609600" indent="-609600" algn="just"/>
            <a:endParaRPr lang="en-US" sz="2400" dirty="0">
              <a:latin typeface="Bookman Old Style" panose="02050604050505020204" pitchFamily="18" charset="0"/>
            </a:endParaRPr>
          </a:p>
          <a:p>
            <a:pPr marL="609600" indent="-609600" algn="just"/>
            <a:endParaRPr lang="en-US" sz="2800" dirty="0">
              <a:latin typeface="Bookman Old Style" panose="02050604050505020204" pitchFamily="18" charset="0"/>
              <a:sym typeface="Wingdings" panose="05000000000000000000" pitchFamily="2" charset="2"/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F7366E-2EBB-47A3-A490-D977930F626D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sz="1400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352800" y="4413251"/>
          <a:ext cx="2286000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965200" imgH="711200" progId="Equation.3">
                  <p:embed/>
                </p:oleObj>
              </mc:Choice>
              <mc:Fallback>
                <p:oleObj name="Equation" r:id="rId3" imgW="9652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13251"/>
                        <a:ext cx="2286000" cy="169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6"/>
          <p:cNvSpPr>
            <a:spLocks noChangeArrowheads="1"/>
          </p:cNvSpPr>
          <p:nvPr/>
        </p:nvSpPr>
        <p:spPr bwMode="auto">
          <a:xfrm rot="2563957">
            <a:off x="3879851" y="5032375"/>
            <a:ext cx="1908175" cy="457200"/>
          </a:xfrm>
          <a:prstGeom prst="rect">
            <a:avLst/>
          </a:prstGeom>
          <a:solidFill>
            <a:srgbClr val="FFFF00">
              <a:alpha val="50195"/>
            </a:srgbClr>
          </a:solidFill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H="1">
            <a:off x="5638800" y="5334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705600" y="5043489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000" b="1"/>
              <a:t>Unsur diagonal</a:t>
            </a:r>
          </a:p>
        </p:txBody>
      </p:sp>
    </p:spTree>
    <p:extLst>
      <p:ext uri="{BB962C8B-B14F-4D97-AF65-F5344CB8AC3E}">
        <p14:creationId xmlns:p14="http://schemas.microsoft.com/office/powerpoint/2010/main" val="117620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  <p:bldP spid="4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84666"/>
            <a:ext cx="8596668" cy="585669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Matriks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segi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tiga</a:t>
            </a:r>
            <a:endParaRPr lang="en-US" sz="2200" b="1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200" b="1" i="1" dirty="0">
                <a:latin typeface="Bookman Old Style" panose="02050604050505020204" pitchFamily="18" charset="0"/>
              </a:rPr>
              <a:t>	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Ada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dua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jenis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,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yaitu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matriks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segitiga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atas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dan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bawah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.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200" b="1" i="1" dirty="0" err="1">
                <a:latin typeface="Bookman Old Style" panose="02050604050505020204" pitchFamily="18" charset="0"/>
              </a:rPr>
              <a:t>Matriks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segi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tiga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atas</a:t>
            </a:r>
            <a:endParaRPr lang="en-US" sz="2200" b="1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200" b="1" i="1" dirty="0">
                <a:latin typeface="Bookman Old Style" panose="02050604050505020204" pitchFamily="18" charset="0"/>
              </a:rPr>
              <a:t>	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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Matriks</a:t>
            </a:r>
            <a:r>
              <a:rPr lang="en-US" sz="2200" b="1" dirty="0">
                <a:latin typeface="Bookman Old Style" panose="02050604050505020204" pitchFamily="18" charset="0"/>
              </a:rPr>
              <a:t> yang </a:t>
            </a:r>
            <a:r>
              <a:rPr lang="en-US" sz="2200" b="1" dirty="0" err="1">
                <a:latin typeface="Bookman Old Style" panose="02050604050505020204" pitchFamily="18" charset="0"/>
              </a:rPr>
              <a:t>semua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unsur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dibawah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unsur</a:t>
            </a:r>
            <a:r>
              <a:rPr lang="en-US" sz="2200" b="1" dirty="0">
                <a:latin typeface="Bookman Old Style" panose="02050604050505020204" pitchFamily="18" charset="0"/>
              </a:rPr>
              <a:t> diagonal </a:t>
            </a:r>
            <a:r>
              <a:rPr lang="en-US" sz="2200" b="1" dirty="0" err="1">
                <a:latin typeface="Bookman Old Style" panose="02050604050505020204" pitchFamily="18" charset="0"/>
              </a:rPr>
              <a:t>pada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kolom</a:t>
            </a:r>
            <a:r>
              <a:rPr lang="en-US" sz="2200" b="1" dirty="0">
                <a:latin typeface="Bookman Old Style" panose="02050604050505020204" pitchFamily="18" charset="0"/>
              </a:rPr>
              <a:t>  yang </a:t>
            </a:r>
            <a:r>
              <a:rPr lang="en-US" sz="2200" b="1" dirty="0" err="1">
                <a:latin typeface="Bookman Old Style" panose="02050604050505020204" pitchFamily="18" charset="0"/>
              </a:rPr>
              <a:t>bersesuaian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adalah</a:t>
            </a:r>
            <a:r>
              <a:rPr lang="en-US" sz="2200" b="1" dirty="0">
                <a:latin typeface="Bookman Old Style" panose="02050604050505020204" pitchFamily="18" charset="0"/>
              </a:rPr>
              <a:t> nol.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200" b="1" i="1" dirty="0" err="1">
                <a:latin typeface="Bookman Old Style" panose="02050604050505020204" pitchFamily="18" charset="0"/>
              </a:rPr>
              <a:t>Matriks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segi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tiga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bawah</a:t>
            </a:r>
            <a:endParaRPr lang="en-US" sz="2200" b="1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200" b="1" i="1" dirty="0">
                <a:latin typeface="Bookman Old Style" panose="02050604050505020204" pitchFamily="18" charset="0"/>
              </a:rPr>
              <a:t>	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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Matriks</a:t>
            </a:r>
            <a:r>
              <a:rPr lang="en-US" sz="2200" b="1" dirty="0">
                <a:latin typeface="Bookman Old Style" panose="02050604050505020204" pitchFamily="18" charset="0"/>
              </a:rPr>
              <a:t> yang </a:t>
            </a:r>
            <a:r>
              <a:rPr lang="en-US" sz="2200" b="1" dirty="0" err="1">
                <a:latin typeface="Bookman Old Style" panose="02050604050505020204" pitchFamily="18" charset="0"/>
              </a:rPr>
              <a:t>semua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unsur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diatas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unsur</a:t>
            </a:r>
            <a:r>
              <a:rPr lang="en-US" sz="2200" b="1" dirty="0">
                <a:latin typeface="Bookman Old Style" panose="02050604050505020204" pitchFamily="18" charset="0"/>
              </a:rPr>
              <a:t> diagonal </a:t>
            </a:r>
            <a:r>
              <a:rPr lang="en-US" sz="2200" b="1" dirty="0" err="1">
                <a:latin typeface="Bookman Old Style" panose="02050604050505020204" pitchFamily="18" charset="0"/>
              </a:rPr>
              <a:t>pada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kolom</a:t>
            </a:r>
            <a:r>
              <a:rPr lang="en-US" sz="2200" b="1" dirty="0">
                <a:latin typeface="Bookman Old Style" panose="02050604050505020204" pitchFamily="18" charset="0"/>
              </a:rPr>
              <a:t> yang </a:t>
            </a:r>
            <a:r>
              <a:rPr lang="en-US" sz="2200" b="1" dirty="0" err="1">
                <a:latin typeface="Bookman Old Style" panose="02050604050505020204" pitchFamily="18" charset="0"/>
              </a:rPr>
              <a:t>bersesuaian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adalah</a:t>
            </a:r>
            <a:r>
              <a:rPr lang="en-US" sz="2200" b="1" dirty="0">
                <a:latin typeface="Bookman Old Style" panose="02050604050505020204" pitchFamily="18" charset="0"/>
              </a:rPr>
              <a:t> nol.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81B1E0-DA27-4250-A3A3-AF04D8A4ACC2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sz="140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386709"/>
              </p:ext>
            </p:extLst>
          </p:nvPr>
        </p:nvGraphicFramePr>
        <p:xfrm>
          <a:off x="3035808" y="2392681"/>
          <a:ext cx="243840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1282700" imgH="711200" progId="Equation.3">
                  <p:embed/>
                </p:oleObj>
              </mc:Choice>
              <mc:Fallback>
                <p:oleObj name="Equation" r:id="rId3" imgW="12827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808" y="2392681"/>
                        <a:ext cx="243840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84908"/>
              </p:ext>
            </p:extLst>
          </p:nvPr>
        </p:nvGraphicFramePr>
        <p:xfrm>
          <a:off x="2752344" y="5087113"/>
          <a:ext cx="24384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5" imgW="1308100" imgH="711200" progId="Equation.3">
                  <p:embed/>
                </p:oleObj>
              </mc:Choice>
              <mc:Fallback>
                <p:oleObj name="Equation" r:id="rId5" imgW="13081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344" y="5087113"/>
                        <a:ext cx="2438400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606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612900" y="212725"/>
            <a:ext cx="8369300" cy="5943600"/>
          </a:xfrm>
        </p:spPr>
        <p:txBody>
          <a:bodyPr/>
          <a:lstStyle/>
          <a:p>
            <a:pPr algn="just" eaLnBrk="1" hangingPunct="1"/>
            <a:r>
              <a:rPr lang="en-US" sz="2200" b="1" i="1">
                <a:latin typeface="Bookman Old Style" panose="02050604050505020204" pitchFamily="18" charset="0"/>
              </a:rPr>
              <a:t>Matriks Diagonal</a:t>
            </a:r>
            <a:r>
              <a:rPr lang="en-US" sz="2200" b="1">
                <a:latin typeface="Bookman Old Style" panose="02050604050505020204" pitchFamily="18" charset="0"/>
                <a:sym typeface="Wingdings" panose="05000000000000000000" pitchFamily="2" charset="2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en-US" sz="2200" b="1">
                <a:latin typeface="Bookman Old Style" panose="02050604050505020204" pitchFamily="18" charset="0"/>
                <a:sym typeface="Wingdings" panose="05000000000000000000" pitchFamily="2" charset="2"/>
              </a:rPr>
              <a:t>	</a:t>
            </a:r>
            <a:r>
              <a:rPr lang="en-US" sz="2200" b="1" i="1">
                <a:latin typeface="Bookman Old Style" panose="02050604050505020204" pitchFamily="18" charset="0"/>
              </a:rPr>
              <a:t> </a:t>
            </a:r>
            <a:r>
              <a:rPr lang="en-US" sz="2200" b="1">
                <a:latin typeface="Bookman Old Style" panose="02050604050505020204" pitchFamily="18" charset="0"/>
              </a:rPr>
              <a:t>Matriks bujur sangkar dimana setiap unsur</a:t>
            </a:r>
          </a:p>
          <a:p>
            <a:pPr algn="just" eaLnBrk="1" hangingPunct="1">
              <a:buFontTx/>
              <a:buNone/>
            </a:pPr>
            <a:r>
              <a:rPr lang="en-US" sz="2200" b="1">
                <a:latin typeface="Bookman Old Style" panose="02050604050505020204" pitchFamily="18" charset="0"/>
              </a:rPr>
              <a:t>        yang bukan merupakan unsur diagonal adalah nol.</a:t>
            </a:r>
          </a:p>
          <a:p>
            <a:pPr algn="just" eaLnBrk="1" hangingPunct="1">
              <a:buFontTx/>
              <a:buNone/>
            </a:pPr>
            <a:endParaRPr lang="en-US" sz="2200" b="1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None/>
            </a:pPr>
            <a:endParaRPr lang="en-US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None/>
            </a:pPr>
            <a:endParaRPr lang="en-US" i="1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None/>
            </a:pPr>
            <a:endParaRPr lang="en-US" i="1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None/>
            </a:pPr>
            <a:endParaRPr lang="en-US" i="1">
              <a:latin typeface="Bookman Old Style" panose="02050604050505020204" pitchFamily="18" charset="0"/>
            </a:endParaRPr>
          </a:p>
          <a:p>
            <a:pPr algn="just" eaLnBrk="1" hangingPunct="1"/>
            <a:r>
              <a:rPr lang="en-US" sz="2200" b="1" i="1">
                <a:latin typeface="Bookman Old Style" panose="02050604050505020204" pitchFamily="18" charset="0"/>
              </a:rPr>
              <a:t>Matriks satuan </a:t>
            </a:r>
            <a:r>
              <a:rPr lang="en-US" sz="2200" b="1">
                <a:latin typeface="Bookman Old Style" panose="02050604050505020204" pitchFamily="18" charset="0"/>
              </a:rPr>
              <a:t>(</a:t>
            </a:r>
            <a:r>
              <a:rPr lang="en-US" sz="2200" b="1" i="1">
                <a:latin typeface="Bookman Old Style" panose="02050604050505020204" pitchFamily="18" charset="0"/>
              </a:rPr>
              <a:t>Identitas</a:t>
            </a:r>
            <a:r>
              <a:rPr lang="en-US" sz="2200" b="1">
                <a:latin typeface="Bookman Old Style" panose="020506040505050202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sz="2200" b="1">
                <a:latin typeface="Bookman Old Style" panose="02050604050505020204" pitchFamily="18" charset="0"/>
                <a:sym typeface="Wingdings" panose="05000000000000000000" pitchFamily="2" charset="2"/>
              </a:rPr>
              <a:t>	 </a:t>
            </a:r>
            <a:r>
              <a:rPr lang="en-US" sz="2200" b="1">
                <a:latin typeface="Bookman Old Style" panose="02050604050505020204" pitchFamily="18" charset="0"/>
              </a:rPr>
              <a:t>Matriks diagonal dimana setiap unsur diagonalnya </a:t>
            </a:r>
          </a:p>
          <a:p>
            <a:pPr algn="just" eaLnBrk="1" hangingPunct="1">
              <a:buFontTx/>
              <a:buNone/>
            </a:pPr>
            <a:r>
              <a:rPr lang="en-US" sz="2200" b="1">
                <a:latin typeface="Bookman Old Style" panose="02050604050505020204" pitchFamily="18" charset="0"/>
              </a:rPr>
              <a:t>        adalah satu.</a:t>
            </a:r>
          </a:p>
          <a:p>
            <a:pPr algn="just" eaLnBrk="1" hangingPunct="1">
              <a:buFontTx/>
              <a:buNone/>
            </a:pPr>
            <a:endParaRPr lang="en-US" sz="2200" b="1">
              <a:latin typeface="Bookman Old Style" panose="020506040505050202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en-US" sz="2200" b="1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6473DC-3F3F-4978-937D-FACBAB6C5C2A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sz="140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743200" y="1528764"/>
          <a:ext cx="2743200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1384300" imgH="711200" progId="Equation.3">
                  <p:embed/>
                </p:oleObj>
              </mc:Choice>
              <mc:Fallback>
                <p:oleObj name="Equation" r:id="rId3" imgW="1384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8764"/>
                        <a:ext cx="2743200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543358"/>
              </p:ext>
            </p:extLst>
          </p:nvPr>
        </p:nvGraphicFramePr>
        <p:xfrm>
          <a:off x="2758060" y="5158486"/>
          <a:ext cx="2676525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5" imgW="1384300" imgH="711200" progId="Equation.3">
                  <p:embed/>
                </p:oleObj>
              </mc:Choice>
              <mc:Fallback>
                <p:oleObj name="Equation" r:id="rId5" imgW="1384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8060" y="5158486"/>
                        <a:ext cx="2676525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868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2900" y="120650"/>
            <a:ext cx="8902700" cy="6019800"/>
          </a:xfrm>
        </p:spPr>
        <p:txBody>
          <a:bodyPr/>
          <a:lstStyle/>
          <a:p>
            <a:pPr eaLnBrk="1" hangingPunct="1"/>
            <a:r>
              <a:rPr lang="en-US" sz="2200" b="1" dirty="0" err="1">
                <a:latin typeface="Bookman Old Style" panose="02050604050505020204" pitchFamily="18" charset="0"/>
              </a:rPr>
              <a:t>Transpos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Matriks</a:t>
            </a:r>
            <a:endParaRPr lang="en-US" sz="22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200" b="1" dirty="0"/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transpos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diperoleh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dengan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menukar</a:t>
            </a:r>
            <a:r>
              <a:rPr lang="en-US" sz="2400" dirty="0">
                <a:latin typeface="Bookman Old Style" panose="02050604050505020204" pitchFamily="18" charset="0"/>
              </a:rPr>
              <a:t>                     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menjadi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kolom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seletak</a:t>
            </a:r>
            <a:r>
              <a:rPr lang="en-US" sz="2400" dirty="0">
                <a:latin typeface="Bookman Old Style" panose="02050604050505020204" pitchFamily="18" charset="0"/>
              </a:rPr>
              <a:t>, </a:t>
            </a:r>
            <a:r>
              <a:rPr lang="en-US" sz="2400" dirty="0" err="1">
                <a:latin typeface="Bookman Old Style" panose="02050604050505020204" pitchFamily="18" charset="0"/>
              </a:rPr>
              <a:t>atau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sebaliknya</a:t>
            </a:r>
            <a:r>
              <a:rPr lang="en-US" sz="2400" dirty="0">
                <a:latin typeface="Bookman Old Style" panose="02050604050505020204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Notasi</a:t>
            </a:r>
            <a:r>
              <a:rPr lang="en-US" sz="2400" dirty="0">
                <a:latin typeface="Bookman Old Style" panose="02050604050505020204" pitchFamily="18" charset="0"/>
              </a:rPr>
              <a:t> A</a:t>
            </a:r>
            <a:r>
              <a:rPr lang="en-US" sz="2400" baseline="30000" dirty="0">
                <a:latin typeface="Bookman Old Style" panose="02050604050505020204" pitchFamily="18" charset="0"/>
              </a:rPr>
              <a:t>t</a:t>
            </a:r>
            <a:r>
              <a:rPr lang="en-US" sz="2400" dirty="0">
                <a:latin typeface="Bookman Old Style" panose="02050604050505020204" pitchFamily="18" charset="0"/>
              </a:rPr>
              <a:t> (</a:t>
            </a:r>
            <a:r>
              <a:rPr lang="en-US" sz="2400" dirty="0" err="1">
                <a:latin typeface="Bookman Old Style" panose="02050604050505020204" pitchFamily="18" charset="0"/>
              </a:rPr>
              <a:t>hasil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transpos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A)</a:t>
            </a:r>
          </a:p>
          <a:p>
            <a:pPr eaLnBrk="1" hangingPunct="1">
              <a:buFontTx/>
              <a:buNone/>
            </a:pPr>
            <a:endParaRPr lang="en-US" sz="16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	</a:t>
            </a:r>
            <a:r>
              <a:rPr lang="en-US" sz="2000" b="1" dirty="0" err="1">
                <a:latin typeface="Bookman Old Style" panose="02050604050505020204" pitchFamily="18" charset="0"/>
              </a:rPr>
              <a:t>Contoh</a:t>
            </a:r>
            <a:r>
              <a:rPr lang="en-US" sz="2000" b="1" dirty="0">
                <a:latin typeface="Bookman Old Style" panose="02050604050505020204" pitchFamily="18" charset="0"/>
              </a:rPr>
              <a:t> :</a:t>
            </a:r>
          </a:p>
          <a:p>
            <a:pPr eaLnBrk="1" hangingPunct="1">
              <a:buFontTx/>
              <a:buNone/>
            </a:pPr>
            <a:endParaRPr lang="en-US" sz="2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			</a:t>
            </a:r>
          </a:p>
          <a:p>
            <a:pPr eaLnBrk="1" hangingPunct="1">
              <a:buFontTx/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				</a:t>
            </a:r>
            <a:r>
              <a:rPr lang="en-US" sz="2000" b="1">
                <a:latin typeface="Bookman Old Style" panose="02050604050505020204" pitchFamily="18" charset="0"/>
              </a:rPr>
              <a:t> </a:t>
            </a:r>
            <a:r>
              <a:rPr lang="en-US" sz="2400" smtClean="0">
                <a:latin typeface="Bookman Old Style" panose="02050604050505020204" pitchFamily="18" charset="0"/>
              </a:rPr>
              <a:t>maka</a:t>
            </a:r>
            <a:endParaRPr 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20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13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Jika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A = A</a:t>
            </a:r>
            <a:r>
              <a:rPr lang="en-US" sz="2400" baseline="30000" dirty="0">
                <a:latin typeface="Bookman Old Style" panose="02050604050505020204" pitchFamily="18" charset="0"/>
              </a:rPr>
              <a:t>t  </a:t>
            </a:r>
            <a:r>
              <a:rPr lang="en-US" sz="2400" dirty="0" err="1">
                <a:latin typeface="Bookman Old Style" panose="02050604050505020204" pitchFamily="18" charset="0"/>
              </a:rPr>
              <a:t>maka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A </a:t>
            </a:r>
            <a:r>
              <a:rPr lang="en-US" sz="2400" dirty="0" err="1">
                <a:latin typeface="Bookman Old Style" panose="02050604050505020204" pitchFamily="18" charset="0"/>
              </a:rPr>
              <a:t>dinamakan</a:t>
            </a:r>
            <a:r>
              <a:rPr lang="en-US" sz="2400" dirty="0">
                <a:latin typeface="Bookman Old Style" panose="02050604050505020204" pitchFamily="18" charset="0"/>
              </a:rPr>
              <a:t>           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Simetri</a:t>
            </a:r>
            <a:r>
              <a:rPr lang="en-US" sz="2400" dirty="0">
                <a:latin typeface="Bookman Old Style" panose="020506040505050202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	</a:t>
            </a:r>
            <a:r>
              <a:rPr lang="en-US" sz="2000" b="1" dirty="0" err="1">
                <a:latin typeface="Bookman Old Style" panose="02050604050505020204" pitchFamily="18" charset="0"/>
              </a:rPr>
              <a:t>Contoh</a:t>
            </a:r>
            <a:r>
              <a:rPr lang="en-US" sz="2000" b="1" dirty="0">
                <a:latin typeface="Bookman Old Style" panose="02050604050505020204" pitchFamily="18" charset="0"/>
              </a:rPr>
              <a:t> : </a:t>
            </a:r>
          </a:p>
        </p:txBody>
      </p:sp>
      <p:graphicFrame>
        <p:nvGraphicFramePr>
          <p:cNvPr id="14344" name="Object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3914750"/>
              </p:ext>
            </p:extLst>
          </p:nvPr>
        </p:nvGraphicFramePr>
        <p:xfrm>
          <a:off x="3357563" y="5564188"/>
          <a:ext cx="15636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3" imgW="685800" imgH="431800" progId="Equation.3">
                  <p:embed/>
                </p:oleObj>
              </mc:Choice>
              <mc:Fallback>
                <p:oleObj name="Equation" r:id="rId3" imgW="685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5564188"/>
                        <a:ext cx="1563687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EBCEDA-D8F1-42F0-BEA7-81AFA80DC551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1400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55905"/>
              </p:ext>
            </p:extLst>
          </p:nvPr>
        </p:nvGraphicFramePr>
        <p:xfrm>
          <a:off x="1947673" y="2796286"/>
          <a:ext cx="20478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5" imgW="977900" imgH="711200" progId="Equation.3">
                  <p:embed/>
                </p:oleObj>
              </mc:Choice>
              <mc:Fallback>
                <p:oleObj name="Equation" r:id="rId5" imgW="9779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673" y="2796286"/>
                        <a:ext cx="2047875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901624"/>
              </p:ext>
            </p:extLst>
          </p:nvPr>
        </p:nvGraphicFramePr>
        <p:xfrm>
          <a:off x="5867400" y="3097086"/>
          <a:ext cx="274320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7" imgW="1231560" imgH="457200" progId="Equation.3">
                  <p:embed/>
                </p:oleObj>
              </mc:Choice>
              <mc:Fallback>
                <p:oleObj name="Equation" r:id="rId7" imgW="1231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097086"/>
                        <a:ext cx="2743200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776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612900" y="212725"/>
            <a:ext cx="8369300" cy="5943600"/>
          </a:xfrm>
        </p:spPr>
        <p:txBody>
          <a:bodyPr/>
          <a:lstStyle/>
          <a:p>
            <a:pPr marL="609600" indent="-609600">
              <a:buNone/>
            </a:pPr>
            <a:endParaRPr lang="en-US" sz="1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sz="2400" b="1">
                <a:latin typeface="Bookman Old Style" panose="02050604050505020204" pitchFamily="18" charset="0"/>
              </a:rPr>
              <a:t>2.  Operasi Matriks</a:t>
            </a:r>
            <a:endParaRPr lang="en-US" sz="2400" b="1"/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sz="2400">
                <a:latin typeface="Bookman Old Style" panose="02050604050505020204" pitchFamily="18" charset="0"/>
              </a:rPr>
              <a:t>Beberapa Operasi Matriks yang perlu diketahui :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400">
                <a:latin typeface="Bookman Old Style" panose="02050604050505020204" pitchFamily="18" charset="0"/>
              </a:rPr>
              <a:t>Penjumlahan Matriks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400">
                <a:latin typeface="Bookman Old Style" panose="02050604050505020204" pitchFamily="18" charset="0"/>
              </a:rPr>
              <a:t>Perkalian Matriks</a:t>
            </a:r>
          </a:p>
          <a:p>
            <a:pPr marL="990600" lvl="1" indent="-533400">
              <a:lnSpc>
                <a:spcPct val="150000"/>
              </a:lnSpc>
              <a:buFontTx/>
              <a:buChar char="•"/>
            </a:pPr>
            <a:r>
              <a:rPr lang="en-US" sz="2400">
                <a:latin typeface="Bookman Old Style" panose="02050604050505020204" pitchFamily="18" charset="0"/>
              </a:rPr>
              <a:t>Perkalian skalar dengan matriks</a:t>
            </a:r>
          </a:p>
          <a:p>
            <a:pPr marL="990600" lvl="1" indent="-533400">
              <a:lnSpc>
                <a:spcPct val="150000"/>
              </a:lnSpc>
              <a:buFontTx/>
              <a:buChar char="•"/>
            </a:pPr>
            <a:r>
              <a:rPr lang="en-US" sz="2400">
                <a:latin typeface="Bookman Old Style" panose="02050604050505020204" pitchFamily="18" charset="0"/>
              </a:rPr>
              <a:t>Perkalian matriks dengan matriks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400">
                <a:latin typeface="Bookman Old Style" panose="02050604050505020204" pitchFamily="18" charset="0"/>
              </a:rPr>
              <a:t>Operasi Baris Elementer (OBE)</a:t>
            </a:r>
          </a:p>
          <a:p>
            <a:pPr marL="609600" indent="-609600">
              <a:buNone/>
            </a:pPr>
            <a:r>
              <a:rPr lang="en-US" sz="2400">
                <a:latin typeface="Bookman Old Style" panose="02050604050505020204" pitchFamily="18" charset="0"/>
              </a:rPr>
              <a:t>	</a:t>
            </a:r>
          </a:p>
          <a:p>
            <a:pPr marL="609600" indent="-609600">
              <a:buFontTx/>
              <a:buAutoNum type="arabicPeriod"/>
            </a:pPr>
            <a:endParaRPr lang="en-US" sz="2400">
              <a:latin typeface="Bookman Old Style" panose="02050604050505020204" pitchFamily="18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0473D1-E66D-462B-A1DE-E3ECDCE6A03C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9628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612900" y="117476"/>
            <a:ext cx="8966200" cy="6054725"/>
          </a:xfrm>
        </p:spPr>
        <p:txBody>
          <a:bodyPr/>
          <a:lstStyle/>
          <a:p>
            <a:pPr eaLnBrk="1" hangingPunct="1"/>
            <a:endParaRPr lang="en-US" sz="2400" b="1" dirty="0">
              <a:latin typeface="Bookman Old Style" panose="02050604050505020204" pitchFamily="18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400" b="1" dirty="0" err="1">
                <a:latin typeface="Bookman Old Style" panose="02050604050505020204" pitchFamily="18" charset="0"/>
              </a:rPr>
              <a:t>Penjumlahan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err="1">
                <a:latin typeface="Bookman Old Style" panose="02050604050505020204" pitchFamily="18" charset="0"/>
              </a:rPr>
              <a:t>Matriks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Syarat</a:t>
            </a:r>
            <a:r>
              <a:rPr lang="en-US" sz="2400" dirty="0">
                <a:latin typeface="Bookman Old Style" panose="02050604050505020204" pitchFamily="18" charset="0"/>
              </a:rPr>
              <a:t> :  </a:t>
            </a:r>
            <a:r>
              <a:rPr lang="en-US" sz="2400" dirty="0" err="1">
                <a:latin typeface="Bookman Old Style" panose="02050604050505020204" pitchFamily="18" charset="0"/>
              </a:rPr>
              <a:t>Dua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berordo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sama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dapat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                  </a:t>
            </a:r>
            <a:r>
              <a:rPr lang="en-US" sz="2400" dirty="0" err="1">
                <a:latin typeface="Bookman Old Style" panose="02050604050505020204" pitchFamily="18" charset="0"/>
              </a:rPr>
              <a:t>dijumlahkan</a:t>
            </a:r>
            <a:endParaRPr 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	</a:t>
            </a:r>
            <a:r>
              <a:rPr lang="en-US" sz="2400" b="1" dirty="0" err="1" smtClean="0">
                <a:latin typeface="Bookman Old Style" panose="02050604050505020204" pitchFamily="18" charset="0"/>
              </a:rPr>
              <a:t>Contoh</a:t>
            </a:r>
            <a:r>
              <a:rPr lang="en-US" sz="2400" b="1" dirty="0" smtClean="0">
                <a:latin typeface="Bookman Old Style" panose="02050604050505020204" pitchFamily="18" charset="0"/>
              </a:rPr>
              <a:t>  </a:t>
            </a:r>
            <a:endParaRPr lang="en-US" sz="24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	a. 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                       </a:t>
            </a:r>
            <a:r>
              <a:rPr lang="en-US" dirty="0" smtClean="0">
                <a:latin typeface="Bookman Old Style" panose="02050604050505020204" pitchFamily="18" charset="0"/>
              </a:rPr>
              <a:t>+</a:t>
            </a:r>
            <a:r>
              <a:rPr lang="en-US" dirty="0" smtClean="0"/>
              <a:t>                 </a:t>
            </a:r>
            <a:endParaRPr lang="en-US" sz="24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24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	b. 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 			     </a:t>
            </a:r>
            <a:r>
              <a:rPr lang="en-US" dirty="0" smtClean="0">
                <a:latin typeface="Bookman Old Style" panose="02050604050505020204" pitchFamily="18" charset="0"/>
              </a:rPr>
              <a:t>+</a:t>
            </a:r>
            <a:r>
              <a:rPr lang="en-US" dirty="0" smtClean="0"/>
              <a:t>                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DEE163-AEA2-4D2E-875A-EEB0C3926E62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sz="1400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590800" y="2552700"/>
          <a:ext cx="1447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3" imgW="698500" imgH="457200" progId="Equation.3">
                  <p:embed/>
                </p:oleObj>
              </mc:Choice>
              <mc:Fallback>
                <p:oleObj name="Equation" r:id="rId3" imgW="698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52700"/>
                        <a:ext cx="14478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4419600" y="2533650"/>
          <a:ext cx="12954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5" imgW="609600" imgH="457200" progId="Equation.3">
                  <p:embed/>
                </p:oleObj>
              </mc:Choice>
              <mc:Fallback>
                <p:oleObj name="Equation" r:id="rId5" imgW="609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533650"/>
                        <a:ext cx="12954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5943600" y="2514600"/>
          <a:ext cx="2311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7" imgW="1143000" imgH="457200" progId="Equation.3">
                  <p:embed/>
                </p:oleObj>
              </mc:Choice>
              <mc:Fallback>
                <p:oleObj name="Equation" r:id="rId7" imgW="1143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514600"/>
                        <a:ext cx="2311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2657476" y="4121150"/>
          <a:ext cx="138112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9" imgW="698500" imgH="457200" progId="Equation.3">
                  <p:embed/>
                </p:oleObj>
              </mc:Choice>
              <mc:Fallback>
                <p:oleObj name="Equation" r:id="rId9" imgW="698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6" y="4121150"/>
                        <a:ext cx="1381125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4371976" y="4094164"/>
          <a:ext cx="13430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11" imgW="660400" imgH="457200" progId="Equation.3">
                  <p:embed/>
                </p:oleObj>
              </mc:Choice>
              <mc:Fallback>
                <p:oleObj name="Equation" r:id="rId11" imgW="660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976" y="4094164"/>
                        <a:ext cx="1343025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5943600" y="4019550"/>
          <a:ext cx="182403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13" imgW="812447" imgH="457002" progId="Equation.3">
                  <p:embed/>
                </p:oleObj>
              </mc:Choice>
              <mc:Fallback>
                <p:oleObj name="Equation" r:id="rId13" imgW="812447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019550"/>
                        <a:ext cx="1824038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4" name="Text Box 16" descr="Water droplets"/>
          <p:cNvSpPr txBox="1">
            <a:spLocks noChangeArrowheads="1"/>
          </p:cNvSpPr>
          <p:nvPr/>
        </p:nvSpPr>
        <p:spPr bwMode="auto">
          <a:xfrm>
            <a:off x="6477000" y="4540250"/>
            <a:ext cx="533400" cy="457200"/>
          </a:xfrm>
          <a:prstGeom prst="rect">
            <a:avLst/>
          </a:prstGeom>
          <a:blipFill dpi="0" rotWithShape="1">
            <a:blip r:embed="rId15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2305" name="Text Box 17" descr="Water droplets"/>
          <p:cNvSpPr txBox="1">
            <a:spLocks noChangeArrowheads="1"/>
          </p:cNvSpPr>
          <p:nvPr/>
        </p:nvSpPr>
        <p:spPr bwMode="auto">
          <a:xfrm>
            <a:off x="6477000" y="4095750"/>
            <a:ext cx="304800" cy="457200"/>
          </a:xfrm>
          <a:prstGeom prst="rect">
            <a:avLst/>
          </a:prstGeom>
          <a:blipFill dpi="0" rotWithShape="1">
            <a:blip r:embed="rId15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306" name="Text Box 18" descr="Water droplets"/>
          <p:cNvSpPr txBox="1">
            <a:spLocks noChangeArrowheads="1"/>
          </p:cNvSpPr>
          <p:nvPr/>
        </p:nvSpPr>
        <p:spPr bwMode="auto">
          <a:xfrm>
            <a:off x="7191375" y="4092575"/>
            <a:ext cx="304800" cy="457200"/>
          </a:xfrm>
          <a:prstGeom prst="rect">
            <a:avLst/>
          </a:prstGeom>
          <a:blipFill dpi="0" rotWithShape="1">
            <a:blip r:embed="rId15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2307" name="Text Box 19" descr="Water droplets"/>
          <p:cNvSpPr txBox="1">
            <a:spLocks noChangeArrowheads="1"/>
          </p:cNvSpPr>
          <p:nvPr/>
        </p:nvSpPr>
        <p:spPr bwMode="auto">
          <a:xfrm>
            <a:off x="7115175" y="4508500"/>
            <a:ext cx="488950" cy="457200"/>
          </a:xfrm>
          <a:prstGeom prst="rect">
            <a:avLst/>
          </a:prstGeom>
          <a:blipFill dpi="0" rotWithShape="1">
            <a:blip r:embed="rId15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43517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304" grpId="0" animBg="1"/>
      <p:bldP spid="12305" grpId="0" animBg="1"/>
      <p:bldP spid="12306" grpId="0" animBg="1"/>
      <p:bldP spid="123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idx="1"/>
          </p:nvPr>
        </p:nvSpPr>
        <p:spPr>
          <a:xfrm>
            <a:off x="677334" y="487681"/>
            <a:ext cx="8596668" cy="5553682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80000"/>
              </a:lnSpc>
              <a:buSzPct val="100000"/>
              <a:buFont typeface="+mj-lt"/>
              <a:buAutoNum type="arabicPeriod" startAt="2"/>
            </a:pPr>
            <a:r>
              <a:rPr lang="en-US" sz="1900" b="1" dirty="0" err="1">
                <a:latin typeface="Bookman Old Style" panose="02050604050505020204" pitchFamily="18" charset="0"/>
              </a:rPr>
              <a:t>Perkalian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Matriks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b="1" dirty="0" err="1">
                <a:latin typeface="Bookman Old Style" panose="02050604050505020204" pitchFamily="18" charset="0"/>
              </a:rPr>
              <a:t>Perkalian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Skalar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dengan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Matriks</a:t>
            </a: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Bookman Old Style" panose="02050604050505020204" pitchFamily="18" charset="0"/>
              </a:rPr>
              <a:t>	</a:t>
            </a:r>
            <a:r>
              <a:rPr lang="en-US" sz="1900" b="1" dirty="0" err="1">
                <a:latin typeface="Bookman Old Style" panose="02050604050505020204" pitchFamily="18" charset="0"/>
              </a:rPr>
              <a:t>Contoh</a:t>
            </a:r>
            <a:r>
              <a:rPr lang="en-US" sz="1900" b="1" dirty="0">
                <a:latin typeface="Bookman Old Style" panose="02050604050505020204" pitchFamily="18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Bookman Old Style" panose="02050604050505020204" pitchFamily="18" charset="0"/>
              </a:rPr>
              <a:t>				</a:t>
            </a:r>
            <a:r>
              <a:rPr lang="en-US" sz="1900" b="1" dirty="0" smtClean="0">
                <a:latin typeface="Bookman Old Style" panose="02050604050505020204" pitchFamily="18" charset="0"/>
              </a:rPr>
              <a:t>                            =</a:t>
            </a: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 b="1" dirty="0" err="1">
                <a:latin typeface="Bookman Old Style" panose="02050604050505020204" pitchFamily="18" charset="0"/>
              </a:rPr>
              <a:t>Perkalian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Matriks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dengan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Matriks</a:t>
            </a: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Bookman Old Style" panose="02050604050505020204" pitchFamily="18" charset="0"/>
              </a:rPr>
              <a:t>	</a:t>
            </a:r>
            <a:r>
              <a:rPr lang="en-US" sz="1900" b="1" dirty="0" err="1">
                <a:latin typeface="Bookman Old Style" panose="02050604050505020204" pitchFamily="18" charset="0"/>
              </a:rPr>
              <a:t>Misalkan</a:t>
            </a:r>
            <a:r>
              <a:rPr lang="en-US" sz="1900" b="1" dirty="0">
                <a:latin typeface="Bookman Old Style" panose="02050604050505020204" pitchFamily="18" charset="0"/>
              </a:rPr>
              <a:t> A </a:t>
            </a:r>
            <a:r>
              <a:rPr lang="en-US" sz="1900" b="1" dirty="0" err="1">
                <a:latin typeface="Bookman Old Style" panose="02050604050505020204" pitchFamily="18" charset="0"/>
              </a:rPr>
              <a:t>berordo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i="1" dirty="0" err="1">
                <a:latin typeface="Bookman Old Style" panose="02050604050505020204" pitchFamily="18" charset="0"/>
              </a:rPr>
              <a:t>p</a:t>
            </a:r>
            <a:r>
              <a:rPr lang="en-US" sz="1900" b="1" dirty="0" err="1">
                <a:latin typeface="Bookman Old Style" panose="02050604050505020204" pitchFamily="18" charset="0"/>
              </a:rPr>
              <a:t>x</a:t>
            </a:r>
            <a:r>
              <a:rPr lang="en-US" sz="1900" b="1" i="1" dirty="0" err="1">
                <a:latin typeface="Bookman Old Style" panose="02050604050505020204" pitchFamily="18" charset="0"/>
              </a:rPr>
              <a:t>q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dan</a:t>
            </a:r>
            <a:r>
              <a:rPr lang="en-US" sz="1900" b="1" dirty="0">
                <a:latin typeface="Bookman Old Style" panose="02050604050505020204" pitchFamily="18" charset="0"/>
              </a:rPr>
              <a:t> B </a:t>
            </a:r>
            <a:r>
              <a:rPr lang="en-US" sz="1900" b="1" dirty="0" err="1">
                <a:latin typeface="Bookman Old Style" panose="02050604050505020204" pitchFamily="18" charset="0"/>
              </a:rPr>
              <a:t>berordo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i="1" dirty="0" err="1">
                <a:latin typeface="Bookman Old Style" panose="02050604050505020204" pitchFamily="18" charset="0"/>
              </a:rPr>
              <a:t>m</a:t>
            </a:r>
            <a:r>
              <a:rPr lang="en-US" sz="1900" b="1" dirty="0" err="1">
                <a:latin typeface="Bookman Old Style" panose="02050604050505020204" pitchFamily="18" charset="0"/>
              </a:rPr>
              <a:t>x</a:t>
            </a:r>
            <a:r>
              <a:rPr lang="en-US" sz="1900" b="1" i="1" dirty="0" err="1">
                <a:latin typeface="Bookman Old Style" panose="02050604050505020204" pitchFamily="18" charset="0"/>
              </a:rPr>
              <a:t>n</a:t>
            </a:r>
            <a:endParaRPr lang="en-US" sz="1900" b="1" i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Bookman Old Style" panose="02050604050505020204" pitchFamily="18" charset="0"/>
              </a:rPr>
              <a:t>	</a:t>
            </a:r>
            <a:r>
              <a:rPr lang="en-US" sz="1900" b="1" dirty="0" err="1">
                <a:latin typeface="Bookman Old Style" panose="02050604050505020204" pitchFamily="18" charset="0"/>
              </a:rPr>
              <a:t>Syarat</a:t>
            </a:r>
            <a:r>
              <a:rPr lang="en-US" sz="1900" b="1" dirty="0">
                <a:latin typeface="Bookman Old Style" panose="02050604050505020204" pitchFamily="18" charset="0"/>
              </a:rPr>
              <a:t> : 	A X B 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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haruslah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q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= </a:t>
            </a: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	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			   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hasil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perkalian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AB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berordo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i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p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x</a:t>
            </a:r>
            <a:r>
              <a:rPr lang="en-US" sz="1900" b="1" i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n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			</a:t>
            </a:r>
            <a:r>
              <a:rPr lang="en-US" sz="1900" b="1" dirty="0">
                <a:latin typeface="Bookman Old Style" panose="02050604050505020204" pitchFamily="18" charset="0"/>
              </a:rPr>
              <a:t>B X A 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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haruslah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n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= </a:t>
            </a: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p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	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			   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hasil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perkalian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BA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berordo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i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m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x</a:t>
            </a:r>
            <a:r>
              <a:rPr lang="en-US" sz="1900" b="1" i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q</a:t>
            </a:r>
            <a:endParaRPr lang="en-US" sz="1900" b="1" i="1" dirty="0">
              <a:latin typeface="Bookman Old Style" panose="020506040505050202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	</a:t>
            </a:r>
            <a:r>
              <a:rPr lang="en-US" sz="1900" b="1" dirty="0" err="1">
                <a:latin typeface="Bookman Old Style" panose="02050604050505020204" pitchFamily="18" charset="0"/>
              </a:rPr>
              <a:t>Contoh</a:t>
            </a:r>
            <a:r>
              <a:rPr lang="en-US" sz="1900" b="1" dirty="0">
                <a:latin typeface="Bookman Old Style" panose="02050604050505020204" pitchFamily="18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Bookman Old Style" panose="02050604050505020204" pitchFamily="18" charset="0"/>
              </a:rPr>
              <a:t>	</a:t>
            </a:r>
            <a:r>
              <a:rPr lang="en-US" sz="1900" b="1" dirty="0" err="1">
                <a:latin typeface="Bookman Old Style" panose="02050604050505020204" pitchFamily="18" charset="0"/>
              </a:rPr>
              <a:t>Diketahui</a:t>
            </a: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2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b="1" dirty="0">
                <a:latin typeface="Bookman Old Style" panose="02050604050505020204" pitchFamily="18" charset="0"/>
              </a:rPr>
              <a:t>					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200" b="1" dirty="0">
              <a:latin typeface="Bookman Old Style" panose="02050604050505020204" pitchFamily="18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15FA4F-A53F-4CBC-AE99-73E6232343CC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sz="140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311880"/>
              </p:ext>
            </p:extLst>
          </p:nvPr>
        </p:nvGraphicFramePr>
        <p:xfrm>
          <a:off x="3124200" y="1385698"/>
          <a:ext cx="11430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3" imgW="583947" imgH="431613" progId="Equation.3">
                  <p:embed/>
                </p:oleObj>
              </mc:Choice>
              <mc:Fallback>
                <p:oleObj name="Equation" r:id="rId3" imgW="58394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385698"/>
                        <a:ext cx="11430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535615"/>
              </p:ext>
            </p:extLst>
          </p:nvPr>
        </p:nvGraphicFramePr>
        <p:xfrm>
          <a:off x="6129528" y="1341121"/>
          <a:ext cx="12192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5" imgW="634725" imgH="431613" progId="Equation.3">
                  <p:embed/>
                </p:oleObj>
              </mc:Choice>
              <mc:Fallback>
                <p:oleObj name="Equation" r:id="rId5" imgW="63472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528" y="1341121"/>
                        <a:ext cx="1219200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981309"/>
              </p:ext>
            </p:extLst>
          </p:nvPr>
        </p:nvGraphicFramePr>
        <p:xfrm>
          <a:off x="2514602" y="4682554"/>
          <a:ext cx="2300950" cy="95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7" imgW="1320480" imgH="469800" progId="Equation.3">
                  <p:embed/>
                </p:oleObj>
              </mc:Choice>
              <mc:Fallback>
                <p:oleObj name="Equation" r:id="rId7" imgW="13204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2" y="4682554"/>
                        <a:ext cx="2300950" cy="95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574423"/>
              </p:ext>
            </p:extLst>
          </p:nvPr>
        </p:nvGraphicFramePr>
        <p:xfrm>
          <a:off x="5817489" y="4698683"/>
          <a:ext cx="1645203" cy="1019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9" imgW="1155700" imgH="711200" progId="Equation.3">
                  <p:embed/>
                </p:oleObj>
              </mc:Choice>
              <mc:Fallback>
                <p:oleObj name="Equation" r:id="rId9" imgW="11557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489" y="4698683"/>
                        <a:ext cx="1645203" cy="10193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646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1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1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224</TotalTime>
  <Words>387</Words>
  <Application>Microsoft Office PowerPoint</Application>
  <PresentationFormat>Widescreen</PresentationFormat>
  <Paragraphs>218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Arial</vt:lpstr>
      <vt:lpstr>Bookman Old Style</vt:lpstr>
      <vt:lpstr>Rockwell</vt:lpstr>
      <vt:lpstr>Rockwell Condensed</vt:lpstr>
      <vt:lpstr>Symbol</vt:lpstr>
      <vt:lpstr>Times New Roman</vt:lpstr>
      <vt:lpstr>Wingdings</vt:lpstr>
      <vt:lpstr>Wood Type</vt:lpstr>
      <vt:lpstr>Equation</vt:lpstr>
      <vt:lpstr>Aljabar Linear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ESILON BARIS TEREDUKSI</vt:lpstr>
      <vt:lpstr>CONTOH: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Linear</dc:title>
  <dc:creator>Inne Novita Sari</dc:creator>
  <cp:lastModifiedBy>Inne Novita Sari</cp:lastModifiedBy>
  <cp:revision>9</cp:revision>
  <dcterms:created xsi:type="dcterms:W3CDTF">2013-09-10T05:51:52Z</dcterms:created>
  <dcterms:modified xsi:type="dcterms:W3CDTF">2015-09-01T00:47:01Z</dcterms:modified>
</cp:coreProperties>
</file>