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4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6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4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9667" y="152400"/>
            <a:ext cx="5477933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99667" y="3238500"/>
            <a:ext cx="5477933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8516-9888-4813-AD6D-5B9231639C73}" type="datetime8">
              <a:rPr lang="id-ID"/>
              <a:pPr>
                <a:defRPr/>
              </a:pPr>
              <a:t>29/09/2013 22:27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65E23-CD8D-428A-BA96-AB18A158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4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9667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3326-42C7-44D6-8101-5C4AD7E10DF2}" type="datetime8">
              <a:rPr lang="id-ID"/>
              <a:pPr>
                <a:defRPr/>
              </a:pPr>
              <a:t>29/09/2013 22:27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0445-D388-431E-8782-96AFD556C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3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8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2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AEDB4F-024D-4760-95EB-28842E1F2DF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861AF01-6291-494D-A2D3-A377D41E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2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image" Target="../media/image11.jpe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11.jpeg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1.jpe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image" Target="../media/image11.jpeg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linear </a:t>
            </a:r>
            <a:br>
              <a:rPr lang="en-US" dirty="0" smtClean="0"/>
            </a:br>
            <a:r>
              <a:rPr lang="en-US" sz="3200" dirty="0" err="1" smtClean="0"/>
              <a:t>pertemuan</a:t>
            </a:r>
            <a:r>
              <a:rPr lang="en-US" sz="3200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7A5B2B-AD33-4098-BFE6-CE31BC20689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75" y="1270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Contoh  : </a:t>
            </a:r>
            <a:endParaRPr lang="en-US" sz="24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Tentukan matriks invers ( jika ada ) dari :</a:t>
            </a:r>
          </a:p>
          <a:p>
            <a:pPr eaLnBrk="1" hangingPunct="1">
              <a:buFontTx/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>
                <a:latin typeface="Bookman Old Style" panose="02050604050505020204" pitchFamily="18" charset="0"/>
              </a:rPr>
              <a:t>Jawab :</a:t>
            </a:r>
          </a:p>
          <a:p>
            <a:pPr eaLnBrk="1" hangingPunct="1">
              <a:buFontTx/>
              <a:buNone/>
            </a:pPr>
            <a:endParaRPr lang="en-US" sz="22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1700">
                <a:latin typeface="Bookman Old Style" panose="02050604050505020204" pitchFamily="18" charset="0"/>
              </a:rPr>
              <a:t>                                                      </a:t>
            </a:r>
            <a:r>
              <a:rPr lang="en-US">
                <a:latin typeface="Bookman Old Style" panose="02050604050505020204" pitchFamily="18" charset="0"/>
              </a:rPr>
              <a:t>b</a:t>
            </a:r>
            <a:r>
              <a:rPr lang="en-US" baseline="-25000">
                <a:latin typeface="Bookman Old Style" panose="02050604050505020204" pitchFamily="18" charset="0"/>
              </a:rPr>
              <a:t>1</a:t>
            </a:r>
            <a:r>
              <a:rPr lang="en-US">
                <a:latin typeface="Bookman Old Style" panose="02050604050505020204" pitchFamily="18" charset="0"/>
              </a:rPr>
              <a:t>↔b</a:t>
            </a:r>
            <a:r>
              <a:rPr lang="en-US" baseline="-25000">
                <a:latin typeface="Bookman Old Style" panose="02050604050505020204" pitchFamily="18" charset="0"/>
              </a:rPr>
              <a:t>2</a:t>
            </a:r>
            <a:r>
              <a:rPr lang="en-US" sz="1700" baseline="-25000">
                <a:latin typeface="Bookman Old Style" panose="02050604050505020204" pitchFamily="18" charset="0"/>
              </a:rPr>
              <a:t>                                                                   </a:t>
            </a:r>
            <a:r>
              <a:rPr lang="en-US" sz="2200">
                <a:latin typeface="Bookman Old Style" panose="02050604050505020204" pitchFamily="18" charset="0"/>
              </a:rPr>
              <a:t>					  ~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524001" y="29204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405188" y="1108076"/>
          <a:ext cx="230981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1108076"/>
                        <a:ext cx="2309812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124076" y="3124201"/>
          <a:ext cx="32099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1536033" imgH="672808" progId="Equation.3">
                  <p:embed/>
                </p:oleObj>
              </mc:Choice>
              <mc:Fallback>
                <p:oleObj name="Equation" r:id="rId5" imgW="1536033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6" y="3124201"/>
                        <a:ext cx="32099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6248400" y="3155950"/>
          <a:ext cx="3048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1536033" imgH="672808" progId="Equation.3">
                  <p:embed/>
                </p:oleObj>
              </mc:Choice>
              <mc:Fallback>
                <p:oleObj name="Equation" r:id="rId7" imgW="1536033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155950"/>
                        <a:ext cx="30480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1524001" y="29061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462714" y="4648200"/>
          <a:ext cx="27273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1308100" imgH="736600" progId="Equation.3">
                  <p:embed/>
                </p:oleObj>
              </mc:Choice>
              <mc:Fallback>
                <p:oleObj name="Equation" r:id="rId9" imgW="13081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4" y="4648200"/>
                        <a:ext cx="2727325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05400" y="4859339"/>
            <a:ext cx="1600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i="1">
                <a:latin typeface="Bookman Old Style" panose="02050604050505020204" pitchFamily="18" charset="0"/>
              </a:rPr>
              <a:t>-3b</a:t>
            </a:r>
            <a:r>
              <a:rPr lang="en-US" sz="2000" i="1" baseline="-25000">
                <a:latin typeface="Bookman Old Style" panose="02050604050505020204" pitchFamily="18" charset="0"/>
              </a:rPr>
              <a:t>1</a:t>
            </a:r>
            <a:r>
              <a:rPr lang="en-US" sz="2000" i="1">
                <a:latin typeface="Bookman Old Style" panose="02050604050505020204" pitchFamily="18" charset="0"/>
              </a:rPr>
              <a:t>+b</a:t>
            </a:r>
            <a:r>
              <a:rPr lang="en-US" sz="2000" i="1" baseline="-25000">
                <a:latin typeface="Bookman Old Style" panose="020506040505050202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i="1">
                <a:latin typeface="Bookman Old Style" panose="02050604050505020204" pitchFamily="18" charset="0"/>
              </a:rPr>
              <a:t>2b</a:t>
            </a:r>
            <a:r>
              <a:rPr lang="en-US" sz="2000" i="1" baseline="-25000">
                <a:latin typeface="Bookman Old Style" panose="02050604050505020204" pitchFamily="18" charset="0"/>
              </a:rPr>
              <a:t>1</a:t>
            </a:r>
            <a:r>
              <a:rPr lang="en-US" sz="2000" i="1">
                <a:latin typeface="Bookman Old Style" panose="02050604050505020204" pitchFamily="18" charset="0"/>
              </a:rPr>
              <a:t>+b</a:t>
            </a:r>
            <a:r>
              <a:rPr lang="en-US" sz="2000" i="1" baseline="-2500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7661" name="Text Box 13" descr="Water droplets"/>
          <p:cNvSpPr txBox="1">
            <a:spLocks noChangeArrowheads="1"/>
          </p:cNvSpPr>
          <p:nvPr/>
        </p:nvSpPr>
        <p:spPr bwMode="auto">
          <a:xfrm>
            <a:off x="6553200" y="502920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7662" name="Text Box 14" descr="Water droplets"/>
          <p:cNvSpPr txBox="1">
            <a:spLocks noChangeArrowheads="1"/>
          </p:cNvSpPr>
          <p:nvPr/>
        </p:nvSpPr>
        <p:spPr bwMode="auto">
          <a:xfrm>
            <a:off x="6886575" y="50292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7663" name="Text Box 15" descr="Water droplets"/>
          <p:cNvSpPr txBox="1">
            <a:spLocks noChangeArrowheads="1"/>
          </p:cNvSpPr>
          <p:nvPr/>
        </p:nvSpPr>
        <p:spPr bwMode="auto">
          <a:xfrm>
            <a:off x="7877175" y="5045075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64" name="Text Box 16" descr="Water droplets"/>
          <p:cNvSpPr txBox="1">
            <a:spLocks noChangeArrowheads="1"/>
          </p:cNvSpPr>
          <p:nvPr/>
        </p:nvSpPr>
        <p:spPr bwMode="auto">
          <a:xfrm>
            <a:off x="6956425" y="5470525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7665" name="Text Box 17" descr="Water droplets"/>
          <p:cNvSpPr txBox="1">
            <a:spLocks noChangeArrowheads="1"/>
          </p:cNvSpPr>
          <p:nvPr/>
        </p:nvSpPr>
        <p:spPr bwMode="auto">
          <a:xfrm>
            <a:off x="6553200" y="545465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7666" name="Text Box 18" descr="Water droplets"/>
          <p:cNvSpPr txBox="1">
            <a:spLocks noChangeArrowheads="1"/>
          </p:cNvSpPr>
          <p:nvPr/>
        </p:nvSpPr>
        <p:spPr bwMode="auto">
          <a:xfrm>
            <a:off x="8378825" y="548640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667" name="Text Box 19" descr="Water droplets"/>
          <p:cNvSpPr txBox="1">
            <a:spLocks noChangeArrowheads="1"/>
          </p:cNvSpPr>
          <p:nvPr/>
        </p:nvSpPr>
        <p:spPr bwMode="auto">
          <a:xfrm>
            <a:off x="7439025" y="548640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68" name="Text Box 20" descr="Water droplets"/>
          <p:cNvSpPr txBox="1">
            <a:spLocks noChangeArrowheads="1"/>
          </p:cNvSpPr>
          <p:nvPr/>
        </p:nvSpPr>
        <p:spPr bwMode="auto">
          <a:xfrm>
            <a:off x="8763000" y="548640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69" name="Text Box 21" descr="Water droplets"/>
          <p:cNvSpPr txBox="1">
            <a:spLocks noChangeArrowheads="1"/>
          </p:cNvSpPr>
          <p:nvPr/>
        </p:nvSpPr>
        <p:spPr bwMode="auto">
          <a:xfrm>
            <a:off x="8763000" y="5045075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7670" name="Text Box 22" descr="Water droplets"/>
          <p:cNvSpPr txBox="1">
            <a:spLocks noChangeArrowheads="1"/>
          </p:cNvSpPr>
          <p:nvPr/>
        </p:nvSpPr>
        <p:spPr bwMode="auto">
          <a:xfrm>
            <a:off x="7924800" y="5486400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7671" name="Text Box 23" descr="Water droplets"/>
          <p:cNvSpPr txBox="1">
            <a:spLocks noChangeArrowheads="1"/>
          </p:cNvSpPr>
          <p:nvPr/>
        </p:nvSpPr>
        <p:spPr bwMode="auto">
          <a:xfrm>
            <a:off x="7372350" y="50292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7672" name="Text Box 24" descr="Water droplets"/>
          <p:cNvSpPr txBox="1">
            <a:spLocks noChangeArrowheads="1"/>
          </p:cNvSpPr>
          <p:nvPr/>
        </p:nvSpPr>
        <p:spPr bwMode="auto">
          <a:xfrm>
            <a:off x="8270875" y="50292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18789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60" grpId="0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30392-244A-4396-A6B0-F81511166C56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2065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   -b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-b</a:t>
            </a:r>
            <a:r>
              <a:rPr lang="en-US" baseline="-25000" dirty="0">
                <a:latin typeface="Bookman Old Style" panose="02050604050505020204" pitchFamily="18" charset="0"/>
              </a:rPr>
              <a:t>3</a:t>
            </a:r>
            <a:r>
              <a:rPr lang="en-US" dirty="0">
                <a:latin typeface="Bookman Old Style" panose="02050604050505020204" pitchFamily="18" charset="0"/>
              </a:rPr>
              <a:t>+ b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</a:p>
          <a:p>
            <a:pPr eaLnBrk="1" hangingPunct="1">
              <a:buFontTx/>
              <a:buNone/>
            </a:pP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500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-b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  <a:r>
              <a:rPr lang="en-US" dirty="0">
                <a:latin typeface="Bookman Old Style" panose="02050604050505020204" pitchFamily="18" charset="0"/>
              </a:rPr>
              <a:t>+ b</a:t>
            </a:r>
            <a:r>
              <a:rPr lang="en-US" baseline="-25000" dirty="0">
                <a:latin typeface="Bookman Old Style" panose="02050604050505020204" pitchFamily="18" charset="0"/>
              </a:rPr>
              <a:t>1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Jadi</a:t>
            </a:r>
            <a:r>
              <a:rPr lang="en-US" dirty="0">
                <a:latin typeface="Bookman Old Style" panose="02050604050505020204" pitchFamily="18" charset="0"/>
              </a:rPr>
              <a:t> Invers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 A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524001" y="29061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218113" y="280989"/>
          <a:ext cx="24892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1333500" imgH="736600" progId="Equation.3">
                  <p:embed/>
                </p:oleObj>
              </mc:Choice>
              <mc:Fallback>
                <p:oleObj name="Equation" r:id="rId3" imgW="1333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80989"/>
                        <a:ext cx="2489200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326064" y="1631950"/>
          <a:ext cx="23780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1333500" imgH="736600" progId="Equation.3">
                  <p:embed/>
                </p:oleObj>
              </mc:Choice>
              <mc:Fallback>
                <p:oleObj name="Equation" r:id="rId5" imgW="1333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4" y="1631950"/>
                        <a:ext cx="23780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181600" y="2917826"/>
          <a:ext cx="25923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7" imgW="1498600" imgH="736600" progId="Equation.3">
                  <p:embed/>
                </p:oleObj>
              </mc:Choice>
              <mc:Fallback>
                <p:oleObj name="Equation" r:id="rId7" imgW="14986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7826"/>
                        <a:ext cx="25923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1524001" y="29061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781176" y="381000"/>
          <a:ext cx="24860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9" imgW="1497950" imgH="672808" progId="Equation.3">
                  <p:embed/>
                </p:oleObj>
              </mc:Choice>
              <mc:Fallback>
                <p:oleObj name="Equation" r:id="rId9" imgW="1497950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6" y="381000"/>
                        <a:ext cx="248602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12281"/>
              </p:ext>
            </p:extLst>
          </p:nvPr>
        </p:nvGraphicFramePr>
        <p:xfrm>
          <a:off x="5848350" y="4727575"/>
          <a:ext cx="20764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1" imgW="1257300" imgH="711200" progId="Equation.3">
                  <p:embed/>
                </p:oleObj>
              </mc:Choice>
              <mc:Fallback>
                <p:oleObj name="Equation" r:id="rId11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4727575"/>
                        <a:ext cx="20764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Text Box 14" descr="Water droplets"/>
          <p:cNvSpPr txBox="1">
            <a:spLocks noChangeArrowheads="1"/>
          </p:cNvSpPr>
          <p:nvPr/>
        </p:nvSpPr>
        <p:spPr bwMode="auto">
          <a:xfrm>
            <a:off x="5578475" y="7175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687" name="Text Box 15" descr="Water droplets"/>
          <p:cNvSpPr txBox="1">
            <a:spLocks noChangeArrowheads="1"/>
          </p:cNvSpPr>
          <p:nvPr/>
        </p:nvSpPr>
        <p:spPr bwMode="auto">
          <a:xfrm>
            <a:off x="5940425" y="7302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688" name="Text Box 16" descr="Water droplets"/>
          <p:cNvSpPr txBox="1">
            <a:spLocks noChangeArrowheads="1"/>
          </p:cNvSpPr>
          <p:nvPr/>
        </p:nvSpPr>
        <p:spPr bwMode="auto">
          <a:xfrm>
            <a:off x="6477000" y="71437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8689" name="Text Box 17" descr="Water droplets"/>
          <p:cNvSpPr txBox="1">
            <a:spLocks noChangeArrowheads="1"/>
          </p:cNvSpPr>
          <p:nvPr/>
        </p:nvSpPr>
        <p:spPr bwMode="auto">
          <a:xfrm>
            <a:off x="6858000" y="71437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28690" name="Text Box 18" descr="Water droplets"/>
          <p:cNvSpPr txBox="1">
            <a:spLocks noChangeArrowheads="1"/>
          </p:cNvSpPr>
          <p:nvPr/>
        </p:nvSpPr>
        <p:spPr bwMode="auto">
          <a:xfrm>
            <a:off x="7219950" y="71437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691" name="Text Box 19" descr="Water droplets"/>
          <p:cNvSpPr txBox="1">
            <a:spLocks noChangeArrowheads="1"/>
          </p:cNvSpPr>
          <p:nvPr/>
        </p:nvSpPr>
        <p:spPr bwMode="auto">
          <a:xfrm>
            <a:off x="5226050" y="7175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692" name="Text Box 20" descr="Water droplets"/>
          <p:cNvSpPr txBox="1">
            <a:spLocks noChangeArrowheads="1"/>
          </p:cNvSpPr>
          <p:nvPr/>
        </p:nvSpPr>
        <p:spPr bwMode="auto">
          <a:xfrm>
            <a:off x="5695950" y="205740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693" name="Text Box 21" descr="Water droplets"/>
          <p:cNvSpPr txBox="1">
            <a:spLocks noChangeArrowheads="1"/>
          </p:cNvSpPr>
          <p:nvPr/>
        </p:nvSpPr>
        <p:spPr bwMode="auto">
          <a:xfrm>
            <a:off x="5318125" y="204152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694" name="Text Box 22" descr="Water droplets"/>
          <p:cNvSpPr txBox="1">
            <a:spLocks noChangeArrowheads="1"/>
          </p:cNvSpPr>
          <p:nvPr/>
        </p:nvSpPr>
        <p:spPr bwMode="auto">
          <a:xfrm>
            <a:off x="6083300" y="205422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695" name="Text Box 23" descr="Water droplets"/>
          <p:cNvSpPr txBox="1">
            <a:spLocks noChangeArrowheads="1"/>
          </p:cNvSpPr>
          <p:nvPr/>
        </p:nvSpPr>
        <p:spPr bwMode="auto">
          <a:xfrm>
            <a:off x="6918325" y="20383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96" name="Text Box 24" descr="Water droplets"/>
          <p:cNvSpPr txBox="1">
            <a:spLocks noChangeArrowheads="1"/>
          </p:cNvSpPr>
          <p:nvPr/>
        </p:nvSpPr>
        <p:spPr bwMode="auto">
          <a:xfrm>
            <a:off x="6492875" y="204152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8697" name="Text Box 25" descr="Water droplets"/>
          <p:cNvSpPr txBox="1">
            <a:spLocks noChangeArrowheads="1"/>
          </p:cNvSpPr>
          <p:nvPr/>
        </p:nvSpPr>
        <p:spPr bwMode="auto">
          <a:xfrm>
            <a:off x="7232650" y="204152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8698" name="Text Box 26" descr="Water droplets"/>
          <p:cNvSpPr txBox="1">
            <a:spLocks noChangeArrowheads="1"/>
          </p:cNvSpPr>
          <p:nvPr/>
        </p:nvSpPr>
        <p:spPr bwMode="auto">
          <a:xfrm>
            <a:off x="7175500" y="29400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699" name="Text Box 27" descr="Water droplets"/>
          <p:cNvSpPr txBox="1">
            <a:spLocks noChangeArrowheads="1"/>
          </p:cNvSpPr>
          <p:nvPr/>
        </p:nvSpPr>
        <p:spPr bwMode="auto">
          <a:xfrm>
            <a:off x="6337300" y="29400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700" name="Text Box 28" descr="Water droplets"/>
          <p:cNvSpPr txBox="1">
            <a:spLocks noChangeArrowheads="1"/>
          </p:cNvSpPr>
          <p:nvPr/>
        </p:nvSpPr>
        <p:spPr bwMode="auto">
          <a:xfrm>
            <a:off x="5226050" y="29400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8701" name="Text Box 29" descr="Water droplets"/>
          <p:cNvSpPr txBox="1">
            <a:spLocks noChangeArrowheads="1"/>
          </p:cNvSpPr>
          <p:nvPr/>
        </p:nvSpPr>
        <p:spPr bwMode="auto">
          <a:xfrm>
            <a:off x="5562600" y="2943225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702" name="Text Box 30" descr="Water droplets"/>
          <p:cNvSpPr txBox="1">
            <a:spLocks noChangeArrowheads="1"/>
          </p:cNvSpPr>
          <p:nvPr/>
        </p:nvSpPr>
        <p:spPr bwMode="auto">
          <a:xfrm>
            <a:off x="5908675" y="29400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8703" name="Text Box 31" descr="Water droplets"/>
          <p:cNvSpPr txBox="1">
            <a:spLocks noChangeArrowheads="1"/>
          </p:cNvSpPr>
          <p:nvPr/>
        </p:nvSpPr>
        <p:spPr bwMode="auto">
          <a:xfrm>
            <a:off x="6750050" y="2940050"/>
            <a:ext cx="444500" cy="412750"/>
          </a:xfrm>
          <a:prstGeom prst="rect">
            <a:avLst/>
          </a:prstGeo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8012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F9E322-904E-44C4-94AE-FC32BAF70C1A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152400"/>
            <a:ext cx="7812088" cy="6019800"/>
          </a:xfrm>
        </p:spPr>
        <p:txBody>
          <a:bodyPr/>
          <a:lstStyle/>
          <a:p>
            <a:pPr eaLnBrk="1" hangingPunct="1"/>
            <a:r>
              <a:rPr lang="en-US" b="1">
                <a:latin typeface="Bookman Old Style" panose="02050604050505020204" pitchFamily="18" charset="0"/>
              </a:rPr>
              <a:t>Perhatikan bahwa :</a:t>
            </a:r>
          </a:p>
          <a:p>
            <a:pPr eaLnBrk="1" hangingPunct="1"/>
            <a:endParaRPr lang="en-US" b="1">
              <a:latin typeface="Bookman Old Style" panose="02050604050505020204" pitchFamily="18" charset="0"/>
            </a:endParaRPr>
          </a:p>
          <a:p>
            <a:pPr eaLnBrk="1" hangingPunct="1"/>
            <a:endParaRPr lang="en-US" sz="1000" b="1">
              <a:latin typeface="Bookman Old Style" panose="02050604050505020204" pitchFamily="18" charset="0"/>
            </a:endParaRPr>
          </a:p>
          <a:p>
            <a:pPr lvl="4" eaLnBrk="1" hangingPunct="1">
              <a:buFontTx/>
              <a:buNone/>
            </a:pPr>
            <a:r>
              <a:rPr lang="en-US" sz="1400" b="1">
                <a:latin typeface="Bookman Old Style" panose="02050604050505020204" pitchFamily="18" charset="0"/>
              </a:rPr>
              <a:t>                   </a:t>
            </a:r>
            <a:r>
              <a:rPr lang="en-US" sz="2200" b="1">
                <a:latin typeface="Bookman Old Style" panose="02050604050505020204" pitchFamily="18" charset="0"/>
              </a:rPr>
              <a:t>dan</a:t>
            </a:r>
          </a:p>
          <a:p>
            <a:pPr eaLnBrk="1" hangingPunct="1">
              <a:buFontTx/>
              <a:buNone/>
            </a:pPr>
            <a:endParaRPr lang="en-US" sz="3500" b="1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	maka</a:t>
            </a:r>
          </a:p>
        </p:txBody>
      </p:sp>
      <p:graphicFrame>
        <p:nvGraphicFramePr>
          <p:cNvPr id="3482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29225" y="739776"/>
          <a:ext cx="191928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739776"/>
                        <a:ext cx="1919288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80164125"/>
              </p:ext>
            </p:extLst>
          </p:nvPr>
        </p:nvGraphicFramePr>
        <p:xfrm>
          <a:off x="1481139" y="685800"/>
          <a:ext cx="19208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1257300" imgH="711200" progId="Equation.3">
                  <p:embed/>
                </p:oleObj>
              </mc:Choice>
              <mc:Fallback>
                <p:oleObj name="Equation" r:id="rId5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9" y="685800"/>
                        <a:ext cx="192087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7"/>
          <p:cNvSpPr>
            <a:spLocks noChangeArrowheads="1"/>
          </p:cNvSpPr>
          <p:nvPr/>
        </p:nvSpPr>
        <p:spPr bwMode="auto">
          <a:xfrm>
            <a:off x="1524001" y="29204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2362201" y="2568576"/>
          <a:ext cx="408146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2082800" imgH="711200" progId="Equation.3">
                  <p:embed/>
                </p:oleObj>
              </mc:Choice>
              <mc:Fallback>
                <p:oleObj name="Equation" r:id="rId7" imgW="2082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2568576"/>
                        <a:ext cx="4081463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3105151" y="4114800"/>
          <a:ext cx="16414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812447" imgH="710891" progId="Equation.3">
                  <p:embed/>
                </p:oleObj>
              </mc:Choice>
              <mc:Fallback>
                <p:oleObj name="Equation" r:id="rId9" imgW="812447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1" y="4114800"/>
                        <a:ext cx="16414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7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37C864-AF50-4832-98D7-88B38E6F695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3693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6519864" y="2209800"/>
          <a:ext cx="719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368140" imgH="393529" progId="Equation.3">
                  <p:embed/>
                </p:oleObj>
              </mc:Choice>
              <mc:Fallback>
                <p:oleObj name="Equation" r:id="rId3" imgW="36814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4" y="2209800"/>
                        <a:ext cx="719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733550" y="152400"/>
            <a:ext cx="7334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Berikut ini adalah sifat-sifat matriks invers :</a:t>
            </a:r>
            <a:endParaRPr lang="en-US" sz="240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  (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3000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endParaRPr lang="en-US" sz="240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 Jika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dapat dibalik atau memiliki invers </a:t>
            </a: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    maka  (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 B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sz="2400" baseline="3000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.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endParaRPr lang="en-US" sz="240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iii. Misal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Riil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maka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>
                <a:latin typeface="Bookman Old Style" panose="02050604050505020204" pitchFamily="18" charset="0"/>
              </a:rPr>
              <a:t>(</a:t>
            </a:r>
            <a:r>
              <a:rPr lang="en-US" sz="2400" i="1">
                <a:latin typeface="Bookman Old Style" panose="02050604050505020204" pitchFamily="18" charset="0"/>
              </a:rPr>
              <a:t>kA</a:t>
            </a:r>
            <a:r>
              <a:rPr lang="en-US" sz="2400">
                <a:latin typeface="Bookman Old Style" panose="02050604050505020204" pitchFamily="18" charset="0"/>
              </a:rPr>
              <a:t>)</a:t>
            </a:r>
            <a:r>
              <a:rPr lang="en-US" sz="2400" baseline="30000">
                <a:latin typeface="Bookman Old Style" panose="02050604050505020204" pitchFamily="18" charset="0"/>
              </a:rPr>
              <a:t>-1</a:t>
            </a:r>
            <a:r>
              <a:rPr lang="en-US" sz="2400">
                <a:latin typeface="Bookman Old Style" panose="02050604050505020204" pitchFamily="18" charset="0"/>
              </a:rPr>
              <a:t> =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752601" y="3276600"/>
            <a:ext cx="560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iv.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Akibat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(ii)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(</a:t>
            </a:r>
            <a:r>
              <a:rPr 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4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973F9-2DC5-4788-92BC-583D0E8539A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20650"/>
            <a:ext cx="8966200" cy="6019800"/>
          </a:xfrm>
        </p:spPr>
        <p:txBody>
          <a:bodyPr>
            <a:normAutofit fontScale="85000" lnSpcReduction="20000"/>
          </a:bodyPr>
          <a:lstStyle/>
          <a:p>
            <a:pPr marL="381000" indent="-381000">
              <a:lnSpc>
                <a:spcPct val="80000"/>
              </a:lnSpc>
              <a:buNone/>
            </a:pPr>
            <a:endParaRPr lang="en-US" sz="900" b="1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b="1" dirty="0" err="1">
                <a:latin typeface="Bookman Old Style" panose="02050604050505020204" pitchFamily="18" charset="0"/>
              </a:rPr>
              <a:t>Latihan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dirty="0" err="1">
                <a:latin typeface="Bookman Old Style" panose="02050604050505020204" pitchFamily="18" charset="0"/>
              </a:rPr>
              <a:t>Diketahui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,                      </a:t>
            </a:r>
            <a:r>
              <a:rPr lang="en-US" dirty="0" smtClean="0">
                <a:latin typeface="Bookman Old Style" panose="02050604050505020204" pitchFamily="18" charset="0"/>
              </a:rPr>
              <a:t>      </a:t>
            </a: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marL="381000" indent="-381000">
              <a:lnSpc>
                <a:spcPct val="110000"/>
              </a:lnSpc>
              <a:buNone/>
            </a:pPr>
            <a:r>
              <a:rPr lang="en-US" dirty="0" err="1">
                <a:latin typeface="Bookman Old Style" panose="02050604050505020204" pitchFamily="18" charset="0"/>
              </a:rPr>
              <a:t>Tentukan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untuk</a:t>
            </a:r>
            <a:r>
              <a:rPr lang="en-US" dirty="0">
                <a:latin typeface="Bookman Old Style" panose="02050604050505020204" pitchFamily="18" charset="0"/>
              </a:rPr>
              <a:t> no 1 – 4)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hasil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berikut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ini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</a:p>
          <a:p>
            <a:pPr marL="381000" indent="-381000">
              <a:lnSpc>
                <a:spcPct val="11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1.  </a:t>
            </a:r>
            <a:r>
              <a:rPr lang="en-US" i="1" dirty="0">
                <a:latin typeface="Bookman Old Style" panose="02050604050505020204" pitchFamily="18" charset="0"/>
              </a:rPr>
              <a:t>AB </a:t>
            </a: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2.  3</a:t>
            </a:r>
            <a:r>
              <a:rPr lang="en-US" i="1" dirty="0">
                <a:latin typeface="Bookman Old Style" panose="02050604050505020204" pitchFamily="18" charset="0"/>
              </a:rPr>
              <a:t>CA</a:t>
            </a: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dirty="0">
                <a:latin typeface="Bookman Old Style" panose="02050604050505020204" pitchFamily="18" charset="0"/>
              </a:rPr>
              <a:t>3.  (</a:t>
            </a:r>
            <a:r>
              <a:rPr lang="en-US" i="1" dirty="0">
                <a:latin typeface="Bookman Old Style" panose="02050604050505020204" pitchFamily="18" charset="0"/>
              </a:rPr>
              <a:t>AB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en-US" i="1" dirty="0">
                <a:latin typeface="Bookman Old Style" panose="02050604050505020204" pitchFamily="18" charset="0"/>
              </a:rPr>
              <a:t>C </a:t>
            </a: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110000"/>
              </a:lnSpc>
              <a:buFontTx/>
              <a:buAutoNum type="arabicPeriod" startAt="4"/>
            </a:pPr>
            <a:r>
              <a:rPr lang="en-US" dirty="0">
                <a:latin typeface="Bookman Old Style" panose="02050604050505020204" pitchFamily="18" charset="0"/>
              </a:rPr>
              <a:t>(4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en-US" i="1" dirty="0">
                <a:latin typeface="Bookman Old Style" panose="02050604050505020204" pitchFamily="18" charset="0"/>
              </a:rPr>
              <a:t>C + 2C </a:t>
            </a:r>
          </a:p>
          <a:p>
            <a:pPr marL="381000" indent="-381000">
              <a:lnSpc>
                <a:spcPct val="110000"/>
              </a:lnSpc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sz="900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5847" name="Object 4"/>
          <p:cNvGraphicFramePr>
            <a:graphicFrameLocks noChangeAspect="1"/>
          </p:cNvGraphicFramePr>
          <p:nvPr/>
        </p:nvGraphicFramePr>
        <p:xfrm>
          <a:off x="2124076" y="1506538"/>
          <a:ext cx="1381125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698500" imgH="596900" progId="Equation.3">
                  <p:embed/>
                </p:oleObj>
              </mc:Choice>
              <mc:Fallback>
                <p:oleObj name="Equation" r:id="rId3" imgW="6985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6" y="1506538"/>
                        <a:ext cx="1381125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03672"/>
              </p:ext>
            </p:extLst>
          </p:nvPr>
        </p:nvGraphicFramePr>
        <p:xfrm>
          <a:off x="3733800" y="1704749"/>
          <a:ext cx="15240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698197" imgH="393529" progId="Equation.3">
                  <p:embed/>
                </p:oleObj>
              </mc:Choice>
              <mc:Fallback>
                <p:oleObj name="Equation" r:id="rId5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04749"/>
                        <a:ext cx="15240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5943600" y="1676401"/>
          <a:ext cx="1676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7" imgW="799753" imgH="393529" progId="Equation.3">
                  <p:embed/>
                </p:oleObj>
              </mc:Choice>
              <mc:Fallback>
                <p:oleObj name="Equation" r:id="rId7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676401"/>
                        <a:ext cx="16764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939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722FC-7DD8-41B7-8625-C1C81931C3B9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4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65276" y="165100"/>
            <a:ext cx="8416925" cy="5943600"/>
          </a:xfrm>
        </p:spPr>
        <p:txBody>
          <a:bodyPr/>
          <a:lstStyle/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Untuk Soal no. 5 – 7, Diketahui :</a:t>
            </a:r>
          </a:p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                                   dan</a:t>
            </a:r>
          </a:p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5.  Tentukan :  </a:t>
            </a:r>
            <a:r>
              <a:rPr lang="en-US" sz="2200" i="1">
                <a:latin typeface="Bookman Old Style" panose="02050604050505020204" pitchFamily="18" charset="0"/>
              </a:rPr>
              <a:t>D + E</a:t>
            </a:r>
            <a:r>
              <a:rPr lang="en-US" sz="2200">
                <a:latin typeface="Bookman Old Style" panose="02050604050505020204" pitchFamily="18" charset="0"/>
              </a:rPr>
              <a:t>2  (dimana </a:t>
            </a:r>
            <a:r>
              <a:rPr lang="en-US" sz="2200" i="1">
                <a:latin typeface="Bookman Old Style" panose="02050604050505020204" pitchFamily="18" charset="0"/>
              </a:rPr>
              <a:t>E</a:t>
            </a:r>
            <a:r>
              <a:rPr lang="en-US" sz="2200">
                <a:latin typeface="Bookman Old Style" panose="02050604050505020204" pitchFamily="18" charset="0"/>
              </a:rPr>
              <a:t>2 = </a:t>
            </a:r>
            <a:r>
              <a:rPr lang="en-US" sz="2200" i="1">
                <a:latin typeface="Bookman Old Style" panose="02050604050505020204" pitchFamily="18" charset="0"/>
              </a:rPr>
              <a:t>EE</a:t>
            </a:r>
            <a:r>
              <a:rPr lang="en-US" sz="2200">
                <a:latin typeface="Bookman Old Style" panose="02050604050505020204" pitchFamily="18" charset="0"/>
              </a:rPr>
              <a:t>)</a:t>
            </a:r>
          </a:p>
          <a:p>
            <a:pPr marL="609600" indent="-609600">
              <a:buNone/>
            </a:pPr>
            <a:r>
              <a:rPr lang="en-US" sz="2200">
                <a:latin typeface="Bookman Old Style" panose="02050604050505020204" pitchFamily="18" charset="0"/>
              </a:rPr>
              <a:t>6.  Tentukan matriks bentuk eselon baris tereduksi dari  </a:t>
            </a:r>
            <a:r>
              <a:rPr lang="en-US" sz="2200" i="1">
                <a:latin typeface="Bookman Old Style" panose="02050604050505020204" pitchFamily="18" charset="0"/>
              </a:rPr>
              <a:t>A, B, C, D, dan E </a:t>
            </a:r>
            <a:r>
              <a:rPr lang="en-US" sz="2200">
                <a:latin typeface="Bookman Old Style" panose="020506040505050202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sz="2200">
                <a:latin typeface="Bookman Old Style" panose="02050604050505020204" pitchFamily="18" charset="0"/>
              </a:rPr>
              <a:t>7.  Tentukan matriks invers dari </a:t>
            </a:r>
            <a:r>
              <a:rPr lang="en-US" sz="2200" i="1">
                <a:latin typeface="Bookman Old Style" panose="02050604050505020204" pitchFamily="18" charset="0"/>
              </a:rPr>
              <a:t>D  </a:t>
            </a:r>
            <a:r>
              <a:rPr lang="en-US" sz="2200">
                <a:latin typeface="Bookman Old Style" panose="02050604050505020204" pitchFamily="18" charset="0"/>
              </a:rPr>
              <a:t>dan </a:t>
            </a:r>
            <a:r>
              <a:rPr lang="en-US" sz="2200" i="1">
                <a:latin typeface="Bookman Old Style" panose="02050604050505020204" pitchFamily="18" charset="0"/>
              </a:rPr>
              <a:t>E </a:t>
            </a:r>
            <a:r>
              <a:rPr lang="en-US" sz="2200">
                <a:latin typeface="Bookman Old Style" panose="02050604050505020204" pitchFamily="18" charset="0"/>
              </a:rPr>
              <a:t>(jika ada)</a:t>
            </a:r>
          </a:p>
          <a:p>
            <a:pPr marL="609600" indent="-609600"/>
            <a:endParaRPr lang="en-US"/>
          </a:p>
        </p:txBody>
      </p:sp>
      <p:graphicFrame>
        <p:nvGraphicFramePr>
          <p:cNvPr id="368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41550" y="1316038"/>
          <a:ext cx="22050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1117600" imgH="711200" progId="Equation.3">
                  <p:embed/>
                </p:oleObj>
              </mc:Choice>
              <mc:Fallback>
                <p:oleObj name="Equation" r:id="rId3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1316038"/>
                        <a:ext cx="2205038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6872" name="Object 10"/>
          <p:cNvGraphicFramePr>
            <a:graphicFrameLocks noChangeAspect="1"/>
          </p:cNvGraphicFramePr>
          <p:nvPr/>
        </p:nvGraphicFramePr>
        <p:xfrm>
          <a:off x="5816600" y="1295400"/>
          <a:ext cx="24892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1180588" imgH="710891" progId="Equation.3">
                  <p:embed/>
                </p:oleObj>
              </mc:Choice>
              <mc:Fallback>
                <p:oleObj name="Equation" r:id="rId5" imgW="1180588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1295400"/>
                        <a:ext cx="24892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4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79352-4E2B-43D7-9A40-C35D123B1CA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5600" y="123825"/>
            <a:ext cx="8966200" cy="6019800"/>
          </a:xfrm>
        </p:spPr>
        <p:txBody>
          <a:bodyPr/>
          <a:lstStyle/>
          <a:p>
            <a:pPr eaLnBrk="1" hangingPunct="1"/>
            <a:r>
              <a:rPr lang="en-US" sz="2400" b="1" dirty="0" err="1">
                <a:latin typeface="Bookman Old Style" panose="02050604050505020204" pitchFamily="18" charset="0"/>
              </a:rPr>
              <a:t>Operasi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Baris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Elementer</a:t>
            </a:r>
            <a:r>
              <a:rPr lang="en-US" sz="2400" b="1" dirty="0">
                <a:latin typeface="Bookman Old Style" panose="02050604050505020204" pitchFamily="18" charset="0"/>
              </a:rPr>
              <a:t> (OBE)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Operasi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elementer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meliputi</a:t>
            </a:r>
            <a:r>
              <a:rPr lang="en-US" sz="2400" dirty="0">
                <a:latin typeface="Bookman Old Style" panose="02050604050505020204" pitchFamily="18" charset="0"/>
              </a:rPr>
              <a:t> :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1. </a:t>
            </a:r>
            <a:r>
              <a:rPr lang="en-US" sz="2400" dirty="0" err="1">
                <a:latin typeface="Bookman Old Style" panose="02050604050505020204" pitchFamily="18" charset="0"/>
              </a:rPr>
              <a:t>Pertukaran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2.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konstanta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nol</a:t>
            </a:r>
            <a:endParaRPr lang="en-US" sz="2400" dirty="0">
              <a:latin typeface="Bookman Old Style" panose="020506040505050202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3. </a:t>
            </a:r>
            <a:r>
              <a:rPr lang="en-US" sz="2400" dirty="0" err="1">
                <a:latin typeface="Bookman Old Style" panose="02050604050505020204" pitchFamily="18" charset="0"/>
              </a:rPr>
              <a:t>Penjumlahan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 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</a:t>
            </a:r>
            <a:r>
              <a:rPr lang="en-US" sz="2400" dirty="0" err="1">
                <a:latin typeface="Bookman Old Style" panose="02050604050505020204" pitchFamily="18" charset="0"/>
              </a:rPr>
              <a:t>konstanta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nol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dirty="0" err="1">
                <a:latin typeface="Bookman Old Style" panose="02050604050505020204" pitchFamily="18" charset="0"/>
              </a:rPr>
              <a:t>seperti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butir</a:t>
            </a:r>
            <a:r>
              <a:rPr lang="en-US" sz="2400" dirty="0">
                <a:latin typeface="Bookman Old Style" panose="02050604050505020204" pitchFamily="18" charset="0"/>
              </a:rPr>
              <a:t> 2)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yang lain. </a:t>
            </a:r>
          </a:p>
          <a:p>
            <a:pPr eaLnBrk="1" hangingPunct="1">
              <a:buFontTx/>
              <a:buNone/>
            </a:pPr>
            <a:endParaRPr lang="en-US" sz="1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 err="1">
                <a:latin typeface="Bookman Old Style" panose="02050604050505020204" pitchFamily="18" charset="0"/>
              </a:rPr>
              <a:t>Contoh</a:t>
            </a:r>
            <a:r>
              <a:rPr lang="en-US" sz="2200" b="1" dirty="0">
                <a:latin typeface="Bookman Old Style" panose="02050604050505020204" pitchFamily="18" charset="0"/>
              </a:rPr>
              <a:t> : OBE 1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524001" y="29204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319338" y="4019550"/>
          <a:ext cx="23812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371600" imgH="711200" progId="Equation.3">
                  <p:embed/>
                </p:oleObj>
              </mc:Choice>
              <mc:Fallback>
                <p:oleObj name="Equation" r:id="rId3" imgW="1371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019550"/>
                        <a:ext cx="23812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1524001" y="29157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24400" y="4100513"/>
          <a:ext cx="3048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854200" imgH="711200" progId="Equation.3">
                  <p:embed/>
                </p:oleObj>
              </mc:Choice>
              <mc:Fallback>
                <p:oleObj name="Equation" r:id="rId5" imgW="1854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00513"/>
                        <a:ext cx="30480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5334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ditukar dengan baris ke-2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2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B7499-9EDA-434B-8951-34FA13340EE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36525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ke-2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      ¼ b</a:t>
            </a:r>
            <a:r>
              <a:rPr lang="en-US" baseline="-25000" dirty="0">
                <a:latin typeface="Bookman Old Style" panose="02050604050505020204" pitchFamily="18" charset="0"/>
              </a:rPr>
              <a:t>1  </a:t>
            </a:r>
            <a:r>
              <a:rPr lang="en-US" dirty="0">
                <a:latin typeface="Bookman Old Style" panose="02050604050505020204" pitchFamily="18" charset="0"/>
              </a:rPr>
              <a:t>~ </a:t>
            </a: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ke-3 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70076" y="514350"/>
          <a:ext cx="27781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612900" imgH="711200" progId="Equation.3">
                  <p:embed/>
                </p:oleObj>
              </mc:Choice>
              <mc:Fallback>
                <p:oleObj name="Equation" r:id="rId3" imgW="1612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6" y="514350"/>
                        <a:ext cx="27781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668964" y="477838"/>
          <a:ext cx="2255837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269449" imgH="710891" progId="Equation.3">
                  <p:embed/>
                </p:oleObj>
              </mc:Choice>
              <mc:Fallback>
                <p:oleObj name="Equation" r:id="rId5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4" y="477838"/>
                        <a:ext cx="2255837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114800" y="1905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dengan bilangan ¼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057400" y="3352801"/>
          <a:ext cx="2895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1548728" imgH="710891" progId="Equation.3">
                  <p:embed/>
                </p:oleObj>
              </mc:Choice>
              <mc:Fallback>
                <p:oleObj name="Equation" r:id="rId7" imgW="1548728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1"/>
                        <a:ext cx="2895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102226" y="3338514"/>
          <a:ext cx="35671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1981200" imgH="711200" progId="Equation.3">
                  <p:embed/>
                </p:oleObj>
              </mc:Choice>
              <mc:Fallback>
                <p:oleObj name="Equation" r:id="rId9" imgW="1981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6" y="3338514"/>
                        <a:ext cx="3567113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229100" y="5105400"/>
            <a:ext cx="42291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(–2) dengan 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 lalu tambahkan pada baris ke-3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3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16401" name="Text Box 17" descr="Water droplets"/>
          <p:cNvSpPr txBox="1">
            <a:spLocks noChangeArrowheads="1"/>
          </p:cNvSpPr>
          <p:nvPr/>
        </p:nvSpPr>
        <p:spPr bwMode="auto">
          <a:xfrm>
            <a:off x="6597650" y="4160838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02" name="Text Box 18" descr="Water droplets"/>
          <p:cNvSpPr txBox="1">
            <a:spLocks noChangeArrowheads="1"/>
          </p:cNvSpPr>
          <p:nvPr/>
        </p:nvSpPr>
        <p:spPr bwMode="auto">
          <a:xfrm>
            <a:off x="7118350" y="4175125"/>
            <a:ext cx="3492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3" name="Text Box 19" descr="Water droplets"/>
          <p:cNvSpPr txBox="1">
            <a:spLocks noChangeArrowheads="1"/>
          </p:cNvSpPr>
          <p:nvPr/>
        </p:nvSpPr>
        <p:spPr bwMode="auto">
          <a:xfrm>
            <a:off x="7635876" y="4175125"/>
            <a:ext cx="365125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4" name="Text Box 20" descr="Water droplets"/>
          <p:cNvSpPr txBox="1">
            <a:spLocks noChangeArrowheads="1"/>
          </p:cNvSpPr>
          <p:nvPr/>
        </p:nvSpPr>
        <p:spPr bwMode="auto">
          <a:xfrm>
            <a:off x="8201025" y="4159250"/>
            <a:ext cx="2857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5832475" y="4572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553200" y="33528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4563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2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394DE5-50F9-4645-AD6B-0DC3032559B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20650"/>
            <a:ext cx="896620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2400">
                <a:latin typeface="Bookman Old Style" panose="02050604050505020204" pitchFamily="18" charset="0"/>
              </a:rPr>
              <a:t>Beberapa definisi yang perlu diketahui :</a:t>
            </a:r>
          </a:p>
          <a:p>
            <a:pPr eaLnBrk="1" hangingPunct="1">
              <a:lnSpc>
                <a:spcPct val="90000"/>
              </a:lnSpc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>
                <a:latin typeface="Bookman Old Style" panose="02050604050505020204" pitchFamily="18" charset="0"/>
              </a:rPr>
              <a:t>	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pertama dan ke-2 dinamakan </a:t>
            </a:r>
            <a:r>
              <a:rPr lang="sv-SE" sz="2200" b="1">
                <a:latin typeface="Bookman Old Style" panose="02050604050505020204" pitchFamily="18" charset="0"/>
              </a:rPr>
              <a:t>baris tak nol</a:t>
            </a:r>
            <a:r>
              <a:rPr lang="sv-SE" sz="2200">
                <a:latin typeface="Bookman Old Style" panose="02050604050505020204" pitchFamily="18" charset="0"/>
              </a:rPr>
              <a:t>, karena pada  kedua baris tersebut memuat unsur tak nol.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pada baris pertama dan bilangan 3 pada baris ke-2 dinamakan </a:t>
            </a:r>
            <a:r>
              <a:rPr lang="sv-SE" sz="2200" b="1">
                <a:latin typeface="Bookman Old Style" panose="02050604050505020204" pitchFamily="18" charset="0"/>
              </a:rPr>
              <a:t>unsur pertama tak nol </a:t>
            </a:r>
            <a:r>
              <a:rPr lang="sv-SE" sz="2200">
                <a:latin typeface="Bookman Old Style" panose="02050604050505020204" pitchFamily="18" charset="0"/>
              </a:rPr>
              <a:t>pada baris masing-masing.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(pada baris pertama kolom pertama)  dinamakan </a:t>
            </a:r>
            <a:r>
              <a:rPr lang="sv-SE" sz="2200" b="1">
                <a:latin typeface="Bookman Old Style" panose="02050604050505020204" pitchFamily="18" charset="0"/>
              </a:rPr>
              <a:t>satu utama</a:t>
            </a:r>
            <a:r>
              <a:rPr lang="sv-SE" sz="2200">
                <a:latin typeface="Bookman Old Style" panose="02050604050505020204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ke-3 dinamakan </a:t>
            </a:r>
            <a:r>
              <a:rPr lang="sv-SE" sz="2200" b="1">
                <a:latin typeface="Bookman Old Style" panose="02050604050505020204" pitchFamily="18" charset="0"/>
              </a:rPr>
              <a:t>baris nol</a:t>
            </a:r>
            <a:r>
              <a:rPr lang="sv-SE" sz="2200">
                <a:latin typeface="Bookman Old Style" panose="02050604050505020204" pitchFamily="18" charset="0"/>
              </a:rPr>
              <a:t>, karena setiap unsur pada baris ke-3 adalah nol.</a:t>
            </a:r>
            <a:endParaRPr lang="en-US" sz="2200">
              <a:latin typeface="Bookman Old Style" panose="02050604050505020204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098675" y="777876"/>
          <a:ext cx="32146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244600" imgH="711200" progId="Equation.3">
                  <p:embed/>
                </p:oleObj>
              </mc:Choice>
              <mc:Fallback>
                <p:oleObj name="Equation" r:id="rId3" imgW="1244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777876"/>
                        <a:ext cx="32146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876550" y="79375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191000" y="137160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248025" y="581025"/>
            <a:ext cx="381000" cy="228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4" grpId="0" animBg="1"/>
      <p:bldP spid="17414" grpId="1" animBg="1"/>
      <p:bldP spid="17415" grpId="0" animBg="1"/>
      <p:bldP spid="17416" grpId="0" animBg="1"/>
      <p:bldP spid="174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AEE56-E6EA-4BD4-A5A1-CCFF6F4DFD73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25607" name="Rectangle 7"/>
          <p:cNvSpPr>
            <a:spLocks noGrp="1" noChangeArrowheads="1"/>
          </p:cNvSpPr>
          <p:nvPr>
            <p:ph idx="1"/>
          </p:nvPr>
        </p:nvSpPr>
        <p:spPr>
          <a:xfrm>
            <a:off x="1612900" y="120650"/>
            <a:ext cx="8966200" cy="6019800"/>
          </a:xfrm>
        </p:spPr>
        <p:txBody>
          <a:bodyPr/>
          <a:lstStyle/>
          <a:p>
            <a:pPr marL="609600" indent="-609600">
              <a:buNone/>
            </a:pPr>
            <a:r>
              <a:rPr lang="sv-SE" sz="2400">
                <a:latin typeface="Bookman Old Style" panose="02050604050505020204" pitchFamily="18" charset="0"/>
              </a:rPr>
              <a:t>Sifat matriks hasil OBE :</a:t>
            </a:r>
            <a:endParaRPr lang="en-US" sz="2400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300">
                <a:latin typeface="Bookman Old Style" panose="02050604050505020204" pitchFamily="18" charset="0"/>
              </a:rPr>
              <a:t>Pada baris tak nol maka unsur tak nol pertama adalah 1 (dinamakan satu utama).</a:t>
            </a:r>
          </a:p>
          <a:p>
            <a:pPr marL="609600" indent="-609600">
              <a:buFontTx/>
              <a:buAutoNum type="arabicPeriod"/>
            </a:pPr>
            <a:r>
              <a:rPr lang="en-US" sz="2300">
                <a:latin typeface="Bookman Old Style" panose="02050604050505020204" pitchFamily="18" charset="0"/>
              </a:rPr>
              <a:t>Pada baris yang berturutan, baris yang lebih rendah memuat 1 utama yang lebih ke kanan.</a:t>
            </a:r>
          </a:p>
          <a:p>
            <a:pPr marL="609600" indent="-609600">
              <a:buFontTx/>
              <a:buAutoNum type="arabicPeriod"/>
            </a:pPr>
            <a:r>
              <a:rPr lang="en-US" sz="2300">
                <a:latin typeface="Bookman Old Style" panose="02050604050505020204" pitchFamily="18" charset="0"/>
              </a:rPr>
              <a:t>Jika ada baris nol (baris yang semua unsurnya nol), maka ia diletakkan pada baris paling bawah.</a:t>
            </a:r>
          </a:p>
          <a:p>
            <a:pPr marL="609600" indent="-609600">
              <a:buFontTx/>
              <a:buAutoNum type="arabicPeriod"/>
            </a:pPr>
            <a:r>
              <a:rPr lang="en-US" sz="2300">
                <a:latin typeface="Bookman Old Style" panose="02050604050505020204" pitchFamily="18" charset="0"/>
              </a:rPr>
              <a:t>Pada kolom yang memuat unsur 1 utama, maka unsur yang lainnya adalah nol.</a:t>
            </a:r>
          </a:p>
          <a:p>
            <a:pPr marL="609600" indent="-609600">
              <a:buFontTx/>
              <a:buAutoNum type="arabicPeriod"/>
            </a:pPr>
            <a:endParaRPr lang="en-US" sz="230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300">
                <a:latin typeface="Bookman Old Style" panose="02050604050505020204" pitchFamily="18" charset="0"/>
              </a:rPr>
              <a:t>Matriks dinamakan esilon baris jika </a:t>
            </a:r>
          </a:p>
          <a:p>
            <a:pPr marL="609600" indent="-609600">
              <a:buNone/>
            </a:pPr>
            <a:r>
              <a:rPr lang="en-US" sz="2300">
                <a:latin typeface="Bookman Old Style" panose="02050604050505020204" pitchFamily="18" charset="0"/>
              </a:rPr>
              <a:t>	dipenuhi sifat 1, 2, dan 3 </a:t>
            </a:r>
          </a:p>
          <a:p>
            <a:pPr marL="609600" indent="-609600">
              <a:buNone/>
            </a:pPr>
            <a:r>
              <a:rPr lang="en-US" sz="2300">
                <a:latin typeface="Bookman Old Style" panose="02050604050505020204" pitchFamily="18" charset="0"/>
              </a:rPr>
              <a:t>Matriks dinamakan esilon baris tereduksi jika </a:t>
            </a:r>
          </a:p>
          <a:p>
            <a:pPr marL="609600" indent="-609600">
              <a:buNone/>
            </a:pPr>
            <a:r>
              <a:rPr lang="en-US" sz="2300">
                <a:latin typeface="Bookman Old Style" panose="02050604050505020204" pitchFamily="18" charset="0"/>
              </a:rPr>
              <a:t>	dipenuhi semua sifat</a:t>
            </a:r>
          </a:p>
          <a:p>
            <a:pPr marL="609600" indent="-609600">
              <a:buNone/>
            </a:pPr>
            <a:endParaRPr lang="en-US" sz="24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2DDA8F-38EA-4698-B14D-317AB92AA6C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0795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b-NO" sz="2400" b="1" dirty="0">
                <a:latin typeface="Bookman Old Style" panose="02050604050505020204" pitchFamily="18" charset="0"/>
              </a:rPr>
              <a:t>Contoh :</a:t>
            </a:r>
          </a:p>
          <a:p>
            <a:pPr eaLnBrk="1" hangingPunct="1">
              <a:buFontTx/>
              <a:buNone/>
            </a:pPr>
            <a:r>
              <a:rPr lang="nb-NO" sz="2400" dirty="0"/>
              <a:t>	Tentukan matriks esilon baris tereduksi dari</a:t>
            </a:r>
            <a:r>
              <a:rPr lang="en-US" sz="2400" dirty="0"/>
              <a:t> 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err="1"/>
              <a:t>Jawab</a:t>
            </a:r>
            <a:r>
              <a:rPr lang="en-US" sz="2400" dirty="0"/>
              <a:t> :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487738" y="1038226"/>
          <a:ext cx="25971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536700" imgH="711200" progId="Equation.3">
                  <p:embed/>
                </p:oleObj>
              </mc:Choice>
              <mc:Fallback>
                <p:oleObj name="Equation" r:id="rId3" imgW="1536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1038226"/>
                        <a:ext cx="259715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968501" y="2781300"/>
          <a:ext cx="418306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2527300" imgH="711200" progId="Equation.3">
                  <p:embed/>
                </p:oleObj>
              </mc:Choice>
              <mc:Fallback>
                <p:oleObj name="Equation" r:id="rId5" imgW="252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1" y="2781300"/>
                        <a:ext cx="4183063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2392364" y="4089401"/>
          <a:ext cx="39766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2247900" imgH="711200" progId="Equation.3">
                  <p:embed/>
                </p:oleObj>
              </mc:Choice>
              <mc:Fallback>
                <p:oleObj name="Equation" r:id="rId7" imgW="2247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4" y="4089401"/>
                        <a:ext cx="39766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10" descr="Water droplets"/>
          <p:cNvSpPr txBox="1">
            <a:spLocks noChangeArrowheads="1"/>
          </p:cNvSpPr>
          <p:nvPr/>
        </p:nvSpPr>
        <p:spPr bwMode="auto">
          <a:xfrm>
            <a:off x="3994150" y="3505200"/>
            <a:ext cx="425450" cy="412750"/>
          </a:xfrm>
          <a:prstGeom prst="rect">
            <a:avLst/>
          </a:prstGeom>
          <a:blipFill dpi="0" rotWithShape="1">
            <a:blip r:embed="rId9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39947" name="Text Box 11" descr="Water droplets"/>
          <p:cNvSpPr txBox="1">
            <a:spLocks noChangeArrowheads="1"/>
          </p:cNvSpPr>
          <p:nvPr/>
        </p:nvSpPr>
        <p:spPr bwMode="auto">
          <a:xfrm>
            <a:off x="4524375" y="3505200"/>
            <a:ext cx="444500" cy="412750"/>
          </a:xfrm>
          <a:prstGeom prst="rect">
            <a:avLst/>
          </a:prstGeom>
          <a:blipFill dpi="0" rotWithShape="1">
            <a:blip r:embed="rId9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39948" name="Text Box 12" descr="Water droplets"/>
          <p:cNvSpPr txBox="1">
            <a:spLocks noChangeArrowheads="1"/>
          </p:cNvSpPr>
          <p:nvPr/>
        </p:nvSpPr>
        <p:spPr bwMode="auto">
          <a:xfrm>
            <a:off x="5086350" y="3517900"/>
            <a:ext cx="444500" cy="412750"/>
          </a:xfrm>
          <a:prstGeom prst="rect">
            <a:avLst/>
          </a:prstGeom>
          <a:blipFill dpi="0" rotWithShape="1">
            <a:blip r:embed="rId9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39949" name="Text Box 13" descr="Water droplets"/>
          <p:cNvSpPr txBox="1">
            <a:spLocks noChangeArrowheads="1"/>
          </p:cNvSpPr>
          <p:nvPr/>
        </p:nvSpPr>
        <p:spPr bwMode="auto">
          <a:xfrm>
            <a:off x="5607050" y="3517900"/>
            <a:ext cx="444500" cy="412750"/>
          </a:xfrm>
          <a:prstGeom prst="rect">
            <a:avLst/>
          </a:prstGeom>
          <a:blipFill dpi="0" rotWithShape="1">
            <a:blip r:embed="rId9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070350" y="4492625"/>
            <a:ext cx="2254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200">
                <a:latin typeface="Times New Roman" panose="02020603050405020304" pitchFamily="18" charset="0"/>
              </a:rPr>
              <a:t>0      1       1      5     0      2       1      7</a:t>
            </a:r>
          </a:p>
        </p:txBody>
      </p:sp>
    </p:spTree>
    <p:extLst>
      <p:ext uri="{BB962C8B-B14F-4D97-AF65-F5344CB8AC3E}">
        <p14:creationId xmlns:p14="http://schemas.microsoft.com/office/powerpoint/2010/main" val="15134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6" grpId="0" animBg="1"/>
      <p:bldP spid="39947" grpId="0" animBg="1"/>
      <p:bldP spid="39948" grpId="0" animBg="1"/>
      <p:bldP spid="39949" grpId="0" animBg="1"/>
      <p:bldP spid="399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35BD5F-D20A-4A98-86D9-72C87BFB77B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"/>
            <a:ext cx="8382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178051" y="304801"/>
          <a:ext cx="38528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2463800" imgH="711200" progId="Equation.3">
                  <p:embed/>
                </p:oleObj>
              </mc:Choice>
              <mc:Fallback>
                <p:oleObj name="Equation" r:id="rId3" imgW="2463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1" y="304801"/>
                        <a:ext cx="38528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157539" y="1476376"/>
          <a:ext cx="28352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701800" imgH="711200" progId="Equation.3">
                  <p:embed/>
                </p:oleObj>
              </mc:Choice>
              <mc:Fallback>
                <p:oleObj name="Equation" r:id="rId5" imgW="1701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9" y="1476376"/>
                        <a:ext cx="28352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711451" y="2797176"/>
          <a:ext cx="33623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2057400" imgH="711200" progId="Equation.3">
                  <p:embed/>
                </p:oleObj>
              </mc:Choice>
              <mc:Fallback>
                <p:oleObj name="Equation" r:id="rId7" imgW="20574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797176"/>
                        <a:ext cx="33623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2984500" y="4119564"/>
          <a:ext cx="31115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727200" imgH="711200" progId="Equation.3">
                  <p:embed/>
                </p:oleObj>
              </mc:Choice>
              <mc:Fallback>
                <p:oleObj name="Equation" r:id="rId9" imgW="1727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119564"/>
                        <a:ext cx="311150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Text Box 15" descr="Water droplets"/>
          <p:cNvSpPr txBox="1">
            <a:spLocks noChangeArrowheads="1"/>
          </p:cNvSpPr>
          <p:nvPr/>
        </p:nvSpPr>
        <p:spPr bwMode="auto">
          <a:xfrm>
            <a:off x="3946525" y="97472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76" name="Text Box 16" descr="Water droplets"/>
          <p:cNvSpPr txBox="1">
            <a:spLocks noChangeArrowheads="1"/>
          </p:cNvSpPr>
          <p:nvPr/>
        </p:nvSpPr>
        <p:spPr bwMode="auto">
          <a:xfrm>
            <a:off x="4479925" y="97472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77" name="Text Box 17" descr="Water droplets"/>
          <p:cNvSpPr txBox="1">
            <a:spLocks noChangeArrowheads="1"/>
          </p:cNvSpPr>
          <p:nvPr/>
        </p:nvSpPr>
        <p:spPr bwMode="auto">
          <a:xfrm>
            <a:off x="4905376" y="990600"/>
            <a:ext cx="549275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-1</a:t>
            </a:r>
          </a:p>
        </p:txBody>
      </p:sp>
      <p:sp>
        <p:nvSpPr>
          <p:cNvPr id="40978" name="Text Box 18" descr="Water droplets"/>
          <p:cNvSpPr txBox="1">
            <a:spLocks noChangeArrowheads="1"/>
          </p:cNvSpPr>
          <p:nvPr/>
        </p:nvSpPr>
        <p:spPr bwMode="auto">
          <a:xfrm>
            <a:off x="5426076" y="974725"/>
            <a:ext cx="625475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-3</a:t>
            </a:r>
          </a:p>
        </p:txBody>
      </p:sp>
      <p:sp>
        <p:nvSpPr>
          <p:cNvPr id="40979" name="Text Box 19" descr="Water droplets"/>
          <p:cNvSpPr txBox="1">
            <a:spLocks noChangeArrowheads="1"/>
          </p:cNvSpPr>
          <p:nvPr/>
        </p:nvSpPr>
        <p:spPr bwMode="auto">
          <a:xfrm>
            <a:off x="4400550" y="22098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80" name="Text Box 20" descr="Water droplets"/>
          <p:cNvSpPr txBox="1">
            <a:spLocks noChangeArrowheads="1"/>
          </p:cNvSpPr>
          <p:nvPr/>
        </p:nvSpPr>
        <p:spPr bwMode="auto">
          <a:xfrm>
            <a:off x="3962400" y="22098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81" name="Text Box 21" descr="Water droplets"/>
          <p:cNvSpPr txBox="1">
            <a:spLocks noChangeArrowheads="1"/>
          </p:cNvSpPr>
          <p:nvPr/>
        </p:nvSpPr>
        <p:spPr bwMode="auto">
          <a:xfrm>
            <a:off x="4937125" y="22098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40982" name="Text Box 22" descr="Water droplets"/>
          <p:cNvSpPr txBox="1">
            <a:spLocks noChangeArrowheads="1"/>
          </p:cNvSpPr>
          <p:nvPr/>
        </p:nvSpPr>
        <p:spPr bwMode="auto">
          <a:xfrm>
            <a:off x="5483225" y="220980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40983" name="Text Box 23" descr="Water droplets"/>
          <p:cNvSpPr txBox="1">
            <a:spLocks noChangeArrowheads="1"/>
          </p:cNvSpPr>
          <p:nvPr/>
        </p:nvSpPr>
        <p:spPr bwMode="auto">
          <a:xfrm>
            <a:off x="3946525" y="315277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84" name="Text Box 24" descr="Water droplets"/>
          <p:cNvSpPr txBox="1">
            <a:spLocks noChangeArrowheads="1"/>
          </p:cNvSpPr>
          <p:nvPr/>
        </p:nvSpPr>
        <p:spPr bwMode="auto">
          <a:xfrm>
            <a:off x="5575300" y="315595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40985" name="Text Box 25" descr="Water droplets"/>
          <p:cNvSpPr txBox="1">
            <a:spLocks noChangeArrowheads="1"/>
          </p:cNvSpPr>
          <p:nvPr/>
        </p:nvSpPr>
        <p:spPr bwMode="auto">
          <a:xfrm>
            <a:off x="4451350" y="414655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86" name="Text Box 26" descr="Water droplets"/>
          <p:cNvSpPr txBox="1">
            <a:spLocks noChangeArrowheads="1"/>
          </p:cNvSpPr>
          <p:nvPr/>
        </p:nvSpPr>
        <p:spPr bwMode="auto">
          <a:xfrm>
            <a:off x="4467225" y="315595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40987" name="Text Box 27" descr="Water droplets"/>
          <p:cNvSpPr txBox="1">
            <a:spLocks noChangeArrowheads="1"/>
          </p:cNvSpPr>
          <p:nvPr/>
        </p:nvSpPr>
        <p:spPr bwMode="auto">
          <a:xfrm>
            <a:off x="3978275" y="414337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40989" name="Text Box 29" descr="Water droplets"/>
          <p:cNvSpPr txBox="1">
            <a:spLocks noChangeArrowheads="1"/>
          </p:cNvSpPr>
          <p:nvPr/>
        </p:nvSpPr>
        <p:spPr bwMode="auto">
          <a:xfrm>
            <a:off x="5003800" y="4146550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40990" name="Text Box 30" descr="Water droplets"/>
          <p:cNvSpPr txBox="1">
            <a:spLocks noChangeArrowheads="1"/>
          </p:cNvSpPr>
          <p:nvPr/>
        </p:nvSpPr>
        <p:spPr bwMode="auto">
          <a:xfrm>
            <a:off x="5514975" y="414337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40991" name="Text Box 31" descr="Water droplets"/>
          <p:cNvSpPr txBox="1">
            <a:spLocks noChangeArrowheads="1"/>
          </p:cNvSpPr>
          <p:nvPr/>
        </p:nvSpPr>
        <p:spPr bwMode="auto">
          <a:xfrm>
            <a:off x="4994275" y="3152775"/>
            <a:ext cx="4445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16501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9" grpId="0" animBg="1"/>
      <p:bldP spid="40990" grpId="0" animBg="1"/>
      <p:bldP spid="409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4D3C2C-79D1-4A4B-BE1A-48A49509FD9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68450" y="98425"/>
            <a:ext cx="90551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>
                <a:latin typeface="Bookman Old Style" panose="02050604050505020204" pitchFamily="18" charset="0"/>
              </a:rPr>
              <a:t>Perhatikan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hasil</a:t>
            </a:r>
            <a:r>
              <a:rPr lang="en-US" sz="2800" dirty="0">
                <a:latin typeface="Bookman Old Style" panose="02050604050505020204" pitchFamily="18" charset="0"/>
              </a:rPr>
              <a:t> OBE </a:t>
            </a:r>
            <a:r>
              <a:rPr lang="en-US" sz="2800" dirty="0" err="1">
                <a:latin typeface="Bookman Old Style" panose="02050604050505020204" pitchFamily="18" charset="0"/>
              </a:rPr>
              <a:t>tadi</a:t>
            </a:r>
            <a:r>
              <a:rPr lang="en-US" sz="2800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Bookman Old Style" panose="02050604050505020204" pitchFamily="18" charset="0"/>
              </a:rPr>
              <a:t>	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mempunyai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utama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Tidak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memiliki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utama</a:t>
            </a:r>
            <a:r>
              <a:rPr lang="en-US" sz="2400" dirty="0">
                <a:latin typeface="Bookman Old Style" panose="02050604050505020204" pitchFamily="18" charset="0"/>
              </a:rPr>
              <a:t>, </a:t>
            </a:r>
            <a:r>
              <a:rPr lang="en-US" sz="2400" dirty="0" err="1">
                <a:latin typeface="Bookman Old Style" panose="02050604050505020204" pitchFamily="18" charset="0"/>
              </a:rPr>
              <a:t>karena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jumlah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lebih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sedikit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jumlah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(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4 </a:t>
            </a:r>
            <a:r>
              <a:rPr lang="en-US" sz="2400" dirty="0" err="1">
                <a:latin typeface="Bookman Old Style" panose="02050604050505020204" pitchFamily="18" charset="0"/>
              </a:rPr>
              <a:t>tidak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mempunyai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utama</a:t>
            </a:r>
            <a:r>
              <a:rPr lang="en-US" sz="2400" dirty="0">
                <a:latin typeface="Bookman Old Style" panose="02050604050505020204" pitchFamily="18" charset="0"/>
              </a:rPr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794001" y="762000"/>
          <a:ext cx="30130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1244600" imgH="711200" progId="Equation.3">
                  <p:embed/>
                </p:oleObj>
              </mc:Choice>
              <mc:Fallback>
                <p:oleObj name="Equation" r:id="rId3" imgW="1244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1" y="762000"/>
                        <a:ext cx="301307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1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3124200" y="762000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4527550" y="1936750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3810000" y="1371600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454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22" grpId="0" animBg="1"/>
      <p:bldP spid="43023" grpId="0" animBg="1"/>
      <p:bldP spid="430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D44791-D31B-4B5D-944E-9C144F08771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50988" y="76200"/>
            <a:ext cx="90551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200" b="1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b="1">
                <a:latin typeface="Bookman Old Style" panose="02050604050505020204" pitchFamily="18" charset="0"/>
              </a:rPr>
              <a:t>Invers Matriks</a:t>
            </a:r>
          </a:p>
          <a:p>
            <a:pPr eaLnBrk="1" hangingPunct="1">
              <a:buFontTx/>
              <a:buNone/>
            </a:pPr>
            <a:r>
              <a:rPr lang="en-US" sz="2800" b="1">
                <a:latin typeface="Bookman Old Style" panose="02050604050505020204" pitchFamily="18" charset="0"/>
              </a:rPr>
              <a:t>	</a:t>
            </a:r>
            <a:r>
              <a:rPr lang="en-US" sz="2400">
                <a:latin typeface="Bookman Old Style" panose="02050604050505020204" pitchFamily="18" charset="0"/>
              </a:rPr>
              <a:t>Misalkan A  adalah matriks bujur sangkar.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B dinamakan invers dari A jika dipenuhi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		A B = I   dan  B A = I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Sebaliknya, A juga dinamakan invers dari B.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Notasi A = B</a:t>
            </a:r>
            <a:r>
              <a:rPr lang="en-US" sz="2400" baseline="30000">
                <a:latin typeface="Bookman Old Style" panose="02050604050505020204" pitchFamily="18" charset="0"/>
              </a:rPr>
              <a:t>-1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	Cara menentukan invers suatu matriks A adalah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Bookman Old Style" panose="02050604050505020204" pitchFamily="18" charset="0"/>
              </a:rPr>
              <a:t>		 </a:t>
            </a:r>
            <a:endParaRPr lang="en-US" sz="160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800">
                <a:latin typeface="Bookman Old Style" panose="02050604050505020204" pitchFamily="18" charset="0"/>
              </a:rPr>
              <a:t>                                  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87864" y="3997326"/>
          <a:ext cx="10255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558800" imgH="228600" progId="Equation.3">
                  <p:embed/>
                </p:oleObj>
              </mc:Choice>
              <mc:Fallback>
                <p:oleObj name="Equation" r:id="rId3" imgW="55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4" y="3997326"/>
                        <a:ext cx="10255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813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24189" y="4035426"/>
          <a:ext cx="9366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469696" imgH="215806" progId="Equation.3">
                  <p:embed/>
                </p:oleObj>
              </mc:Choice>
              <mc:Fallback>
                <p:oleObj name="Equation" r:id="rId5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9" y="4035426"/>
                        <a:ext cx="9366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7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038600" y="3733801"/>
            <a:ext cx="838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600" b="1"/>
              <a:t>OBE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600" b="1"/>
              <a:t>   ~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752600" y="4800601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Jika OBE dari A tidak dapat menghasilkan matriks identitas maka A dikatakan </a:t>
            </a:r>
            <a:r>
              <a:rPr lang="en-US" sz="2400" b="1">
                <a:latin typeface="Bookman Old Style" panose="02050604050505020204" pitchFamily="18" charset="0"/>
              </a:rPr>
              <a:t>tidak punya invers</a:t>
            </a:r>
          </a:p>
        </p:txBody>
      </p:sp>
    </p:spTree>
    <p:extLst>
      <p:ext uri="{BB962C8B-B14F-4D97-AF65-F5344CB8AC3E}">
        <p14:creationId xmlns:p14="http://schemas.microsoft.com/office/powerpoint/2010/main" val="15272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  <p:bldP spid="481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265</TotalTime>
  <Words>464</Words>
  <Application>Microsoft Office PowerPoint</Application>
  <PresentationFormat>Widescreen</PresentationFormat>
  <Paragraphs>224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Rockwell</vt:lpstr>
      <vt:lpstr>Rockwell Condensed</vt:lpstr>
      <vt:lpstr>Symbol</vt:lpstr>
      <vt:lpstr>Times New Roman</vt:lpstr>
      <vt:lpstr>Wingdings</vt:lpstr>
      <vt:lpstr>Wood Type</vt:lpstr>
      <vt:lpstr>Equation</vt:lpstr>
      <vt:lpstr>Aljabar linear  pertemuan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linear  pertemuan II</dc:title>
  <dc:creator>Inne Novita Sari</dc:creator>
  <cp:lastModifiedBy>Inne Novita Sari</cp:lastModifiedBy>
  <cp:revision>6</cp:revision>
  <dcterms:created xsi:type="dcterms:W3CDTF">2013-09-17T00:05:29Z</dcterms:created>
  <dcterms:modified xsi:type="dcterms:W3CDTF">2013-09-29T15:28:49Z</dcterms:modified>
</cp:coreProperties>
</file>