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2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6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76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162300"/>
            <a:ext cx="5875867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BA648-8566-46F5-8C97-9BF35FEA8503}" type="datetime8">
              <a:rPr lang="id-ID"/>
              <a:pPr>
                <a:defRPr/>
              </a:pPr>
              <a:t>13/10/2014 8:38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522D2-C51F-4B03-8395-B6E46D32F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41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533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0"/>
            <a:ext cx="5875867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8D84C-0183-4DAD-8DD6-A04C1B5B0E05}" type="datetime8">
              <a:rPr lang="id-ID"/>
              <a:pPr>
                <a:defRPr/>
              </a:pPr>
              <a:t>13/10/2014 8:39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MA-1223 Aljabar Linear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650A-CC1A-441D-A237-56BBDBFD0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7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67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0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10/13/2014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547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65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10/13/2014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7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determinan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91E2C5-5096-4099-AB69-AEEE624E3AF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8096" y="414528"/>
            <a:ext cx="10716768" cy="5998464"/>
          </a:xfrm>
        </p:spPr>
        <p:txBody>
          <a:bodyPr/>
          <a:lstStyle/>
          <a:p>
            <a:pPr marL="660400" indent="-660400">
              <a:buNone/>
            </a:pPr>
            <a:r>
              <a:rPr lang="en-US" sz="2000" b="1" dirty="0" err="1">
                <a:latin typeface="Bookman Old Style" panose="02050604050505020204" pitchFamily="18" charset="0"/>
              </a:rPr>
              <a:t>Determinan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dengan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ekspansi</a:t>
            </a: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err="1">
                <a:latin typeface="Bookman Old Style" panose="02050604050505020204" pitchFamily="18" charset="0"/>
              </a:rPr>
              <a:t>kofaktor</a:t>
            </a:r>
            <a:endParaRPr lang="en-US" sz="20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Misalkan</a:t>
            </a: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dirty="0" err="1">
                <a:latin typeface="Bookman Old Style" panose="02050604050505020204" pitchFamily="18" charset="0"/>
              </a:rPr>
              <a:t>Beberapa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definisi</a:t>
            </a:r>
            <a:r>
              <a:rPr lang="en-US" dirty="0">
                <a:latin typeface="Bookman Old Style" panose="02050604050505020204" pitchFamily="18" charset="0"/>
              </a:rPr>
              <a:t> yang </a:t>
            </a:r>
            <a:r>
              <a:rPr lang="en-US" dirty="0" err="1">
                <a:latin typeface="Bookman Old Style" panose="02050604050505020204" pitchFamily="18" charset="0"/>
              </a:rPr>
              <a:t>perlu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diketahui</a:t>
            </a:r>
            <a:r>
              <a:rPr lang="en-US" dirty="0">
                <a:latin typeface="Bookman Old Style" panose="02050604050505020204" pitchFamily="18" charset="0"/>
              </a:rPr>
              <a:t> :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/>
            <a:r>
              <a:rPr lang="en-US" dirty="0" err="1">
                <a:latin typeface="Bookman Old Style" panose="02050604050505020204" pitchFamily="18" charset="0"/>
              </a:rPr>
              <a:t>M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disebut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Minor- </a:t>
            </a:r>
            <a:r>
              <a:rPr lang="en-US" b="1" i="1" dirty="0" err="1">
                <a:latin typeface="Bookman Old Style" panose="02050604050505020204" pitchFamily="18" charset="0"/>
              </a:rPr>
              <a:t>ij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yaitu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menghilangkan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ke_i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</a:t>
            </a:r>
            <a:r>
              <a:rPr lang="en-US" dirty="0">
                <a:latin typeface="Bookman Old Style" panose="02050604050505020204" pitchFamily="18" charset="0"/>
              </a:rPr>
              <a:t>-j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A.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Contoh :</a:t>
            </a:r>
          </a:p>
          <a:p>
            <a:pPr marL="660400" indent="-660400">
              <a:buNone/>
            </a:pPr>
            <a:endParaRPr lang="sv-SE" sz="2400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209800" y="990600"/>
          <a:ext cx="2362200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1295400" imgH="939800" progId="Equation.3">
                  <p:embed/>
                </p:oleObj>
              </mc:Choice>
              <mc:Fallback>
                <p:oleObj name="Equation" r:id="rId3" imgW="12954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990600"/>
                        <a:ext cx="2362200" cy="172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743200" y="4751388"/>
          <a:ext cx="1855788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5" imgW="1079032" imgH="710891" progId="Equation.3">
                  <p:embed/>
                </p:oleObj>
              </mc:Choice>
              <mc:Fallback>
                <p:oleObj name="Equation" r:id="rId5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51388"/>
                        <a:ext cx="1855788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8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5000626" y="4800600"/>
          <a:ext cx="269557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7" imgW="1625400" imgH="711000" progId="Equation.3">
                  <p:embed/>
                </p:oleObj>
              </mc:Choice>
              <mc:Fallback>
                <p:oleObj name="Equation" r:id="rId7" imgW="1625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6" y="4800600"/>
                        <a:ext cx="269557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3200400" y="4800600"/>
            <a:ext cx="13716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 rot="5400000">
            <a:off x="3759200" y="5168900"/>
            <a:ext cx="1104900" cy="3429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870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 animBg="1"/>
      <p:bldP spid="716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/>
              <a:t>MA-1223 Aljabar Linear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68DD4D-0825-41AA-889B-DC7DB459F637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591947"/>
            <a:ext cx="8966200" cy="5540629"/>
          </a:xfrm>
        </p:spPr>
        <p:txBody>
          <a:bodyPr>
            <a:normAutofit/>
          </a:bodyPr>
          <a:lstStyle/>
          <a:p>
            <a:pPr marL="660400" indent="-660400"/>
            <a:r>
              <a:rPr lang="sv-SE" dirty="0">
                <a:latin typeface="Bookman Old Style" panose="02050604050505020204" pitchFamily="18" charset="0"/>
              </a:rPr>
              <a:t>C</a:t>
            </a:r>
            <a:r>
              <a:rPr lang="sv-SE" baseline="-25000" dirty="0">
                <a:latin typeface="Bookman Old Style" panose="02050604050505020204" pitchFamily="18" charset="0"/>
              </a:rPr>
              <a:t>ij</a:t>
            </a:r>
            <a:r>
              <a:rPr lang="sv-SE" dirty="0">
                <a:latin typeface="Bookman Old Style" panose="02050604050505020204" pitchFamily="18" charset="0"/>
              </a:rPr>
              <a:t> dinamakan </a:t>
            </a:r>
            <a:r>
              <a:rPr lang="sv-SE" b="1" dirty="0">
                <a:latin typeface="Bookman Old Style" panose="02050604050505020204" pitchFamily="18" charset="0"/>
              </a:rPr>
              <a:t>kofaktor -</a:t>
            </a:r>
            <a:r>
              <a:rPr lang="sv-SE" b="1" i="1" dirty="0">
                <a:latin typeface="Bookman Old Style" panose="02050604050505020204" pitchFamily="18" charset="0"/>
              </a:rPr>
              <a:t> ij</a:t>
            </a:r>
            <a:r>
              <a:rPr lang="sv-SE" b="1" dirty="0">
                <a:latin typeface="Bookman Old Style" panose="02050604050505020204" pitchFamily="18" charset="0"/>
              </a:rPr>
              <a:t> </a:t>
            </a:r>
            <a:r>
              <a:rPr lang="sv-SE" dirty="0">
                <a:latin typeface="Bookman Old Style" panose="02050604050505020204" pitchFamily="18" charset="0"/>
              </a:rPr>
              <a:t>yaitu C</a:t>
            </a:r>
            <a:r>
              <a:rPr lang="sv-SE" baseline="-25000" dirty="0">
                <a:latin typeface="Bookman Old Style" panose="02050604050505020204" pitchFamily="18" charset="0"/>
              </a:rPr>
              <a:t>ij</a:t>
            </a:r>
            <a:r>
              <a:rPr lang="sv-SE" dirty="0">
                <a:latin typeface="Bookman Old Style" panose="02050604050505020204" pitchFamily="18" charset="0"/>
              </a:rPr>
              <a:t> = (-1)</a:t>
            </a:r>
            <a:r>
              <a:rPr lang="sv-SE" baseline="30000" dirty="0">
                <a:latin typeface="Bookman Old Style" panose="02050604050505020204" pitchFamily="18" charset="0"/>
              </a:rPr>
              <a:t>i+j </a:t>
            </a:r>
            <a:r>
              <a:rPr lang="sv-SE" dirty="0" smtClean="0">
                <a:latin typeface="Bookman Old Style" panose="02050604050505020204" pitchFamily="18" charset="0"/>
              </a:rPr>
              <a:t>M</a:t>
            </a:r>
            <a:r>
              <a:rPr lang="sv-SE" i="1" baseline="-25000" dirty="0" smtClean="0">
                <a:latin typeface="Bookman Old Style" panose="02050604050505020204" pitchFamily="18" charset="0"/>
              </a:rPr>
              <a:t>ij</a:t>
            </a:r>
            <a:endParaRPr lang="sv-SE" b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b="1" dirty="0">
                <a:latin typeface="Bookman Old Style" panose="02050604050505020204" pitchFamily="18" charset="0"/>
              </a:rPr>
              <a:t>	Contoh :</a:t>
            </a:r>
          </a:p>
          <a:p>
            <a:pPr marL="660400" indent="-660400">
              <a:buNone/>
            </a:pPr>
            <a:r>
              <a:rPr lang="sv-SE" b="1" dirty="0">
                <a:latin typeface="Bookman Old Style" panose="02050604050505020204" pitchFamily="18" charset="0"/>
              </a:rPr>
              <a:t>	</a:t>
            </a:r>
          </a:p>
          <a:p>
            <a:pPr marL="660400" indent="-660400">
              <a:buNone/>
            </a:pPr>
            <a:r>
              <a:rPr lang="sv-SE" i="1" dirty="0">
                <a:latin typeface="Bookman Old Style" panose="02050604050505020204" pitchFamily="18" charset="0"/>
              </a:rPr>
              <a:t>                      </a:t>
            </a:r>
          </a:p>
          <a:p>
            <a:pPr marL="660400" indent="-660400">
              <a:buNone/>
            </a:pPr>
            <a:endParaRPr lang="sv-SE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endParaRPr lang="sv-SE" dirty="0" smtClean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	</a:t>
            </a:r>
            <a:r>
              <a:rPr lang="sv-SE" dirty="0" smtClean="0">
                <a:latin typeface="Bookman Old Style" panose="02050604050505020204" pitchFamily="18" charset="0"/>
              </a:rPr>
              <a:t>sehingga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sv-SE" dirty="0">
                <a:latin typeface="Bookman Old Style" panose="02050604050505020204" pitchFamily="18" charset="0"/>
              </a:rPr>
              <a:t>                        C</a:t>
            </a:r>
            <a:r>
              <a:rPr lang="sv-SE" baseline="-25000" dirty="0">
                <a:latin typeface="Bookman Old Style" panose="02050604050505020204" pitchFamily="18" charset="0"/>
              </a:rPr>
              <a:t>12</a:t>
            </a:r>
            <a:r>
              <a:rPr lang="sv-SE" dirty="0">
                <a:latin typeface="Bookman Old Style" panose="02050604050505020204" pitchFamily="18" charset="0"/>
              </a:rPr>
              <a:t> = (-1)</a:t>
            </a:r>
            <a:r>
              <a:rPr lang="sv-SE" baseline="30000" dirty="0">
                <a:latin typeface="Bookman Old Style" panose="02050604050505020204" pitchFamily="18" charset="0"/>
              </a:rPr>
              <a:t>1+2 </a:t>
            </a:r>
            <a:r>
              <a:rPr lang="sv-SE" dirty="0">
                <a:latin typeface="Bookman Old Style" panose="02050604050505020204" pitchFamily="18" charset="0"/>
              </a:rPr>
              <a:t>M</a:t>
            </a:r>
            <a:r>
              <a:rPr lang="sv-SE" i="1" baseline="-25000" dirty="0">
                <a:latin typeface="Bookman Old Style" panose="02050604050505020204" pitchFamily="18" charset="0"/>
              </a:rPr>
              <a:t>12</a:t>
            </a:r>
            <a:endParaRPr lang="sv-SE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 			</a:t>
            </a:r>
            <a:endParaRPr lang="en-US" i="1" dirty="0" smtClean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en-US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r>
              <a:rPr lang="en-US" i="1" dirty="0" smtClean="0">
                <a:latin typeface="Bookman Old Style" panose="02050604050505020204" pitchFamily="18" charset="0"/>
              </a:rPr>
              <a:t>			      </a:t>
            </a:r>
            <a:r>
              <a:rPr lang="en-US" dirty="0" smtClean="0">
                <a:latin typeface="Bookman Old Style" panose="02050604050505020204" pitchFamily="18" charset="0"/>
              </a:rPr>
              <a:t>=  </a:t>
            </a:r>
            <a:r>
              <a:rPr lang="en-US" dirty="0">
                <a:latin typeface="Bookman Old Style" panose="02050604050505020204" pitchFamily="18" charset="0"/>
              </a:rPr>
              <a:t>(– 1)</a:t>
            </a:r>
            <a:r>
              <a:rPr lang="en-US" baseline="30000" dirty="0">
                <a:latin typeface="Bookman Old Style" panose="02050604050505020204" pitchFamily="18" charset="0"/>
              </a:rPr>
              <a:t>3</a:t>
            </a:r>
            <a:r>
              <a:rPr lang="en-US" i="1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.2  </a:t>
            </a:r>
          </a:p>
          <a:p>
            <a:pPr marL="660400" indent="-660400">
              <a:buNone/>
            </a:pPr>
            <a:r>
              <a:rPr lang="en-US" dirty="0">
                <a:latin typeface="Bookman Old Style" panose="02050604050505020204" pitchFamily="18" charset="0"/>
              </a:rPr>
              <a:t>			      </a:t>
            </a:r>
            <a:r>
              <a:rPr lang="en-US" dirty="0" smtClean="0">
                <a:latin typeface="Bookman Old Style" panose="02050604050505020204" pitchFamily="18" charset="0"/>
              </a:rPr>
              <a:t>= </a:t>
            </a:r>
            <a:r>
              <a:rPr lang="en-US" dirty="0">
                <a:latin typeface="Bookman Old Style" panose="02050604050505020204" pitchFamily="18" charset="0"/>
              </a:rPr>
              <a:t>– 2</a:t>
            </a:r>
            <a:endParaRPr lang="sv-SE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sv-SE" sz="2400" i="1" dirty="0">
              <a:latin typeface="Bookman Old Style" panose="02050604050505020204" pitchFamily="18" charset="0"/>
            </a:endParaRPr>
          </a:p>
          <a:p>
            <a:pPr marL="660400" indent="-660400">
              <a:buNone/>
            </a:pPr>
            <a:endParaRPr lang="en-US" sz="2400" i="1" baseline="-25000" dirty="0">
              <a:latin typeface="Bookman Old Style" panose="02050604050505020204" pitchFamily="18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1524001" y="30157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>
            <p:extLst/>
          </p:nvPr>
        </p:nvGraphicFramePr>
        <p:xfrm>
          <a:off x="3509582" y="3639694"/>
          <a:ext cx="2176780" cy="73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582" y="3639694"/>
                        <a:ext cx="2176780" cy="737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6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>
            <p:extLst/>
          </p:nvPr>
        </p:nvGraphicFramePr>
        <p:xfrm>
          <a:off x="2097088" y="1369124"/>
          <a:ext cx="1941512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5" imgW="1117440" imgH="711000" progId="Equation.3">
                  <p:embed/>
                </p:oleObj>
              </mc:Choice>
              <mc:Fallback>
                <p:oleObj name="Equation" r:id="rId5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088" y="1369124"/>
                        <a:ext cx="1941512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172200" y="1371600"/>
            <a:ext cx="1371600" cy="3048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15001" y="1295401"/>
          <a:ext cx="1941513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7" imgW="1117440" imgH="711000" progId="Equation.3">
                  <p:embed/>
                </p:oleObj>
              </mc:Choice>
              <mc:Fallback>
                <p:oleObj name="Equation" r:id="rId7" imgW="1117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1295401"/>
                        <a:ext cx="1941513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40214" y="1762126"/>
          <a:ext cx="10937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9" imgW="634680" imgH="215640" progId="Equation.3">
                  <p:embed/>
                </p:oleObj>
              </mc:Choice>
              <mc:Fallback>
                <p:oleObj name="Equation" r:id="rId9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4" y="1762126"/>
                        <a:ext cx="10937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 rot="5400000">
            <a:off x="6286500" y="1752600"/>
            <a:ext cx="1104900" cy="3429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45400" y="1524000"/>
          <a:ext cx="105568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11" imgW="583920" imgH="457200" progId="Equation.3">
                  <p:embed/>
                </p:oleObj>
              </mc:Choice>
              <mc:Fallback>
                <p:oleObj name="Equation" r:id="rId11" imgW="583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1524000"/>
                        <a:ext cx="105568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7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27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7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27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DC743-3CF7-46FA-BC69-327013CB66D5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136" y="451103"/>
            <a:ext cx="10972800" cy="566077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sv-SE" dirty="0">
                <a:latin typeface="Bookman Old Style" panose="02050604050505020204" pitchFamily="18" charset="0"/>
              </a:rPr>
              <a:t>Secara umum, cara menghitung determinan dengan ekspansi kofaktor :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Menghitung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ekspansi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sepanjang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ke-</a:t>
            </a:r>
            <a:r>
              <a:rPr lang="en-US" i="1" dirty="0" err="1">
                <a:latin typeface="Bookman Old Style" panose="02050604050505020204" pitchFamily="18" charset="0"/>
              </a:rPr>
              <a:t>i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=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i1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i1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i2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i2</a:t>
            </a:r>
            <a:r>
              <a:rPr lang="en-US" dirty="0">
                <a:latin typeface="Bookman Old Style" panose="02050604050505020204" pitchFamily="18" charset="0"/>
              </a:rPr>
              <a:t> + . . . +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in</a:t>
            </a: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dirty="0" err="1">
                <a:latin typeface="Bookman Old Style" panose="02050604050505020204" pitchFamily="18" charset="0"/>
              </a:rPr>
              <a:t>Menghitung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ekspansi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sepanjang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kolom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ke</a:t>
            </a:r>
            <a:r>
              <a:rPr lang="en-US" dirty="0">
                <a:latin typeface="Bookman Old Style" panose="02050604050505020204" pitchFamily="18" charset="0"/>
              </a:rPr>
              <a:t>-</a:t>
            </a:r>
            <a:r>
              <a:rPr lang="en-US" i="1" dirty="0">
                <a:latin typeface="Bookman Old Style" panose="02050604050505020204" pitchFamily="18" charset="0"/>
              </a:rPr>
              <a:t>j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Bookman Old Style" panose="02050604050505020204" pitchFamily="18" charset="0"/>
              </a:rPr>
              <a:t>		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(A) =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1j</a:t>
            </a:r>
            <a:r>
              <a:rPr lang="en-US" dirty="0">
                <a:latin typeface="Bookman Old Style" panose="02050604050505020204" pitchFamily="18" charset="0"/>
              </a:rPr>
              <a:t> +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baseline="-25000" dirty="0">
                <a:latin typeface="Bookman Old Style" panose="02050604050505020204" pitchFamily="18" charset="0"/>
              </a:rPr>
              <a:t>2j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C</a:t>
            </a:r>
            <a:r>
              <a:rPr lang="en-US" baseline="-25000" dirty="0">
                <a:latin typeface="Bookman Old Style" panose="02050604050505020204" pitchFamily="18" charset="0"/>
              </a:rPr>
              <a:t>2j</a:t>
            </a:r>
            <a:r>
              <a:rPr lang="en-US" dirty="0">
                <a:latin typeface="Bookman Old Style" panose="02050604050505020204" pitchFamily="18" charset="0"/>
              </a:rPr>
              <a:t> + . . . + </a:t>
            </a:r>
            <a:r>
              <a:rPr lang="en-US" i="1" dirty="0" err="1">
                <a:latin typeface="Bookman Old Style" panose="02050604050505020204" pitchFamily="18" charset="0"/>
              </a:rPr>
              <a:t>a</a:t>
            </a:r>
            <a:r>
              <a:rPr lang="en-US" baseline="-25000" dirty="0" err="1">
                <a:latin typeface="Bookman Old Style" panose="02050604050505020204" pitchFamily="18" charset="0"/>
              </a:rPr>
              <a:t>nj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nj</a:t>
            </a:r>
            <a:endParaRPr lang="en-US" baseline="-25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b="1" dirty="0">
                <a:latin typeface="Bookman Old Style" panose="02050604050505020204" pitchFamily="18" charset="0"/>
              </a:rPr>
              <a:t>Contoh 6 :</a:t>
            </a:r>
            <a:endParaRPr lang="sv-SE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dirty="0">
                <a:latin typeface="Bookman Old Style" panose="02050604050505020204" pitchFamily="18" charset="0"/>
              </a:rPr>
              <a:t>	Hitunglah Det(A) dengan ekspansi kofaktor 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524001" y="28871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>
            <p:extLst/>
          </p:nvPr>
        </p:nvGraphicFramePr>
        <p:xfrm>
          <a:off x="975743" y="3696082"/>
          <a:ext cx="1743074" cy="109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1129810" imgH="710891" progId="Equation.3">
                  <p:embed/>
                </p:oleObj>
              </mc:Choice>
              <mc:Fallback>
                <p:oleObj name="Equation" r:id="rId3" imgW="1129810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743" y="3696082"/>
                        <a:ext cx="1743074" cy="1098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652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CCEF-8493-4F19-928F-D41046C4B70F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2480" y="548639"/>
            <a:ext cx="10838688" cy="560832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Misalkan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</a:t>
            </a:r>
            <a:r>
              <a:rPr lang="en-US" i="1" baseline="-25000" dirty="0">
                <a:latin typeface="Bookman Old Style" panose="02050604050505020204" pitchFamily="18" charset="0"/>
              </a:rPr>
              <a:t>n </a:t>
            </a:r>
            <a:r>
              <a:rPr lang="en-US" baseline="-25000" dirty="0">
                <a:latin typeface="Bookman Old Style" panose="02050604050505020204" pitchFamily="18" charset="0"/>
              </a:rPr>
              <a:t>x </a:t>
            </a:r>
            <a:r>
              <a:rPr lang="en-US" i="1" baseline="-25000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C</a:t>
            </a:r>
            <a:r>
              <a:rPr lang="en-US" baseline="-25000" dirty="0" err="1">
                <a:latin typeface="Bookman Old Style" panose="02050604050505020204" pitchFamily="18" charset="0"/>
              </a:rPr>
              <a:t>ij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adalah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kofaktor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aij</a:t>
            </a:r>
            <a:r>
              <a:rPr lang="en-US" dirty="0">
                <a:latin typeface="Bookman Old Style" panose="02050604050505020204" pitchFamily="18" charset="0"/>
              </a:rPr>
              <a:t>, 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maka</a:t>
            </a: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dinamakan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matriks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b="1" dirty="0" err="1">
                <a:latin typeface="Bookman Old Style" panose="02050604050505020204" pitchFamily="18" charset="0"/>
              </a:rPr>
              <a:t>kofaktor</a:t>
            </a:r>
            <a:r>
              <a:rPr lang="en-US" b="1" dirty="0">
                <a:latin typeface="Bookman Old Style" panose="02050604050505020204" pitchFamily="18" charset="0"/>
              </a:rPr>
              <a:t> </a:t>
            </a:r>
            <a:r>
              <a:rPr lang="en-US" dirty="0">
                <a:latin typeface="Bookman Old Style" panose="02050604050505020204" pitchFamily="18" charset="0"/>
              </a:rPr>
              <a:t>A.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Transpos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ini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dinamakan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adjoin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A,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Bookman Old Style" panose="02050604050505020204" pitchFamily="18" charset="0"/>
              </a:rPr>
              <a:t>notasi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 err="1">
                <a:latin typeface="Bookman Old Style" panose="02050604050505020204" pitchFamily="18" charset="0"/>
              </a:rPr>
              <a:t>adj</a:t>
            </a:r>
            <a:r>
              <a:rPr lang="en-US" dirty="0">
                <a:latin typeface="Bookman Old Style" panose="02050604050505020204" pitchFamily="18" charset="0"/>
              </a:rPr>
              <a:t>(A).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extLst/>
          </p:nvPr>
        </p:nvGraphicFramePr>
        <p:xfrm>
          <a:off x="2379665" y="1126681"/>
          <a:ext cx="2448368" cy="1408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1638300" imgH="939800" progId="Equation.3">
                  <p:embed/>
                </p:oleObj>
              </mc:Choice>
              <mc:Fallback>
                <p:oleObj name="Equation" r:id="rId3" imgW="16383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5" y="1126681"/>
                        <a:ext cx="2448368" cy="1408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Rectangle 12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87" name="Object 11"/>
          <p:cNvGraphicFramePr>
            <a:graphicFrameLocks noChangeAspect="1"/>
          </p:cNvGraphicFramePr>
          <p:nvPr>
            <p:extLst/>
          </p:nvPr>
        </p:nvGraphicFramePr>
        <p:xfrm>
          <a:off x="1953768" y="4572002"/>
          <a:ext cx="1606296" cy="402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5" imgW="914400" imgH="228600" progId="Equation.3">
                  <p:embed/>
                </p:oleObj>
              </mc:Choice>
              <mc:Fallback>
                <p:oleObj name="Equation" r:id="rId5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768" y="4572002"/>
                        <a:ext cx="1606296" cy="402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2" name="Rectangle 14"/>
          <p:cNvSpPr>
            <a:spLocks noChangeArrowheads="1"/>
          </p:cNvSpPr>
          <p:nvPr/>
        </p:nvSpPr>
        <p:spPr bwMode="auto">
          <a:xfrm>
            <a:off x="1524001" y="28442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75789" name="Object 13"/>
          <p:cNvGraphicFramePr>
            <a:graphicFrameLocks noChangeAspect="1"/>
          </p:cNvGraphicFramePr>
          <p:nvPr>
            <p:extLst/>
          </p:nvPr>
        </p:nvGraphicFramePr>
        <p:xfrm>
          <a:off x="3629914" y="4114801"/>
          <a:ext cx="1996669" cy="1371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7" imgW="1371600" imgH="939800" progId="Equation.3">
                  <p:embed/>
                </p:oleObj>
              </mc:Choice>
              <mc:Fallback>
                <p:oleObj name="Equation" r:id="rId7" imgW="13716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914" y="4114801"/>
                        <a:ext cx="1996669" cy="1371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03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56EB4B-C040-4DF4-BF02-1D5A4681ADB5}" type="datetime8">
              <a:rPr lang="id-ID" altLang="en-US" sz="1400"/>
              <a:pPr>
                <a:spcBef>
                  <a:spcPct val="0"/>
                </a:spcBef>
                <a:buFontTx/>
                <a:buNone/>
              </a:pPr>
              <a:t>13/10/2014 8:38</a:t>
            </a:fld>
            <a:endParaRPr lang="en-US" altLang="en-US" sz="1400"/>
          </a:p>
        </p:txBody>
      </p:sp>
      <p:sp>
        <p:nvSpPr>
          <p:cNvPr id="2457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MA-1223 Aljabar Linear</a:t>
            </a:r>
          </a:p>
        </p:txBody>
      </p:sp>
      <p:sp>
        <p:nvSpPr>
          <p:cNvPr id="245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56FED2-3C7B-4D4D-B999-DDB967E6D0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4325" y="152400"/>
            <a:ext cx="90551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200" b="1" dirty="0" err="1">
                <a:latin typeface="Bookman Old Style" panose="02050604050505020204" pitchFamily="18" charset="0"/>
              </a:rPr>
              <a:t>Solusi</a:t>
            </a:r>
            <a:r>
              <a:rPr lang="en-US" altLang="en-US" sz="2200" b="1" dirty="0">
                <a:latin typeface="Bookman Old Style" panose="02050604050505020204" pitchFamily="18" charset="0"/>
              </a:rPr>
              <a:t> SPL </a:t>
            </a:r>
            <a:r>
              <a:rPr lang="en-US" altLang="en-US" sz="2200" b="1" dirty="0" err="1">
                <a:latin typeface="Bookman Old Style" panose="02050604050505020204" pitchFamily="18" charset="0"/>
              </a:rPr>
              <a:t>dengan</a:t>
            </a:r>
            <a:r>
              <a:rPr lang="en-US" altLang="en-US" sz="2200" b="1" dirty="0">
                <a:latin typeface="Bookman Old Style" panose="02050604050505020204" pitchFamily="18" charset="0"/>
              </a:rPr>
              <a:t>  </a:t>
            </a:r>
            <a:r>
              <a:rPr lang="en-US" altLang="en-US" sz="2200" b="1" dirty="0" err="1">
                <a:latin typeface="Bookman Old Style" panose="02050604050505020204" pitchFamily="18" charset="0"/>
              </a:rPr>
              <a:t>aturan</a:t>
            </a:r>
            <a:r>
              <a:rPr lang="en-US" altLang="en-US" sz="2200" b="1" dirty="0">
                <a:latin typeface="Bookman Old Style" panose="02050604050505020204" pitchFamily="18" charset="0"/>
              </a:rPr>
              <a:t> Cramer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200" dirty="0">
                <a:latin typeface="Bookman Old Style" panose="02050604050505020204" pitchFamily="18" charset="0"/>
              </a:rPr>
              <a:t>	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Misalkan</a:t>
            </a:r>
            <a:r>
              <a:rPr lang="en-US" altLang="en-US" sz="2000" dirty="0">
                <a:latin typeface="Bookman Old Style" panose="02050604050505020204" pitchFamily="18" charset="0"/>
              </a:rPr>
              <a:t> SPL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ditulis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dalam</a:t>
            </a:r>
            <a:r>
              <a:rPr lang="en-US" altLang="en-US" sz="2000" dirty="0">
                <a:latin typeface="Bookman Old Style" panose="02050604050505020204" pitchFamily="18" charset="0"/>
              </a:rPr>
              <a:t>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bentuk</a:t>
            </a:r>
            <a:r>
              <a:rPr lang="en-US" altLang="en-US" sz="2000" dirty="0">
                <a:latin typeface="Bookman Old Style" panose="02050604050505020204" pitchFamily="18" charset="0"/>
              </a:rPr>
              <a:t> AX = B, </a:t>
            </a:r>
            <a:r>
              <a:rPr lang="en-US" altLang="en-US" sz="2000" dirty="0" err="1">
                <a:latin typeface="Bookman Old Style" panose="02050604050505020204" pitchFamily="18" charset="0"/>
              </a:rPr>
              <a:t>yaitu</a:t>
            </a:r>
            <a:r>
              <a:rPr lang="en-US" altLang="en-US" sz="2000" dirty="0">
                <a:latin typeface="Bookman Old Style" panose="02050604050505020204" pitchFamily="18" charset="0"/>
              </a:rPr>
              <a:t> : </a:t>
            </a: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  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Jika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determinan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i="1" dirty="0">
                <a:latin typeface="Bookman Old Style" panose="02050604050505020204" pitchFamily="18" charset="0"/>
              </a:rPr>
              <a:t>A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tidak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sama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dengan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 smtClean="0">
                <a:latin typeface="Bookman Old Style" panose="02050604050505020204" pitchFamily="18" charset="0"/>
              </a:rPr>
              <a:t>nol</a:t>
            </a:r>
            <a:endParaRPr lang="en-US" altLang="en-US" sz="22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200" dirty="0" err="1">
                <a:latin typeface="Bookman Old Style" panose="02050604050505020204" pitchFamily="18" charset="0"/>
              </a:rPr>
              <a:t>Langkah-langkah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aturan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i="1" dirty="0" err="1">
                <a:latin typeface="Bookman Old Style" panose="02050604050505020204" pitchFamily="18" charset="0"/>
              </a:rPr>
              <a:t>cramer</a:t>
            </a:r>
            <a:r>
              <a:rPr lang="en-US" altLang="en-US" sz="2200" i="1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adalah</a:t>
            </a:r>
            <a:r>
              <a:rPr lang="en-US" altLang="en-US" sz="2200" dirty="0">
                <a:latin typeface="Bookman Old Style" panose="02050604050505020204" pitchFamily="18" charset="0"/>
              </a:rPr>
              <a:t> :</a:t>
            </a:r>
          </a:p>
          <a:p>
            <a:pPr eaLnBrk="1" hangingPunct="1"/>
            <a:r>
              <a:rPr lang="en-US" altLang="en-US" sz="2200" dirty="0" err="1">
                <a:latin typeface="Bookman Old Style" panose="02050604050505020204" pitchFamily="18" charset="0"/>
              </a:rPr>
              <a:t>Hitung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determinan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i="1" dirty="0">
                <a:latin typeface="Bookman Old Style" panose="02050604050505020204" pitchFamily="18" charset="0"/>
              </a:rPr>
              <a:t>A</a:t>
            </a:r>
            <a:endParaRPr lang="en-US" altLang="en-US" sz="2200" dirty="0">
              <a:latin typeface="Bookman Old Style" panose="02050604050505020204" pitchFamily="18" charset="0"/>
            </a:endParaRPr>
          </a:p>
          <a:p>
            <a:pPr eaLnBrk="1" hangingPunct="1"/>
            <a:r>
              <a:rPr lang="en-US" altLang="en-US" sz="2200" dirty="0" err="1">
                <a:latin typeface="Bookman Old Style" panose="02050604050505020204" pitchFamily="18" charset="0"/>
              </a:rPr>
              <a:t>Tentukan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i="1" dirty="0">
                <a:latin typeface="Bookman Old Style" panose="02050604050505020204" pitchFamily="18" charset="0"/>
              </a:rPr>
              <a:t>A</a:t>
            </a:r>
            <a:r>
              <a:rPr lang="en-US" altLang="en-US" sz="2200" baseline="-25000" dirty="0">
                <a:latin typeface="Bookman Old Style" panose="02050604050505020204" pitchFamily="18" charset="0"/>
              </a:rPr>
              <a:t>i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>
                <a:latin typeface="Bookman Old Style" panose="02050604050505020204" pitchFamily="18" charset="0"/>
                <a:sym typeface="Wingdings" panose="05000000000000000000" pitchFamily="2" charset="2"/>
              </a:rPr>
              <a:t>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matriks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i="1" dirty="0">
                <a:latin typeface="Bookman Old Style" panose="02050604050505020204" pitchFamily="18" charset="0"/>
              </a:rPr>
              <a:t>A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dimana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kolom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ke-</a:t>
            </a:r>
            <a:r>
              <a:rPr lang="en-US" altLang="en-US" sz="2200" i="1" dirty="0" err="1">
                <a:latin typeface="Bookman Old Style" panose="02050604050505020204" pitchFamily="18" charset="0"/>
              </a:rPr>
              <a:t>i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diganti</a:t>
            </a:r>
            <a:r>
              <a:rPr lang="en-US" altLang="en-US" sz="2200" dirty="0">
                <a:latin typeface="Bookman Old Style" panose="02050604050505020204" pitchFamily="18" charset="0"/>
              </a:rPr>
              <a:t> 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oleh</a:t>
            </a:r>
            <a:r>
              <a:rPr lang="en-US" altLang="en-US" sz="2200" dirty="0">
                <a:latin typeface="Bookman Old Style" panose="02050604050505020204" pitchFamily="18" charset="0"/>
              </a:rPr>
              <a:t> B. </a:t>
            </a:r>
          </a:p>
          <a:p>
            <a:pPr eaLnBrk="1" hangingPunct="1">
              <a:buFontTx/>
              <a:buNone/>
            </a:pPr>
            <a:r>
              <a:rPr lang="en-US" altLang="en-US" sz="2200" dirty="0">
                <a:latin typeface="Bookman Old Style" panose="02050604050505020204" pitchFamily="18" charset="0"/>
              </a:rPr>
              <a:t>	</a:t>
            </a:r>
            <a:r>
              <a:rPr lang="en-US" altLang="en-US" sz="2200" dirty="0" err="1">
                <a:latin typeface="Bookman Old Style" panose="02050604050505020204" pitchFamily="18" charset="0"/>
              </a:rPr>
              <a:t>Contoh</a:t>
            </a:r>
            <a:r>
              <a:rPr lang="en-US" altLang="en-US" sz="2200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en-US" altLang="en-US" sz="22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6416" name="Object 32"/>
          <p:cNvGraphicFramePr>
            <a:graphicFrameLocks noChangeAspect="1"/>
          </p:cNvGraphicFramePr>
          <p:nvPr>
            <p:ph sz="quarter" idx="2"/>
          </p:nvPr>
        </p:nvGraphicFramePr>
        <p:xfrm>
          <a:off x="2147888" y="866776"/>
          <a:ext cx="205740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320227" imgH="939392" progId="Equation.3">
                  <p:embed/>
                </p:oleObj>
              </mc:Choice>
              <mc:Fallback>
                <p:oleObj name="Equation" r:id="rId3" imgW="1320227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866776"/>
                        <a:ext cx="205740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6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 rot="5400000">
            <a:off x="3771900" y="5143500"/>
            <a:ext cx="1600200" cy="457200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6419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4252914" y="889001"/>
          <a:ext cx="528637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342751" imgH="939392" progId="Equation.3">
                  <p:embed/>
                </p:oleObj>
              </mc:Choice>
              <mc:Fallback>
                <p:oleObj name="Equation" r:id="rId5" imgW="342751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14" y="889001"/>
                        <a:ext cx="528637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4846638" y="1023938"/>
          <a:ext cx="7604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520474" imgH="939392" progId="Equation.3">
                  <p:embed/>
                </p:oleObj>
              </mc:Choice>
              <mc:Fallback>
                <p:oleObj name="Equation" r:id="rId7" imgW="520474" imgH="9393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1023938"/>
                        <a:ext cx="7604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3" name="Object 39"/>
          <p:cNvGraphicFramePr>
            <a:graphicFrameLocks noChangeAspect="1"/>
          </p:cNvGraphicFramePr>
          <p:nvPr/>
        </p:nvGraphicFramePr>
        <p:xfrm>
          <a:off x="3171826" y="4562476"/>
          <a:ext cx="277177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1612900" imgH="939800" progId="Equation.3">
                  <p:embed/>
                </p:oleObj>
              </mc:Choice>
              <mc:Fallback>
                <p:oleObj name="Equation" r:id="rId9" imgW="1612900" imgH="9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6" y="4562476"/>
                        <a:ext cx="2771775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333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4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BC48F7-0737-4F51-8BC4-2B1A832F86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4325" y="152400"/>
            <a:ext cx="9055100" cy="5638800"/>
          </a:xfrm>
        </p:spPr>
        <p:txBody>
          <a:bodyPr/>
          <a:lstStyle/>
          <a:p>
            <a:pPr eaLnBrk="1" hangingPunct="1"/>
            <a:r>
              <a:rPr lang="sv-SE" altLang="en-US" sz="2400" dirty="0">
                <a:latin typeface="Bookman Old Style" panose="02050604050505020204" pitchFamily="18" charset="0"/>
              </a:rPr>
              <a:t>Hitung |</a:t>
            </a:r>
            <a:r>
              <a:rPr lang="sv-SE" altLang="en-US" sz="2400" i="1" dirty="0">
                <a:latin typeface="Bookman Old Style" panose="02050604050505020204" pitchFamily="18" charset="0"/>
              </a:rPr>
              <a:t>A</a:t>
            </a:r>
            <a:r>
              <a:rPr lang="sv-SE" altLang="en-US" sz="2400" baseline="-25000" dirty="0">
                <a:latin typeface="Bookman Old Style" panose="02050604050505020204" pitchFamily="18" charset="0"/>
              </a:rPr>
              <a:t>i</a:t>
            </a:r>
            <a:r>
              <a:rPr lang="sv-SE" altLang="en-US" sz="2400" dirty="0">
                <a:latin typeface="Bookman Old Style" panose="02050604050505020204" pitchFamily="18" charset="0"/>
              </a:rPr>
              <a:t>|</a:t>
            </a:r>
          </a:p>
          <a:p>
            <a:pPr eaLnBrk="1" hangingPunct="1"/>
            <a:r>
              <a:rPr lang="sv-SE" altLang="en-US" sz="2400" dirty="0">
                <a:latin typeface="Bookman Old Style" panose="02050604050505020204" pitchFamily="18" charset="0"/>
              </a:rPr>
              <a:t>Solusi SPL untuk peubah </a:t>
            </a:r>
            <a:r>
              <a:rPr lang="sv-SE" altLang="en-US" sz="2400" i="1" dirty="0">
                <a:latin typeface="Bookman Old Style" panose="02050604050505020204" pitchFamily="18" charset="0"/>
              </a:rPr>
              <a:t>x</a:t>
            </a:r>
            <a:r>
              <a:rPr lang="sv-SE" altLang="en-US" sz="2800" i="1" baseline="-25000" dirty="0">
                <a:latin typeface="Bookman Old Style" panose="02050604050505020204" pitchFamily="18" charset="0"/>
              </a:rPr>
              <a:t>i</a:t>
            </a:r>
            <a:r>
              <a:rPr lang="sv-SE" altLang="en-US" sz="2800" dirty="0">
                <a:latin typeface="Bookman Old Style" panose="02050604050505020204" pitchFamily="18" charset="0"/>
              </a:rPr>
              <a:t> </a:t>
            </a:r>
            <a:r>
              <a:rPr lang="sv-SE" altLang="en-US" sz="2400" dirty="0">
                <a:latin typeface="Bookman Old Style" panose="02050604050505020204" pitchFamily="18" charset="0"/>
              </a:rPr>
              <a:t>adalah	  </a:t>
            </a: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sv-SE" altLang="en-US" sz="2400" dirty="0">
                <a:latin typeface="Bookman Old Style" panose="02050604050505020204" pitchFamily="18" charset="0"/>
              </a:rPr>
              <a:t>Contoh :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Tentukan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solusi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i="1" dirty="0">
                <a:latin typeface="Bookman Old Style" panose="02050604050505020204" pitchFamily="18" charset="0"/>
              </a:rPr>
              <a:t>b</a:t>
            </a:r>
            <a:r>
              <a:rPr lang="en-US" altLang="en-US" sz="2400" dirty="0">
                <a:latin typeface="Bookman Old Style" panose="02050604050505020204" pitchFamily="18" charset="0"/>
              </a:rPr>
              <a:t>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dari</a:t>
            </a:r>
            <a:r>
              <a:rPr lang="en-US" altLang="en-US" sz="2400" dirty="0">
                <a:latin typeface="Bookman Old Style" panose="02050604050505020204" pitchFamily="18" charset="0"/>
              </a:rPr>
              <a:t> SPL 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berikut</a:t>
            </a:r>
            <a:r>
              <a:rPr lang="en-US" altLang="en-US" sz="2400" dirty="0">
                <a:latin typeface="Bookman Old Style" panose="02050604050505020204" pitchFamily="18" charset="0"/>
              </a:rPr>
              <a:t> :</a:t>
            </a:r>
            <a:endParaRPr lang="en-US" altLang="en-US" sz="2400" i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latin typeface="Bookman Old Style" panose="02050604050505020204" pitchFamily="18" charset="0"/>
              </a:rPr>
              <a:t>		a </a:t>
            </a:r>
            <a:r>
              <a:rPr lang="en-US" altLang="en-US" sz="2400" dirty="0">
                <a:latin typeface="Bookman Old Style" panose="02050604050505020204" pitchFamily="18" charset="0"/>
              </a:rPr>
              <a:t> + </a:t>
            </a:r>
            <a:r>
              <a:rPr lang="en-US" altLang="en-US" sz="2400" i="1" dirty="0">
                <a:latin typeface="Bookman Old Style" panose="02050604050505020204" pitchFamily="18" charset="0"/>
              </a:rPr>
              <a:t> c</a:t>
            </a:r>
            <a:r>
              <a:rPr lang="en-US" altLang="en-US" sz="2400" dirty="0">
                <a:latin typeface="Bookman Old Style" panose="02050604050505020204" pitchFamily="18" charset="0"/>
              </a:rPr>
              <a:t>   =   4</a:t>
            </a:r>
            <a:endParaRPr lang="en-US" altLang="en-US" sz="2400" i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400" i="1" dirty="0">
                <a:latin typeface="Bookman Old Style" panose="02050604050505020204" pitchFamily="18" charset="0"/>
              </a:rPr>
              <a:t>		a </a:t>
            </a:r>
            <a:r>
              <a:rPr lang="en-US" altLang="en-US" sz="2400" dirty="0">
                <a:latin typeface="Bookman Old Style" panose="02050604050505020204" pitchFamily="18" charset="0"/>
              </a:rPr>
              <a:t> –  </a:t>
            </a:r>
            <a:r>
              <a:rPr lang="en-US" altLang="en-US" sz="2400" i="1" dirty="0">
                <a:latin typeface="Bookman Old Style" panose="02050604050505020204" pitchFamily="18" charset="0"/>
              </a:rPr>
              <a:t>b</a:t>
            </a:r>
            <a:r>
              <a:rPr lang="en-US" altLang="en-US" sz="2400" dirty="0">
                <a:latin typeface="Bookman Old Style" panose="02050604050505020204" pitchFamily="18" charset="0"/>
              </a:rPr>
              <a:t>  = –1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	2</a:t>
            </a:r>
            <a:r>
              <a:rPr lang="en-US" altLang="en-US" sz="2400" i="1" dirty="0">
                <a:latin typeface="Bookman Old Style" panose="02050604050505020204" pitchFamily="18" charset="0"/>
              </a:rPr>
              <a:t>b + c</a:t>
            </a:r>
            <a:r>
              <a:rPr lang="en-US" altLang="en-US" sz="2400" dirty="0">
                <a:latin typeface="Bookman Old Style" panose="02050604050505020204" pitchFamily="18" charset="0"/>
              </a:rPr>
              <a:t>  = 7</a:t>
            </a:r>
          </a:p>
          <a:p>
            <a:pPr eaLnBrk="1" hangingPunct="1">
              <a:buFontTx/>
              <a:buNone/>
            </a:pPr>
            <a:r>
              <a:rPr lang="en-US" altLang="en-US" sz="2400" dirty="0">
                <a:latin typeface="Bookman Old Style" panose="02050604050505020204" pitchFamily="18" charset="0"/>
              </a:rPr>
              <a:t>	</a:t>
            </a:r>
            <a:r>
              <a:rPr lang="en-US" altLang="en-US" sz="2400" dirty="0" err="1">
                <a:latin typeface="Bookman Old Style" panose="02050604050505020204" pitchFamily="18" charset="0"/>
              </a:rPr>
              <a:t>Jawab</a:t>
            </a:r>
            <a:r>
              <a:rPr lang="en-US" altLang="en-US" sz="2400" dirty="0">
                <a:latin typeface="Bookman Old Style" panose="02050604050505020204" pitchFamily="18" charset="0"/>
              </a:rPr>
              <a:t> :</a:t>
            </a: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sv-SE" altLang="en-US" sz="2400" dirty="0">
              <a:latin typeface="Bookman Old Style" panose="02050604050505020204" pitchFamily="18" charset="0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2971800" y="1016000"/>
          <a:ext cx="1524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774364" imgH="418918" progId="Equation.3">
                  <p:embed/>
                </p:oleObj>
              </mc:Choice>
              <mc:Fallback>
                <p:oleObj name="Equation" r:id="rId3" imgW="774364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016000"/>
                        <a:ext cx="1524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30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829056"/>
                <a:ext cx="10058400" cy="5205984"/>
              </a:xfrm>
            </p:spPr>
            <p:txBody>
              <a:bodyPr/>
              <a:lstStyle/>
              <a:p>
                <a:r>
                  <a:rPr lang="en-US" b="1" dirty="0" smtClean="0"/>
                  <a:t>Determinan </a:t>
                </a:r>
                <a:r>
                  <a:rPr lang="en-US" b="1" dirty="0" err="1" smtClean="0"/>
                  <a:t>dari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matriks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𝒏𝒙𝒏</m:t>
                        </m:r>
                      </m:sub>
                    </m:sSub>
                  </m:oMath>
                </a14:m>
                <a:r>
                  <a:rPr lang="en-US" b="1" dirty="0" smtClean="0"/>
                  <a:t> </a:t>
                </a:r>
                <a:r>
                  <a:rPr lang="en-US" b="1" dirty="0" err="1" smtClean="0"/>
                  <a:t>didefinisikan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sebagai</a:t>
                </a:r>
                <a:r>
                  <a:rPr lang="en-US" b="1" dirty="0" smtClean="0"/>
                  <a:t>:</a:t>
                </a:r>
              </a:p>
              <a:p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Hasilkali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i="1" dirty="0">
                    <a:latin typeface="+mj-lt"/>
                    <a:sym typeface="Wingdings" panose="05000000000000000000" pitchFamily="2" charset="2"/>
                  </a:rPr>
                  <a:t>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buah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unsur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 smtClean="0">
                    <a:latin typeface="+mj-lt"/>
                    <a:sym typeface="Wingdings" panose="05000000000000000000" pitchFamily="2" charset="2"/>
                  </a:rPr>
                  <a:t>matriks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A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tanpa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ada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pengambilan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unsur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dari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baris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/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kolom</a:t>
                </a:r>
                <a:r>
                  <a:rPr lang="en-US" dirty="0">
                    <a:latin typeface="+mj-lt"/>
                    <a:sym typeface="Wingdings" panose="05000000000000000000" pitchFamily="2" charset="2"/>
                  </a:rPr>
                  <a:t> yang </a:t>
                </a:r>
                <a:r>
                  <a:rPr lang="en-US" dirty="0" err="1">
                    <a:latin typeface="+mj-lt"/>
                    <a:sym typeface="Wingdings" panose="05000000000000000000" pitchFamily="2" charset="2"/>
                  </a:rPr>
                  <a:t>sama</a:t>
                </a:r>
                <a:r>
                  <a:rPr lang="en-US" dirty="0" smtClean="0">
                    <a:latin typeface="+mj-lt"/>
                    <a:sym typeface="Wingdings" panose="05000000000000000000" pitchFamily="2" charset="2"/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en-US" dirty="0" err="1">
                    <a:latin typeface="+mj-lt"/>
                  </a:rPr>
                  <a:t>Notasi</a:t>
                </a:r>
                <a:r>
                  <a:rPr lang="en-US" dirty="0">
                    <a:latin typeface="+mj-lt"/>
                  </a:rPr>
                  <a:t> : </a:t>
                </a:r>
                <a:r>
                  <a:rPr lang="en-US" dirty="0" err="1">
                    <a:latin typeface="+mj-lt"/>
                  </a:rPr>
                  <a:t>Det</a:t>
                </a:r>
                <a:r>
                  <a:rPr lang="en-US" dirty="0">
                    <a:latin typeface="+mj-lt"/>
                  </a:rPr>
                  <a:t>(A)  </a:t>
                </a:r>
                <a:r>
                  <a:rPr lang="en-US" dirty="0" err="1">
                    <a:latin typeface="+mj-lt"/>
                  </a:rPr>
                  <a:t>atau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n-US" dirty="0" smtClean="0">
                    <a:latin typeface="+mj-lt"/>
                  </a:rPr>
                  <a:t>|A|</a:t>
                </a:r>
              </a:p>
              <a:p>
                <a:pPr>
                  <a:buNone/>
                </a:pPr>
                <a:r>
                  <a:rPr lang="en-US" dirty="0">
                    <a:latin typeface="+mj-lt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Contoh</a:t>
                </a:r>
                <a:r>
                  <a:rPr lang="en-US" b="1" dirty="0">
                    <a:latin typeface="Bookman Old Style" panose="02050604050505020204" pitchFamily="18" charset="0"/>
                  </a:rPr>
                  <a:t> : </a:t>
                </a:r>
              </a:p>
              <a:p>
                <a:pPr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	</a:t>
                </a:r>
                <a:r>
                  <a:rPr lang="en-US" dirty="0" err="1">
                    <a:latin typeface="Bookman Old Style" panose="02050604050505020204" pitchFamily="18" charset="0"/>
                  </a:rPr>
                  <a:t>Tentukan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Determinan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matriks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r>
                  <a:rPr lang="en-US" b="1" dirty="0" err="1">
                    <a:latin typeface="Bookman Old Style" panose="02050604050505020204" pitchFamily="18" charset="0"/>
                  </a:rPr>
                  <a:t>Jawab</a:t>
                </a:r>
                <a:r>
                  <a:rPr lang="en-US" b="1" dirty="0">
                    <a:latin typeface="Bookman Old Style" panose="02050604050505020204" pitchFamily="18" charset="0"/>
                  </a:rPr>
                  <a:t> :</a:t>
                </a:r>
              </a:p>
              <a:p>
                <a:pPr>
                  <a:buNone/>
                </a:pPr>
                <a:r>
                  <a:rPr lang="en-US" i="1" dirty="0" err="1">
                    <a:latin typeface="Bookman Old Style" panose="02050604050505020204" pitchFamily="18" charset="0"/>
                  </a:rPr>
                  <a:t>Menurut</a:t>
                </a:r>
                <a:r>
                  <a:rPr lang="en-US" i="1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 err="1">
                    <a:latin typeface="Bookman Old Style" panose="02050604050505020204" pitchFamily="18" charset="0"/>
                  </a:rPr>
                  <a:t>definisi</a:t>
                </a:r>
                <a:r>
                  <a:rPr lang="en-US" i="1" dirty="0">
                    <a:latin typeface="Bookman Old Style" panose="02050604050505020204" pitchFamily="18" charset="0"/>
                  </a:rPr>
                  <a:t> :</a:t>
                </a:r>
              </a:p>
              <a:p>
                <a:pPr>
                  <a:buNone/>
                </a:pPr>
                <a:r>
                  <a:rPr lang="en-US" i="1" dirty="0" err="1">
                    <a:latin typeface="Bookman Old Style" panose="02050604050505020204" pitchFamily="18" charset="0"/>
                  </a:rPr>
                  <a:t>Det</a:t>
                </a:r>
                <a:r>
                  <a:rPr lang="en-US" i="1" dirty="0">
                    <a:latin typeface="Bookman Old Style" panose="02050604050505020204" pitchFamily="18" charset="0"/>
                  </a:rPr>
                  <a:t>(A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3x3</a:t>
                </a:r>
                <a:r>
                  <a:rPr lang="en-US" i="1" dirty="0">
                    <a:latin typeface="Bookman Old Style" panose="02050604050505020204" pitchFamily="18" charset="0"/>
                  </a:rPr>
                  <a:t>) =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33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32 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33 </a:t>
                </a:r>
                <a:r>
                  <a:rPr lang="en-US" i="1" dirty="0" smtClean="0">
                    <a:latin typeface="Bookman Old Style" panose="02050604050505020204" pitchFamily="18" charset="0"/>
                  </a:rPr>
                  <a:t>+ a</a:t>
                </a:r>
                <a:r>
                  <a:rPr lang="en-US" i="1" baseline="-25000" dirty="0" smtClean="0">
                    <a:latin typeface="Bookman Old Style" panose="02050604050505020204" pitchFamily="18" charset="0"/>
                  </a:rPr>
                  <a:t>12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31 </a:t>
                </a:r>
                <a:r>
                  <a:rPr lang="en-US" i="1" dirty="0">
                    <a:latin typeface="Bookman Old Style" panose="02050604050505020204" pitchFamily="18" charset="0"/>
                  </a:rPr>
                  <a:t>+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21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32 </a:t>
                </a:r>
                <a:r>
                  <a:rPr lang="en-US" i="1" dirty="0">
                    <a:latin typeface="Bookman Old Style" panose="02050604050505020204" pitchFamily="18" charset="0"/>
                  </a:rPr>
                  <a:t>– 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13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22 </a:t>
                </a:r>
                <a:r>
                  <a:rPr lang="en-US" i="1" dirty="0">
                    <a:latin typeface="Bookman Old Style" panose="02050604050505020204" pitchFamily="18" charset="0"/>
                  </a:rPr>
                  <a:t>a</a:t>
                </a:r>
                <a:r>
                  <a:rPr lang="en-US" i="1" baseline="-25000" dirty="0">
                    <a:latin typeface="Bookman Old Style" panose="02050604050505020204" pitchFamily="18" charset="0"/>
                  </a:rPr>
                  <a:t>31</a:t>
                </a: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>
                  <a:buNone/>
                </a:pPr>
                <a:endParaRPr lang="en-US" dirty="0">
                  <a:latin typeface="Bookman Old Style" panose="0205060405050502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  <a:p>
                <a:pPr marL="0" indent="0">
                  <a:buNone/>
                </a:pP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829056"/>
                <a:ext cx="10058400" cy="5205984"/>
              </a:xfrm>
              <a:blipFill rotWithShape="0">
                <a:blip r:embed="rId3"/>
                <a:stretch>
                  <a:fillRect l="-485" t="-5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498588"/>
              </p:ext>
            </p:extLst>
          </p:nvPr>
        </p:nvGraphicFramePr>
        <p:xfrm>
          <a:off x="2179320" y="3129725"/>
          <a:ext cx="1917192" cy="107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4" imgW="1269449" imgH="710891" progId="Equation.3">
                  <p:embed/>
                </p:oleObj>
              </mc:Choice>
              <mc:Fallback>
                <p:oleObj name="Equation" r:id="rId4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320" y="3129725"/>
                        <a:ext cx="1917192" cy="1074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94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46176"/>
            <a:ext cx="10058400" cy="5388864"/>
          </a:xfrm>
        </p:spPr>
        <p:txBody>
          <a:bodyPr/>
          <a:lstStyle/>
          <a:p>
            <a:r>
              <a:rPr lang="en-US" dirty="0" err="1" smtClean="0"/>
              <a:t>Atau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b="1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:</a:t>
            </a:r>
          </a:p>
          <a:p>
            <a:pPr>
              <a:buNone/>
            </a:pPr>
            <a:r>
              <a:rPr lang="en-US" b="1" dirty="0">
                <a:latin typeface="Bookman Old Style" panose="02050604050505020204" pitchFamily="18" charset="0"/>
              </a:rPr>
              <a:t>	</a:t>
            </a:r>
            <a:r>
              <a:rPr lang="it-IT" dirty="0">
                <a:latin typeface="Bookman Old Style" panose="02050604050505020204" pitchFamily="18" charset="0"/>
              </a:rPr>
              <a:t>Tent</a:t>
            </a:r>
            <a:r>
              <a:rPr lang="en-US" dirty="0" err="1">
                <a:latin typeface="Bookman Old Style" panose="02050604050505020204" pitchFamily="18" charset="0"/>
              </a:rPr>
              <a:t>ukan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determinan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556784"/>
              </p:ext>
            </p:extLst>
          </p:nvPr>
        </p:nvGraphicFramePr>
        <p:xfrm>
          <a:off x="1752600" y="3930904"/>
          <a:ext cx="1995761" cy="1128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257300" imgH="711200" progId="Equation.3">
                  <p:embed/>
                </p:oleObj>
              </mc:Choice>
              <mc:Fallback>
                <p:oleObj name="Equation" r:id="rId3" imgW="1257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930904"/>
                        <a:ext cx="1995761" cy="1128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086356" y="1120395"/>
            <a:ext cx="3561024" cy="1681241"/>
            <a:chOff x="2086356" y="1120395"/>
            <a:chExt cx="3561024" cy="1681241"/>
          </a:xfrm>
        </p:grpSpPr>
        <p:graphicFrame>
          <p:nvGraphicFramePr>
            <p:cNvPr id="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6575479"/>
                </p:ext>
              </p:extLst>
            </p:nvPr>
          </p:nvGraphicFramePr>
          <p:xfrm>
            <a:off x="2086356" y="1120395"/>
            <a:ext cx="3265932" cy="1196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Equation" r:id="rId5" imgW="1943100" imgH="711200" progId="Equation.3">
                    <p:embed/>
                  </p:oleObj>
                </mc:Choice>
                <mc:Fallback>
                  <p:oleObj name="Equation" r:id="rId5" imgW="19431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6356" y="1120395"/>
                          <a:ext cx="3265932" cy="11961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ine 10"/>
            <p:cNvSpPr>
              <a:spLocks noChangeShapeType="1"/>
            </p:cNvSpPr>
            <p:nvPr/>
          </p:nvSpPr>
          <p:spPr bwMode="auto">
            <a:xfrm>
              <a:off x="2679192" y="1242315"/>
              <a:ext cx="1697736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185160" y="1242315"/>
              <a:ext cx="1784604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781806" y="1242315"/>
              <a:ext cx="1789938" cy="11728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 flipH="1">
              <a:off x="2526792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3116580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3706368" y="1242315"/>
              <a:ext cx="1550670" cy="11961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8296" y="2401824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9608" y="2407920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50920" y="2414016"/>
              <a:ext cx="280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2232" y="2420112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33544" y="2426208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24856" y="2432304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375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536" y="487680"/>
            <a:ext cx="10058400" cy="5498592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latin typeface="Bookman Old Style" panose="02050604050505020204" pitchFamily="18" charset="0"/>
              </a:rPr>
              <a:t>Sifat</a:t>
            </a:r>
            <a:r>
              <a:rPr lang="en-US" sz="2000" b="1" dirty="0" smtClean="0">
                <a:latin typeface="Bookman Old Style" panose="02050604050505020204" pitchFamily="18" charset="0"/>
              </a:rPr>
              <a:t> –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sifat</a:t>
            </a: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b="1" dirty="0" err="1" smtClean="0">
                <a:latin typeface="Bookman Old Style" panose="02050604050505020204" pitchFamily="18" charset="0"/>
              </a:rPr>
              <a:t>Determinan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r>
              <a:rPr lang="id-ID" b="1" dirty="0"/>
              <a:t>Teorema </a:t>
            </a:r>
            <a:endParaRPr lang="en-US" dirty="0"/>
          </a:p>
          <a:p>
            <a:r>
              <a:rPr lang="id-ID" dirty="0">
                <a:latin typeface="Bookman Old Style" panose="02050604050505020204" pitchFamily="18" charset="0"/>
              </a:rPr>
              <a:t>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matriks bujur sangkar maka: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	i) 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mempunyai sebuah baris nol atau sebuah kolom nol maka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 = 0.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	ii)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)=det(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baseline="30000" dirty="0">
                <a:latin typeface="Bookman Old Style" panose="02050604050505020204" pitchFamily="18" charset="0"/>
              </a:rPr>
              <a:t>T</a:t>
            </a:r>
            <a:r>
              <a:rPr lang="id-ID" dirty="0" smtClean="0">
                <a:latin typeface="Bookman Old Style" panose="02050604050505020204" pitchFamily="18" charset="0"/>
              </a:rPr>
              <a:t>)</a:t>
            </a:r>
            <a:endParaRPr lang="en-US" dirty="0" smtClean="0">
              <a:latin typeface="Bookman Old Style" panose="02050604050505020204" pitchFamily="18" charset="0"/>
            </a:endParaRPr>
          </a:p>
          <a:p>
            <a:r>
              <a:rPr lang="id-ID" b="1" dirty="0">
                <a:latin typeface="Bookman Old Style" panose="02050604050505020204" pitchFamily="18" charset="0"/>
              </a:rPr>
              <a:t>Teorema 2.3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id-ID" dirty="0">
                <a:latin typeface="Bookman Old Style" panose="02050604050505020204" pitchFamily="18" charset="0"/>
              </a:rPr>
              <a:t>Jika 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 adalah suatu matriks segitiga nxn (segitiga atas,segitiga bawah, atau diagonal) maka det(</a:t>
            </a:r>
            <a:r>
              <a:rPr lang="id-ID" i="1" dirty="0">
                <a:latin typeface="Bookman Old Style" panose="02050604050505020204" pitchFamily="18" charset="0"/>
              </a:rPr>
              <a:t>A</a:t>
            </a:r>
            <a:r>
              <a:rPr lang="id-ID" dirty="0">
                <a:latin typeface="Bookman Old Style" panose="02050604050505020204" pitchFamily="18" charset="0"/>
              </a:rPr>
              <a:t>) adalah hasil kali anggota-anggota pada diagonal utamanya, yaitu 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dirty="0">
                <a:latin typeface="Bookman Old Style" panose="02050604050505020204" pitchFamily="18" charset="0"/>
              </a:rPr>
              <a:t> </a:t>
            </a:r>
            <a:endParaRPr lang="en-US" dirty="0">
              <a:latin typeface="Bookman Old Style" panose="02050604050505020204" pitchFamily="18" charset="0"/>
            </a:endParaRPr>
          </a:p>
          <a:p>
            <a:r>
              <a:rPr lang="en-US" b="1" dirty="0" err="1" smtClean="0">
                <a:latin typeface="Bookman Old Style" panose="02050604050505020204" pitchFamily="18" charset="0"/>
              </a:rPr>
              <a:t>Latihan</a:t>
            </a:r>
            <a:r>
              <a:rPr lang="en-US" b="1" dirty="0" smtClean="0">
                <a:latin typeface="Bookman Old Style" panose="02050604050505020204" pitchFamily="18" charset="0"/>
              </a:rPr>
              <a:t>: </a:t>
            </a:r>
          </a:p>
          <a:p>
            <a:r>
              <a:rPr lang="en-US" dirty="0" err="1" smtClean="0">
                <a:latin typeface="Bookman Old Style" panose="02050604050505020204" pitchFamily="18" charset="0"/>
              </a:rPr>
              <a:t>Tentukan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determinan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dari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–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berikut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ini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-207264" y="-487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027198"/>
              </p:ext>
            </p:extLst>
          </p:nvPr>
        </p:nvGraphicFramePr>
        <p:xfrm>
          <a:off x="2877312" y="3657600"/>
          <a:ext cx="1959356" cy="353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1270000" imgH="228600" progId="Equation.DSMT4">
                  <p:embed/>
                </p:oleObj>
              </mc:Choice>
              <mc:Fallback>
                <p:oleObj r:id="rId3" imgW="1270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7312" y="3657600"/>
                        <a:ext cx="1959356" cy="3535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82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633984"/>
            <a:ext cx="10308336" cy="5510784"/>
          </a:xfrm>
        </p:spPr>
        <p:txBody>
          <a:bodyPr/>
          <a:lstStyle/>
          <a:p>
            <a:r>
              <a:rPr lang="en-US" dirty="0" smtClean="0"/>
              <a:t>a.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c.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452908"/>
              </p:ext>
            </p:extLst>
          </p:nvPr>
        </p:nvGraphicFramePr>
        <p:xfrm>
          <a:off x="1584960" y="438912"/>
          <a:ext cx="5132831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3" imgW="4013200" imgH="711200" progId="Equation.DSMT4">
                  <p:embed/>
                </p:oleObj>
              </mc:Choice>
              <mc:Fallback>
                <p:oleObj r:id="rId3" imgW="4013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960" y="438912"/>
                        <a:ext cx="5132831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42562"/>
              </p:ext>
            </p:extLst>
          </p:nvPr>
        </p:nvGraphicFramePr>
        <p:xfrm>
          <a:off x="1475231" y="1536192"/>
          <a:ext cx="5140411" cy="950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r:id="rId5" imgW="3797300" imgH="711200" progId="Equation.DSMT4">
                  <p:embed/>
                </p:oleObj>
              </mc:Choice>
              <mc:Fallback>
                <p:oleObj r:id="rId5" imgW="37973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231" y="1536192"/>
                        <a:ext cx="5140411" cy="950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990864"/>
              </p:ext>
            </p:extLst>
          </p:nvPr>
        </p:nvGraphicFramePr>
        <p:xfrm>
          <a:off x="1450847" y="2718816"/>
          <a:ext cx="5632703" cy="90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7" imgW="4394200" imgH="711200" progId="Equation.DSMT4">
                  <p:embed/>
                </p:oleObj>
              </mc:Choice>
              <mc:Fallback>
                <p:oleObj r:id="rId7" imgW="43942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847" y="2718816"/>
                        <a:ext cx="5632703" cy="902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42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85216"/>
            <a:ext cx="10058400" cy="5766816"/>
          </a:xfrm>
        </p:spPr>
        <p:txBody>
          <a:bodyPr/>
          <a:lstStyle/>
          <a:p>
            <a:r>
              <a:rPr lang="id-ID" b="1" dirty="0">
                <a:latin typeface="Bookman Old Style" panose="02050604050505020204" pitchFamily="18" charset="0"/>
              </a:rPr>
              <a:t>Teorema </a:t>
            </a:r>
            <a:r>
              <a:rPr lang="id-ID" dirty="0" smtClean="0">
                <a:latin typeface="Bookman Old Style" panose="02050604050505020204" pitchFamily="18" charset="0"/>
              </a:rPr>
              <a:t> 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id-ID" sz="1700" dirty="0">
                <a:latin typeface="Bookman Old Style" panose="02050604050505020204" pitchFamily="18" charset="0"/>
              </a:rPr>
              <a:t>Misalkan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matriks </a:t>
            </a:r>
            <a:r>
              <a:rPr lang="id-ID" sz="1700" i="1" dirty="0">
                <a:latin typeface="Bookman Old Style" panose="02050604050505020204" pitchFamily="18" charset="0"/>
              </a:rPr>
              <a:t>n</a:t>
            </a:r>
            <a:r>
              <a:rPr lang="id-ID" sz="1700" dirty="0">
                <a:latin typeface="Bookman Old Style" panose="02050604050505020204" pitchFamily="18" charset="0"/>
              </a:rPr>
              <a:t>x</a:t>
            </a:r>
            <a:r>
              <a:rPr lang="id-ID" sz="1700" i="1" dirty="0">
                <a:latin typeface="Bookman Old Style" panose="02050604050505020204" pitchFamily="18" charset="0"/>
              </a:rPr>
              <a:t>n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suatu baris tunggal atau kolom tunggal dari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dikalikan dengan suatu skalar α,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α.det(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).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dua baris atau kolom dari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dipertukarkan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-det(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).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id-ID" sz="1700" dirty="0">
                <a:latin typeface="Bookman Old Style" panose="02050604050505020204" pitchFamily="18" charset="0"/>
              </a:rPr>
              <a:t>Jika 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 adalah matriks yang dihasilkan jika suatu panggandaan suatu baris 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>
                <a:latin typeface="Bookman Old Style" panose="02050604050505020204" pitchFamily="18" charset="0"/>
              </a:rPr>
              <a:t> ditambahkan pada </a:t>
            </a:r>
            <a:r>
              <a:rPr lang="id-ID" sz="1700" b="1" dirty="0">
                <a:latin typeface="Bookman Old Style" panose="02050604050505020204" pitchFamily="18" charset="0"/>
              </a:rPr>
              <a:t>baris </a:t>
            </a:r>
            <a:r>
              <a:rPr lang="id-ID" sz="1700" dirty="0">
                <a:latin typeface="Bookman Old Style" panose="02050604050505020204" pitchFamily="18" charset="0"/>
              </a:rPr>
              <a:t>lainnya atau jika suatu penggandaan suatu </a:t>
            </a:r>
            <a:r>
              <a:rPr lang="id-ID" sz="1700" b="1" dirty="0">
                <a:latin typeface="Bookman Old Style" panose="02050604050505020204" pitchFamily="18" charset="0"/>
              </a:rPr>
              <a:t>kolom</a:t>
            </a:r>
            <a:r>
              <a:rPr lang="id-ID" sz="1700" dirty="0">
                <a:latin typeface="Bookman Old Style" panose="02050604050505020204" pitchFamily="18" charset="0"/>
              </a:rPr>
              <a:t> ditambahkan pada kolom lainnya, maka det(</a:t>
            </a:r>
            <a:r>
              <a:rPr lang="id-ID" sz="1700" i="1" dirty="0">
                <a:latin typeface="Bookman Old Style" panose="02050604050505020204" pitchFamily="18" charset="0"/>
              </a:rPr>
              <a:t>B</a:t>
            </a:r>
            <a:r>
              <a:rPr lang="id-ID" sz="1700" dirty="0">
                <a:latin typeface="Bookman Old Style" panose="02050604050505020204" pitchFamily="18" charset="0"/>
              </a:rPr>
              <a:t>) = det(</a:t>
            </a:r>
            <a:r>
              <a:rPr lang="id-ID" sz="1700" i="1" dirty="0">
                <a:latin typeface="Bookman Old Style" panose="02050604050505020204" pitchFamily="18" charset="0"/>
              </a:rPr>
              <a:t>A</a:t>
            </a:r>
            <a:r>
              <a:rPr lang="id-ID" sz="1700" dirty="0" smtClean="0">
                <a:latin typeface="Bookman Old Style" panose="02050604050505020204" pitchFamily="18" charset="0"/>
              </a:rPr>
              <a:t>).</a:t>
            </a:r>
            <a:endParaRPr lang="en-US" sz="1700" dirty="0" smtClean="0">
              <a:latin typeface="Bookman Old Style" panose="02050604050505020204" pitchFamily="18" charset="0"/>
            </a:endParaRPr>
          </a:p>
          <a:p>
            <a:r>
              <a:rPr lang="en-US" sz="1700" dirty="0" err="1" smtClean="0">
                <a:latin typeface="Bookman Old Style" panose="02050604050505020204" pitchFamily="18" charset="0"/>
              </a:rPr>
              <a:t>Contoh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dari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penggunaan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teorema</a:t>
            </a:r>
            <a:r>
              <a:rPr lang="en-US" sz="1700" dirty="0" smtClean="0">
                <a:latin typeface="Bookman Old Style" panose="02050604050505020204" pitchFamily="18" charset="0"/>
              </a:rPr>
              <a:t> di </a:t>
            </a:r>
            <a:r>
              <a:rPr lang="en-US" sz="1700" dirty="0" err="1" smtClean="0">
                <a:latin typeface="Bookman Old Style" panose="02050604050505020204" pitchFamily="18" charset="0"/>
              </a:rPr>
              <a:t>atas</a:t>
            </a:r>
            <a:r>
              <a:rPr lang="en-US" sz="1700" dirty="0" smtClean="0">
                <a:latin typeface="Bookman Old Style" panose="02050604050505020204" pitchFamily="18" charset="0"/>
              </a:rPr>
              <a:t>:</a:t>
            </a:r>
            <a:endParaRPr lang="en-US" sz="1700" dirty="0"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700" dirty="0" err="1">
                <a:latin typeface="Bookman Old Style" panose="02050604050505020204" pitchFamily="18" charset="0"/>
              </a:rPr>
              <a:t>Jika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matriks</a:t>
            </a:r>
            <a:r>
              <a:rPr lang="en-US" sz="1700" dirty="0">
                <a:latin typeface="Bookman Old Style" panose="02050604050505020204" pitchFamily="18" charset="0"/>
              </a:rPr>
              <a:t> B </a:t>
            </a:r>
            <a:r>
              <a:rPr lang="en-US" sz="1700" dirty="0" err="1">
                <a:latin typeface="Bookman Old Style" panose="02050604050505020204" pitchFamily="18" charset="0"/>
              </a:rPr>
              <a:t>berasal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dari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matriks</a:t>
            </a:r>
            <a:r>
              <a:rPr lang="en-US" sz="1700" dirty="0">
                <a:latin typeface="Bookman Old Style" panose="02050604050505020204" pitchFamily="18" charset="0"/>
              </a:rPr>
              <a:t> A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 smtClean="0">
                <a:latin typeface="Bookman Old Style" panose="02050604050505020204" pitchFamily="18" charset="0"/>
              </a:rPr>
              <a:t>mengalikan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satu</a:t>
            </a:r>
            <a:r>
              <a:rPr lang="en-US" sz="1700" dirty="0">
                <a:latin typeface="Bookman Old Style" panose="02050604050505020204" pitchFamily="18" charset="0"/>
              </a:rPr>
              <a:t> </a:t>
            </a:r>
            <a:r>
              <a:rPr lang="en-US" sz="1700" dirty="0" err="1">
                <a:latin typeface="Bookman Old Style" panose="02050604050505020204" pitchFamily="18" charset="0"/>
              </a:rPr>
              <a:t>baris</a:t>
            </a:r>
            <a:r>
              <a:rPr lang="en-US" sz="1700" dirty="0">
                <a:latin typeface="Bookman Old Style" panose="02050604050505020204" pitchFamily="18" charset="0"/>
              </a:rPr>
              <a:t> A </a:t>
            </a:r>
            <a:r>
              <a:rPr lang="en-US" sz="1700" dirty="0" err="1">
                <a:latin typeface="Bookman Old Style" panose="02050604050505020204" pitchFamily="18" charset="0"/>
              </a:rPr>
              <a:t>dengan</a:t>
            </a:r>
            <a:r>
              <a:rPr lang="en-US" sz="1700" dirty="0">
                <a:latin typeface="Bookman Old Style" panose="02050604050505020204" pitchFamily="18" charset="0"/>
              </a:rPr>
              <a:t> k </a:t>
            </a:r>
            <a:r>
              <a:rPr lang="en-US" sz="1700" dirty="0" err="1">
                <a:latin typeface="Bookman Old Style" panose="02050604050505020204" pitchFamily="18" charset="0"/>
              </a:rPr>
              <a:t>maka</a:t>
            </a:r>
            <a:r>
              <a:rPr lang="en-US" sz="1700" dirty="0">
                <a:latin typeface="Bookman Old Style" panose="02050604050505020204" pitchFamily="18" charset="0"/>
              </a:rPr>
              <a:t>  </a:t>
            </a:r>
            <a:r>
              <a:rPr lang="en-US" sz="1700" dirty="0" err="1" smtClean="0">
                <a:latin typeface="Bookman Old Style" panose="02050604050505020204" pitchFamily="18" charset="0"/>
              </a:rPr>
              <a:t>Det</a:t>
            </a:r>
            <a:r>
              <a:rPr lang="en-US" sz="1700" dirty="0" smtClean="0">
                <a:latin typeface="Bookman Old Style" panose="02050604050505020204" pitchFamily="18" charset="0"/>
              </a:rPr>
              <a:t> </a:t>
            </a:r>
            <a:r>
              <a:rPr lang="en-US" sz="1700" dirty="0">
                <a:latin typeface="Bookman Old Style" panose="02050604050505020204" pitchFamily="18" charset="0"/>
              </a:rPr>
              <a:t>(B) = k </a:t>
            </a:r>
            <a:r>
              <a:rPr lang="en-US" sz="1700" dirty="0" err="1">
                <a:latin typeface="Bookman Old Style" panose="02050604050505020204" pitchFamily="18" charset="0"/>
              </a:rPr>
              <a:t>Det</a:t>
            </a:r>
            <a:r>
              <a:rPr lang="en-US" sz="1700" dirty="0">
                <a:latin typeface="Bookman Old Style" panose="02050604050505020204" pitchFamily="18" charset="0"/>
              </a:rPr>
              <a:t> (A</a:t>
            </a:r>
            <a:r>
              <a:rPr lang="en-US" sz="1700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                                                          </a:t>
            </a:r>
            <a:r>
              <a:rPr lang="en-US" dirty="0" err="1" smtClean="0">
                <a:latin typeface="Bookman Old Style" panose="02050604050505020204" pitchFamily="18" charset="0"/>
              </a:rPr>
              <a:t>dan</a:t>
            </a:r>
            <a:r>
              <a:rPr lang="en-US" dirty="0" smtClean="0">
                <a:latin typeface="Bookman Old Style" panose="02050604050505020204" pitchFamily="18" charset="0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Bookman Old Style" panose="02050604050505020204" pitchFamily="18" charset="0"/>
              </a:rPr>
              <a:t>maka</a:t>
            </a:r>
            <a:r>
              <a:rPr lang="en-US" dirty="0" smtClean="0">
                <a:latin typeface="Bookman Old Style" panose="02050604050505020204" pitchFamily="18" charset="0"/>
              </a:rPr>
              <a:t>       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85729"/>
              </p:ext>
            </p:extLst>
          </p:nvPr>
        </p:nvGraphicFramePr>
        <p:xfrm>
          <a:off x="1728789" y="4664202"/>
          <a:ext cx="1416748" cy="74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9" y="4664202"/>
                        <a:ext cx="1416748" cy="74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557588" y="5099304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34176"/>
              </p:ext>
            </p:extLst>
          </p:nvPr>
        </p:nvGraphicFramePr>
        <p:xfrm>
          <a:off x="4123881" y="4816158"/>
          <a:ext cx="903925" cy="48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5" imgW="469696" imgH="253890" progId="Equation.3">
                  <p:embed/>
                </p:oleObj>
              </mc:Choice>
              <mc:Fallback>
                <p:oleObj name="Equation" r:id="rId5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3881" y="4816158"/>
                        <a:ext cx="903925" cy="485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575317"/>
              </p:ext>
            </p:extLst>
          </p:nvPr>
        </p:nvGraphicFramePr>
        <p:xfrm>
          <a:off x="6934200" y="4733544"/>
          <a:ext cx="1453826" cy="72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7" imgW="914400" imgH="457200" progId="Equation.3">
                  <p:embed/>
                </p:oleObj>
              </mc:Choice>
              <mc:Fallback>
                <p:oleObj name="Equation" r:id="rId7" imgW="91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733544"/>
                        <a:ext cx="1453826" cy="72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735972"/>
              </p:ext>
            </p:extLst>
          </p:nvPr>
        </p:nvGraphicFramePr>
        <p:xfrm>
          <a:off x="2121409" y="5637276"/>
          <a:ext cx="1583708" cy="726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9" imgW="952500" imgH="457200" progId="Equation.3">
                  <p:embed/>
                </p:oleObj>
              </mc:Choice>
              <mc:Fallback>
                <p:oleObj name="Equation" r:id="rId9" imgW="952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409" y="5637276"/>
                        <a:ext cx="1583708" cy="726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129140"/>
              </p:ext>
            </p:extLst>
          </p:nvPr>
        </p:nvGraphicFramePr>
        <p:xfrm>
          <a:off x="3954844" y="5593842"/>
          <a:ext cx="1938077" cy="75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11" imgW="1168400" imgH="457200" progId="Equation.3">
                  <p:embed/>
                </p:oleObj>
              </mc:Choice>
              <mc:Fallback>
                <p:oleObj name="Equation" r:id="rId11" imgW="116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844" y="5593842"/>
                        <a:ext cx="1938077" cy="758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9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560832"/>
            <a:ext cx="10058400" cy="5852160"/>
          </a:xfrm>
        </p:spPr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B </a:t>
            </a:r>
            <a:r>
              <a:rPr lang="en-US" dirty="0" err="1">
                <a:latin typeface="Bookman Old Style" panose="02050604050505020204" pitchFamily="18" charset="0"/>
              </a:rPr>
              <a:t>berasal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satu</a:t>
            </a:r>
            <a:r>
              <a:rPr lang="en-US" dirty="0">
                <a:latin typeface="Bookman Old Style" panose="02050604050505020204" pitchFamily="18" charset="0"/>
              </a:rPr>
              <a:t> kali </a:t>
            </a:r>
            <a:r>
              <a:rPr lang="en-US" dirty="0" err="1">
                <a:latin typeface="Bookman Old Style" panose="02050604050505020204" pitchFamily="18" charset="0"/>
              </a:rPr>
              <a:t>pertukaran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maka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(B) = -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</a:p>
          <a:p>
            <a:pPr marL="342900" indent="-342900">
              <a:buFont typeface="+mj-lt"/>
              <a:buAutoNum type="arabicPeriod" startAt="2"/>
            </a:pPr>
            <a:endParaRPr lang="en-US" dirty="0">
              <a:latin typeface="Bookman Old Style" panose="020506040505050202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</a:t>
            </a:r>
            <a:r>
              <a:rPr lang="en-US" dirty="0" err="1" smtClean="0">
                <a:latin typeface="Bookman Old Style" panose="02050604050505020204" pitchFamily="18" charset="0"/>
              </a:rPr>
              <a:t>sehingga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FontTx/>
              <a:buAutoNum type="arabicPeriod" startAt="3"/>
            </a:pPr>
            <a:r>
              <a:rPr lang="en-US" dirty="0" err="1">
                <a:latin typeface="Bookman Old Style" panose="02050604050505020204" pitchFamily="18" charset="0"/>
              </a:rPr>
              <a:t>Jika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B </a:t>
            </a:r>
            <a:r>
              <a:rPr lang="en-US" dirty="0" err="1">
                <a:latin typeface="Bookman Old Style" panose="02050604050505020204" pitchFamily="18" charset="0"/>
              </a:rPr>
              <a:t>berasal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dari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A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sebuah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konstanta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 smtClean="0">
                <a:latin typeface="Bookman Old Style" panose="02050604050505020204" pitchFamily="18" charset="0"/>
              </a:rPr>
              <a:t>tak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nol</a:t>
            </a:r>
            <a:r>
              <a:rPr lang="en-US" dirty="0">
                <a:latin typeface="Bookman Old Style" panose="02050604050505020204" pitchFamily="18" charset="0"/>
              </a:rPr>
              <a:t> k </a:t>
            </a:r>
            <a:r>
              <a:rPr lang="en-US" dirty="0" err="1">
                <a:latin typeface="Bookman Old Style" panose="02050604050505020204" pitchFamily="18" charset="0"/>
              </a:rPr>
              <a:t>lalu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dijumlahkan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pada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baris</a:t>
            </a:r>
            <a:r>
              <a:rPr lang="en-US" dirty="0">
                <a:latin typeface="Bookman Old Style" panose="02050604050505020204" pitchFamily="18" charset="0"/>
              </a:rPr>
              <a:t> lain  </a:t>
            </a:r>
            <a:r>
              <a:rPr lang="en-US" dirty="0" err="1" smtClean="0">
                <a:latin typeface="Bookman Old Style" panose="02050604050505020204" pitchFamily="18" charset="0"/>
              </a:rPr>
              <a:t>maka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(B) = </a:t>
            </a:r>
            <a:r>
              <a:rPr lang="en-US" dirty="0" err="1">
                <a:latin typeface="Bookman Old Style" panose="02050604050505020204" pitchFamily="18" charset="0"/>
              </a:rPr>
              <a:t>Det</a:t>
            </a:r>
            <a:r>
              <a:rPr lang="en-US" dirty="0">
                <a:latin typeface="Bookman Old Style" panose="02050604050505020204" pitchFamily="18" charset="0"/>
              </a:rPr>
              <a:t> (A</a:t>
            </a:r>
            <a:r>
              <a:rPr lang="en-US" dirty="0" smtClean="0">
                <a:latin typeface="Bookman Old Style" panose="02050604050505020204" pitchFamily="18" charset="0"/>
              </a:rPr>
              <a:t>)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b="1" dirty="0"/>
              <a:t>	</a:t>
            </a:r>
            <a:endParaRPr lang="en-US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  </a:t>
            </a:r>
            <a:r>
              <a:rPr lang="en-US" dirty="0" err="1" smtClean="0">
                <a:latin typeface="Bookman Old Style" panose="02050604050505020204" pitchFamily="18" charset="0"/>
              </a:rPr>
              <a:t>perhatikan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736511"/>
              </p:ext>
            </p:extLst>
          </p:nvPr>
        </p:nvGraphicFramePr>
        <p:xfrm>
          <a:off x="1952625" y="129006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3" imgW="863225" imgH="457002" progId="Equation.3">
                  <p:embed/>
                </p:oleObj>
              </mc:Choice>
              <mc:Fallback>
                <p:oleObj name="Equation" r:id="rId3" imgW="863225" imgH="4570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25" y="1290066"/>
                        <a:ext cx="1552575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669792" y="1749552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239791"/>
              </p:ext>
            </p:extLst>
          </p:nvPr>
        </p:nvGraphicFramePr>
        <p:xfrm>
          <a:off x="4281805" y="1434592"/>
          <a:ext cx="9540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5" imgW="469696" imgH="253890" progId="Equation.3">
                  <p:embed/>
                </p:oleObj>
              </mc:Choice>
              <mc:Fallback>
                <p:oleObj name="Equation" r:id="rId5" imgW="46969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805" y="1434592"/>
                        <a:ext cx="9540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82432"/>
              </p:ext>
            </p:extLst>
          </p:nvPr>
        </p:nvGraphicFramePr>
        <p:xfrm>
          <a:off x="1971675" y="2535936"/>
          <a:ext cx="14668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7" imgW="838200" imgH="457200" progId="Equation.3">
                  <p:embed/>
                </p:oleObj>
              </mc:Choice>
              <mc:Fallback>
                <p:oleObj name="Equation" r:id="rId7" imgW="838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2535936"/>
                        <a:ext cx="14668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657600" y="2990088"/>
            <a:ext cx="3048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575999"/>
              </p:ext>
            </p:extLst>
          </p:nvPr>
        </p:nvGraphicFramePr>
        <p:xfrm>
          <a:off x="4076827" y="2570988"/>
          <a:ext cx="18129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9" imgW="990600" imgH="457200" progId="Equation.3">
                  <p:embed/>
                </p:oleObj>
              </mc:Choice>
              <mc:Fallback>
                <p:oleObj name="Equation" r:id="rId9" imgW="990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827" y="2570988"/>
                        <a:ext cx="181292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598940"/>
              </p:ext>
            </p:extLst>
          </p:nvPr>
        </p:nvGraphicFramePr>
        <p:xfrm>
          <a:off x="5943600" y="2724468"/>
          <a:ext cx="1214438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11" imgW="609336" imgH="253890" progId="Equation.3">
                  <p:embed/>
                </p:oleObj>
              </mc:Choice>
              <mc:Fallback>
                <p:oleObj name="Equation" r:id="rId11" imgW="60933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24468"/>
                        <a:ext cx="1214438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149096"/>
              </p:ext>
            </p:extLst>
          </p:nvPr>
        </p:nvGraphicFramePr>
        <p:xfrm>
          <a:off x="1771142" y="4421759"/>
          <a:ext cx="15890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13" imgW="850900" imgH="457200" progId="Equation.3">
                  <p:embed/>
                </p:oleObj>
              </mc:Choice>
              <mc:Fallback>
                <p:oleObj name="Equation" r:id="rId13" imgW="850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142" y="4421759"/>
                        <a:ext cx="15890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3486912" y="4812792"/>
            <a:ext cx="533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368730"/>
              </p:ext>
            </p:extLst>
          </p:nvPr>
        </p:nvGraphicFramePr>
        <p:xfrm>
          <a:off x="4090416" y="4596384"/>
          <a:ext cx="1143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15" imgW="596900" imgH="228600" progId="Equation.3">
                  <p:embed/>
                </p:oleObj>
              </mc:Choice>
              <mc:Fallback>
                <p:oleObj name="Equation" r:id="rId15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416" y="4596384"/>
                        <a:ext cx="11430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277942"/>
              </p:ext>
            </p:extLst>
          </p:nvPr>
        </p:nvGraphicFramePr>
        <p:xfrm>
          <a:off x="2948559" y="5425440"/>
          <a:ext cx="13430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17" imgW="660400" imgH="457200" progId="Equation.3">
                  <p:embed/>
                </p:oleObj>
              </mc:Choice>
              <mc:Fallback>
                <p:oleObj name="Equation" r:id="rId17" imgW="660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559" y="5425440"/>
                        <a:ext cx="134302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25531"/>
              </p:ext>
            </p:extLst>
          </p:nvPr>
        </p:nvGraphicFramePr>
        <p:xfrm>
          <a:off x="4396994" y="5502783"/>
          <a:ext cx="1143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19" imgW="596900" imgH="457200" progId="Equation.3">
                  <p:embed/>
                </p:oleObj>
              </mc:Choice>
              <mc:Fallback>
                <p:oleObj name="Equation" r:id="rId19" imgW="596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994" y="5502783"/>
                        <a:ext cx="1143000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709390"/>
              </p:ext>
            </p:extLst>
          </p:nvPr>
        </p:nvGraphicFramePr>
        <p:xfrm>
          <a:off x="5598795" y="5751195"/>
          <a:ext cx="9366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21" imgW="444114" imgH="164957" progId="Equation.3">
                  <p:embed/>
                </p:oleObj>
              </mc:Choice>
              <mc:Fallback>
                <p:oleObj name="Equation" r:id="rId21" imgW="444114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795" y="5751195"/>
                        <a:ext cx="936625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23888" y="5599176"/>
            <a:ext cx="4759325" cy="762000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/>
              <a:t>OBE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  –2</a:t>
            </a:r>
            <a:r>
              <a:rPr lang="en-US" sz="2000" i="1" dirty="0"/>
              <a:t>b</a:t>
            </a:r>
            <a:r>
              <a:rPr lang="en-US" sz="2000" baseline="-25000" dirty="0"/>
              <a:t>1 </a:t>
            </a:r>
            <a:r>
              <a:rPr lang="en-US" sz="2000" dirty="0"/>
              <a:t>+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088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670560"/>
                <a:ext cx="10058400" cy="5603240"/>
              </a:xfrm>
            </p:spPr>
            <p:txBody>
              <a:bodyPr/>
              <a:lstStyle/>
              <a:p>
                <a:r>
                  <a:rPr lang="id-ID" b="1" dirty="0" smtClean="0">
                    <a:latin typeface="Bookman Old Style" panose="02050604050505020204" pitchFamily="18" charset="0"/>
                  </a:rPr>
                  <a:t>Teorema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Jika 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 adalah matriks bujur sangkar dengan dua baris proporsional atau dua kolom proporsional, maka det (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)=0.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en-US" b="1" dirty="0" err="1" smtClean="0"/>
                  <a:t>Contoh</a:t>
                </a:r>
                <a:r>
                  <a:rPr lang="en-US" b="1" dirty="0" smtClean="0"/>
                  <a:t>:</a:t>
                </a:r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pPr marL="0" indent="0">
                  <a:buNone/>
                </a:pPr>
                <a:r>
                  <a:rPr lang="en-US" dirty="0" err="1" smtClean="0">
                    <a:latin typeface="Bookman Old Style" panose="02050604050505020204" pitchFamily="18" charset="0"/>
                  </a:rPr>
                  <a:t>dari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contoh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di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atas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baris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pertama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dan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kedua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adalah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dua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baris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yang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proporsional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,  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maka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nilai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determinannya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adalah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nol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b="1">
                    <a:latin typeface="Bookman Old Style" panose="02050604050505020204" pitchFamily="18" charset="0"/>
                  </a:rPr>
                  <a:t>Teorema </a:t>
                </a:r>
                <a:r>
                  <a:rPr lang="id-ID" b="1" smtClean="0">
                    <a:latin typeface="Bookman Old Style" panose="02050604050505020204" pitchFamily="18" charset="0"/>
                  </a:rPr>
                  <a:t>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Sifat-sifat dasar </a:t>
                </a:r>
                <a:r>
                  <a:rPr lang="id-ID" dirty="0" smtClean="0">
                    <a:latin typeface="Bookman Old Style" panose="02050604050505020204" pitchFamily="18" charset="0"/>
                  </a:rPr>
                  <a:t>determinan: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r>
                  <a:rPr lang="id-ID" dirty="0">
                    <a:latin typeface="Bookman Old Style" panose="02050604050505020204" pitchFamily="18" charset="0"/>
                  </a:rPr>
                  <a:t>Misalkan </a:t>
                </a:r>
                <a:r>
                  <a:rPr lang="id-ID" i="1" dirty="0">
                    <a:latin typeface="Bookman Old Style" panose="02050604050505020204" pitchFamily="18" charset="0"/>
                  </a:rPr>
                  <a:t>A</a:t>
                </a:r>
                <a:r>
                  <a:rPr lang="id-ID" dirty="0">
                    <a:latin typeface="Bookman Old Style" panose="02050604050505020204" pitchFamily="18" charset="0"/>
                  </a:rPr>
                  <a:t> dan </a:t>
                </a:r>
                <a:r>
                  <a:rPr lang="id-ID" i="1" dirty="0">
                    <a:latin typeface="Bookman Old Style" panose="02050604050505020204" pitchFamily="18" charset="0"/>
                  </a:rPr>
                  <a:t>B</a:t>
                </a:r>
                <a:r>
                  <a:rPr lang="id-ID" dirty="0">
                    <a:latin typeface="Bookman Old Style" panose="02050604050505020204" pitchFamily="18" charset="0"/>
                  </a:rPr>
                  <a:t> matriks </a:t>
                </a:r>
                <a:r>
                  <a:rPr lang="id-ID" i="1" dirty="0">
                    <a:latin typeface="Bookman Old Style" panose="02050604050505020204" pitchFamily="18" charset="0"/>
                  </a:rPr>
                  <a:t>n</a:t>
                </a:r>
                <a:r>
                  <a:rPr lang="id-ID" dirty="0">
                    <a:latin typeface="Bookman Old Style" panose="02050604050505020204" pitchFamily="18" charset="0"/>
                  </a:rPr>
                  <a:t>x</a:t>
                </a:r>
                <a:r>
                  <a:rPr lang="id-ID" i="1" dirty="0">
                    <a:latin typeface="Bookman Old Style" panose="02050604050505020204" pitchFamily="18" charset="0"/>
                  </a:rPr>
                  <a:t>n</a:t>
                </a:r>
                <a:r>
                  <a:rPr lang="id-ID" dirty="0">
                    <a:latin typeface="Bookman Old Style" panose="02050604050505020204" pitchFamily="18" charset="0"/>
                  </a:rPr>
                  <a:t> dan α skalar </a:t>
                </a:r>
                <a:r>
                  <a:rPr lang="id-ID" dirty="0" smtClean="0">
                    <a:latin typeface="Bookman Old Style" panose="02050604050505020204" pitchFamily="18" charset="0"/>
                  </a:rPr>
                  <a:t>maka</a:t>
                </a:r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>
                  <a:latin typeface="Bookman Old Style" panose="0205060405050502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(AB) =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(A)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det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(B)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670560"/>
                <a:ext cx="10058400" cy="5603240"/>
              </a:xfrm>
              <a:blipFill rotWithShape="0">
                <a:blip r:embed="rId3"/>
                <a:stretch>
                  <a:fillRect l="-485" t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112142"/>
              </p:ext>
            </p:extLst>
          </p:nvPr>
        </p:nvGraphicFramePr>
        <p:xfrm>
          <a:off x="1470660" y="2153412"/>
          <a:ext cx="2606040" cy="100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4" imgW="1816100" imgH="711200" progId="Equation.DSMT4">
                  <p:embed/>
                </p:oleObj>
              </mc:Choice>
              <mc:Fallback>
                <p:oleObj r:id="rId4" imgW="18161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660" y="2153412"/>
                        <a:ext cx="2606040" cy="10096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5600" y="2463800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21792"/>
            <a:ext cx="10058400" cy="5413248"/>
          </a:xfrm>
        </p:spPr>
        <p:txBody>
          <a:bodyPr/>
          <a:lstStyle/>
          <a:p>
            <a:pPr marL="182880" lvl="1">
              <a:spcBef>
                <a:spcPts val="900"/>
              </a:spcBef>
            </a:pPr>
            <a:r>
              <a:rPr lang="en-US" sz="2000" b="1" dirty="0"/>
              <a:t> </a:t>
            </a:r>
            <a:r>
              <a:rPr lang="id-ID" sz="2000" b="1" dirty="0"/>
              <a:t>Menghitung Determinan Menggunakan Sifat-sifat Determinan</a:t>
            </a:r>
            <a:endParaRPr lang="en-US" sz="2000" dirty="0"/>
          </a:p>
          <a:p>
            <a:r>
              <a:rPr lang="en-US" dirty="0" err="1" smtClean="0">
                <a:latin typeface="Bookman Old Style" panose="02050604050505020204" pitchFamily="18" charset="0"/>
              </a:rPr>
              <a:t>Tentukan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determinan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dari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matriks</a:t>
            </a: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berikut</a:t>
            </a:r>
            <a:r>
              <a:rPr lang="en-US" dirty="0" smtClean="0">
                <a:latin typeface="Bookman Old Style" panose="02050604050505020204" pitchFamily="18" charset="0"/>
              </a:rPr>
              <a:t>:</a:t>
            </a:r>
            <a:endParaRPr lang="en-US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613858"/>
              </p:ext>
            </p:extLst>
          </p:nvPr>
        </p:nvGraphicFramePr>
        <p:xfrm>
          <a:off x="2288668" y="1434465"/>
          <a:ext cx="1659856" cy="110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3" imgW="1079032" imgH="710891" progId="Equation.3">
                  <p:embed/>
                </p:oleObj>
              </mc:Choice>
              <mc:Fallback>
                <p:oleObj name="Equation" r:id="rId3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8668" y="1434465"/>
                        <a:ext cx="1659856" cy="1101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310569"/>
              </p:ext>
            </p:extLst>
          </p:nvPr>
        </p:nvGraphicFramePr>
        <p:xfrm>
          <a:off x="4267200" y="1353312"/>
          <a:ext cx="4088526" cy="137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5" imgW="2717800" imgH="914400" progId="Equation.DSMT4">
                  <p:embed/>
                </p:oleObj>
              </mc:Choice>
              <mc:Fallback>
                <p:oleObj r:id="rId5" imgW="27178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53312"/>
                        <a:ext cx="4088526" cy="1377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876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149</TotalTime>
  <Words>409</Words>
  <Application>Microsoft Office PowerPoint</Application>
  <PresentationFormat>Widescreen</PresentationFormat>
  <Paragraphs>170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Bookman Old Style</vt:lpstr>
      <vt:lpstr>Cambria Math</vt:lpstr>
      <vt:lpstr>Century Gothic</vt:lpstr>
      <vt:lpstr>Garamond</vt:lpstr>
      <vt:lpstr>Wingdings</vt:lpstr>
      <vt:lpstr>Savon</vt:lpstr>
      <vt:lpstr>Equation</vt:lpstr>
      <vt:lpstr>Equation.DSMT4</vt:lpstr>
      <vt:lpstr>Microsoft Equation 3.0</vt:lpstr>
      <vt:lpstr>determinan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</dc:title>
  <dc:creator>Inne Novita Sari</dc:creator>
  <cp:lastModifiedBy>Inne Novita Sari</cp:lastModifiedBy>
  <cp:revision>4</cp:revision>
  <dcterms:created xsi:type="dcterms:W3CDTF">2013-09-29T13:02:20Z</dcterms:created>
  <dcterms:modified xsi:type="dcterms:W3CDTF">2014-10-13T01:42:24Z</dcterms:modified>
</cp:coreProperties>
</file>