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EAEAEA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24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BFB8728-9D02-4D5A-8B08-16CAC79E1C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57C9D-7046-45DF-8EB2-A6D1AEA9F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4CFC5-6DB8-4ECE-8F53-BBC381F0FE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3175DFDC-9BF0-46AB-A181-A5A3A153F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0E7F8-F21A-40AC-93AF-184E2ED2DB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7918C-FA71-4ED3-83BD-87149979D2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94E62-9082-40CB-96D8-7635D10E1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4B544-A231-47F6-8F7F-8AC5977C4B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BBAD1-B930-41C4-8115-52617F44C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8401B-8C46-4EDC-98E9-1B2364AC5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5D8FD-74FA-4DA5-97DC-0894874F76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DBDB9-6FB8-4178-9417-354DB18C91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8BB34F31-AAF7-4D13-8075-5CD49AEFD0D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3645024"/>
            <a:ext cx="7020272" cy="1470025"/>
          </a:xfrm>
        </p:spPr>
        <p:txBody>
          <a:bodyPr/>
          <a:lstStyle/>
          <a:p>
            <a:r>
              <a:rPr lang="en-US" dirty="0" smtClean="0"/>
              <a:t>MATRIKS</a:t>
            </a:r>
            <a:br>
              <a:rPr lang="en-US" dirty="0" smtClean="0"/>
            </a:br>
            <a:r>
              <a:rPr lang="en-US" dirty="0" smtClean="0"/>
              <a:t>(ARRAY 2 DIMENSI)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8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192"/>
            <a:ext cx="8229600" cy="792162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7704856" cy="5029199"/>
          </a:xfrm>
        </p:spPr>
        <p:txBody>
          <a:bodyPr>
            <a:normAutofit/>
          </a:bodyPr>
          <a:lstStyle/>
          <a:p>
            <a:pPr marL="4763" indent="6350">
              <a:buNone/>
            </a:pPr>
            <a:r>
              <a:rPr lang="en-US" sz="2400" dirty="0" err="1" smtClean="0">
                <a:solidFill>
                  <a:schemeClr val="tx1"/>
                </a:solidFill>
              </a:rPr>
              <a:t>Sekumpulan</a:t>
            </a:r>
            <a:r>
              <a:rPr lang="en-US" sz="2400" dirty="0" smtClean="0">
                <a:solidFill>
                  <a:schemeClr val="tx1"/>
                </a:solidFill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</a:rPr>
              <a:t>bertipe</a:t>
            </a:r>
            <a:r>
              <a:rPr lang="en-US" sz="2400" dirty="0" smtClean="0">
                <a:solidFill>
                  <a:schemeClr val="tx1"/>
                </a:solidFill>
              </a:rPr>
              <a:t> data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yg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diakses</a:t>
            </a:r>
            <a:r>
              <a:rPr lang="en-US" sz="2400" dirty="0" smtClean="0">
                <a:solidFill>
                  <a:schemeClr val="tx1"/>
                </a:solidFill>
              </a:rPr>
              <a:t> / </a:t>
            </a:r>
            <a:r>
              <a:rPr lang="en-US" sz="2400" dirty="0" err="1" smtClean="0">
                <a:solidFill>
                  <a:schemeClr val="tx1"/>
                </a:solidFill>
              </a:rPr>
              <a:t>diacu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indeks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763" indent="635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Misalkan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Matriks</a:t>
            </a:r>
            <a:r>
              <a:rPr lang="en-US" sz="2400" dirty="0" smtClean="0">
                <a:solidFill>
                  <a:schemeClr val="tx1"/>
                </a:solidFill>
              </a:rPr>
              <a:t> A </a:t>
            </a:r>
            <a:r>
              <a:rPr lang="en-US" sz="2400" dirty="0" err="1" smtClean="0">
                <a:solidFill>
                  <a:schemeClr val="tx1"/>
                </a:solidFill>
              </a:rPr>
              <a:t>berordo</a:t>
            </a:r>
            <a:r>
              <a:rPr lang="en-US" sz="2400" dirty="0" smtClean="0">
                <a:solidFill>
                  <a:schemeClr val="tx1"/>
                </a:solidFill>
              </a:rPr>
              <a:t> m x n</a:t>
            </a:r>
          </a:p>
          <a:p>
            <a:pPr marL="4763" indent="6350">
              <a:buNone/>
            </a:pPr>
            <a:r>
              <a:rPr lang="en-US" sz="2400" dirty="0" smtClean="0"/>
              <a:t>            </a:t>
            </a:r>
          </a:p>
          <a:p>
            <a:pPr marL="977900" indent="6350">
              <a:buNone/>
            </a:pPr>
            <a:endParaRPr lang="en-US" sz="2400" dirty="0" smtClean="0"/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/>
              <a:t>  </a:t>
            </a:r>
          </a:p>
          <a:p>
            <a:pPr marL="977900" indent="6350">
              <a:buNone/>
            </a:pPr>
            <a:r>
              <a:rPr lang="en-US" sz="2400" dirty="0" smtClean="0"/>
              <a:t>                                                 </a:t>
            </a:r>
          </a:p>
          <a:p>
            <a:pPr marL="977900" indent="6350">
              <a:buNone/>
            </a:pPr>
            <a:endParaRPr lang="en-US" sz="2400" dirty="0"/>
          </a:p>
          <a:p>
            <a:pPr marL="977900" indent="6350">
              <a:buNone/>
            </a:pPr>
            <a:r>
              <a:rPr lang="en-US" sz="2400" dirty="0" smtClean="0"/>
              <a:t>                </a:t>
            </a:r>
            <a:r>
              <a:rPr lang="en-US" sz="2400" dirty="0" smtClean="0">
                <a:solidFill>
                  <a:schemeClr val="tx1"/>
                </a:solidFill>
              </a:rPr>
              <a:t>m </a:t>
            </a:r>
            <a:r>
              <a:rPr lang="en-US" sz="2400" dirty="0" smtClean="0">
                <a:solidFill>
                  <a:schemeClr val="tx1"/>
                </a:solidFill>
              </a:rPr>
              <a:t>x n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529769"/>
              </p:ext>
            </p:extLst>
          </p:nvPr>
        </p:nvGraphicFramePr>
        <p:xfrm>
          <a:off x="2051720" y="2636912"/>
          <a:ext cx="3168352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2088"/>
                <a:gridCol w="792088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strike="noStrike" baseline="-25000" dirty="0" smtClean="0"/>
                        <a:t>11</a:t>
                      </a:r>
                      <a:endParaRPr lang="en-US" sz="2400" b="1" strike="noStrike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12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1n</a:t>
                      </a:r>
                      <a:endParaRPr lang="en-US" sz="2400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21</a:t>
                      </a:r>
                      <a:endParaRPr lang="en-US" sz="24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22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2n</a:t>
                      </a:r>
                      <a:endParaRPr lang="en-US" sz="2400" b="1" baseline="-250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</a:t>
                      </a:r>
                    </a:p>
                    <a:p>
                      <a:pPr algn="ctr"/>
                      <a:r>
                        <a:rPr lang="en-US" sz="2400" b="1" dirty="0" smtClean="0"/>
                        <a:t>.</a:t>
                      </a:r>
                      <a:endParaRPr lang="en-US" sz="2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m1</a:t>
                      </a:r>
                      <a:endParaRPr lang="en-US" sz="2400" b="1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r>
                        <a:rPr lang="en-US" sz="2400" b="1" baseline="-25000" dirty="0" smtClean="0"/>
                        <a:t>m2</a:t>
                      </a:r>
                      <a:endParaRPr lang="en-US" sz="24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..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 smtClean="0"/>
                        <a:t>a</a:t>
                      </a:r>
                      <a:r>
                        <a:rPr lang="en-US" sz="2400" b="1" baseline="-25000" dirty="0" err="1" smtClean="0"/>
                        <a:t>mn</a:t>
                      </a:r>
                      <a:endParaRPr lang="en-US" sz="2400" b="1" baseline="-250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672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639762"/>
          </a:xfrm>
        </p:spPr>
        <p:txBody>
          <a:bodyPr>
            <a:normAutofit/>
          </a:bodyPr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12568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000" dirty="0" err="1" smtClean="0">
                <a:solidFill>
                  <a:schemeClr val="tx1"/>
                </a:solidFill>
              </a:rPr>
              <a:t>VarMatriks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2000" dirty="0" err="1" smtClean="0">
                <a:solidFill>
                  <a:schemeClr val="tx1"/>
                </a:solidFill>
              </a:rPr>
              <a:t>tipedata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endParaRPr lang="en-US" sz="2000" b="0" dirty="0" smtClean="0"/>
          </a:p>
          <a:p>
            <a:pPr marL="457200" indent="-5715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b="0" dirty="0" smtClean="0"/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 : 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 [1..5,1..3] of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b="0" u="sng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 startAt="2"/>
            </a:pPr>
            <a:r>
              <a:rPr lang="en-US" sz="2000" u="sng" dirty="0" err="1" smtClean="0">
                <a:solidFill>
                  <a:schemeClr val="tx1"/>
                </a:solidFill>
              </a:rPr>
              <a:t>Const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914400" indent="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M</a:t>
            </a:r>
            <a:r>
              <a:rPr lang="en-US" sz="2000" dirty="0" err="1" smtClean="0">
                <a:solidFill>
                  <a:schemeClr val="tx1"/>
                </a:solidFill>
              </a:rPr>
              <a:t>aksBaris</a:t>
            </a:r>
            <a:r>
              <a:rPr lang="en-US" sz="2000" dirty="0" smtClean="0">
                <a:solidFill>
                  <a:schemeClr val="tx1"/>
                </a:solidFill>
              </a:rPr>
              <a:t>   = …</a:t>
            </a:r>
          </a:p>
          <a:p>
            <a:pPr marL="914400" indent="-9144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err="1" smtClean="0">
                <a:solidFill>
                  <a:schemeClr val="tx1"/>
                </a:solidFill>
              </a:rPr>
              <a:t>MaksKolom</a:t>
            </a:r>
            <a:r>
              <a:rPr lang="en-US" sz="2000" dirty="0" smtClean="0">
                <a:solidFill>
                  <a:schemeClr val="tx1"/>
                </a:solidFill>
              </a:rPr>
              <a:t> = …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2000" dirty="0" err="1">
                <a:solidFill>
                  <a:schemeClr val="tx1"/>
                </a:solidFill>
              </a:rPr>
              <a:t>V</a:t>
            </a:r>
            <a:r>
              <a:rPr lang="en-US" sz="2000" dirty="0" err="1" smtClean="0">
                <a:solidFill>
                  <a:schemeClr val="tx1"/>
                </a:solidFill>
              </a:rPr>
              <a:t>arMatriks</a:t>
            </a:r>
            <a:r>
              <a:rPr lang="en-US" sz="2000" dirty="0" smtClean="0">
                <a:solidFill>
                  <a:schemeClr val="tx1"/>
                </a:solidFill>
              </a:rPr>
              <a:t> :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2000" dirty="0" err="1" smtClean="0">
                <a:solidFill>
                  <a:schemeClr val="tx1"/>
                </a:solidFill>
              </a:rPr>
              <a:t>tipedata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b="0" dirty="0"/>
              <a:t>	</a:t>
            </a:r>
            <a:r>
              <a:rPr lang="en-US" sz="2000" u="sng" dirty="0" err="1">
                <a:solidFill>
                  <a:schemeClr val="tx1"/>
                </a:solidFill>
              </a:rPr>
              <a:t>C</a:t>
            </a:r>
            <a:r>
              <a:rPr lang="en-US" sz="2000" u="sng" dirty="0" err="1" smtClean="0">
                <a:solidFill>
                  <a:schemeClr val="tx1"/>
                </a:solidFill>
              </a:rPr>
              <a:t>onst</a:t>
            </a:r>
            <a:endParaRPr lang="en-US" sz="20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     </a:t>
            </a:r>
            <a:r>
              <a:rPr lang="en-US" sz="2000" dirty="0" err="1" smtClean="0">
                <a:solidFill>
                  <a:schemeClr val="tx1"/>
                </a:solidFill>
              </a:rPr>
              <a:t>MaksBaris</a:t>
            </a:r>
            <a:r>
              <a:rPr lang="en-US" sz="2000" dirty="0" smtClean="0">
                <a:solidFill>
                  <a:schemeClr val="tx1"/>
                </a:solidFill>
              </a:rPr>
              <a:t>   = 5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     </a:t>
            </a:r>
            <a:r>
              <a:rPr lang="en-US" sz="2000" dirty="0" err="1" smtClean="0">
                <a:solidFill>
                  <a:schemeClr val="tx1"/>
                </a:solidFill>
              </a:rPr>
              <a:t>MaksKolom</a:t>
            </a:r>
            <a:r>
              <a:rPr lang="en-US" sz="2000" dirty="0" smtClean="0">
                <a:solidFill>
                  <a:schemeClr val="tx1"/>
                </a:solidFill>
              </a:rPr>
              <a:t> = 3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 : </a:t>
            </a:r>
            <a:r>
              <a:rPr lang="en-US" sz="2000" u="sng" dirty="0" smtClean="0">
                <a:solidFill>
                  <a:schemeClr val="tx1"/>
                </a:solidFill>
              </a:rPr>
              <a:t>array</a:t>
            </a:r>
            <a:r>
              <a:rPr lang="en-US" sz="2000" dirty="0" smtClean="0">
                <a:solidFill>
                  <a:schemeClr val="tx1"/>
                </a:solidFill>
              </a:rPr>
              <a:t> [1..MaksBaris,1..MaksKolom] of </a:t>
            </a:r>
            <a:r>
              <a:rPr lang="en-US" sz="20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6350">
              <a:buNone/>
            </a:pPr>
            <a:endParaRPr lang="en-US" sz="2000" dirty="0" smtClean="0"/>
          </a:p>
          <a:p>
            <a:pPr marL="457200" indent="635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159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92"/>
            <a:ext cx="8229600" cy="792162"/>
          </a:xfrm>
        </p:spPr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Array 2 </a:t>
            </a:r>
            <a:r>
              <a:rPr lang="en-US" dirty="0" err="1" smtClean="0"/>
              <a:t>Dimensi</a:t>
            </a:r>
            <a:r>
              <a:rPr lang="en-US" dirty="0" smtClean="0"/>
              <a:t> 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964488" cy="4874096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1800" u="sng" dirty="0" err="1">
                <a:solidFill>
                  <a:schemeClr val="tx1"/>
                </a:solidFill>
              </a:rPr>
              <a:t>C</a:t>
            </a:r>
            <a:r>
              <a:rPr lang="en-US" sz="1800" u="sng" dirty="0" err="1" smtClean="0">
                <a:solidFill>
                  <a:schemeClr val="tx1"/>
                </a:solidFill>
              </a:rPr>
              <a:t>onst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MaksBaris</a:t>
            </a:r>
            <a:r>
              <a:rPr lang="en-US" sz="1800" dirty="0" smtClean="0">
                <a:solidFill>
                  <a:schemeClr val="tx1"/>
                </a:solidFill>
              </a:rPr>
              <a:t>   = 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MaksKolom</a:t>
            </a:r>
            <a:r>
              <a:rPr lang="en-US" sz="1800" dirty="0" smtClean="0">
                <a:solidFill>
                  <a:schemeClr val="tx1"/>
                </a:solidFill>
              </a:rPr>
              <a:t> = …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u="sng" dirty="0">
                <a:solidFill>
                  <a:schemeClr val="tx1"/>
                </a:solidFill>
              </a:rPr>
              <a:t>T</a:t>
            </a:r>
            <a:r>
              <a:rPr lang="en-US" sz="1800" u="sng" dirty="0" smtClean="0">
                <a:solidFill>
                  <a:schemeClr val="tx1"/>
                </a:solidFill>
              </a:rPr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TipeMatriks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u="sng" dirty="0" smtClean="0">
                <a:solidFill>
                  <a:schemeClr val="tx1"/>
                </a:solidFill>
              </a:rPr>
              <a:t>array</a:t>
            </a:r>
            <a:r>
              <a:rPr lang="en-US" sz="1800" dirty="0" smtClean="0">
                <a:solidFill>
                  <a:schemeClr val="tx1"/>
                </a:solidFill>
              </a:rPr>
              <a:t>[1..MaksBaris,1..MaksKolom] of </a:t>
            </a:r>
            <a:r>
              <a:rPr lang="en-US" sz="1800" dirty="0" err="1" smtClean="0">
                <a:solidFill>
                  <a:schemeClr val="tx1"/>
                </a:solidFill>
              </a:rPr>
              <a:t>tipedata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var_matriks</a:t>
            </a:r>
            <a:r>
              <a:rPr lang="en-US" sz="1800" dirty="0" smtClean="0">
                <a:solidFill>
                  <a:schemeClr val="tx1"/>
                </a:solidFill>
              </a:rPr>
              <a:t> : </a:t>
            </a:r>
            <a:r>
              <a:rPr lang="en-US" sz="1800" dirty="0" err="1" smtClean="0">
                <a:solidFill>
                  <a:schemeClr val="tx1"/>
                </a:solidFill>
              </a:rPr>
              <a:t>nama_tipe_matriks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Contoh</a:t>
            </a:r>
            <a:r>
              <a:rPr lang="en-US" sz="1800" dirty="0" smtClean="0">
                <a:solidFill>
                  <a:srgbClr val="FF0000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b="0" dirty="0" smtClean="0"/>
              <a:t>	</a:t>
            </a:r>
            <a:r>
              <a:rPr lang="en-US" sz="1800" u="sng" dirty="0" err="1">
                <a:solidFill>
                  <a:schemeClr val="tx1"/>
                </a:solidFill>
              </a:rPr>
              <a:t>C</a:t>
            </a:r>
            <a:r>
              <a:rPr lang="en-US" sz="1800" u="sng" dirty="0" err="1" smtClean="0">
                <a:solidFill>
                  <a:schemeClr val="tx1"/>
                </a:solidFill>
              </a:rPr>
              <a:t>onst</a:t>
            </a:r>
            <a:endParaRPr lang="en-US" sz="18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	</a:t>
            </a: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MaksBaris</a:t>
            </a:r>
            <a:r>
              <a:rPr lang="en-US" sz="1800" dirty="0" smtClean="0">
                <a:solidFill>
                  <a:schemeClr val="tx1"/>
                </a:solidFill>
              </a:rPr>
              <a:t>   = 5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 		</a:t>
            </a:r>
            <a:r>
              <a:rPr lang="en-US" sz="1800" dirty="0" err="1" smtClean="0">
                <a:solidFill>
                  <a:schemeClr val="tx1"/>
                </a:solidFill>
              </a:rPr>
              <a:t>MaksKolom</a:t>
            </a:r>
            <a:r>
              <a:rPr lang="en-US" sz="1800" dirty="0" smtClean="0">
                <a:solidFill>
                  <a:schemeClr val="tx1"/>
                </a:solidFill>
              </a:rPr>
              <a:t> = 3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u="sng" dirty="0">
                <a:solidFill>
                  <a:schemeClr val="tx1"/>
                </a:solidFill>
              </a:rPr>
              <a:t>T</a:t>
            </a:r>
            <a:r>
              <a:rPr lang="en-US" sz="1800" u="sng" dirty="0" smtClean="0">
                <a:solidFill>
                  <a:schemeClr val="tx1"/>
                </a:solidFill>
              </a:rPr>
              <a:t>ype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	</a:t>
            </a:r>
            <a:r>
              <a:rPr lang="en-US" sz="1800" dirty="0" err="1">
                <a:solidFill>
                  <a:schemeClr val="tx1"/>
                </a:solidFill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</a:rPr>
              <a:t>atriks</a:t>
            </a:r>
            <a:r>
              <a:rPr lang="en-US" sz="1800" dirty="0" smtClean="0">
                <a:solidFill>
                  <a:schemeClr val="tx1"/>
                </a:solidFill>
              </a:rPr>
              <a:t> = </a:t>
            </a:r>
            <a:r>
              <a:rPr lang="en-US" sz="1800" u="sng" dirty="0" smtClean="0">
                <a:solidFill>
                  <a:schemeClr val="tx1"/>
                </a:solidFill>
              </a:rPr>
              <a:t>array</a:t>
            </a:r>
            <a:r>
              <a:rPr lang="en-US" sz="1800" dirty="0" smtClean="0">
                <a:solidFill>
                  <a:schemeClr val="tx1"/>
                </a:solidFill>
              </a:rPr>
              <a:t>[1..</a:t>
            </a:r>
            <a:r>
              <a:rPr lang="en-US" sz="1800" dirty="0">
                <a:solidFill>
                  <a:schemeClr val="tx1"/>
                </a:solidFill>
              </a:rPr>
              <a:t>M</a:t>
            </a:r>
            <a:r>
              <a:rPr lang="en-US" sz="1800" dirty="0" smtClean="0">
                <a:solidFill>
                  <a:schemeClr val="tx1"/>
                </a:solidFill>
              </a:rPr>
              <a:t>aksBaris,1..MaksKolom] of </a:t>
            </a:r>
            <a:r>
              <a:rPr lang="en-US" sz="18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indent="635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A : </a:t>
            </a:r>
            <a:r>
              <a:rPr lang="en-US" sz="1800" dirty="0" err="1">
                <a:solidFill>
                  <a:schemeClr val="tx1"/>
                </a:solidFill>
              </a:rPr>
              <a:t>M</a:t>
            </a:r>
            <a:r>
              <a:rPr lang="en-US" sz="1800" dirty="0" err="1" smtClean="0">
                <a:solidFill>
                  <a:schemeClr val="tx1"/>
                </a:solidFill>
              </a:rPr>
              <a:t>atriks</a:t>
            </a:r>
            <a:r>
              <a:rPr lang="en-US" sz="1800" dirty="0" smtClean="0">
                <a:solidFill>
                  <a:schemeClr val="tx1"/>
                </a:solidFill>
              </a:rPr>
              <a:t>   {</a:t>
            </a:r>
            <a:r>
              <a:rPr lang="en-US" sz="1800" dirty="0" err="1" smtClean="0">
                <a:solidFill>
                  <a:schemeClr val="tx1"/>
                </a:solidFill>
              </a:rPr>
              <a:t>nama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variabel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matriks</a:t>
            </a:r>
            <a:r>
              <a:rPr lang="en-US" sz="1800" dirty="0" smtClean="0">
                <a:solidFill>
                  <a:schemeClr val="tx1"/>
                </a:solidFill>
              </a:rPr>
              <a:t>}</a:t>
            </a:r>
          </a:p>
          <a:p>
            <a:pPr marL="457200" indent="6350">
              <a:spcBef>
                <a:spcPts val="0"/>
              </a:spcBef>
              <a:buNone/>
            </a:pPr>
            <a:endParaRPr lang="en-US" sz="18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74473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8200"/>
            <a:ext cx="8587680" cy="56388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2200" dirty="0" err="1" smtClean="0">
                <a:solidFill>
                  <a:schemeClr val="tx1"/>
                </a:solidFill>
              </a:rPr>
              <a:t>Buat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algo</a:t>
            </a:r>
            <a:r>
              <a:rPr lang="en-US" sz="2200" dirty="0" smtClean="0">
                <a:solidFill>
                  <a:schemeClr val="tx1"/>
                </a:solidFill>
              </a:rPr>
              <a:t>. </a:t>
            </a:r>
            <a:r>
              <a:rPr lang="en-US" sz="2200" dirty="0" err="1" smtClean="0">
                <a:solidFill>
                  <a:schemeClr val="tx1"/>
                </a:solidFill>
              </a:rPr>
              <a:t>untuk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membuat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matriks</a:t>
            </a:r>
            <a:r>
              <a:rPr lang="en-US" sz="2200" dirty="0" smtClean="0">
                <a:solidFill>
                  <a:schemeClr val="tx1"/>
                </a:solidFill>
              </a:rPr>
              <a:t> A </a:t>
            </a:r>
            <a:r>
              <a:rPr lang="en-US" sz="2200" dirty="0" err="1" smtClean="0">
                <a:solidFill>
                  <a:schemeClr val="tx1"/>
                </a:solidFill>
              </a:rPr>
              <a:t>berordo</a:t>
            </a:r>
            <a:r>
              <a:rPr lang="en-US" sz="2200" dirty="0" smtClean="0">
                <a:solidFill>
                  <a:schemeClr val="tx1"/>
                </a:solidFill>
              </a:rPr>
              <a:t> 5 x 3, </a:t>
            </a:r>
            <a:r>
              <a:rPr lang="en-US" sz="2200" dirty="0" err="1" smtClean="0">
                <a:solidFill>
                  <a:schemeClr val="tx1"/>
                </a:solidFill>
              </a:rPr>
              <a:t>gunakan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subrutin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smtClean="0">
                <a:solidFill>
                  <a:schemeClr val="tx1"/>
                </a:solidFill>
              </a:rPr>
              <a:t>Procedure</a:t>
            </a:r>
            <a:r>
              <a:rPr lang="en-US" sz="2200" b="0" dirty="0" smtClean="0">
                <a:solidFill>
                  <a:schemeClr val="tx1"/>
                </a:solidFill>
              </a:rPr>
              <a:t>  </a:t>
            </a:r>
            <a:r>
              <a:rPr lang="en-US" sz="2200" b="0" dirty="0" err="1" smtClean="0">
                <a:solidFill>
                  <a:schemeClr val="tx1"/>
                </a:solidFill>
              </a:rPr>
              <a:t>I</a:t>
            </a:r>
            <a:r>
              <a:rPr lang="en-US" sz="2200" b="0" dirty="0" err="1" smtClean="0">
                <a:solidFill>
                  <a:schemeClr val="tx1"/>
                </a:solidFill>
              </a:rPr>
              <a:t>si_Matriks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{I.S. : 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{</a:t>
            </a:r>
            <a:r>
              <a:rPr lang="en-US" sz="2200" b="0" dirty="0" smtClean="0">
                <a:solidFill>
                  <a:schemeClr val="tx1"/>
                </a:solidFill>
              </a:rPr>
              <a:t>F.S. : 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</a:rPr>
              <a:t>Kamus</a:t>
            </a:r>
            <a:r>
              <a:rPr lang="en-US" sz="22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   	</a:t>
            </a:r>
            <a:endParaRPr lang="en-US" sz="22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200" u="sng" dirty="0" smtClean="0">
                <a:solidFill>
                  <a:schemeClr val="tx1"/>
                </a:solidFill>
              </a:rPr>
              <a:t>: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	</a:t>
            </a:r>
            <a:r>
              <a:rPr lang="en-US" sz="2200" u="sng" dirty="0" smtClean="0">
                <a:solidFill>
                  <a:schemeClr val="tx1"/>
                </a:solidFill>
              </a:rPr>
              <a:t>for</a:t>
            </a:r>
            <a:r>
              <a:rPr lang="en-US" sz="2200" b="0" dirty="0" smtClean="0">
                <a:solidFill>
                  <a:schemeClr val="tx1"/>
                </a:solidFill>
              </a:rPr>
              <a:t>  </a:t>
            </a:r>
            <a:r>
              <a:rPr lang="en-US" sz="2200" b="0" dirty="0" err="1" smtClean="0">
                <a:solidFill>
                  <a:schemeClr val="tx1"/>
                </a:solidFill>
              </a:rPr>
              <a:t>i</a:t>
            </a:r>
            <a:r>
              <a:rPr lang="en-US" sz="2200" b="0" dirty="0" smtClean="0">
                <a:solidFill>
                  <a:schemeClr val="tx1"/>
                </a:solidFill>
              </a:rPr>
              <a:t> 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  1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5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    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for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j     1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3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            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input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(A(</a:t>
            </a:r>
            <a:r>
              <a:rPr lang="en-US" sz="2200" b="0" dirty="0" err="1">
                <a:solidFill>
                  <a:schemeClr val="tx1"/>
                </a:solidFill>
                <a:sym typeface="Wingdings" pitchFamily="2" charset="2"/>
              </a:rPr>
              <a:t>i</a:t>
            </a:r>
            <a:r>
              <a:rPr lang="en-US" sz="2200" b="0" dirty="0" err="1" smtClean="0">
                <a:solidFill>
                  <a:schemeClr val="tx1"/>
                </a:solidFill>
                <a:sym typeface="Wingdings" pitchFamily="2" charset="2"/>
              </a:rPr>
              <a:t>,j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	   </a:t>
            </a:r>
            <a:r>
              <a:rPr lang="en-US" sz="22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2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2200" u="sng" dirty="0" err="1" smtClean="0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200" u="sng" dirty="0" smtClean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22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Matriks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635896" y="1844824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+mn-lt"/>
              </a:rPr>
              <a:t>(</a:t>
            </a:r>
            <a:r>
              <a:rPr lang="en-US" sz="2200" b="1" u="sng" dirty="0">
                <a:latin typeface="+mn-lt"/>
              </a:rPr>
              <a:t>Output</a:t>
            </a:r>
            <a:r>
              <a:rPr lang="en-US" sz="2200" dirty="0">
                <a:latin typeface="+mn-lt"/>
              </a:rPr>
              <a:t>   A : </a:t>
            </a:r>
            <a:r>
              <a:rPr lang="en-US" sz="2200" dirty="0" err="1" smtClean="0">
                <a:latin typeface="+mn-lt"/>
              </a:rPr>
              <a:t>Matriks</a:t>
            </a:r>
            <a:r>
              <a:rPr lang="en-US" sz="2200" dirty="0">
                <a:latin typeface="+mn-lt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17406" y="2182504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>
                <a:latin typeface="+mn-lt"/>
              </a:rPr>
              <a:t>user </a:t>
            </a:r>
            <a:r>
              <a:rPr lang="en-US" sz="2200" dirty="0" err="1">
                <a:latin typeface="+mn-lt"/>
              </a:rPr>
              <a:t>memasukan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elemen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matriks</a:t>
            </a:r>
            <a:r>
              <a:rPr lang="en-US" sz="2200" dirty="0">
                <a:latin typeface="+mn-lt"/>
              </a:rPr>
              <a:t> A </a:t>
            </a:r>
            <a:r>
              <a:rPr lang="en-US" sz="2200" dirty="0" err="1">
                <a:latin typeface="+mn-lt"/>
              </a:rPr>
              <a:t>berordo</a:t>
            </a:r>
            <a:r>
              <a:rPr lang="en-US" sz="2200" dirty="0">
                <a:latin typeface="+mn-lt"/>
              </a:rPr>
              <a:t> 5 x 3}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16063" y="251868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 err="1">
                <a:latin typeface="+mn-lt"/>
              </a:rPr>
              <a:t>menghasilkan</a:t>
            </a: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matriks</a:t>
            </a:r>
            <a:r>
              <a:rPr lang="en-US" sz="2200" dirty="0">
                <a:latin typeface="+mn-lt"/>
              </a:rPr>
              <a:t> A </a:t>
            </a:r>
            <a:r>
              <a:rPr lang="en-US" sz="2200" dirty="0" err="1">
                <a:latin typeface="+mn-lt"/>
              </a:rPr>
              <a:t>berordo</a:t>
            </a:r>
            <a:r>
              <a:rPr lang="en-US" sz="2200" dirty="0">
                <a:latin typeface="+mn-lt"/>
              </a:rPr>
              <a:t> 5 x 3}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3568" y="3210262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 err="1">
                <a:latin typeface="+mn-lt"/>
              </a:rPr>
              <a:t>i,j</a:t>
            </a:r>
            <a:r>
              <a:rPr lang="en-US" sz="2200" dirty="0">
                <a:latin typeface="+mn-lt"/>
              </a:rPr>
              <a:t> : </a:t>
            </a:r>
            <a:r>
              <a:rPr lang="en-US" sz="2200" b="1" u="sng" dirty="0">
                <a:latin typeface="+mn-lt"/>
              </a:rPr>
              <a:t>integer</a:t>
            </a:r>
            <a:endParaRPr lang="en-US" sz="2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9442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255096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>
                <a:solidFill>
                  <a:schemeClr val="tx1"/>
                </a:solidFill>
              </a:rPr>
              <a:t>Procedure</a:t>
            </a:r>
            <a:r>
              <a:rPr lang="en-US" sz="2200" b="0" dirty="0">
                <a:solidFill>
                  <a:schemeClr val="tx1"/>
                </a:solidFill>
              </a:rPr>
              <a:t>  </a:t>
            </a:r>
            <a:r>
              <a:rPr lang="en-US" sz="2200" b="0" dirty="0" err="1" smtClean="0">
                <a:solidFill>
                  <a:schemeClr val="tx1"/>
                </a:solidFill>
              </a:rPr>
              <a:t>Tampil_Matriks</a:t>
            </a:r>
            <a:endParaRPr lang="en-US" sz="2200" b="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{I.S. 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{F.S. : 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>
                <a:solidFill>
                  <a:schemeClr val="tx1"/>
                </a:solidFill>
              </a:rPr>
              <a:t>Kamus</a:t>
            </a:r>
            <a:r>
              <a:rPr lang="en-US" sz="2200" u="sng" dirty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    	</a:t>
            </a:r>
            <a:endParaRPr lang="en-US" sz="2200" u="sng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>
                <a:solidFill>
                  <a:schemeClr val="tx1"/>
                </a:solidFill>
              </a:rPr>
              <a:t>Algoritma</a:t>
            </a:r>
            <a:r>
              <a:rPr lang="en-US" sz="2200" u="sng" dirty="0">
                <a:solidFill>
                  <a:schemeClr val="tx1"/>
                </a:solidFill>
              </a:rPr>
              <a:t>:</a:t>
            </a:r>
            <a:endParaRPr lang="en-US" sz="220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u="sng" dirty="0">
                <a:solidFill>
                  <a:schemeClr val="tx1"/>
                </a:solidFill>
              </a:rPr>
              <a:t>for</a:t>
            </a:r>
            <a:r>
              <a:rPr lang="en-US" sz="2200" b="0" dirty="0">
                <a:solidFill>
                  <a:schemeClr val="tx1"/>
                </a:solidFill>
              </a:rPr>
              <a:t>  </a:t>
            </a:r>
            <a:r>
              <a:rPr lang="en-US" sz="2200" b="0" dirty="0" err="1">
                <a:solidFill>
                  <a:schemeClr val="tx1"/>
                </a:solidFill>
              </a:rPr>
              <a:t>i</a:t>
            </a:r>
            <a:r>
              <a:rPr lang="en-US" sz="2200" b="0" dirty="0">
                <a:solidFill>
                  <a:schemeClr val="tx1"/>
                </a:solidFill>
              </a:rPr>
              <a:t>  </a:t>
            </a: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  1  </a:t>
            </a:r>
            <a:r>
              <a:rPr lang="en-US" sz="2200" u="sng" dirty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 5   </a:t>
            </a:r>
            <a:r>
              <a:rPr lang="en-US" sz="2200" u="sng" dirty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          </a:t>
            </a:r>
            <a:r>
              <a:rPr lang="en-US" sz="2200" u="sng" dirty="0">
                <a:solidFill>
                  <a:schemeClr val="tx1"/>
                </a:solidFill>
                <a:sym typeface="Wingdings" pitchFamily="2" charset="2"/>
              </a:rPr>
              <a:t>for</a:t>
            </a: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  j     1   </a:t>
            </a:r>
            <a:r>
              <a:rPr lang="en-US" sz="2200" u="sng" dirty="0">
                <a:solidFill>
                  <a:schemeClr val="tx1"/>
                </a:solidFill>
                <a:sym typeface="Wingdings" pitchFamily="2" charset="2"/>
              </a:rPr>
              <a:t>to</a:t>
            </a: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  3  </a:t>
            </a:r>
            <a:r>
              <a:rPr lang="en-US" sz="2200" u="sng" dirty="0">
                <a:solidFill>
                  <a:schemeClr val="tx1"/>
                </a:solidFill>
                <a:sym typeface="Wingdings" pitchFamily="2" charset="2"/>
              </a:rPr>
              <a:t>do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               </a:t>
            </a:r>
            <a:r>
              <a:rPr lang="en-US" sz="2200" u="sng" dirty="0" smtClean="0">
                <a:solidFill>
                  <a:schemeClr val="tx1"/>
                </a:solidFill>
                <a:sym typeface="Wingdings" pitchFamily="2" charset="2"/>
              </a:rPr>
              <a:t>output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(A(</a:t>
            </a:r>
            <a:r>
              <a:rPr lang="en-US" sz="2200" b="0" dirty="0" err="1" smtClean="0">
                <a:solidFill>
                  <a:schemeClr val="tx1"/>
                </a:solidFill>
                <a:sym typeface="Wingdings" pitchFamily="2" charset="2"/>
              </a:rPr>
              <a:t>i,j</a:t>
            </a: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))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 	   </a:t>
            </a:r>
            <a:r>
              <a:rPr lang="en-US" sz="2200" u="sng" dirty="0" err="1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200" u="sng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2200" u="sng" dirty="0" err="1">
                <a:solidFill>
                  <a:schemeClr val="tx1"/>
                </a:solidFill>
                <a:sym typeface="Wingdings" pitchFamily="2" charset="2"/>
              </a:rPr>
              <a:t>endfor</a:t>
            </a:r>
            <a:endParaRPr lang="en-US" sz="2200" u="sng" dirty="0">
              <a:solidFill>
                <a:schemeClr val="tx1"/>
              </a:solidFill>
              <a:sym typeface="Wingdings" pitchFamily="2" charset="2"/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>
                <a:solidFill>
                  <a:schemeClr val="tx1"/>
                </a:solidFill>
                <a:sym typeface="Wingdings" pitchFamily="2" charset="2"/>
              </a:rPr>
              <a:t>EndProcedure</a:t>
            </a:r>
            <a:endParaRPr lang="en-US" sz="2200" u="sng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1168176"/>
            <a:ext cx="8011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 err="1" smtClean="0">
                <a:latin typeface="+mn-lt"/>
              </a:rPr>
              <a:t>Elemen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matriks</a:t>
            </a:r>
            <a:r>
              <a:rPr lang="en-US" sz="2200" dirty="0">
                <a:latin typeface="+mn-lt"/>
              </a:rPr>
              <a:t> A </a:t>
            </a:r>
            <a:r>
              <a:rPr lang="en-US" sz="2200" dirty="0" err="1" smtClean="0">
                <a:latin typeface="+mn-lt"/>
              </a:rPr>
              <a:t>berordo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>
                <a:latin typeface="+mn-lt"/>
              </a:rPr>
              <a:t>5 x </a:t>
            </a:r>
            <a:r>
              <a:rPr lang="en-US" sz="2200" dirty="0" smtClean="0">
                <a:latin typeface="+mn-lt"/>
              </a:rPr>
              <a:t>3 </a:t>
            </a:r>
            <a:r>
              <a:rPr lang="en-US" sz="2200" dirty="0" err="1" smtClean="0">
                <a:latin typeface="+mn-lt"/>
              </a:rPr>
              <a:t>sudah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terdefinisi</a:t>
            </a:r>
            <a:r>
              <a:rPr lang="en-US" sz="2200" dirty="0" smtClean="0">
                <a:latin typeface="+mn-lt"/>
              </a:rPr>
              <a:t>}</a:t>
            </a:r>
            <a:endParaRPr lang="en-US" sz="2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5177" y="1518648"/>
            <a:ext cx="7488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 err="1" smtClean="0">
                <a:latin typeface="+mn-lt"/>
              </a:rPr>
              <a:t>menampilkan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matriks</a:t>
            </a:r>
            <a:r>
              <a:rPr lang="en-US" sz="2200" dirty="0">
                <a:latin typeface="+mn-lt"/>
              </a:rPr>
              <a:t> A </a:t>
            </a:r>
            <a:r>
              <a:rPr lang="en-US" sz="2200" dirty="0" err="1">
                <a:latin typeface="+mn-lt"/>
              </a:rPr>
              <a:t>berordo</a:t>
            </a:r>
            <a:r>
              <a:rPr lang="en-US" sz="2200" dirty="0">
                <a:latin typeface="+mn-lt"/>
              </a:rPr>
              <a:t> 5 x 3}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2190576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 err="1">
                <a:latin typeface="+mn-lt"/>
              </a:rPr>
              <a:t>i,j</a:t>
            </a:r>
            <a:r>
              <a:rPr lang="en-US" sz="2200" dirty="0">
                <a:latin typeface="+mn-lt"/>
              </a:rPr>
              <a:t> : </a:t>
            </a:r>
            <a:r>
              <a:rPr lang="en-US" sz="2200" b="1" u="sng" dirty="0">
                <a:latin typeface="+mn-lt"/>
              </a:rPr>
              <a:t>integer</a:t>
            </a:r>
            <a:endParaRPr lang="en-US" sz="22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7984" y="836712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+mn-lt"/>
              </a:rPr>
              <a:t>(</a:t>
            </a:r>
            <a:r>
              <a:rPr lang="en-US" sz="2200" b="1" u="sng" dirty="0" smtClean="0">
                <a:latin typeface="+mn-lt"/>
              </a:rPr>
              <a:t>Input</a:t>
            </a:r>
            <a:r>
              <a:rPr lang="en-US" sz="2200" dirty="0" smtClean="0">
                <a:latin typeface="+mn-lt"/>
              </a:rPr>
              <a:t>   </a:t>
            </a:r>
            <a:r>
              <a:rPr lang="en-US" sz="2200" dirty="0">
                <a:latin typeface="+mn-lt"/>
              </a:rPr>
              <a:t>A : </a:t>
            </a:r>
            <a:r>
              <a:rPr lang="en-US" sz="2200" dirty="0" err="1" smtClean="0">
                <a:latin typeface="+mn-lt"/>
              </a:rPr>
              <a:t>Matriks</a:t>
            </a:r>
            <a:r>
              <a:rPr lang="en-US" sz="2200" dirty="0">
                <a:latin typeface="+mn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547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382000" cy="562622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{</a:t>
            </a:r>
            <a:r>
              <a:rPr lang="en-US" sz="2200" dirty="0" err="1" smtClean="0">
                <a:solidFill>
                  <a:schemeClr val="tx1"/>
                </a:solidFill>
              </a:rPr>
              <a:t>Algoritma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Utama</a:t>
            </a:r>
            <a:r>
              <a:rPr lang="en-US" sz="2200" dirty="0" smtClean="0">
                <a:solidFill>
                  <a:schemeClr val="tx1"/>
                </a:solidFill>
              </a:rPr>
              <a:t>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err="1" smtClean="0">
                <a:solidFill>
                  <a:schemeClr val="tx1"/>
                </a:solidFill>
              </a:rPr>
              <a:t>Membuat_Matriks_A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{I.S. : user </a:t>
            </a:r>
            <a:r>
              <a:rPr lang="en-US" sz="2200" b="0" dirty="0" err="1" smtClean="0">
                <a:solidFill>
                  <a:schemeClr val="tx1"/>
                </a:solidFill>
              </a:rPr>
              <a:t>memasukan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elemen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matriks</a:t>
            </a:r>
            <a:r>
              <a:rPr lang="en-US" sz="2200" b="0" dirty="0" smtClean="0">
                <a:solidFill>
                  <a:schemeClr val="tx1"/>
                </a:solidFill>
              </a:rPr>
              <a:t> A </a:t>
            </a:r>
            <a:r>
              <a:rPr lang="en-US" sz="2200" b="0" dirty="0" err="1" smtClean="0">
                <a:solidFill>
                  <a:schemeClr val="tx1"/>
                </a:solidFill>
              </a:rPr>
              <a:t>berordo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endParaRPr lang="en-US" sz="2200" b="0" dirty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         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{F.S. : </a:t>
            </a:r>
            <a:r>
              <a:rPr lang="en-US" sz="2200" b="0" dirty="0" err="1" smtClean="0">
                <a:solidFill>
                  <a:schemeClr val="tx1"/>
                </a:solidFill>
              </a:rPr>
              <a:t>menampilkan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matriks</a:t>
            </a:r>
            <a:r>
              <a:rPr lang="en-US" sz="2200" b="0" dirty="0" smtClean="0">
                <a:solidFill>
                  <a:schemeClr val="tx1"/>
                </a:solidFill>
              </a:rPr>
              <a:t> A </a:t>
            </a:r>
            <a:r>
              <a:rPr lang="en-US" sz="2200" b="0" dirty="0" err="1" smtClean="0">
                <a:solidFill>
                  <a:schemeClr val="tx1"/>
                </a:solidFill>
              </a:rPr>
              <a:t>berordo</a:t>
            </a:r>
            <a:r>
              <a:rPr lang="en-US" sz="2200" b="0" dirty="0" smtClean="0">
                <a:solidFill>
                  <a:schemeClr val="tx1"/>
                </a:solidFill>
              </a:rPr>
              <a:t> 5 x 3}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</a:rPr>
              <a:t>Kamus</a:t>
            </a:r>
            <a:r>
              <a:rPr lang="en-US" sz="2200" u="sng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     </a:t>
            </a:r>
            <a:r>
              <a:rPr lang="en-US" sz="2200" u="sng" dirty="0" smtClean="0">
                <a:solidFill>
                  <a:schemeClr val="tx1"/>
                </a:solidFill>
              </a:rPr>
              <a:t>Type</a:t>
            </a:r>
            <a:endParaRPr lang="en-US" sz="2200" u="sng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 smtClean="0">
                <a:solidFill>
                  <a:schemeClr val="tx1"/>
                </a:solidFill>
              </a:rPr>
              <a:t>	</a:t>
            </a:r>
            <a:r>
              <a:rPr lang="en-US" sz="2200" b="0" dirty="0" err="1">
                <a:solidFill>
                  <a:schemeClr val="tx1"/>
                </a:solidFill>
              </a:rPr>
              <a:t>M</a:t>
            </a:r>
            <a:r>
              <a:rPr lang="en-US" sz="2200" b="0" dirty="0" err="1" smtClean="0">
                <a:solidFill>
                  <a:schemeClr val="tx1"/>
                </a:solidFill>
              </a:rPr>
              <a:t>atriks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= </a:t>
            </a:r>
            <a:r>
              <a:rPr lang="en-US" sz="2200" u="sng" dirty="0" smtClean="0">
                <a:solidFill>
                  <a:schemeClr val="tx1"/>
                </a:solidFill>
              </a:rPr>
              <a:t>array</a:t>
            </a:r>
            <a:r>
              <a:rPr lang="en-US" sz="2200" b="0" dirty="0" smtClean="0">
                <a:solidFill>
                  <a:schemeClr val="tx1"/>
                </a:solidFill>
              </a:rPr>
              <a:t>[1..5,1..3] of </a:t>
            </a:r>
            <a:r>
              <a:rPr lang="en-US" sz="2200" u="sng" dirty="0" smtClean="0">
                <a:solidFill>
                  <a:schemeClr val="tx1"/>
                </a:solidFill>
              </a:rPr>
              <a:t>integer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	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 smtClean="0">
                <a:solidFill>
                  <a:schemeClr val="tx1"/>
                </a:solidFill>
              </a:rPr>
              <a:t>A : </a:t>
            </a:r>
            <a:r>
              <a:rPr lang="en-US" sz="2200" b="0" dirty="0" err="1">
                <a:solidFill>
                  <a:schemeClr val="tx1"/>
                </a:solidFill>
              </a:rPr>
              <a:t>M</a:t>
            </a:r>
            <a:r>
              <a:rPr lang="en-US" sz="2200" b="0" dirty="0" err="1" smtClean="0">
                <a:solidFill>
                  <a:schemeClr val="tx1"/>
                </a:solidFill>
              </a:rPr>
              <a:t>atriks</a:t>
            </a: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    </a:t>
            </a:r>
            <a:r>
              <a:rPr lang="en-US" sz="2200" u="sng" dirty="0" smtClean="0">
                <a:solidFill>
                  <a:schemeClr val="tx1"/>
                </a:solidFill>
              </a:rPr>
              <a:t>Procedure</a:t>
            </a:r>
            <a:r>
              <a:rPr lang="en-US" sz="2200" b="0" dirty="0" smtClean="0">
                <a:solidFill>
                  <a:schemeClr val="tx1"/>
                </a:solidFill>
              </a:rPr>
              <a:t>   </a:t>
            </a:r>
            <a:r>
              <a:rPr lang="en-US" sz="2200" b="0" dirty="0" err="1" smtClean="0">
                <a:solidFill>
                  <a:schemeClr val="tx1"/>
                </a:solidFill>
              </a:rPr>
              <a:t>Isi_Matriks</a:t>
            </a:r>
            <a:r>
              <a:rPr lang="en-US" sz="2200" b="0" dirty="0" smtClean="0">
                <a:solidFill>
                  <a:schemeClr val="tx1"/>
                </a:solidFill>
              </a:rPr>
              <a:t>(</a:t>
            </a:r>
            <a:r>
              <a:rPr lang="en-US" sz="2200" u="sng" dirty="0" smtClean="0">
                <a:solidFill>
                  <a:schemeClr val="tx1"/>
                </a:solidFill>
              </a:rPr>
              <a:t>Output</a:t>
            </a:r>
            <a:r>
              <a:rPr lang="en-US" sz="2200" b="0" dirty="0" smtClean="0">
                <a:solidFill>
                  <a:schemeClr val="tx1"/>
                </a:solidFill>
              </a:rPr>
              <a:t>   </a:t>
            </a:r>
            <a:r>
              <a:rPr lang="en-US" sz="2200" b="0" dirty="0">
                <a:solidFill>
                  <a:schemeClr val="tx1"/>
                </a:solidFill>
              </a:rPr>
              <a:t>A : </a:t>
            </a:r>
            <a:r>
              <a:rPr lang="en-US" sz="2200" b="0" dirty="0" err="1">
                <a:solidFill>
                  <a:schemeClr val="tx1"/>
                </a:solidFill>
              </a:rPr>
              <a:t>M</a:t>
            </a:r>
            <a:r>
              <a:rPr lang="en-US" sz="2200" b="0" dirty="0" err="1" smtClean="0">
                <a:solidFill>
                  <a:schemeClr val="tx1"/>
                </a:solidFill>
              </a:rPr>
              <a:t>atriks</a:t>
            </a:r>
            <a:r>
              <a:rPr lang="en-US" sz="2200" b="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u="sng" dirty="0">
                <a:solidFill>
                  <a:schemeClr val="tx1"/>
                </a:solidFill>
              </a:rPr>
              <a:t>Procedure</a:t>
            </a:r>
            <a:r>
              <a:rPr lang="en-US" sz="2200" b="0" dirty="0">
                <a:solidFill>
                  <a:schemeClr val="tx1"/>
                </a:solidFill>
              </a:rPr>
              <a:t>   </a:t>
            </a:r>
            <a:r>
              <a:rPr lang="en-US" sz="2200" b="0" dirty="0" err="1" smtClean="0">
                <a:solidFill>
                  <a:schemeClr val="tx1"/>
                </a:solidFill>
              </a:rPr>
              <a:t>Tampil_Matriks</a:t>
            </a:r>
            <a:r>
              <a:rPr lang="en-US" sz="2200" b="0" dirty="0" smtClean="0">
                <a:solidFill>
                  <a:schemeClr val="tx1"/>
                </a:solidFill>
              </a:rPr>
              <a:t>(</a:t>
            </a:r>
            <a:r>
              <a:rPr lang="en-US" sz="2200" u="sng" dirty="0" smtClean="0">
                <a:solidFill>
                  <a:schemeClr val="tx1"/>
                </a:solidFill>
              </a:rPr>
              <a:t>Input</a:t>
            </a:r>
            <a:r>
              <a:rPr lang="en-US" sz="2200" b="0" dirty="0" smtClean="0">
                <a:solidFill>
                  <a:schemeClr val="tx1"/>
                </a:solidFill>
              </a:rPr>
              <a:t>   </a:t>
            </a:r>
            <a:r>
              <a:rPr lang="en-US" sz="2200" b="0" dirty="0">
                <a:solidFill>
                  <a:schemeClr val="tx1"/>
                </a:solidFill>
              </a:rPr>
              <a:t>A : </a:t>
            </a:r>
            <a:r>
              <a:rPr lang="en-US" sz="2200" b="0" dirty="0" err="1" smtClean="0">
                <a:solidFill>
                  <a:schemeClr val="tx1"/>
                </a:solidFill>
              </a:rPr>
              <a:t>Matriks</a:t>
            </a:r>
            <a:r>
              <a:rPr lang="en-US" sz="2200" b="0" dirty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u="sng" dirty="0" err="1" smtClean="0">
                <a:solidFill>
                  <a:schemeClr val="tx1"/>
                </a:solidFill>
              </a:rPr>
              <a:t>Algoritma</a:t>
            </a:r>
            <a:r>
              <a:rPr lang="en-US" sz="2200" u="sng" dirty="0" smtClean="0">
                <a:solidFill>
                  <a:schemeClr val="tx1"/>
                </a:solidFill>
              </a:rPr>
              <a:t>: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</a:rPr>
              <a:t>	</a:t>
            </a:r>
            <a:r>
              <a:rPr lang="en-US" sz="2200" b="0" dirty="0" err="1" smtClean="0">
                <a:solidFill>
                  <a:schemeClr val="tx1"/>
                </a:solidFill>
              </a:rPr>
              <a:t>I</a:t>
            </a:r>
            <a:r>
              <a:rPr lang="en-US" sz="2200" b="0" dirty="0" err="1" smtClean="0">
                <a:solidFill>
                  <a:schemeClr val="tx1"/>
                </a:solidFill>
              </a:rPr>
              <a:t>si_Matriks</a:t>
            </a:r>
            <a:r>
              <a:rPr lang="en-US" sz="2200" b="0" dirty="0" smtClean="0">
                <a:solidFill>
                  <a:schemeClr val="tx1"/>
                </a:solidFill>
              </a:rPr>
              <a:t>(A</a:t>
            </a:r>
            <a:r>
              <a:rPr lang="en-US" sz="2200" b="0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	</a:t>
            </a:r>
            <a:r>
              <a:rPr lang="en-US" sz="2200" b="0" dirty="0" err="1" smtClean="0">
                <a:solidFill>
                  <a:schemeClr val="tx1"/>
                </a:solidFill>
                <a:sym typeface="Wingdings" pitchFamily="2" charset="2"/>
              </a:rPr>
              <a:t>T</a:t>
            </a:r>
            <a:r>
              <a:rPr lang="en-US" sz="2200" b="0" dirty="0" err="1" smtClean="0">
                <a:solidFill>
                  <a:schemeClr val="tx1"/>
                </a:solidFill>
                <a:sym typeface="Wingdings" pitchFamily="2" charset="2"/>
              </a:rPr>
              <a:t>ampil_Matriks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(A</a:t>
            </a:r>
            <a:r>
              <a:rPr lang="en-US" sz="2200" b="0" dirty="0" smtClean="0">
                <a:solidFill>
                  <a:schemeClr val="tx1"/>
                </a:solidFill>
                <a:sym typeface="Wingdings" pitchFamily="2" charset="2"/>
              </a:rPr>
              <a:t>)</a:t>
            </a:r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 smtClean="0"/>
          </a:p>
          <a:p>
            <a:pPr marL="457200" indent="-457200">
              <a:spcBef>
                <a:spcPts val="0"/>
              </a:spcBef>
              <a:buNone/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6050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897</TotalTime>
  <Words>209</Words>
  <Application>Microsoft Office PowerPoint</Application>
  <PresentationFormat>On-screen Show (4:3)</PresentationFormat>
  <Paragraphs>118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Times New Roman</vt:lpstr>
      <vt:lpstr>Verdana</vt:lpstr>
      <vt:lpstr>Wingdings</vt:lpstr>
      <vt:lpstr>Abstrak Black</vt:lpstr>
      <vt:lpstr>Image</vt:lpstr>
      <vt:lpstr>MATRIKS (ARRAY 2 DIMENSI)</vt:lpstr>
      <vt:lpstr>Definisi Array 2 Dimensi</vt:lpstr>
      <vt:lpstr>Deklarasi Array 2 Dimensi</vt:lpstr>
      <vt:lpstr>Deklarasi Array 2 Dimensi (lanjutan)</vt:lpstr>
      <vt:lpstr>Soal Matriks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DAN PEMROGRAMAN Silabus</dc:title>
  <dc:creator>DosenIF-1</dc:creator>
  <cp:lastModifiedBy>Tati Harihayati</cp:lastModifiedBy>
  <cp:revision>108</cp:revision>
  <dcterms:created xsi:type="dcterms:W3CDTF">2012-09-16T07:54:25Z</dcterms:created>
  <dcterms:modified xsi:type="dcterms:W3CDTF">2015-11-30T01:36:22Z</dcterms:modified>
</cp:coreProperties>
</file>