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7" r:id="rId9"/>
    <p:sldId id="268" r:id="rId10"/>
    <p:sldId id="269" r:id="rId11"/>
    <p:sldId id="270" r:id="rId12"/>
    <p:sldId id="26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image" Target="../media/image23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12" Type="http://schemas.openxmlformats.org/officeDocument/2006/relationships/image" Target="../media/image22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11" Type="http://schemas.openxmlformats.org/officeDocument/2006/relationships/image" Target="../media/image21.wmf"/><Relationship Id="rId5" Type="http://schemas.openxmlformats.org/officeDocument/2006/relationships/image" Target="../media/image15.wmf"/><Relationship Id="rId10" Type="http://schemas.openxmlformats.org/officeDocument/2006/relationships/image" Target="../media/image20.wmf"/><Relationship Id="rId4" Type="http://schemas.openxmlformats.org/officeDocument/2006/relationships/image" Target="../media/image14.wmf"/><Relationship Id="rId9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5" Type="http://schemas.openxmlformats.org/officeDocument/2006/relationships/image" Target="../media/image31.wmf"/><Relationship Id="rId4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66A6C-71BC-4741-A659-9ECAB3299682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0CC15601-3FDB-46B1-ADAE-4E8376DDC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666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66A6C-71BC-4741-A659-9ECAB3299682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15601-3FDB-46B1-ADAE-4E8376DDC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896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66A6C-71BC-4741-A659-9ECAB3299682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15601-3FDB-46B1-ADAE-4E8376DDC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57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66A6C-71BC-4741-A659-9ECAB3299682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15601-3FDB-46B1-ADAE-4E8376DDC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980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87766A6C-71BC-4741-A659-9ECAB3299682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0CC15601-3FDB-46B1-ADAE-4E8376DDC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025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66A6C-71BC-4741-A659-9ECAB3299682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15601-3FDB-46B1-ADAE-4E8376DDC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561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66A6C-71BC-4741-A659-9ECAB3299682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15601-3FDB-46B1-ADAE-4E8376DDC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244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66A6C-71BC-4741-A659-9ECAB3299682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15601-3FDB-46B1-ADAE-4E8376DDC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381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66A6C-71BC-4741-A659-9ECAB3299682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15601-3FDB-46B1-ADAE-4E8376DDC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986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66A6C-71BC-4741-A659-9ECAB3299682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15601-3FDB-46B1-ADAE-4E8376DDC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302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66A6C-71BC-4741-A659-9ECAB3299682}" type="datetimeFigureOut">
              <a:rPr lang="en-US" smtClean="0"/>
              <a:t>12/15/2013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15601-3FDB-46B1-ADAE-4E8376DDC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315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7766A6C-71BC-4741-A659-9ECAB3299682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0CC15601-3FDB-46B1-ADAE-4E8376DDC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962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32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7" Type="http://schemas.openxmlformats.org/officeDocument/2006/relationships/image" Target="../media/image3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2.bin"/><Relationship Id="rId5" Type="http://schemas.openxmlformats.org/officeDocument/2006/relationships/image" Target="../media/image33.wmf"/><Relationship Id="rId4" Type="http://schemas.openxmlformats.org/officeDocument/2006/relationships/oleObject" Target="../embeddings/oleObject31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7.png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png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12.png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2.bin"/><Relationship Id="rId18" Type="http://schemas.openxmlformats.org/officeDocument/2006/relationships/image" Target="../media/image18.wmf"/><Relationship Id="rId26" Type="http://schemas.openxmlformats.org/officeDocument/2006/relationships/image" Target="../media/image22.wmf"/><Relationship Id="rId3" Type="http://schemas.openxmlformats.org/officeDocument/2006/relationships/oleObject" Target="../embeddings/oleObject7.bin"/><Relationship Id="rId21" Type="http://schemas.openxmlformats.org/officeDocument/2006/relationships/oleObject" Target="../embeddings/oleObject16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5.wmf"/><Relationship Id="rId17" Type="http://schemas.openxmlformats.org/officeDocument/2006/relationships/oleObject" Target="../embeddings/oleObject14.bin"/><Relationship Id="rId25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7.wmf"/><Relationship Id="rId20" Type="http://schemas.openxmlformats.org/officeDocument/2006/relationships/image" Target="../media/image19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1.bin"/><Relationship Id="rId24" Type="http://schemas.openxmlformats.org/officeDocument/2006/relationships/image" Target="../media/image21.wmf"/><Relationship Id="rId5" Type="http://schemas.openxmlformats.org/officeDocument/2006/relationships/oleObject" Target="../embeddings/oleObject8.bin"/><Relationship Id="rId15" Type="http://schemas.openxmlformats.org/officeDocument/2006/relationships/oleObject" Target="../embeddings/oleObject13.bin"/><Relationship Id="rId23" Type="http://schemas.openxmlformats.org/officeDocument/2006/relationships/oleObject" Target="../embeddings/oleObject17.bin"/><Relationship Id="rId28" Type="http://schemas.openxmlformats.org/officeDocument/2006/relationships/image" Target="../media/image23.wmf"/><Relationship Id="rId10" Type="http://schemas.openxmlformats.org/officeDocument/2006/relationships/image" Target="../media/image14.wmf"/><Relationship Id="rId19" Type="http://schemas.openxmlformats.org/officeDocument/2006/relationships/oleObject" Target="../embeddings/oleObject15.bin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16.wmf"/><Relationship Id="rId22" Type="http://schemas.openxmlformats.org/officeDocument/2006/relationships/image" Target="../media/image20.wmf"/><Relationship Id="rId27" Type="http://schemas.openxmlformats.org/officeDocument/2006/relationships/oleObject" Target="../embeddings/oleObject19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13" Type="http://schemas.openxmlformats.org/officeDocument/2006/relationships/image" Target="../media/image28.wmf"/><Relationship Id="rId3" Type="http://schemas.openxmlformats.org/officeDocument/2006/relationships/image" Target="../media/image29.png"/><Relationship Id="rId7" Type="http://schemas.openxmlformats.org/officeDocument/2006/relationships/image" Target="../media/image25.wmf"/><Relationship Id="rId12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1.bin"/><Relationship Id="rId11" Type="http://schemas.openxmlformats.org/officeDocument/2006/relationships/image" Target="../media/image27.wmf"/><Relationship Id="rId5" Type="http://schemas.openxmlformats.org/officeDocument/2006/relationships/image" Target="../media/image24.wmf"/><Relationship Id="rId10" Type="http://schemas.openxmlformats.org/officeDocument/2006/relationships/oleObject" Target="../embeddings/oleObject23.bin"/><Relationship Id="rId4" Type="http://schemas.openxmlformats.org/officeDocument/2006/relationships/oleObject" Target="../embeddings/oleObject20.bin"/><Relationship Id="rId9" Type="http://schemas.openxmlformats.org/officeDocument/2006/relationships/image" Target="../media/image26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3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6.bin"/><Relationship Id="rId10" Type="http://schemas.openxmlformats.org/officeDocument/2006/relationships/image" Target="../media/image12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8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jflskf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052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499872"/>
            <a:ext cx="10058400" cy="5672328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positifitas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1932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402336"/>
            <a:ext cx="10058400" cy="5769864"/>
          </a:xfrm>
        </p:spPr>
        <p:txBody>
          <a:bodyPr/>
          <a:lstStyle/>
          <a:p>
            <a:r>
              <a:rPr lang="en-US" dirty="0" err="1" smtClean="0"/>
              <a:t>Tunjukan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                                                           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kali </a:t>
            </a:r>
            <a:r>
              <a:rPr lang="en-US" dirty="0" err="1" smtClean="0"/>
              <a:t>dalam</a:t>
            </a:r>
            <a:r>
              <a:rPr lang="en-US" dirty="0" smtClean="0"/>
              <a:t>? </a:t>
            </a:r>
            <a:endParaRPr lang="en-US" dirty="0"/>
          </a:p>
        </p:txBody>
      </p:sp>
      <p:graphicFrame>
        <p:nvGraphicFramePr>
          <p:cNvPr id="4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1264019"/>
              </p:ext>
            </p:extLst>
          </p:nvPr>
        </p:nvGraphicFramePr>
        <p:xfrm>
          <a:off x="3566160" y="373634"/>
          <a:ext cx="3551238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Equation" r:id="rId3" imgW="1841500" imgH="215900" progId="Equation.3">
                  <p:embed/>
                </p:oleObj>
              </mc:Choice>
              <mc:Fallback>
                <p:oleObj name="Equation" r:id="rId3" imgW="1841500" imgH="215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6160" y="373634"/>
                        <a:ext cx="3551238" cy="41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57866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69848" y="377952"/>
                <a:ext cx="10058400" cy="5794248"/>
              </a:xfrm>
            </p:spPr>
            <p:txBody>
              <a:bodyPr/>
              <a:lstStyle/>
              <a:p>
                <a:r>
                  <a:rPr lang="en-US" dirty="0" smtClean="0"/>
                  <a:t>LATIHAN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dirty="0" err="1" smtClean="0"/>
                  <a:t>Periksa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apakah</a:t>
                </a:r>
                <a:r>
                  <a:rPr lang="en-US" dirty="0" smtClean="0"/>
                  <a:t>                                </a:t>
                </a:r>
                <a:r>
                  <a:rPr lang="en-US" dirty="0" err="1" smtClean="0"/>
                  <a:t>merupakan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hasil</a:t>
                </a:r>
                <a:r>
                  <a:rPr lang="en-US" dirty="0" smtClean="0"/>
                  <a:t> kali </a:t>
                </a:r>
                <a:r>
                  <a:rPr lang="en-US" dirty="0" err="1" smtClean="0"/>
                  <a:t>dalam</a:t>
                </a:r>
                <a:r>
                  <a:rPr lang="en-US" dirty="0" smtClean="0"/>
                  <a:t> di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dirty="0" err="1" smtClean="0"/>
                  <a:t>Periksa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apakah</a:t>
                </a:r>
                <a:r>
                  <a:rPr lang="en-US" dirty="0" smtClean="0"/>
                  <a:t>                            </a:t>
                </a:r>
                <a:r>
                  <a:rPr lang="en-US" dirty="0" err="1" smtClean="0"/>
                  <a:t>merupakan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hasil</a:t>
                </a:r>
                <a:r>
                  <a:rPr lang="en-US" dirty="0" smtClean="0"/>
                  <a:t> kali </a:t>
                </a:r>
                <a:r>
                  <a:rPr lang="en-US" dirty="0" err="1" smtClean="0"/>
                  <a:t>dalam</a:t>
                </a:r>
                <a:r>
                  <a:rPr lang="en-US" dirty="0" smtClean="0"/>
                  <a:t> di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dirty="0" err="1" smtClean="0"/>
                  <a:t>Diberikan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,  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 smtClean="0"/>
                  <a:t> tentukan</a:t>
                </a:r>
              </a:p>
              <a:p>
                <a:pPr marL="731520" lvl="1" indent="-457200">
                  <a:buFont typeface="+mj-lt"/>
                  <a:buAutoNum type="alphaLcParenR"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.</m:t>
                    </m:r>
                    <m:acc>
                      <m:accPr>
                        <m:chr m:val="̅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</m:oMath>
                </a14:m>
                <a:endParaRPr lang="en-US" sz="2000" dirty="0" smtClean="0"/>
              </a:p>
              <a:p>
                <a:pPr marL="731520" lvl="1" indent="-457200">
                  <a:buFont typeface="+mj-lt"/>
                  <a:buAutoNum type="alphaLcParenR"/>
                </a:pPr>
                <a:r>
                  <a:rPr lang="en-US" sz="2000" dirty="0" err="1" smtClean="0"/>
                  <a:t>Hasil</a:t>
                </a:r>
                <a:r>
                  <a:rPr lang="en-US" sz="2000" dirty="0" smtClean="0"/>
                  <a:t> kali </a:t>
                </a:r>
                <a:r>
                  <a:rPr lang="en-US" sz="2000" dirty="0" err="1" smtClean="0"/>
                  <a:t>dalam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euclids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atau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hasil</a:t>
                </a:r>
                <a:r>
                  <a:rPr lang="en-US" sz="2000" dirty="0" smtClean="0"/>
                  <a:t> kali </a:t>
                </a:r>
                <a:r>
                  <a:rPr lang="en-US" sz="2000" dirty="0" err="1" smtClean="0"/>
                  <a:t>dalam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baku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dari</a:t>
                </a:r>
                <a:r>
                  <a:rPr lang="en-US" sz="2000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acc>
                          <m:accPr>
                            <m:chr m:val="̅"/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acc>
                      </m:e>
                    </m:d>
                  </m:oMath>
                </a14:m>
                <a:r>
                  <a:rPr lang="en-US" sz="2000" dirty="0" smtClean="0"/>
                  <a:t> </a:t>
                </a:r>
              </a:p>
              <a:p>
                <a:pPr marL="731520" lvl="1" indent="-457200">
                  <a:buFont typeface="+mj-lt"/>
                  <a:buAutoNum type="alphaLcParenR"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acc>
                      <m:accPr>
                        <m:chr m:val="̅"/>
                        <m:ctrlPr>
                          <a:rPr lang="en-US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</m:acc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69848" y="377952"/>
                <a:ext cx="10058400" cy="5794248"/>
              </a:xfrm>
              <a:blipFill rotWithShape="0">
                <a:blip r:embed="rId3"/>
                <a:stretch>
                  <a:fillRect l="-364" t="-10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3694176" y="85344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3704572"/>
              </p:ext>
            </p:extLst>
          </p:nvPr>
        </p:nvGraphicFramePr>
        <p:xfrm>
          <a:off x="3523489" y="768096"/>
          <a:ext cx="1824228" cy="438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r:id="rId4" imgW="1269449" imgH="304668" progId="Equation.DSMT4">
                  <p:embed/>
                </p:oleObj>
              </mc:Choice>
              <mc:Fallback>
                <p:oleObj r:id="rId4" imgW="1269449" imgH="304668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3489" y="768096"/>
                        <a:ext cx="1824228" cy="4389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2966276" y="245059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7101808"/>
              </p:ext>
            </p:extLst>
          </p:nvPr>
        </p:nvGraphicFramePr>
        <p:xfrm>
          <a:off x="3514916" y="1219200"/>
          <a:ext cx="1515618" cy="4145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r:id="rId6" imgW="1104900" imgH="304800" progId="Equation.DSMT4">
                  <p:embed/>
                </p:oleObj>
              </mc:Choice>
              <mc:Fallback>
                <p:oleObj r:id="rId6" imgW="1104900" imgH="3048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4916" y="1219200"/>
                        <a:ext cx="1515618" cy="4145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4383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277112" y="1316736"/>
            <a:ext cx="4245864" cy="4754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362712"/>
            <a:ext cx="10058400" cy="856488"/>
          </a:xfrm>
        </p:spPr>
        <p:txBody>
          <a:bodyPr>
            <a:normAutofit/>
          </a:bodyPr>
          <a:lstStyle/>
          <a:p>
            <a:r>
              <a:rPr lang="en-US" sz="4800" dirty="0" err="1" smtClean="0"/>
              <a:t>Hasil</a:t>
            </a:r>
            <a:r>
              <a:rPr lang="en-US" sz="4800" dirty="0" smtClean="0"/>
              <a:t> kali </a:t>
            </a:r>
            <a:r>
              <a:rPr lang="en-US" sz="4800" dirty="0" err="1" smtClean="0"/>
              <a:t>titik</a:t>
            </a:r>
            <a:r>
              <a:rPr lang="en-US" sz="4800" dirty="0" smtClean="0"/>
              <a:t> </a:t>
            </a:r>
            <a:r>
              <a:rPr lang="en-US" sz="4800" dirty="0" err="1" smtClean="0"/>
              <a:t>dan</a:t>
            </a:r>
            <a:r>
              <a:rPr lang="en-US" sz="4800" dirty="0" smtClean="0"/>
              <a:t> </a:t>
            </a:r>
            <a:r>
              <a:rPr lang="en-US" sz="4800" dirty="0" err="1" smtClean="0"/>
              <a:t>hasil</a:t>
            </a:r>
            <a:r>
              <a:rPr lang="en-US" sz="4800" dirty="0" smtClean="0"/>
              <a:t> kali </a:t>
            </a:r>
            <a:r>
              <a:rPr lang="en-US" sz="4800" dirty="0" err="1" smtClean="0"/>
              <a:t>silang</a:t>
            </a:r>
            <a:endParaRPr lang="en-US" sz="4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69848" y="1341120"/>
                <a:ext cx="10058400" cy="5181600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 smtClean="0"/>
                  <a:t>Hasil kali </a:t>
                </a:r>
                <a:r>
                  <a:rPr lang="en-US" sz="2400" dirty="0" err="1" smtClean="0"/>
                  <a:t>titik</a:t>
                </a:r>
                <a:r>
                  <a:rPr lang="en-US" sz="2400" dirty="0" smtClean="0"/>
                  <a:t> ( Dot Product )</a:t>
                </a:r>
              </a:p>
              <a:p>
                <a:endParaRPr lang="en-US" sz="2400" dirty="0"/>
              </a:p>
              <a:p>
                <a:endParaRPr lang="en-US" sz="2400" dirty="0" smtClean="0"/>
              </a:p>
              <a:p>
                <a:endParaRPr lang="en-US" sz="2400" dirty="0"/>
              </a:p>
              <a:p>
                <a:pPr>
                  <a:buNone/>
                </a:pPr>
                <a:r>
                  <a:rPr lang="en-US" sz="2400" dirty="0" smtClean="0">
                    <a:latin typeface="Bookman Old Style" panose="02050604050505020204" pitchFamily="18" charset="0"/>
                  </a:rPr>
                  <a:t>  </a:t>
                </a:r>
                <a:r>
                  <a:rPr lang="en-US" sz="2400" dirty="0" err="1" smtClean="0"/>
                  <a:t>Misalkan</a:t>
                </a:r>
                <a:r>
                  <a:rPr lang="en-US" sz="2400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 </m:t>
                    </m:r>
                    <m:acc>
                      <m:accPr>
                        <m:chr m:val="̅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en-US" sz="2400" dirty="0" smtClean="0"/>
                  <a:t> </a:t>
                </a:r>
                <a:r>
                  <a:rPr lang="en-US" sz="2400" dirty="0" err="1" smtClean="0"/>
                  <a:t>adalah</a:t>
                </a:r>
                <a:r>
                  <a:rPr lang="en-US" sz="2400" dirty="0" smtClean="0"/>
                  <a:t> </a:t>
                </a:r>
                <a:r>
                  <a:rPr lang="en-US" sz="2400" dirty="0" err="1"/>
                  <a:t>vektor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pada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ruang</a:t>
                </a:r>
                <a:r>
                  <a:rPr lang="en-US" sz="2400" dirty="0"/>
                  <a:t> yang </a:t>
                </a:r>
                <a:r>
                  <a:rPr lang="en-US" sz="2400" dirty="0" err="1"/>
                  <a:t>sama</a:t>
                </a:r>
                <a:endParaRPr lang="en-US" sz="2400" dirty="0"/>
              </a:p>
              <a:p>
                <a:pPr>
                  <a:buNone/>
                </a:pPr>
                <a:r>
                  <a:rPr lang="en-US" sz="2400" dirty="0"/>
                  <a:t>	</a:t>
                </a:r>
                <a:r>
                  <a:rPr lang="en-US" sz="2400" dirty="0" err="1"/>
                  <a:t>maka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hasil</a:t>
                </a:r>
                <a:r>
                  <a:rPr lang="en-US" sz="2400" dirty="0"/>
                  <a:t> kali </a:t>
                </a:r>
                <a:r>
                  <a:rPr lang="en-US" sz="2400" dirty="0" err="1"/>
                  <a:t>titik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antara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dua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vektor</a:t>
                </a:r>
                <a:r>
                  <a:rPr lang="en-US" sz="2400" dirty="0"/>
                  <a:t> :</a:t>
                </a:r>
              </a:p>
              <a:p>
                <a:endParaRPr lang="en-US" sz="2400" dirty="0" smtClean="0"/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69848" y="1341120"/>
                <a:ext cx="10058400" cy="5181600"/>
              </a:xfrm>
              <a:blipFill rotWithShape="0">
                <a:blip r:embed="rId3"/>
                <a:stretch>
                  <a:fillRect l="-545" t="-17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1350264" y="1921167"/>
            <a:ext cx="732008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è"/>
            </a:pPr>
            <a:r>
              <a:rPr lang="sv-SE" sz="2400" dirty="0">
                <a:latin typeface="+mj-lt"/>
              </a:rPr>
              <a:t>  </a:t>
            </a:r>
            <a:r>
              <a:rPr lang="sv-SE" sz="2400" dirty="0">
                <a:latin typeface="+mn-lt"/>
              </a:rPr>
              <a:t>Hasil kali titik merupakan operasi 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v-SE" sz="2400" dirty="0">
                <a:latin typeface="+mn-lt"/>
              </a:rPr>
              <a:t>     antara dua buah vektor pada </a:t>
            </a:r>
            <a:r>
              <a:rPr lang="sv-SE" sz="2400" b="1" dirty="0">
                <a:latin typeface="+mn-lt"/>
              </a:rPr>
              <a:t>ruang yang sama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v-SE" sz="2400" dirty="0">
                <a:latin typeface="+mn-lt"/>
              </a:rPr>
              <a:t>     yang menghasilkan skalar</a:t>
            </a:r>
            <a:r>
              <a:rPr lang="en-US" sz="2400" dirty="0">
                <a:latin typeface="+mn-lt"/>
              </a:rPr>
              <a:t> </a:t>
            </a:r>
          </a:p>
        </p:txBody>
      </p:sp>
      <p:graphicFrame>
        <p:nvGraphicFramePr>
          <p:cNvPr id="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6541548"/>
              </p:ext>
            </p:extLst>
          </p:nvPr>
        </p:nvGraphicFramePr>
        <p:xfrm>
          <a:off x="1889760" y="4485831"/>
          <a:ext cx="2514600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4" imgW="1320227" imgH="304668" progId="Equation.3">
                  <p:embed/>
                </p:oleObj>
              </mc:Choice>
              <mc:Fallback>
                <p:oleObj name="Equation" r:id="rId4" imgW="1320227" imgH="30466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9760" y="4485831"/>
                        <a:ext cx="2514600" cy="592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425440" y="4511040"/>
                <a:ext cx="5173019" cy="15829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Dimana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</m:e>
                    </m:d>
                  </m:oMath>
                </a14:m>
                <a:r>
                  <a:rPr lang="en-US" sz="2400" dirty="0" smtClean="0"/>
                  <a:t> = </a:t>
                </a:r>
                <a:r>
                  <a:rPr lang="en-US" sz="2400" dirty="0" err="1" smtClean="0"/>
                  <a:t>panjang</a:t>
                </a:r>
                <a:r>
                  <a:rPr lang="en-US" sz="2400" dirty="0" smtClean="0"/>
                  <a:t> / norm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</m:oMath>
                </a14:m>
                <a:endParaRPr lang="en-US" sz="2400" dirty="0" smtClean="0"/>
              </a:p>
              <a:p>
                <a:pPr>
                  <a:lnSpc>
                    <a:spcPct val="150000"/>
                  </a:lnSpc>
                </a:pPr>
                <a:r>
                  <a:rPr lang="en-US" sz="2400" dirty="0"/>
                  <a:t> </a:t>
                </a:r>
                <a:r>
                  <a:rPr lang="en-US" sz="2400" dirty="0" smtClean="0"/>
                  <a:t>             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acc>
                      </m:e>
                    </m:d>
                  </m:oMath>
                </a14:m>
                <a:r>
                  <a:rPr lang="en-US" sz="2400" dirty="0" smtClean="0"/>
                  <a:t> = </a:t>
                </a:r>
                <a:r>
                  <a:rPr lang="en-US" sz="2400" dirty="0" err="1" smtClean="0"/>
                  <a:t>panjang</a:t>
                </a:r>
                <a:r>
                  <a:rPr lang="en-US" sz="2400" dirty="0" smtClean="0"/>
                  <a:t> / norm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</m:oMath>
                </a14:m>
                <a:endParaRPr lang="en-US" sz="2400" dirty="0" smtClean="0"/>
              </a:p>
              <a:p>
                <a:pPr>
                  <a:lnSpc>
                    <a:spcPct val="150000"/>
                  </a:lnSpc>
                </a:pPr>
                <a:r>
                  <a:rPr lang="en-US" sz="2400" dirty="0"/>
                  <a:t>	</a:t>
                </a:r>
                <a:r>
                  <a:rPr lang="en-US" sz="2400" dirty="0" smtClean="0"/>
                  <a:t>    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sz="2400" dirty="0" smtClean="0"/>
                  <a:t>    = </a:t>
                </a:r>
                <a:r>
                  <a:rPr lang="en-US" sz="2400" dirty="0" err="1" smtClean="0"/>
                  <a:t>sudut</a:t>
                </a:r>
                <a:r>
                  <a:rPr lang="en-US" sz="2400" dirty="0" smtClean="0"/>
                  <a:t> Antara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en-US" sz="2400" dirty="0" smtClean="0"/>
                  <a:t> dan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5440" y="4511040"/>
                <a:ext cx="5173019" cy="1582934"/>
              </a:xfrm>
              <a:prstGeom prst="rect">
                <a:avLst/>
              </a:prstGeom>
              <a:blipFill rotWithShape="0">
                <a:blip r:embed="rId6"/>
                <a:stretch>
                  <a:fillRect l="-1767" t="-3462" r="-5418" b="-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2387092"/>
              </p:ext>
            </p:extLst>
          </p:nvPr>
        </p:nvGraphicFramePr>
        <p:xfrm>
          <a:off x="1847088" y="5309616"/>
          <a:ext cx="3657600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7" imgW="1765300" imgH="241300" progId="Equation.3">
                  <p:embed/>
                </p:oleObj>
              </mc:Choice>
              <mc:Fallback>
                <p:oleObj name="Equation" r:id="rId7" imgW="17653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7088" y="5309616"/>
                        <a:ext cx="3657600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84844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2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" dur="2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69848" y="390144"/>
                <a:ext cx="10058400" cy="5782056"/>
              </a:xfrm>
            </p:spPr>
            <p:txBody>
              <a:bodyPr>
                <a:norm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400" dirty="0" smtClean="0"/>
                  <a:t>Dari </a:t>
                </a:r>
                <a:r>
                  <a:rPr lang="en-US" sz="2400" dirty="0" err="1" smtClean="0"/>
                  <a:t>definisi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hasil</a:t>
                </a:r>
                <a:r>
                  <a:rPr lang="en-US" sz="2400" dirty="0" smtClean="0"/>
                  <a:t> kali </a:t>
                </a:r>
                <a:r>
                  <a:rPr lang="en-US" sz="2400" dirty="0" err="1" smtClean="0"/>
                  <a:t>dalam</a:t>
                </a:r>
                <a:r>
                  <a:rPr lang="en-US" sz="2400" dirty="0" smtClean="0"/>
                  <a:t>, </a:t>
                </a:r>
                <a:r>
                  <a:rPr lang="en-US" sz="2400" dirty="0" err="1" smtClean="0"/>
                  <a:t>maka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sudut</a:t>
                </a:r>
                <a:r>
                  <a:rPr lang="en-US" sz="2400" dirty="0" smtClean="0"/>
                  <a:t> Antara </a:t>
                </a:r>
                <a:r>
                  <a:rPr lang="en-US" sz="2400" dirty="0" err="1" smtClean="0"/>
                  <a:t>dua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buah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vektor</a:t>
                </a:r>
                <a:r>
                  <a:rPr lang="en-US" sz="2400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𝑑𝑎𝑛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  <m:acc>
                      <m:accPr>
                        <m:chr m:val="̅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</m:oMath>
                </a14:m>
                <a:r>
                  <a:rPr lang="en-US" sz="2400" dirty="0" smtClean="0"/>
                  <a:t>:</a:t>
                </a:r>
              </a:p>
              <a:p>
                <a:pPr>
                  <a:lnSpc>
                    <a:spcPct val="100000"/>
                  </a:lnSpc>
                </a:pPr>
                <a:endParaRPr lang="en-US" sz="2400" dirty="0" smtClean="0"/>
              </a:p>
              <a:p>
                <a:pPr>
                  <a:lnSpc>
                    <a:spcPct val="100000"/>
                  </a:lnSpc>
                </a:pPr>
                <a:r>
                  <a:rPr lang="en-US" sz="2400" dirty="0"/>
                  <a:t> </a:t>
                </a:r>
                <a:r>
                  <a:rPr lang="en-US" sz="2400" dirty="0" err="1" smtClean="0"/>
                  <a:t>Contoh</a:t>
                </a:r>
                <a:r>
                  <a:rPr lang="en-US" sz="2400" dirty="0" smtClean="0"/>
                  <a:t> : </a:t>
                </a: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2400" dirty="0" smtClean="0"/>
                  <a:t>    </a:t>
                </a:r>
                <a:r>
                  <a:rPr lang="en-US" sz="2400" dirty="0" err="1" smtClean="0"/>
                  <a:t>Diberikan</a:t>
                </a:r>
                <a:r>
                  <a:rPr lang="en-US" sz="2400" dirty="0" smtClean="0"/>
                  <a:t>                 </a:t>
                </a:r>
                <a:r>
                  <a:rPr lang="en-US" sz="2400" dirty="0" err="1" smtClean="0"/>
                  <a:t>dan</a:t>
                </a:r>
                <a:r>
                  <a:rPr lang="en-US" sz="2400" dirty="0" smtClean="0"/>
                  <a:t>                </a:t>
                </a:r>
                <a:r>
                  <a:rPr lang="en-US" sz="2400" dirty="0" err="1" smtClean="0"/>
                  <a:t>tentukan</a:t>
                </a:r>
                <a:r>
                  <a:rPr lang="en-US" sz="2400" dirty="0" smtClean="0"/>
                  <a:t> :</a:t>
                </a:r>
              </a:p>
              <a:p>
                <a:pPr marL="0" indent="0">
                  <a:lnSpc>
                    <a:spcPct val="200000"/>
                  </a:lnSpc>
                  <a:buNone/>
                </a:pPr>
                <a:r>
                  <a:rPr lang="en-US" sz="2400" dirty="0"/>
                  <a:t> </a:t>
                </a:r>
                <a:r>
                  <a:rPr lang="en-US" sz="2400" dirty="0" smtClean="0"/>
                  <a:t>  a. 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.</m:t>
                    </m:r>
                    <m:acc>
                      <m:accPr>
                        <m:chr m:val="̅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</m:oMath>
                </a14:m>
                <a:r>
                  <a:rPr lang="en-US" sz="2400" dirty="0" smtClean="0"/>
                  <a:t>        b.  </a:t>
                </a:r>
                <a:r>
                  <a:rPr lang="en-US" sz="2400" dirty="0" err="1" smtClean="0"/>
                  <a:t>sudut</a:t>
                </a:r>
                <a:r>
                  <a:rPr lang="en-US" sz="2400" dirty="0" smtClean="0"/>
                  <a:t> Antara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</m:oMath>
                </a14:m>
                <a:r>
                  <a:rPr lang="en-US" sz="2400" dirty="0" smtClean="0"/>
                  <a:t> </a:t>
                </a:r>
                <a:r>
                  <a:rPr lang="en-US" sz="2400" dirty="0" err="1" smtClean="0"/>
                  <a:t>dan</a:t>
                </a:r>
                <a:r>
                  <a:rPr lang="en-US" sz="2400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</m:oMath>
                </a14:m>
                <a:r>
                  <a:rPr lang="en-US" sz="2400" dirty="0" smtClean="0"/>
                  <a:t>       c. </a:t>
                </a:r>
                <a:r>
                  <a:rPr lang="en-US" sz="2400" dirty="0" err="1" smtClean="0"/>
                  <a:t>tentukan</a:t>
                </a:r>
                <a:r>
                  <a:rPr lang="en-US" sz="2400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d>
                  </m:oMath>
                </a14:m>
                <a:endParaRPr lang="en-US" sz="2400" dirty="0" smtClean="0"/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2400" dirty="0"/>
                  <a:t> </a:t>
                </a:r>
                <a:r>
                  <a:rPr lang="en-US" sz="2400" dirty="0" smtClean="0"/>
                  <a:t> 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69848" y="390144"/>
                <a:ext cx="10058400" cy="5782056"/>
              </a:xfrm>
              <a:blipFill rotWithShape="0">
                <a:blip r:embed="rId3"/>
                <a:stretch>
                  <a:fillRect l="-5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262884" y="146405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8670825"/>
              </p:ext>
            </p:extLst>
          </p:nvPr>
        </p:nvGraphicFramePr>
        <p:xfrm>
          <a:off x="3999484" y="1222755"/>
          <a:ext cx="1512316" cy="83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r:id="rId4" imgW="914400" imgH="520700" progId="Equation.DSMT4">
                  <p:embed/>
                </p:oleObj>
              </mc:Choice>
              <mc:Fallback>
                <p:oleObj r:id="rId4" imgW="914400" imgH="5207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9484" y="1222755"/>
                        <a:ext cx="1512316" cy="834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612900" y="2235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7177056"/>
              </p:ext>
            </p:extLst>
          </p:nvPr>
        </p:nvGraphicFramePr>
        <p:xfrm>
          <a:off x="3098800" y="2324099"/>
          <a:ext cx="900684" cy="10958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r:id="rId6" imgW="571252" imgH="710891" progId="Equation.DSMT4">
                  <p:embed/>
                </p:oleObj>
              </mc:Choice>
              <mc:Fallback>
                <p:oleObj r:id="rId6" imgW="571252" imgH="710891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8800" y="2324099"/>
                        <a:ext cx="900684" cy="109583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3162300" y="35083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2980769"/>
              </p:ext>
            </p:extLst>
          </p:nvPr>
        </p:nvGraphicFramePr>
        <p:xfrm>
          <a:off x="4953000" y="2301875"/>
          <a:ext cx="820629" cy="113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r:id="rId8" imgW="495085" imgH="710891" progId="Equation.DSMT4">
                  <p:embed/>
                </p:oleObj>
              </mc:Choice>
              <mc:Fallback>
                <p:oleObj r:id="rId8" imgW="495085" imgH="710891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2301875"/>
                        <a:ext cx="820629" cy="11303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08691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244600" y="393700"/>
            <a:ext cx="2476500" cy="558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482600"/>
            <a:ext cx="10058400" cy="5689600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Hasil</a:t>
            </a:r>
            <a:r>
              <a:rPr lang="en-US" sz="2400" dirty="0" smtClean="0"/>
              <a:t> Kali </a:t>
            </a:r>
            <a:r>
              <a:rPr lang="en-US" sz="2400" dirty="0" err="1" smtClean="0"/>
              <a:t>Silang</a:t>
            </a:r>
            <a:r>
              <a:rPr lang="en-US" sz="2400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en-US" sz="2400" dirty="0" err="1"/>
              <a:t>Hasil</a:t>
            </a:r>
            <a:r>
              <a:rPr lang="en-US" sz="2400" dirty="0"/>
              <a:t> kali </a:t>
            </a:r>
            <a:r>
              <a:rPr lang="en-US" sz="2400" dirty="0" err="1"/>
              <a:t>silang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hasil</a:t>
            </a:r>
            <a:r>
              <a:rPr lang="en-US" sz="2400" dirty="0"/>
              <a:t> kali </a:t>
            </a:r>
            <a:r>
              <a:rPr lang="en-US" sz="2400" dirty="0" err="1"/>
              <a:t>antara</a:t>
            </a:r>
            <a:r>
              <a:rPr lang="en-US" sz="2400" dirty="0"/>
              <a:t>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 di </a:t>
            </a:r>
            <a:r>
              <a:rPr lang="en-US" sz="2400" dirty="0" err="1"/>
              <a:t>Ruang</a:t>
            </a:r>
            <a:r>
              <a:rPr lang="en-US" sz="2400" dirty="0"/>
              <a:t> (R</a:t>
            </a:r>
            <a:r>
              <a:rPr lang="en-US" sz="2400" baseline="30000" dirty="0"/>
              <a:t>3</a:t>
            </a:r>
            <a:r>
              <a:rPr lang="en-US" sz="2400" dirty="0"/>
              <a:t>) yang </a:t>
            </a:r>
            <a:r>
              <a:rPr lang="en-US" sz="2400" dirty="0" err="1"/>
              <a:t>menghasilkan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 yang </a:t>
            </a:r>
            <a:r>
              <a:rPr lang="en-US" sz="2400" dirty="0" err="1"/>
              <a:t>tegak</a:t>
            </a:r>
            <a:r>
              <a:rPr lang="en-US" sz="2400" dirty="0"/>
              <a:t> </a:t>
            </a:r>
            <a:r>
              <a:rPr lang="en-US" sz="2400" dirty="0" err="1"/>
              <a:t>lurus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kedua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 yang </a:t>
            </a:r>
            <a:r>
              <a:rPr lang="en-US" sz="2400" dirty="0" err="1"/>
              <a:t>dikalikan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.</a:t>
            </a:r>
          </a:p>
          <a:p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936750" y="3086145"/>
                <a:ext cx="1701800" cy="4698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acc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 </m:t>
                      </m:r>
                      <m:acc>
                        <m:accPr>
                          <m:chr m:val="̅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acc>
                        <m:accPr>
                          <m:chr m:val="̅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6750" y="3086145"/>
                <a:ext cx="1701800" cy="469809"/>
              </a:xfrm>
              <a:prstGeom prst="rect">
                <a:avLst/>
              </a:prstGeom>
              <a:blipFill rotWithShape="0">
                <a:blip r:embed="rId2"/>
                <a:stretch>
                  <a:fillRect r="-240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721100" y="2743201"/>
                <a:ext cx="2008307" cy="11683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=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2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2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acc>
                                <m:accPr>
                                  <m:chr m:val="̂"/>
                                  <m:ctrlPr>
                                    <a:rPr lang="en-US" sz="2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</m:acc>
                            </m:e>
                            <m:e>
                              <m:acc>
                                <m:accPr>
                                  <m:chr m:val="̂"/>
                                  <m:ctrlPr>
                                    <a:rPr lang="en-US" sz="2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e>
                              </m:acc>
                            </m:e>
                            <m:e>
                              <m:acc>
                                <m:accPr>
                                  <m:chr m:val="̂"/>
                                  <m:ctrlPr>
                                    <a:rPr lang="en-US" sz="2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</m:acc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22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US" sz="22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1100" y="2743201"/>
                <a:ext cx="2008307" cy="1168397"/>
              </a:xfrm>
              <a:prstGeom prst="rect">
                <a:avLst/>
              </a:prstGeom>
              <a:blipFill rotWithShape="0">
                <a:blip r:embed="rId3"/>
                <a:stretch>
                  <a:fillRect l="-24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615483" y="4368637"/>
                <a:ext cx="4967129" cy="6732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2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2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2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2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200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US" sz="22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200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US" sz="22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acc>
                        <m:accPr>
                          <m:chr m:val="̂"/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acc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2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2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2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2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200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US" sz="22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200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US" sz="22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acc>
                        <m:accPr>
                          <m:chr m:val="̂"/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acc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2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2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2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2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200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US" sz="22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200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US" sz="22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acc>
                        <m:accPr>
                          <m:chr m:val="̂"/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5483" y="4368637"/>
                <a:ext cx="4967129" cy="67326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819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69848" y="469900"/>
                <a:ext cx="10058400" cy="5702300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 smtClean="0"/>
                  <a:t>Contoh :</a:t>
                </a:r>
              </a:p>
              <a:p>
                <a:r>
                  <a:rPr lang="en-US" sz="2400" dirty="0" err="1" smtClean="0"/>
                  <a:t>carilah</a:t>
                </a:r>
                <a:r>
                  <a:rPr lang="en-US" sz="2400" dirty="0" smtClean="0"/>
                  <a:t>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acc>
                      <m:accPr>
                        <m:chr m:val="̅"/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</m:acc>
                  </m:oMath>
                </a14:m>
                <a:r>
                  <a:rPr lang="en-US" sz="2400" dirty="0" smtClean="0"/>
                  <a:t> dimana </a:t>
                </a: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69848" y="469900"/>
                <a:ext cx="10058400" cy="5702300"/>
              </a:xfrm>
              <a:blipFill rotWithShape="0">
                <a:blip r:embed="rId3"/>
                <a:stretch>
                  <a:fillRect l="-545" t="-16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1877568" y="226771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1140853"/>
              </p:ext>
            </p:extLst>
          </p:nvPr>
        </p:nvGraphicFramePr>
        <p:xfrm>
          <a:off x="4523231" y="942086"/>
          <a:ext cx="2655835" cy="4112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r:id="rId4" imgW="1473200" imgH="241300" progId="Equation.DSMT4">
                  <p:embed/>
                </p:oleObj>
              </mc:Choice>
              <mc:Fallback>
                <p:oleObj r:id="rId4" imgW="1473200" imgH="2413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3231" y="942086"/>
                        <a:ext cx="2655835" cy="41122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35409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5020896-65DE-4846-BA6D-97822426F489}" type="slidenum">
              <a:rPr lang="en-US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sz="1400"/>
          </a:p>
        </p:txBody>
      </p:sp>
      <p:sp>
        <p:nvSpPr>
          <p:cNvPr id="921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612900" y="76200"/>
            <a:ext cx="9055100" cy="6385560"/>
          </a:xfrm>
        </p:spPr>
        <p:txBody>
          <a:bodyPr>
            <a:normAutofit/>
          </a:bodyPr>
          <a:lstStyle/>
          <a:p>
            <a:pPr marL="609600" indent="-609600">
              <a:buNone/>
            </a:pPr>
            <a:r>
              <a:rPr lang="sv-SE" sz="2400" b="1" dirty="0" smtClean="0"/>
              <a:t>Definisi RHD</a:t>
            </a:r>
          </a:p>
          <a:p>
            <a:pPr marL="609600" indent="-609600">
              <a:buNone/>
            </a:pPr>
            <a:r>
              <a:rPr lang="sv-SE" sz="2400" dirty="0" smtClean="0"/>
              <a:t>Misalnya </a:t>
            </a:r>
            <a:r>
              <a:rPr lang="sv-SE" sz="2400" i="1" dirty="0" smtClean="0"/>
              <a:t>V</a:t>
            </a:r>
            <a:r>
              <a:rPr lang="sv-SE" sz="2400" dirty="0" smtClean="0"/>
              <a:t> adalah suatu ruang vektor, dan  </a:t>
            </a:r>
          </a:p>
          <a:p>
            <a:pPr marL="609600" indent="-609600">
              <a:buNone/>
            </a:pPr>
            <a:r>
              <a:rPr lang="sv-SE" sz="2400" dirty="0" smtClean="0"/>
              <a:t>maka  notasi                 dinamakan  </a:t>
            </a:r>
            <a:r>
              <a:rPr lang="sv-SE" sz="2400" b="1" dirty="0" smtClean="0"/>
              <a:t>hasil kali dalam </a:t>
            </a:r>
            <a:r>
              <a:rPr lang="sv-SE" sz="2400" dirty="0" smtClean="0"/>
              <a:t> </a:t>
            </a:r>
          </a:p>
          <a:p>
            <a:pPr marL="609600" indent="-609600">
              <a:buNone/>
            </a:pPr>
            <a:r>
              <a:rPr lang="sv-SE" sz="2400" dirty="0" smtClean="0"/>
              <a:t>jika memenuhi keempat aksioma sebagai berikut: </a:t>
            </a:r>
          </a:p>
          <a:p>
            <a:pPr marL="609600" indent="-609600">
              <a:lnSpc>
                <a:spcPct val="125000"/>
              </a:lnSpc>
              <a:buFontTx/>
              <a:buAutoNum type="arabicPeriod"/>
            </a:pPr>
            <a:r>
              <a:rPr lang="sv-SE" sz="2400" dirty="0" smtClean="0"/>
              <a:t>    				 	(Simetris)</a:t>
            </a:r>
          </a:p>
          <a:p>
            <a:pPr marL="609600" indent="-609600">
              <a:lnSpc>
                <a:spcPct val="125000"/>
              </a:lnSpc>
              <a:buFontTx/>
              <a:buAutoNum type="arabicPeriod"/>
            </a:pPr>
            <a:r>
              <a:rPr lang="sv-SE" sz="2400" dirty="0" smtClean="0"/>
              <a:t>  						(Aditivitas)</a:t>
            </a:r>
          </a:p>
          <a:p>
            <a:pPr marL="609600" indent="-609600">
              <a:lnSpc>
                <a:spcPct val="125000"/>
              </a:lnSpc>
              <a:buFontTx/>
              <a:buAutoNum type="arabicPeriod"/>
            </a:pPr>
            <a:r>
              <a:rPr lang="sv-SE" sz="2400" dirty="0" smtClean="0"/>
              <a:t>untuk suatu </a:t>
            </a:r>
            <a:r>
              <a:rPr lang="sv-SE" sz="2400" i="1" dirty="0" smtClean="0"/>
              <a:t>k</a:t>
            </a:r>
            <a:r>
              <a:rPr lang="en-US" sz="2400" dirty="0" smtClean="0">
                <a:sym typeface="Symbol" panose="05050102010706020507" pitchFamily="18" charset="2"/>
              </a:rPr>
              <a:t></a:t>
            </a:r>
            <a:r>
              <a:rPr lang="sv-SE" sz="2400" dirty="0" smtClean="0"/>
              <a:t>R,      		(Sifat  Homogenitas)</a:t>
            </a:r>
          </a:p>
          <a:p>
            <a:pPr marL="609600" indent="-609600">
              <a:lnSpc>
                <a:spcPct val="125000"/>
              </a:lnSpc>
              <a:buFontTx/>
              <a:buAutoNum type="arabicPeriod"/>
            </a:pPr>
            <a:endParaRPr lang="nl-NL" sz="2400" dirty="0" smtClean="0"/>
          </a:p>
          <a:p>
            <a:pPr marL="609600" indent="-609600">
              <a:lnSpc>
                <a:spcPct val="125000"/>
              </a:lnSpc>
              <a:buFontTx/>
              <a:buAutoNum type="arabicPeriod"/>
            </a:pPr>
            <a:r>
              <a:rPr lang="nl-NL" sz="2400" dirty="0" smtClean="0"/>
              <a:t>              ,      untuk setiap          </a:t>
            </a:r>
          </a:p>
          <a:p>
            <a:pPr marL="609600" indent="-609600">
              <a:lnSpc>
                <a:spcPct val="125000"/>
              </a:lnSpc>
              <a:buNone/>
            </a:pPr>
            <a:r>
              <a:rPr lang="nl-NL" sz="2400" dirty="0" smtClean="0"/>
              <a:t>	dan                                 		            (Sifat  Positifitas)</a:t>
            </a:r>
          </a:p>
          <a:p>
            <a:pPr marL="609600" indent="-609600">
              <a:lnSpc>
                <a:spcPct val="110000"/>
              </a:lnSpc>
              <a:buNone/>
            </a:pPr>
            <a:r>
              <a:rPr lang="nl-NL" dirty="0" smtClean="0"/>
              <a:t>Suatu ruang vektor yang dilengkapi hasil kali dalam dikatan ruang hasil kali dalam</a:t>
            </a:r>
            <a:endParaRPr lang="en-US" dirty="0"/>
          </a:p>
        </p:txBody>
      </p:sp>
      <p:sp>
        <p:nvSpPr>
          <p:cNvPr id="6150" name="Rectangle 4"/>
          <p:cNvSpPr>
            <a:spLocks noChangeArrowheads="1"/>
          </p:cNvSpPr>
          <p:nvPr/>
        </p:nvSpPr>
        <p:spPr bwMode="auto">
          <a:xfrm>
            <a:off x="1524001" y="296144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9216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1580740"/>
              </p:ext>
            </p:extLst>
          </p:nvPr>
        </p:nvGraphicFramePr>
        <p:xfrm>
          <a:off x="7734682" y="561976"/>
          <a:ext cx="109537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1" name="Equation" r:id="rId3" imgW="558558" imgH="203112" progId="Equation.3">
                  <p:embed/>
                </p:oleObj>
              </mc:Choice>
              <mc:Fallback>
                <p:oleObj name="Equation" r:id="rId3" imgW="558558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34682" y="561976"/>
                        <a:ext cx="1095375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6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4433303"/>
              </p:ext>
            </p:extLst>
          </p:nvPr>
        </p:nvGraphicFramePr>
        <p:xfrm>
          <a:off x="2222184" y="2164334"/>
          <a:ext cx="1404937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2" name="Equation" r:id="rId5" imgW="710891" imgH="190417" progId="Equation.3">
                  <p:embed/>
                </p:oleObj>
              </mc:Choice>
              <mc:Fallback>
                <p:oleObj name="Equation" r:id="rId5" imgW="710891" imgH="19041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2184" y="2164334"/>
                        <a:ext cx="1404937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6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7801904"/>
              </p:ext>
            </p:extLst>
          </p:nvPr>
        </p:nvGraphicFramePr>
        <p:xfrm>
          <a:off x="3702750" y="2116709"/>
          <a:ext cx="1285875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3" name="Equation" r:id="rId7" imgW="533169" imgH="190417" progId="Equation.3">
                  <p:embed/>
                </p:oleObj>
              </mc:Choice>
              <mc:Fallback>
                <p:oleObj name="Equation" r:id="rId7" imgW="533169" imgH="19041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2750" y="2116709"/>
                        <a:ext cx="1285875" cy="407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6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5299993"/>
              </p:ext>
            </p:extLst>
          </p:nvPr>
        </p:nvGraphicFramePr>
        <p:xfrm>
          <a:off x="2133601" y="2788920"/>
          <a:ext cx="1800225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4" name="Equation" r:id="rId9" imgW="965200" imgH="190500" progId="Equation.3">
                  <p:embed/>
                </p:oleObj>
              </mc:Choice>
              <mc:Fallback>
                <p:oleObj name="Equation" r:id="rId9" imgW="965200" imgH="190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1" y="2788920"/>
                        <a:ext cx="1800225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7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1331184"/>
              </p:ext>
            </p:extLst>
          </p:nvPr>
        </p:nvGraphicFramePr>
        <p:xfrm>
          <a:off x="4086225" y="2779396"/>
          <a:ext cx="2514600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5" name="Equation" r:id="rId11" imgW="1358900" imgH="190500" progId="Equation.3">
                  <p:embed/>
                </p:oleObj>
              </mc:Choice>
              <mc:Fallback>
                <p:oleObj name="Equation" r:id="rId11" imgW="1358900" imgH="190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6225" y="2779396"/>
                        <a:ext cx="2514600" cy="35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6" name="Rectangle 14"/>
          <p:cNvSpPr>
            <a:spLocks noChangeArrowheads="1"/>
          </p:cNvSpPr>
          <p:nvPr/>
        </p:nvSpPr>
        <p:spPr bwMode="auto">
          <a:xfrm>
            <a:off x="1524001" y="296144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92173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5459795"/>
              </p:ext>
            </p:extLst>
          </p:nvPr>
        </p:nvGraphicFramePr>
        <p:xfrm>
          <a:off x="2364296" y="3904488"/>
          <a:ext cx="17526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6" name="Equation" r:id="rId13" imgW="812447" imgH="203112" progId="Equation.3">
                  <p:embed/>
                </p:oleObj>
              </mc:Choice>
              <mc:Fallback>
                <p:oleObj name="Equation" r:id="rId13" imgW="812447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4296" y="3904488"/>
                        <a:ext cx="17526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8" name="Rectangle 16"/>
          <p:cNvSpPr>
            <a:spLocks noChangeArrowheads="1"/>
          </p:cNvSpPr>
          <p:nvPr/>
        </p:nvSpPr>
        <p:spPr bwMode="auto">
          <a:xfrm>
            <a:off x="1524001" y="296144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92175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4115237"/>
              </p:ext>
            </p:extLst>
          </p:nvPr>
        </p:nvGraphicFramePr>
        <p:xfrm>
          <a:off x="4145472" y="3928302"/>
          <a:ext cx="1709737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7" name="Equation" r:id="rId15" imgW="812447" imgH="203112" progId="Equation.3">
                  <p:embed/>
                </p:oleObj>
              </mc:Choice>
              <mc:Fallback>
                <p:oleObj name="Equation" r:id="rId15" imgW="812447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5472" y="3928302"/>
                        <a:ext cx="1709737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0" name="Rectangle 18"/>
          <p:cNvSpPr>
            <a:spLocks noChangeArrowheads="1"/>
          </p:cNvSpPr>
          <p:nvPr/>
        </p:nvSpPr>
        <p:spPr bwMode="auto">
          <a:xfrm>
            <a:off x="1524001" y="296144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92177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3808669"/>
              </p:ext>
            </p:extLst>
          </p:nvPr>
        </p:nvGraphicFramePr>
        <p:xfrm>
          <a:off x="5845683" y="3961639"/>
          <a:ext cx="1333500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8" name="Equation" r:id="rId17" imgW="647419" imgH="203112" progId="Equation.3">
                  <p:embed/>
                </p:oleObj>
              </mc:Choice>
              <mc:Fallback>
                <p:oleObj name="Equation" r:id="rId17" imgW="647419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5683" y="3961639"/>
                        <a:ext cx="1333500" cy="411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79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8604090"/>
              </p:ext>
            </p:extLst>
          </p:nvPr>
        </p:nvGraphicFramePr>
        <p:xfrm>
          <a:off x="2228470" y="4536568"/>
          <a:ext cx="1514475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9" name="Equation" r:id="rId19" imgW="825500" imgH="203200" progId="Equation.3">
                  <p:embed/>
                </p:oleObj>
              </mc:Choice>
              <mc:Fallback>
                <p:oleObj name="Equation" r:id="rId19" imgW="8255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8470" y="4536568"/>
                        <a:ext cx="1514475" cy="39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81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0646286"/>
              </p:ext>
            </p:extLst>
          </p:nvPr>
        </p:nvGraphicFramePr>
        <p:xfrm>
          <a:off x="3319272" y="5138928"/>
          <a:ext cx="1752600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0" name="Equation" r:id="rId21" imgW="825500" imgH="203200" progId="Equation.3">
                  <p:embed/>
                </p:oleObj>
              </mc:Choice>
              <mc:Fallback>
                <p:oleObj name="Equation" r:id="rId21" imgW="8255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9272" y="5138928"/>
                        <a:ext cx="1752600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4" name="Rectangle 24"/>
          <p:cNvSpPr>
            <a:spLocks noChangeArrowheads="1"/>
          </p:cNvSpPr>
          <p:nvPr/>
        </p:nvSpPr>
        <p:spPr bwMode="auto">
          <a:xfrm>
            <a:off x="1524001" y="296144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92183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5698724"/>
              </p:ext>
            </p:extLst>
          </p:nvPr>
        </p:nvGraphicFramePr>
        <p:xfrm>
          <a:off x="5260848" y="5096066"/>
          <a:ext cx="1473200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1" name="Equation" r:id="rId23" imgW="736600" imgH="228600" progId="Equation.3">
                  <p:embed/>
                </p:oleObj>
              </mc:Choice>
              <mc:Fallback>
                <p:oleObj name="Equation" r:id="rId23" imgW="736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0848" y="5096066"/>
                        <a:ext cx="1473200" cy="449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6" name="Rectangle 26"/>
          <p:cNvSpPr>
            <a:spLocks noChangeArrowheads="1"/>
          </p:cNvSpPr>
          <p:nvPr/>
        </p:nvSpPr>
        <p:spPr bwMode="auto">
          <a:xfrm>
            <a:off x="1524001" y="296620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92185" name="Object 25"/>
          <p:cNvGraphicFramePr>
            <a:graphicFrameLocks noChangeAspect="1"/>
          </p:cNvGraphicFramePr>
          <p:nvPr/>
        </p:nvGraphicFramePr>
        <p:xfrm>
          <a:off x="6053138" y="4462464"/>
          <a:ext cx="322262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2" name="Equation" r:id="rId25" imgW="126780" imgH="164814" progId="Equation.3">
                  <p:embed/>
                </p:oleObj>
              </mc:Choice>
              <mc:Fallback>
                <p:oleObj name="Equation" r:id="rId25" imgW="126780" imgH="16481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3138" y="4462464"/>
                        <a:ext cx="322262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87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4973905"/>
              </p:ext>
            </p:extLst>
          </p:nvPr>
        </p:nvGraphicFramePr>
        <p:xfrm>
          <a:off x="3594672" y="1061530"/>
          <a:ext cx="1179512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3" name="Equation" r:id="rId27" imgW="596900" imgH="190500" progId="Equation.DSMT4">
                  <p:embed/>
                </p:oleObj>
              </mc:Choice>
              <mc:Fallback>
                <p:oleObj name="Equation" r:id="rId27" imgW="596900" imgH="190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4672" y="1061530"/>
                        <a:ext cx="1179512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49502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92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92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2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2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21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2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5" dur="500"/>
                                        <p:tgtEl>
                                          <p:spTgt spid="921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0" dur="500"/>
                                        <p:tgtEl>
                                          <p:spTgt spid="921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2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2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2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9" dur="500"/>
                                        <p:tgtEl>
                                          <p:spTgt spid="921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2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2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21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92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2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2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2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2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0" dur="500"/>
                                        <p:tgtEl>
                                          <p:spTgt spid="921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5" dur="500"/>
                                        <p:tgtEl>
                                          <p:spTgt spid="921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92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92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921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92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92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92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92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92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921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92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6" dur="500"/>
                                        <p:tgtEl>
                                          <p:spTgt spid="921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1" dur="500"/>
                                        <p:tgtEl>
                                          <p:spTgt spid="92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6" dur="500"/>
                                        <p:tgtEl>
                                          <p:spTgt spid="921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1" dur="500"/>
                                        <p:tgtEl>
                                          <p:spTgt spid="921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92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92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921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92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92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92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92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92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92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92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921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92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69848" y="390144"/>
                <a:ext cx="10058400" cy="5782056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sz="2400" dirty="0" smtClean="0"/>
                  <a:t>Contoh RHKD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sz="2400" dirty="0" err="1" smtClean="0"/>
                  <a:t>Ruang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hasil</a:t>
                </a:r>
                <a:r>
                  <a:rPr lang="en-US" sz="2400" dirty="0" smtClean="0"/>
                  <a:t> kali </a:t>
                </a:r>
                <a:r>
                  <a:rPr lang="en-US" sz="2400" dirty="0" err="1" smtClean="0"/>
                  <a:t>dalam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euclids</a:t>
                </a:r>
                <a:r>
                  <a:rPr lang="en-US" sz="240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400" dirty="0" smtClean="0"/>
                  <a:t> </a:t>
                </a:r>
              </a:p>
              <a:p>
                <a:pPr marL="0" indent="0">
                  <a:buNone/>
                </a:pPr>
                <a:r>
                  <a:rPr lang="en-US" sz="2400" dirty="0" smtClean="0"/>
                  <a:t>      </a:t>
                </a:r>
                <a:r>
                  <a:rPr lang="en-US" sz="2400" dirty="0" err="1" smtClean="0"/>
                  <a:t>Misal</a:t>
                </a:r>
                <a:r>
                  <a:rPr lang="en-US" sz="2400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acc>
                      <m:accPr>
                        <m:chr m:val="̅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400" dirty="0" smtClean="0"/>
                  <a:t> </a:t>
                </a:r>
                <a:r>
                  <a:rPr lang="en-US" sz="2400" dirty="0" err="1" smtClean="0"/>
                  <a:t>maka</a:t>
                </a:r>
                <a:r>
                  <a:rPr lang="en-US" sz="2400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</m:acc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acc>
                          <m:accPr>
                            <m:chr m:val="̅"/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acc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+…+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en-US" sz="2400" dirty="0" smtClean="0"/>
              </a:p>
              <a:p>
                <a:pPr marL="0" indent="0">
                  <a:buNone/>
                </a:pPr>
                <a:r>
                  <a:rPr lang="en-US" sz="2400" dirty="0"/>
                  <a:t> </a:t>
                </a:r>
                <a:r>
                  <a:rPr lang="en-US" sz="2400" dirty="0" smtClean="0"/>
                  <a:t>     </a:t>
                </a:r>
                <a:r>
                  <a:rPr lang="en-US" sz="2400" dirty="0" err="1" smtClean="0"/>
                  <a:t>oleh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karena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itu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hasil</a:t>
                </a:r>
                <a:r>
                  <a:rPr lang="en-US" sz="2400" dirty="0" smtClean="0"/>
                  <a:t> kali </a:t>
                </a:r>
                <a:r>
                  <a:rPr lang="en-US" sz="2400" dirty="0" err="1" smtClean="0"/>
                  <a:t>titik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juga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disebut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sebagai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hasil</a:t>
                </a:r>
                <a:r>
                  <a:rPr lang="en-US" sz="2400" dirty="0" smtClean="0"/>
                  <a:t> kali </a:t>
                </a:r>
                <a:r>
                  <a:rPr lang="en-US" sz="2400" dirty="0" err="1" smtClean="0"/>
                  <a:t>dalam</a:t>
                </a:r>
                <a:r>
                  <a:rPr lang="en-US" sz="2400" dirty="0" smtClean="0"/>
                  <a:t>  .     Baku</a:t>
                </a:r>
                <a:r>
                  <a:rPr lang="en-US" sz="2400" dirty="0" smtClean="0"/>
                  <a:t>.</a:t>
                </a:r>
              </a:p>
              <a:p>
                <a:pPr marL="457200" indent="-457200">
                  <a:lnSpc>
                    <a:spcPct val="150000"/>
                  </a:lnSpc>
                  <a:buFont typeface="+mj-lt"/>
                  <a:buAutoNum type="arabicPeriod" startAt="2"/>
                </a:pPr>
                <a:r>
                  <a:rPr lang="en-US" sz="2400" dirty="0" smtClean="0"/>
                  <a:t> </a:t>
                </a:r>
                <a:r>
                  <a:rPr lang="nl-NL" sz="2400" dirty="0"/>
                  <a:t>Jika </a:t>
                </a:r>
                <a:r>
                  <a:rPr lang="nl-NL" sz="2400" i="1" dirty="0"/>
                  <a:t>V </a:t>
                </a:r>
                <a:r>
                  <a:rPr lang="nl-NL" sz="2400" dirty="0"/>
                  <a:t>merupakan suatu  ruang hasil kali dalam, maka norm (panjang) sebuah vektor   didefinisikan </a:t>
                </a:r>
                <a:endParaRPr lang="nl-NL" sz="2400" dirty="0" smtClean="0"/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en-US" sz="2400" dirty="0" smtClean="0"/>
              </a:p>
              <a:p>
                <a:pPr marL="457200" indent="-457200">
                  <a:lnSpc>
                    <a:spcPct val="150000"/>
                  </a:lnSpc>
                  <a:buFont typeface="+mj-lt"/>
                  <a:buAutoNum type="arabicPeriod" startAt="3"/>
                </a:pPr>
                <a:r>
                  <a:rPr lang="en-US" sz="2400" dirty="0" smtClean="0"/>
                  <a:t> </a:t>
                </a:r>
                <a:r>
                  <a:rPr lang="nl-NL" sz="2400" dirty="0"/>
                  <a:t>Misalnya W </a:t>
                </a:r>
                <a:r>
                  <a:rPr lang="en-US" sz="2400" dirty="0">
                    <a:sym typeface="Symbol" panose="05050102010706020507" pitchFamily="18" charset="2"/>
                  </a:rPr>
                  <a:t></a:t>
                </a:r>
                <a:r>
                  <a:rPr lang="nl-NL" sz="2400" dirty="0"/>
                  <a:t> R</a:t>
                </a:r>
                <a:r>
                  <a:rPr lang="nl-NL" sz="2400" baseline="30000" dirty="0"/>
                  <a:t>3</a:t>
                </a:r>
                <a:r>
                  <a:rPr lang="nl-NL" sz="2400" dirty="0"/>
                  <a:t>  yang dilengkapi dengan </a:t>
                </a:r>
                <a:r>
                  <a:rPr lang="nl-NL" sz="2400" dirty="0" smtClean="0"/>
                  <a:t>operasi</a:t>
                </a:r>
              </a:p>
              <a:p>
                <a:pPr marL="548640" lvl="2" indent="0">
                  <a:lnSpc>
                    <a:spcPct val="150000"/>
                  </a:lnSpc>
                  <a:buNone/>
                </a:pPr>
                <a:r>
                  <a:rPr lang="nl-NL" sz="2400" dirty="0" smtClean="0"/>
                  <a:t>                                               dimana                 . </a:t>
                </a:r>
                <a:r>
                  <a:rPr lang="nl-NL" sz="2400" dirty="0"/>
                  <a:t> </a:t>
                </a:r>
                <a:r>
                  <a:rPr lang="nl-NL" sz="2400" dirty="0" smtClean="0"/>
                  <a:t>Buktikan bahwa  W adalah ruang hasil kali dalam .</a:t>
                </a:r>
                <a:endParaRPr lang="en-US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69848" y="390144"/>
                <a:ext cx="10058400" cy="5782056"/>
              </a:xfrm>
              <a:blipFill rotWithShape="0">
                <a:blip r:embed="rId3"/>
                <a:stretch>
                  <a:fillRect l="-970" t="-2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5837115"/>
              </p:ext>
            </p:extLst>
          </p:nvPr>
        </p:nvGraphicFramePr>
        <p:xfrm>
          <a:off x="1616139" y="4931664"/>
          <a:ext cx="3602037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Equation" r:id="rId4" imgW="1866900" imgH="228600" progId="Equation.3">
                  <p:embed/>
                </p:oleObj>
              </mc:Choice>
              <mc:Fallback>
                <p:oleObj name="Equation" r:id="rId4" imgW="18669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6139" y="4931664"/>
                        <a:ext cx="3602037" cy="43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9192569"/>
              </p:ext>
            </p:extLst>
          </p:nvPr>
        </p:nvGraphicFramePr>
        <p:xfrm>
          <a:off x="6424802" y="5094352"/>
          <a:ext cx="1114425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Equation" r:id="rId6" imgW="634725" imgH="203112" progId="Equation.3">
                  <p:embed/>
                </p:oleObj>
              </mc:Choice>
              <mc:Fallback>
                <p:oleObj name="Equation" r:id="rId6" imgW="634725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4802" y="5094352"/>
                        <a:ext cx="1114425" cy="379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1341702"/>
              </p:ext>
            </p:extLst>
          </p:nvPr>
        </p:nvGraphicFramePr>
        <p:xfrm>
          <a:off x="4148328" y="3608832"/>
          <a:ext cx="1639824" cy="496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Equation" r:id="rId8" imgW="965200" imgH="279400" progId="Equation.3">
                  <p:embed/>
                </p:oleObj>
              </mc:Choice>
              <mc:Fallback>
                <p:oleObj name="Equation" r:id="rId8" imgW="965200" imgH="279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8328" y="3608832"/>
                        <a:ext cx="1639824" cy="496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8330212"/>
              </p:ext>
            </p:extLst>
          </p:nvPr>
        </p:nvGraphicFramePr>
        <p:xfrm>
          <a:off x="3093720" y="3685032"/>
          <a:ext cx="819912" cy="4612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name="Equation" r:id="rId10" imgW="457002" imgH="253890" progId="Equation.3">
                  <p:embed/>
                </p:oleObj>
              </mc:Choice>
              <mc:Fallback>
                <p:oleObj name="Equation" r:id="rId10" imgW="457002" imgH="25389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3720" y="3685032"/>
                        <a:ext cx="819912" cy="4612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3601226"/>
              </p:ext>
            </p:extLst>
          </p:nvPr>
        </p:nvGraphicFramePr>
        <p:xfrm>
          <a:off x="6022848" y="3556624"/>
          <a:ext cx="2441447" cy="5489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name="Equation" r:id="rId12" imgW="1358310" imgH="291973" progId="Equation.DSMT4">
                  <p:embed/>
                </p:oleObj>
              </mc:Choice>
              <mc:Fallback>
                <p:oleObj name="Equation" r:id="rId12" imgW="1358310" imgH="291973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2848" y="3556624"/>
                        <a:ext cx="2441447" cy="5489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28252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2B42BF3-C572-4B38-AEDD-832C9FD18CCC}" type="slidenum">
              <a:rPr lang="en-US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sz="1400"/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612900" y="76200"/>
            <a:ext cx="8966200" cy="6019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b="1" dirty="0" err="1">
                <a:latin typeface="Bookman Old Style" panose="02050604050505020204" pitchFamily="18" charset="0"/>
              </a:rPr>
              <a:t>Contoh</a:t>
            </a:r>
            <a:r>
              <a:rPr lang="en-US" sz="2400" b="1" dirty="0">
                <a:latin typeface="Bookman Old Style" panose="02050604050505020204" pitchFamily="18" charset="0"/>
              </a:rPr>
              <a:t> </a:t>
            </a:r>
            <a:r>
              <a:rPr lang="en-US" sz="2400" b="1" dirty="0" smtClean="0">
                <a:latin typeface="Bookman Old Style" panose="02050604050505020204" pitchFamily="18" charset="0"/>
              </a:rPr>
              <a:t> </a:t>
            </a:r>
            <a:r>
              <a:rPr lang="en-US" sz="2400" b="1" dirty="0">
                <a:latin typeface="Bookman Old Style" panose="02050604050505020204" pitchFamily="18" charset="0"/>
              </a:rPr>
              <a:t>:</a:t>
            </a:r>
          </a:p>
          <a:p>
            <a:pPr eaLnBrk="1" hangingPunct="1">
              <a:buFontTx/>
              <a:buNone/>
            </a:pPr>
            <a:r>
              <a:rPr lang="nl-NL" dirty="0" smtClean="0"/>
              <a:t>	</a:t>
            </a:r>
            <a:r>
              <a:rPr lang="nl-NL" sz="2400" dirty="0">
                <a:latin typeface="Bookman Old Style" panose="02050604050505020204" pitchFamily="18" charset="0"/>
              </a:rPr>
              <a:t>Misalnya W </a:t>
            </a:r>
            <a:r>
              <a:rPr lang="en-US" sz="2400" dirty="0">
                <a:latin typeface="Bookman Old Style" panose="02050604050505020204" pitchFamily="18" charset="0"/>
                <a:sym typeface="Symbol" panose="05050102010706020507" pitchFamily="18" charset="2"/>
              </a:rPr>
              <a:t></a:t>
            </a:r>
            <a:r>
              <a:rPr lang="nl-NL" sz="2400" dirty="0">
                <a:latin typeface="Bookman Old Style" panose="02050604050505020204" pitchFamily="18" charset="0"/>
              </a:rPr>
              <a:t> R</a:t>
            </a:r>
            <a:r>
              <a:rPr lang="nl-NL" sz="2400" baseline="30000" dirty="0">
                <a:latin typeface="Bookman Old Style" panose="02050604050505020204" pitchFamily="18" charset="0"/>
              </a:rPr>
              <a:t>3</a:t>
            </a:r>
            <a:r>
              <a:rPr lang="nl-NL" sz="2400" dirty="0">
                <a:latin typeface="Bookman Old Style" panose="02050604050505020204" pitchFamily="18" charset="0"/>
              </a:rPr>
              <a:t>  yang dilengkapi dengan operasi        hasil kali                                        ,  </a:t>
            </a:r>
            <a:endParaRPr lang="en-US" sz="2400" dirty="0">
              <a:latin typeface="Bookman Old Style" panose="02050604050505020204" pitchFamily="18" charset="0"/>
              <a:sym typeface="Symbol" panose="05050102010706020507" pitchFamily="18" charset="2"/>
            </a:endParaRPr>
          </a:p>
          <a:p>
            <a:pPr eaLnBrk="1" hangingPunct="1">
              <a:buFontTx/>
              <a:buNone/>
            </a:pPr>
            <a:r>
              <a:rPr lang="en-US" sz="2400" dirty="0">
                <a:latin typeface="Bookman Old Style" panose="02050604050505020204" pitchFamily="18" charset="0"/>
                <a:sym typeface="Symbol" panose="05050102010706020507" pitchFamily="18" charset="2"/>
              </a:rPr>
              <a:t>	</a:t>
            </a:r>
            <a:r>
              <a:rPr lang="en-US" sz="2400" dirty="0" err="1">
                <a:latin typeface="Bookman Old Style" panose="02050604050505020204" pitchFamily="18" charset="0"/>
                <a:sym typeface="Symbol" panose="05050102010706020507" pitchFamily="18" charset="2"/>
              </a:rPr>
              <a:t>dimana</a:t>
            </a:r>
            <a:r>
              <a:rPr lang="nl-NL" sz="2400" i="1" dirty="0">
                <a:latin typeface="Bookman Old Style" panose="02050604050505020204" pitchFamily="18" charset="0"/>
              </a:rPr>
              <a:t> </a:t>
            </a:r>
            <a:r>
              <a:rPr lang="nl-NL" sz="2400" dirty="0">
                <a:latin typeface="Bookman Old Style" panose="02050604050505020204" pitchFamily="18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nl-NL" sz="2400" dirty="0">
                <a:latin typeface="Bookman Old Style" panose="02050604050505020204" pitchFamily="18" charset="0"/>
              </a:rPr>
              <a:t>	Buktikan  bahwa W adalah ruang hasilkali dalam</a:t>
            </a:r>
          </a:p>
          <a:p>
            <a:pPr eaLnBrk="1" hangingPunct="1">
              <a:buFontTx/>
              <a:buNone/>
            </a:pPr>
            <a:endParaRPr lang="nl-NL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r>
              <a:rPr lang="nl-NL" sz="2400" dirty="0">
                <a:latin typeface="Bookman Old Style" panose="02050604050505020204" pitchFamily="18" charset="0"/>
              </a:rPr>
              <a:t>Jawab :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nl-NL" sz="2400" dirty="0">
                <a:latin typeface="Bookman Old Style" panose="02050604050505020204" pitchFamily="18" charset="0"/>
              </a:rPr>
              <a:t>Misalkan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endParaRPr lang="nl-NL" sz="800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r>
              <a:rPr lang="nl-NL" sz="2400" dirty="0">
                <a:latin typeface="Bookman Old Style" panose="02050604050505020204" pitchFamily="18" charset="0"/>
              </a:rPr>
              <a:t>		           2</a:t>
            </a:r>
            <a:r>
              <a:rPr lang="nl-NL" sz="2400" i="1" dirty="0">
                <a:latin typeface="Bookman Old Style" panose="02050604050505020204" pitchFamily="18" charset="0"/>
              </a:rPr>
              <a:t>u</a:t>
            </a:r>
            <a:r>
              <a:rPr lang="nl-NL" sz="2400" baseline="-25000" dirty="0">
                <a:latin typeface="Bookman Old Style" panose="02050604050505020204" pitchFamily="18" charset="0"/>
              </a:rPr>
              <a:t>1</a:t>
            </a:r>
            <a:r>
              <a:rPr lang="nl-NL" sz="2400" i="1" dirty="0">
                <a:latin typeface="Bookman Old Style" panose="02050604050505020204" pitchFamily="18" charset="0"/>
              </a:rPr>
              <a:t>v</a:t>
            </a:r>
            <a:r>
              <a:rPr lang="nl-NL" sz="2400" baseline="-25000" dirty="0">
                <a:latin typeface="Bookman Old Style" panose="02050604050505020204" pitchFamily="18" charset="0"/>
              </a:rPr>
              <a:t>1</a:t>
            </a:r>
            <a:r>
              <a:rPr lang="nl-NL" sz="2400" dirty="0">
                <a:latin typeface="Bookman Old Style" panose="02050604050505020204" pitchFamily="18" charset="0"/>
              </a:rPr>
              <a:t> + </a:t>
            </a:r>
            <a:r>
              <a:rPr lang="nl-NL" sz="2400" i="1" dirty="0">
                <a:latin typeface="Bookman Old Style" panose="02050604050505020204" pitchFamily="18" charset="0"/>
              </a:rPr>
              <a:t>u</a:t>
            </a:r>
            <a:r>
              <a:rPr lang="nl-NL" sz="2400" baseline="-25000" dirty="0">
                <a:latin typeface="Bookman Old Style" panose="02050604050505020204" pitchFamily="18" charset="0"/>
              </a:rPr>
              <a:t>2</a:t>
            </a:r>
            <a:r>
              <a:rPr lang="nl-NL" sz="2400" i="1" dirty="0">
                <a:latin typeface="Bookman Old Style" panose="02050604050505020204" pitchFamily="18" charset="0"/>
              </a:rPr>
              <a:t>v</a:t>
            </a:r>
            <a:r>
              <a:rPr lang="nl-NL" sz="2400" baseline="-25000" dirty="0">
                <a:latin typeface="Bookman Old Style" panose="02050604050505020204" pitchFamily="18" charset="0"/>
              </a:rPr>
              <a:t>2</a:t>
            </a:r>
            <a:r>
              <a:rPr lang="nl-NL" sz="2400" dirty="0">
                <a:latin typeface="Bookman Old Style" panose="02050604050505020204" pitchFamily="18" charset="0"/>
              </a:rPr>
              <a:t> + 3</a:t>
            </a:r>
            <a:r>
              <a:rPr lang="nl-NL" sz="2400" i="1" dirty="0">
                <a:latin typeface="Bookman Old Style" panose="02050604050505020204" pitchFamily="18" charset="0"/>
              </a:rPr>
              <a:t>u</a:t>
            </a:r>
            <a:r>
              <a:rPr lang="nl-NL" sz="2400" baseline="-25000" dirty="0">
                <a:latin typeface="Bookman Old Style" panose="02050604050505020204" pitchFamily="18" charset="0"/>
              </a:rPr>
              <a:t>3</a:t>
            </a:r>
            <a:r>
              <a:rPr lang="nl-NL" sz="2400" i="1" dirty="0">
                <a:latin typeface="Bookman Old Style" panose="02050604050505020204" pitchFamily="18" charset="0"/>
              </a:rPr>
              <a:t>v</a:t>
            </a:r>
            <a:r>
              <a:rPr lang="nl-NL" sz="2400" baseline="-25000" dirty="0">
                <a:latin typeface="Bookman Old Style" panose="02050604050505020204" pitchFamily="18" charset="0"/>
              </a:rPr>
              <a:t>3</a:t>
            </a:r>
          </a:p>
          <a:p>
            <a:pPr eaLnBrk="1" hangingPunct="1">
              <a:buFontTx/>
              <a:buNone/>
            </a:pPr>
            <a:r>
              <a:rPr lang="nl-NL" sz="2400" dirty="0">
                <a:latin typeface="Bookman Old Style" panose="02050604050505020204" pitchFamily="18" charset="0"/>
              </a:rPr>
              <a:t>                =  2 </a:t>
            </a:r>
            <a:r>
              <a:rPr lang="nl-NL" sz="2400" i="1" dirty="0">
                <a:latin typeface="Bookman Old Style" panose="02050604050505020204" pitchFamily="18" charset="0"/>
              </a:rPr>
              <a:t>v</a:t>
            </a:r>
            <a:r>
              <a:rPr lang="nl-NL" sz="2400" baseline="-25000" dirty="0">
                <a:latin typeface="Bookman Old Style" panose="02050604050505020204" pitchFamily="18" charset="0"/>
              </a:rPr>
              <a:t>1</a:t>
            </a:r>
            <a:r>
              <a:rPr lang="nl-NL" sz="2400" i="1" dirty="0">
                <a:latin typeface="Bookman Old Style" panose="02050604050505020204" pitchFamily="18" charset="0"/>
              </a:rPr>
              <a:t>u</a:t>
            </a:r>
            <a:r>
              <a:rPr lang="nl-NL" sz="2400" baseline="-25000" dirty="0">
                <a:latin typeface="Bookman Old Style" panose="02050604050505020204" pitchFamily="18" charset="0"/>
              </a:rPr>
              <a:t>1</a:t>
            </a:r>
            <a:r>
              <a:rPr lang="nl-NL" sz="2400" dirty="0">
                <a:latin typeface="Bookman Old Style" panose="02050604050505020204" pitchFamily="18" charset="0"/>
              </a:rPr>
              <a:t> + </a:t>
            </a:r>
            <a:r>
              <a:rPr lang="nl-NL" sz="2400" i="1" dirty="0">
                <a:latin typeface="Bookman Old Style" panose="02050604050505020204" pitchFamily="18" charset="0"/>
              </a:rPr>
              <a:t>v</a:t>
            </a:r>
            <a:r>
              <a:rPr lang="nl-NL" sz="2400" baseline="-25000" dirty="0">
                <a:latin typeface="Bookman Old Style" panose="02050604050505020204" pitchFamily="18" charset="0"/>
              </a:rPr>
              <a:t>2</a:t>
            </a:r>
            <a:r>
              <a:rPr lang="nl-NL" sz="2400" i="1" dirty="0">
                <a:latin typeface="Bookman Old Style" panose="02050604050505020204" pitchFamily="18" charset="0"/>
              </a:rPr>
              <a:t>u</a:t>
            </a:r>
            <a:r>
              <a:rPr lang="nl-NL" sz="2400" baseline="-25000" dirty="0">
                <a:latin typeface="Bookman Old Style" panose="02050604050505020204" pitchFamily="18" charset="0"/>
              </a:rPr>
              <a:t>2</a:t>
            </a:r>
            <a:r>
              <a:rPr lang="nl-NL" sz="2400" dirty="0">
                <a:latin typeface="Bookman Old Style" panose="02050604050505020204" pitchFamily="18" charset="0"/>
              </a:rPr>
              <a:t>+ 3</a:t>
            </a:r>
            <a:r>
              <a:rPr lang="nl-NL" sz="2400" i="1" dirty="0">
                <a:latin typeface="Bookman Old Style" panose="02050604050505020204" pitchFamily="18" charset="0"/>
              </a:rPr>
              <a:t>v</a:t>
            </a:r>
            <a:r>
              <a:rPr lang="nl-NL" sz="2400" baseline="-25000" dirty="0">
                <a:latin typeface="Bookman Old Style" panose="02050604050505020204" pitchFamily="18" charset="0"/>
              </a:rPr>
              <a:t>3</a:t>
            </a:r>
            <a:r>
              <a:rPr lang="nl-NL" sz="2400" i="1" dirty="0">
                <a:latin typeface="Bookman Old Style" panose="02050604050505020204" pitchFamily="18" charset="0"/>
              </a:rPr>
              <a:t>u</a:t>
            </a:r>
            <a:r>
              <a:rPr lang="nl-NL" sz="2400" baseline="-25000" dirty="0">
                <a:latin typeface="Bookman Old Style" panose="02050604050505020204" pitchFamily="18" charset="0"/>
              </a:rPr>
              <a:t>3	</a:t>
            </a:r>
          </a:p>
          <a:p>
            <a:pPr eaLnBrk="1" hangingPunct="1">
              <a:buFontTx/>
              <a:buNone/>
            </a:pPr>
            <a:r>
              <a:rPr lang="nl-NL" sz="2400" dirty="0">
                <a:latin typeface="Bookman Old Style" panose="02050604050505020204" pitchFamily="18" charset="0"/>
              </a:rPr>
              <a:t>               		   	(terbukti  simetris)</a:t>
            </a:r>
          </a:p>
          <a:p>
            <a:pPr eaLnBrk="1" hangingPunct="1">
              <a:buFontTx/>
              <a:buNone/>
            </a:pPr>
            <a:endParaRPr lang="en-US" sz="2400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94211" name="Object 3"/>
          <p:cNvGraphicFramePr>
            <a:graphicFrameLocks noChangeAspect="1"/>
          </p:cNvGraphicFramePr>
          <p:nvPr/>
        </p:nvGraphicFramePr>
        <p:xfrm>
          <a:off x="3713164" y="1038226"/>
          <a:ext cx="3602037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Equation" r:id="rId3" imgW="1866900" imgH="228600" progId="Equation.3">
                  <p:embed/>
                </p:oleObj>
              </mc:Choice>
              <mc:Fallback>
                <p:oleObj name="Equation" r:id="rId3" imgW="18669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3164" y="1038226"/>
                        <a:ext cx="3602037" cy="43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21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4535557"/>
              </p:ext>
            </p:extLst>
          </p:nvPr>
        </p:nvGraphicFramePr>
        <p:xfrm>
          <a:off x="3319464" y="1440752"/>
          <a:ext cx="1114425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Equation" r:id="rId5" imgW="634725" imgH="203112" progId="Equation.3">
                  <p:embed/>
                </p:oleObj>
              </mc:Choice>
              <mc:Fallback>
                <p:oleObj name="Equation" r:id="rId5" imgW="634725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9464" y="1440752"/>
                        <a:ext cx="1114425" cy="379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21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0504089"/>
              </p:ext>
            </p:extLst>
          </p:nvPr>
        </p:nvGraphicFramePr>
        <p:xfrm>
          <a:off x="3305176" y="3341244"/>
          <a:ext cx="1343025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name="Equation" r:id="rId7" imgW="736600" imgH="203200" progId="Equation.3">
                  <p:embed/>
                </p:oleObj>
              </mc:Choice>
              <mc:Fallback>
                <p:oleObj name="Equation" r:id="rId7" imgW="7366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5176" y="3341244"/>
                        <a:ext cx="1343025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217" name="Object 9"/>
          <p:cNvGraphicFramePr>
            <a:graphicFrameLocks noChangeAspect="1"/>
          </p:cNvGraphicFramePr>
          <p:nvPr/>
        </p:nvGraphicFramePr>
        <p:xfrm>
          <a:off x="1905000" y="3900489"/>
          <a:ext cx="1600200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7" name="Equation" r:id="rId9" imgW="710891" imgH="190417" progId="Equation.3">
                  <p:embed/>
                </p:oleObj>
              </mc:Choice>
              <mc:Fallback>
                <p:oleObj name="Equation" r:id="rId9" imgW="710891" imgH="19041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900489"/>
                        <a:ext cx="1600200" cy="427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21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0397353"/>
              </p:ext>
            </p:extLst>
          </p:nvPr>
        </p:nvGraphicFramePr>
        <p:xfrm>
          <a:off x="3260217" y="5188522"/>
          <a:ext cx="1538288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8" name="Equation" r:id="rId11" imgW="672808" imgH="190417" progId="Equation.3">
                  <p:embed/>
                </p:oleObj>
              </mc:Choice>
              <mc:Fallback>
                <p:oleObj name="Equation" r:id="rId11" imgW="672808" imgH="19041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0217" y="5188522"/>
                        <a:ext cx="1538288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18994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94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4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4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4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4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94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4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4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4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500"/>
                                        <p:tgtEl>
                                          <p:spTgt spid="942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4" dur="500"/>
                                        <p:tgtEl>
                                          <p:spTgt spid="942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94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94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5" dur="500"/>
                                        <p:tgtEl>
                                          <p:spTgt spid="942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0" dur="500"/>
                                        <p:tgtEl>
                                          <p:spTgt spid="942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5" dur="500"/>
                                        <p:tgtEl>
                                          <p:spTgt spid="942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8" dur="2000"/>
                                        <p:tgtEl>
                                          <p:spTgt spid="94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341376"/>
            <a:ext cx="10058400" cy="5830824"/>
          </a:xfrm>
        </p:spPr>
        <p:txBody>
          <a:bodyPr/>
          <a:lstStyle/>
          <a:p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aditivitas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homogenitas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9309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211</TotalTime>
  <Words>141</Words>
  <Application>Microsoft Office PowerPoint</Application>
  <PresentationFormat>Widescreen</PresentationFormat>
  <Paragraphs>83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12</vt:i4>
      </vt:variant>
    </vt:vector>
  </HeadingPairs>
  <TitlesOfParts>
    <vt:vector size="24" baseType="lpstr">
      <vt:lpstr>Arial</vt:lpstr>
      <vt:lpstr>Bookman Old Style</vt:lpstr>
      <vt:lpstr>Cambria Math</vt:lpstr>
      <vt:lpstr>Rockwell</vt:lpstr>
      <vt:lpstr>Rockwell Condensed</vt:lpstr>
      <vt:lpstr>Symbol</vt:lpstr>
      <vt:lpstr>Wingdings</vt:lpstr>
      <vt:lpstr>Wood Type</vt:lpstr>
      <vt:lpstr>Equation</vt:lpstr>
      <vt:lpstr>Equation.DSMT4</vt:lpstr>
      <vt:lpstr>Microsoft Equation 3.0</vt:lpstr>
      <vt:lpstr>MathType 5.0 Equation</vt:lpstr>
      <vt:lpstr>jflskf</vt:lpstr>
      <vt:lpstr>Hasil kali titik dan hasil kali silang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jflskf</dc:title>
  <dc:creator>Inne Novita Sari</dc:creator>
  <cp:lastModifiedBy>Inne Novita Sari</cp:lastModifiedBy>
  <cp:revision>4</cp:revision>
  <dcterms:created xsi:type="dcterms:W3CDTF">2013-12-13T00:27:24Z</dcterms:created>
  <dcterms:modified xsi:type="dcterms:W3CDTF">2013-12-15T15:28:08Z</dcterms:modified>
</cp:coreProperties>
</file>