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258" r:id="rId6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EBC18-5BF1-4CFC-AC0D-E28AC16A036F}" type="datetimeFigureOut">
              <a:rPr lang="id-ID" smtClean="0"/>
              <a:t>05/12/2015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727C7-C8F9-4519-BA81-61579841C1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987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35E9B9-E8B1-48E8-A7C4-379ADD481FC4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3CD49-9662-4A49-BA58-88A3BAECB7EF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75293-2D2F-48D8-AD80-D5A6DFD77A15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58817-A3AF-43B6-A61C-AC346C000B11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F5A17-02AE-4FC5-ACEC-1109549BEA1C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B8DB-83C2-42BC-9A79-3DA7FD4D6A09}" type="datetimeFigureOut">
              <a:rPr lang="id-ID" smtClean="0"/>
              <a:t>05/12/2015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AF44-BD91-475C-BFB9-5C243BBD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88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B8DB-83C2-42BC-9A79-3DA7FD4D6A09}" type="datetimeFigureOut">
              <a:rPr lang="id-ID" smtClean="0"/>
              <a:t>05/12/2015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AF44-BD91-475C-BFB9-5C243BBD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945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B8DB-83C2-42BC-9A79-3DA7FD4D6A09}" type="datetimeFigureOut">
              <a:rPr lang="id-ID" smtClean="0"/>
              <a:t>05/12/2015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AF44-BD91-475C-BFB9-5C243BBD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816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B8DB-83C2-42BC-9A79-3DA7FD4D6A09}" type="datetimeFigureOut">
              <a:rPr lang="id-ID" smtClean="0"/>
              <a:t>05/12/2015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AF44-BD91-475C-BFB9-5C243BBD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661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B8DB-83C2-42BC-9A79-3DA7FD4D6A09}" type="datetimeFigureOut">
              <a:rPr lang="id-ID" smtClean="0"/>
              <a:t>05/12/2015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AF44-BD91-475C-BFB9-5C243BBD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2699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B8DB-83C2-42BC-9A79-3DA7FD4D6A09}" type="datetimeFigureOut">
              <a:rPr lang="id-ID" smtClean="0"/>
              <a:t>05/12/2015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AF44-BD91-475C-BFB9-5C243BBD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550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B8DB-83C2-42BC-9A79-3DA7FD4D6A09}" type="datetimeFigureOut">
              <a:rPr lang="id-ID" smtClean="0"/>
              <a:t>05/12/2015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AF44-BD91-475C-BFB9-5C243BBD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845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B8DB-83C2-42BC-9A79-3DA7FD4D6A09}" type="datetimeFigureOut">
              <a:rPr lang="id-ID" smtClean="0"/>
              <a:t>05/12/2015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AF44-BD91-475C-BFB9-5C243BBD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505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B8DB-83C2-42BC-9A79-3DA7FD4D6A09}" type="datetimeFigureOut">
              <a:rPr lang="id-ID" smtClean="0"/>
              <a:t>05/12/2015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AF44-BD91-475C-BFB9-5C243BBD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765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B8DB-83C2-42BC-9A79-3DA7FD4D6A09}" type="datetimeFigureOut">
              <a:rPr lang="id-ID" smtClean="0"/>
              <a:t>05/12/2015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AF44-BD91-475C-BFB9-5C243BBD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029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B8DB-83C2-42BC-9A79-3DA7FD4D6A09}" type="datetimeFigureOut">
              <a:rPr lang="id-ID" smtClean="0"/>
              <a:t>05/12/2015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AF44-BD91-475C-BFB9-5C243BBD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93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B8DB-83C2-42BC-9A79-3DA7FD4D6A09}" type="datetimeFigureOut">
              <a:rPr lang="id-ID" smtClean="0"/>
              <a:t>05/12/2015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6AF44-BD91-475C-BFB9-5C243BBD257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434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6.jpe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gi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daddy.com/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Computer Network Introduction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421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1411-DFE2-441C-93D3-A4675DD08F5A}" type="slidenum">
              <a:rPr lang="en-US"/>
              <a:pPr/>
              <a:t>10</a:t>
            </a:fld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305800" cy="5113337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4000"/>
              <a:t>Categories of UTP Cables</a:t>
            </a:r>
          </a:p>
          <a:p>
            <a:pPr>
              <a:buFontTx/>
              <a:buNone/>
            </a:pPr>
            <a:r>
              <a:rPr lang="en-US" sz="2400"/>
              <a:t>EIA classifies UTP cables according to the quality:</a:t>
            </a:r>
          </a:p>
          <a:p>
            <a:r>
              <a:rPr lang="en-US" sz="2400" i="1">
                <a:solidFill>
                  <a:schemeClr val="hlink"/>
                </a:solidFill>
              </a:rPr>
              <a:t>Category 1</a:t>
            </a:r>
            <a:r>
              <a:rPr lang="en-US" sz="2400"/>
              <a:t> ― the lowest quality, only good for voice, mainly found in very old buildings, not recommended now</a:t>
            </a:r>
          </a:p>
          <a:p>
            <a:r>
              <a:rPr lang="en-US" sz="2400" i="1">
                <a:solidFill>
                  <a:schemeClr val="hlink"/>
                </a:solidFill>
              </a:rPr>
              <a:t>Category 2</a:t>
            </a:r>
            <a:r>
              <a:rPr lang="en-US" sz="2400"/>
              <a:t> ― good for voice and low data rates (up to 4Mbps for low-speed token ring networks)</a:t>
            </a:r>
          </a:p>
          <a:p>
            <a:r>
              <a:rPr lang="en-US" sz="2400" i="1">
                <a:solidFill>
                  <a:schemeClr val="hlink"/>
                </a:solidFill>
              </a:rPr>
              <a:t>Category 3</a:t>
            </a:r>
            <a:r>
              <a:rPr lang="en-US" sz="2400"/>
              <a:t> ― at least 3 twists per foot, for up to 10 Mbps (common in phone networks in residential buildings)</a:t>
            </a:r>
          </a:p>
          <a:p>
            <a:r>
              <a:rPr lang="en-US" sz="2400" i="1">
                <a:solidFill>
                  <a:schemeClr val="hlink"/>
                </a:solidFill>
              </a:rPr>
              <a:t>Category 4</a:t>
            </a:r>
            <a:r>
              <a:rPr lang="en-US" sz="2400"/>
              <a:t> ― up to 16 Mbps (mainly for token rings)</a:t>
            </a:r>
          </a:p>
          <a:p>
            <a:r>
              <a:rPr lang="en-US" sz="2400" i="1">
                <a:solidFill>
                  <a:schemeClr val="hlink"/>
                </a:solidFill>
              </a:rPr>
              <a:t>Category 5</a:t>
            </a:r>
            <a:r>
              <a:rPr lang="en-US" sz="2400"/>
              <a:t> (or </a:t>
            </a:r>
            <a:r>
              <a:rPr lang="en-US" sz="2400" i="1"/>
              <a:t>5e</a:t>
            </a:r>
            <a:r>
              <a:rPr lang="en-US" sz="2400"/>
              <a:t>) ― up to 100 Mbps (common for networks targeted for high-speed data communications)</a:t>
            </a:r>
          </a:p>
          <a:p>
            <a:r>
              <a:rPr lang="en-US" sz="2400" i="1">
                <a:solidFill>
                  <a:schemeClr val="hlink"/>
                </a:solidFill>
              </a:rPr>
              <a:t>Category 6</a:t>
            </a:r>
            <a:r>
              <a:rPr lang="en-US" sz="2400"/>
              <a:t> ― more twists than Cat 5, up to 1 Gbps</a:t>
            </a:r>
          </a:p>
        </p:txBody>
      </p:sp>
    </p:spTree>
    <p:extLst>
      <p:ext uri="{BB962C8B-B14F-4D97-AF65-F5344CB8AC3E}">
        <p14:creationId xmlns:p14="http://schemas.microsoft.com/office/powerpoint/2010/main" val="1067671902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F874-6811-468D-AD2F-E3B5D291F051}" type="slidenum">
              <a:rPr lang="en-US"/>
              <a:pPr/>
              <a:t>11</a:t>
            </a:fld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29600" cy="3270250"/>
          </a:xfrm>
        </p:spPr>
        <p:txBody>
          <a:bodyPr/>
          <a:lstStyle/>
          <a:p>
            <a:pPr>
              <a:spcAft>
                <a:spcPct val="10000"/>
              </a:spcAft>
              <a:buFontTx/>
              <a:buNone/>
            </a:pPr>
            <a:r>
              <a:rPr lang="en-US" sz="4000" b="1">
                <a:solidFill>
                  <a:schemeClr val="hlink"/>
                </a:solidFill>
              </a:rPr>
              <a:t>Coaxial Cables</a:t>
            </a:r>
          </a:p>
          <a:p>
            <a:r>
              <a:rPr lang="en-US" sz="2400" b="1"/>
              <a:t>In general, </a:t>
            </a:r>
            <a:r>
              <a:rPr lang="en-US" sz="2400" b="1" u="sng">
                <a:solidFill>
                  <a:schemeClr val="hlink"/>
                </a:solidFill>
              </a:rPr>
              <a:t>coaxial cables</a:t>
            </a:r>
            <a:r>
              <a:rPr lang="en-US" sz="2400" b="1"/>
              <a:t>, or </a:t>
            </a:r>
            <a:r>
              <a:rPr lang="en-US" sz="2400" b="1" u="sng">
                <a:solidFill>
                  <a:schemeClr val="hlink"/>
                </a:solidFill>
              </a:rPr>
              <a:t>coax</a:t>
            </a:r>
            <a:r>
              <a:rPr lang="en-US" sz="2400" b="1"/>
              <a:t>, carry signals of higher freq (100KHz–500MHz) than UTP cables</a:t>
            </a:r>
          </a:p>
          <a:p>
            <a:r>
              <a:rPr lang="en-US" sz="2400" b="1"/>
              <a:t>Outer metallic wrapping serves both as a shield against noise and as the second conductor that completes the circuit</a:t>
            </a:r>
          </a:p>
        </p:txBody>
      </p:sp>
      <p:pic>
        <p:nvPicPr>
          <p:cNvPr id="80900" name="Picture 4" descr="Coaxial_c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16338"/>
            <a:ext cx="7632700" cy="302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299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ECCF-1159-48C9-8BA6-59BB7A6AD624}" type="slidenum">
              <a:rPr lang="en-US"/>
              <a:pPr/>
              <a:t>12</a:t>
            </a:fld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3" y="1052513"/>
            <a:ext cx="8458200" cy="5472112"/>
          </a:xfrm>
        </p:spPr>
        <p:txBody>
          <a:bodyPr/>
          <a:lstStyle/>
          <a:p>
            <a:pPr>
              <a:spcAft>
                <a:spcPct val="10000"/>
              </a:spcAft>
              <a:buFontTx/>
              <a:buNone/>
            </a:pPr>
            <a:r>
              <a:rPr lang="en-US" sz="4000" b="1"/>
              <a:t> </a:t>
            </a:r>
            <a:r>
              <a:rPr lang="en-US" sz="4000" b="1">
                <a:solidFill>
                  <a:srgbClr val="3333CC"/>
                </a:solidFill>
              </a:rPr>
              <a:t>Fiber-Optic Cables</a:t>
            </a:r>
          </a:p>
          <a:p>
            <a:r>
              <a:rPr lang="en-US" sz="2400" b="1"/>
              <a:t>Light travels at </a:t>
            </a:r>
            <a:r>
              <a:rPr lang="en-US" sz="2400" b="1" u="sng"/>
              <a:t>3</a:t>
            </a:r>
            <a:r>
              <a:rPr lang="en-US" sz="2400" b="1" u="sng">
                <a:sym typeface="Symbol" pitchFamily="18" charset="2"/>
              </a:rPr>
              <a:t>10</a:t>
            </a:r>
            <a:r>
              <a:rPr lang="en-US" sz="2400" b="1" u="sng" baseline="30000">
                <a:sym typeface="Symbol" pitchFamily="18" charset="2"/>
              </a:rPr>
              <a:t>8</a:t>
            </a:r>
            <a:r>
              <a:rPr lang="en-US" sz="2400" b="1" u="sng">
                <a:sym typeface="Symbol" pitchFamily="18" charset="2"/>
              </a:rPr>
              <a:t> ms</a:t>
            </a:r>
            <a:r>
              <a:rPr lang="en-US" sz="2400" b="1" u="sng" baseline="30000">
                <a:sym typeface="Symbol" pitchFamily="18" charset="2"/>
              </a:rPr>
              <a:t>-1</a:t>
            </a:r>
            <a:r>
              <a:rPr lang="en-US" sz="2400" b="1">
                <a:sym typeface="Symbol" pitchFamily="18" charset="2"/>
              </a:rPr>
              <a:t> in free space and is the fastest possible speed in the Universe</a:t>
            </a:r>
          </a:p>
          <a:p>
            <a:r>
              <a:rPr lang="en-US" sz="2400" b="1">
                <a:sym typeface="Symbol" pitchFamily="18" charset="2"/>
              </a:rPr>
              <a:t>Light slows down in denser media, e.g. glass</a:t>
            </a:r>
          </a:p>
          <a:p>
            <a:r>
              <a:rPr lang="en-US" sz="2400" b="1" u="sng">
                <a:solidFill>
                  <a:schemeClr val="hlink"/>
                </a:solidFill>
                <a:sym typeface="Symbol" pitchFamily="18" charset="2"/>
              </a:rPr>
              <a:t>Refraction</a:t>
            </a:r>
            <a:r>
              <a:rPr lang="en-US" sz="2400" b="1">
                <a:sym typeface="Symbol" pitchFamily="18" charset="2"/>
              </a:rPr>
              <a:t> occurs at interface, with light bending away from the normal when it enters a less dense medium</a:t>
            </a:r>
          </a:p>
          <a:p>
            <a:endParaRPr lang="en-US" sz="2400" b="1">
              <a:sym typeface="Symbol" pitchFamily="18" charset="2"/>
            </a:endParaRPr>
          </a:p>
          <a:p>
            <a:endParaRPr lang="en-US" sz="3600" b="1">
              <a:sym typeface="Symbol" pitchFamily="18" charset="2"/>
            </a:endParaRPr>
          </a:p>
          <a:p>
            <a:endParaRPr lang="en-US" sz="2400" b="1">
              <a:sym typeface="Symbol" pitchFamily="18" charset="2"/>
            </a:endParaRPr>
          </a:p>
          <a:p>
            <a:endParaRPr lang="en-US" sz="2400" b="1">
              <a:sym typeface="Symbol" pitchFamily="18" charset="2"/>
            </a:endParaRPr>
          </a:p>
          <a:p>
            <a:r>
              <a:rPr lang="en-US" sz="2400" b="1">
                <a:sym typeface="Symbol" pitchFamily="18" charset="2"/>
              </a:rPr>
              <a:t>Beyond the </a:t>
            </a:r>
            <a:r>
              <a:rPr lang="en-US" sz="2400" b="1" i="1" u="sng">
                <a:solidFill>
                  <a:schemeClr val="hlink"/>
                </a:solidFill>
                <a:sym typeface="Symbol" pitchFamily="18" charset="2"/>
              </a:rPr>
              <a:t>critical angle</a:t>
            </a:r>
            <a:r>
              <a:rPr lang="en-US" sz="2400" b="1">
                <a:sym typeface="Symbol" pitchFamily="18" charset="2"/>
              </a:rPr>
              <a:t>   total internal reflection </a:t>
            </a:r>
          </a:p>
        </p:txBody>
      </p:sp>
      <p:pic>
        <p:nvPicPr>
          <p:cNvPr id="82948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005263"/>
            <a:ext cx="771525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5835341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44EC-5314-4E1E-AB1C-52EFDEA2D4E4}" type="slidenum">
              <a:rPr lang="en-US"/>
              <a:pPr/>
              <a:t>13</a:t>
            </a:fld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1125538"/>
            <a:ext cx="8229600" cy="42608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2400" b="1"/>
              <a:t>An optical fiber consists of a </a:t>
            </a:r>
            <a:r>
              <a:rPr lang="en-US" sz="2400" b="1" u="sng">
                <a:solidFill>
                  <a:srgbClr val="3333CC"/>
                </a:solidFill>
              </a:rPr>
              <a:t>core</a:t>
            </a:r>
            <a:r>
              <a:rPr lang="en-US" sz="2400" b="1"/>
              <a:t> (denser material) and a </a:t>
            </a:r>
            <a:r>
              <a:rPr lang="en-US" sz="2400" b="1" u="sng">
                <a:solidFill>
                  <a:srgbClr val="3333CC"/>
                </a:solidFill>
              </a:rPr>
              <a:t>cladding</a:t>
            </a:r>
            <a:r>
              <a:rPr lang="en-US" sz="2400" b="1"/>
              <a:t> (less dense material)</a:t>
            </a:r>
          </a:p>
          <a:p>
            <a:pPr>
              <a:spcBef>
                <a:spcPct val="30000"/>
              </a:spcBef>
            </a:pPr>
            <a:r>
              <a:rPr lang="en-US" sz="2400" b="1"/>
              <a:t>Simplest one is a </a:t>
            </a:r>
            <a:r>
              <a:rPr lang="en-US" sz="2400" b="1">
                <a:solidFill>
                  <a:srgbClr val="3333CC"/>
                </a:solidFill>
              </a:rPr>
              <a:t>multimode step-index optical fiber</a:t>
            </a:r>
          </a:p>
          <a:p>
            <a:pPr>
              <a:spcBef>
                <a:spcPct val="30000"/>
              </a:spcBef>
            </a:pPr>
            <a:r>
              <a:rPr lang="en-US" sz="2400" b="1" u="sng"/>
              <a:t>Multimode</a:t>
            </a:r>
            <a:r>
              <a:rPr lang="en-US" sz="2400" b="1"/>
              <a:t> = multiple paths, whereas </a:t>
            </a:r>
            <a:r>
              <a:rPr lang="en-US" sz="2400" b="1" u="sng"/>
              <a:t>step-index</a:t>
            </a:r>
            <a:r>
              <a:rPr lang="en-US" sz="2400" b="1"/>
              <a:t> = refractive index follows a step-function profile (i.e. an abrupt change of refractive index between the </a:t>
            </a:r>
            <a:r>
              <a:rPr lang="en-US" sz="2400" b="1">
                <a:solidFill>
                  <a:srgbClr val="3333CC"/>
                </a:solidFill>
              </a:rPr>
              <a:t>core</a:t>
            </a:r>
            <a:r>
              <a:rPr lang="en-US" sz="2400" b="1"/>
              <a:t> and the </a:t>
            </a:r>
            <a:r>
              <a:rPr lang="en-US" sz="2400" b="1">
                <a:solidFill>
                  <a:srgbClr val="3333CC"/>
                </a:solidFill>
              </a:rPr>
              <a:t>cladding</a:t>
            </a:r>
            <a:r>
              <a:rPr lang="en-US" sz="2400" b="1"/>
              <a:t>)</a:t>
            </a:r>
          </a:p>
          <a:p>
            <a:pPr>
              <a:spcBef>
                <a:spcPct val="30000"/>
              </a:spcBef>
            </a:pPr>
            <a:r>
              <a:rPr lang="en-US" sz="2400" b="1"/>
              <a:t>Light bounces back and forth along the core</a:t>
            </a:r>
          </a:p>
          <a:p>
            <a:pPr>
              <a:spcBef>
                <a:spcPct val="30000"/>
              </a:spcBef>
            </a:pPr>
            <a:r>
              <a:rPr lang="en-US" sz="2400" b="1">
                <a:sym typeface="Symbol" pitchFamily="18" charset="2"/>
              </a:rPr>
              <a:t>Common light sources: LEDs and lasers</a:t>
            </a:r>
          </a:p>
        </p:txBody>
      </p:sp>
      <p:pic>
        <p:nvPicPr>
          <p:cNvPr id="86020" name="Picture 4" descr="Step_Index_Optical_Fibr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89"/>
          <a:stretch>
            <a:fillRect/>
          </a:stretch>
        </p:blipFill>
        <p:spPr bwMode="auto">
          <a:xfrm>
            <a:off x="1381125" y="5068888"/>
            <a:ext cx="6430963" cy="167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987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3252-3703-4E9C-A394-AC03872DFA10}" type="slidenum">
              <a:rPr lang="en-US"/>
              <a:pPr/>
              <a:t>14</a:t>
            </a:fld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28725"/>
            <a:ext cx="8231187" cy="5629275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en-US" sz="4000" b="1"/>
              <a:t>Advantages and Disadvantages</a:t>
            </a:r>
          </a:p>
          <a:p>
            <a:pPr>
              <a:buClr>
                <a:srgbClr val="FF0000"/>
              </a:buClr>
              <a:buFont typeface="Wingdings" pitchFamily="2" charset="2"/>
              <a:buChar char="J"/>
            </a:pPr>
            <a:r>
              <a:rPr lang="en-US" sz="2400"/>
              <a:t>Noise resistance ― external light is blocked by outer jacket</a:t>
            </a:r>
          </a:p>
          <a:p>
            <a:pPr>
              <a:buClr>
                <a:srgbClr val="FF0000"/>
              </a:buClr>
              <a:buFont typeface="Wingdings" pitchFamily="2" charset="2"/>
              <a:buChar char="J"/>
            </a:pPr>
            <a:r>
              <a:rPr lang="en-US" sz="2400"/>
              <a:t>Less signal attenuation ― a signal can run for miles without regeneration (currently, the lowest measured loss is about ~4% or 0.16dB per km)</a:t>
            </a:r>
          </a:p>
          <a:p>
            <a:pPr>
              <a:spcAft>
                <a:spcPct val="30000"/>
              </a:spcAft>
              <a:buClr>
                <a:srgbClr val="FF0000"/>
              </a:buClr>
              <a:buFont typeface="Wingdings" pitchFamily="2" charset="2"/>
              <a:buChar char="J"/>
            </a:pPr>
            <a:r>
              <a:rPr lang="en-US" sz="2400"/>
              <a:t>Higher bandwidth ― currently, limits on data rates come from the signal generation/reception technology, not the fiber itself</a:t>
            </a:r>
          </a:p>
          <a:p>
            <a:pPr>
              <a:buClr>
                <a:schemeClr val="bg2"/>
              </a:buClr>
              <a:buFont typeface="Wingdings" pitchFamily="2" charset="2"/>
              <a:buChar char="L"/>
            </a:pPr>
            <a:r>
              <a:rPr lang="en-US" sz="2400"/>
              <a:t>Cost ― Optical fibers are expensive</a:t>
            </a:r>
          </a:p>
          <a:p>
            <a:pPr>
              <a:buClr>
                <a:schemeClr val="bg2"/>
              </a:buClr>
              <a:buFont typeface="Wingdings" pitchFamily="2" charset="2"/>
              <a:buChar char="L"/>
            </a:pPr>
            <a:r>
              <a:rPr lang="en-US" sz="2400"/>
              <a:t>Installation/maintenance ― any crack in the core will degrade the signal, and all connections must be perfectly aligned</a:t>
            </a:r>
          </a:p>
        </p:txBody>
      </p:sp>
    </p:spTree>
    <p:extLst>
      <p:ext uri="{BB962C8B-B14F-4D97-AF65-F5344CB8AC3E}">
        <p14:creationId xmlns:p14="http://schemas.microsoft.com/office/powerpoint/2010/main" val="1810059715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38D7-2F46-4C90-81D7-8E9C5253B2DB}" type="slidenum">
              <a:rPr lang="en-US"/>
              <a:pPr/>
              <a:t>15</a:t>
            </a:fld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57200" y="1219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</a:pPr>
            <a:r>
              <a:rPr lang="en-US" sz="4000" b="1">
                <a:latin typeface="Arial" charset="0"/>
              </a:rPr>
              <a:t>LAN and WAN</a:t>
            </a:r>
            <a:r>
              <a:rPr lang="en-US">
                <a:latin typeface="Arial" charset="0"/>
              </a:rPr>
              <a:t>	</a:t>
            </a:r>
            <a:endParaRPr lang="en-US" sz="3600" b="1">
              <a:latin typeface="Arial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457200" y="2209800"/>
            <a:ext cx="8305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b="1">
                <a:latin typeface="Arial" charset="0"/>
              </a:rPr>
              <a:t>Local Area Network (LAN)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Small network, short distance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A room, a floor, a building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Limited by </a:t>
            </a:r>
            <a:r>
              <a:rPr lang="en-US" b="1">
                <a:solidFill>
                  <a:srgbClr val="FF3300"/>
                </a:solidFill>
              </a:rPr>
              <a:t>no. of computers</a:t>
            </a:r>
            <a:r>
              <a:rPr lang="en-US" b="1"/>
              <a:t> and </a:t>
            </a:r>
            <a:r>
              <a:rPr lang="en-US" b="1">
                <a:solidFill>
                  <a:srgbClr val="FF3300"/>
                </a:solidFill>
              </a:rPr>
              <a:t>distance covered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Usually one kind of technology throughout the LAN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Serve a department within an organization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>
                <a:solidFill>
                  <a:srgbClr val="FF3300"/>
                </a:solidFill>
              </a:rPr>
              <a:t>Examples:</a:t>
            </a:r>
            <a:r>
              <a:rPr lang="en-US" b="1"/>
              <a:t> 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Network inside the Student Computer Room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Network inside CF502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Network inside your home</a:t>
            </a:r>
          </a:p>
        </p:txBody>
      </p:sp>
    </p:spTree>
    <p:extLst>
      <p:ext uri="{BB962C8B-B14F-4D97-AF65-F5344CB8AC3E}">
        <p14:creationId xmlns:p14="http://schemas.microsoft.com/office/powerpoint/2010/main" val="25619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4434-DBC1-413F-9700-05FA52F42483}" type="slidenum">
              <a:rPr lang="en-US"/>
              <a:pPr/>
              <a:t>16</a:t>
            </a:fld>
            <a:endParaRPr 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381000" y="1371600"/>
            <a:ext cx="8458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b="1">
                <a:latin typeface="Arial" charset="0"/>
              </a:rPr>
              <a:t>Wide Area Network (WAN)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A network that uses long-range </a:t>
            </a:r>
            <a:r>
              <a:rPr lang="en-US" b="1">
                <a:solidFill>
                  <a:srgbClr val="FF3300"/>
                </a:solidFill>
              </a:rPr>
              <a:t>telecommunication links</a:t>
            </a:r>
            <a:r>
              <a:rPr lang="en-US" b="1"/>
              <a:t> to connect 2 or more LANs/computers housed in different places far apart.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Towns, states, countries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>
                <a:solidFill>
                  <a:srgbClr val="FF3300"/>
                </a:solidFill>
              </a:rPr>
              <a:t>Examples: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Network of our Campus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Internet</a:t>
            </a:r>
          </a:p>
        </p:txBody>
      </p:sp>
      <p:pic>
        <p:nvPicPr>
          <p:cNvPr id="45064" name="Picture 8" descr="b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648200"/>
            <a:ext cx="2667000" cy="106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5" name="Picture 9" descr="b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2667000" cy="106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6" name="Picture 10" descr="b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486400"/>
            <a:ext cx="2667000" cy="106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7" name="AutoShape 11"/>
          <p:cNvSpPr>
            <a:spLocks noChangeArrowheads="1"/>
          </p:cNvSpPr>
          <p:nvPr/>
        </p:nvSpPr>
        <p:spPr bwMode="auto">
          <a:xfrm>
            <a:off x="4038600" y="4876800"/>
            <a:ext cx="1981200" cy="990600"/>
          </a:xfrm>
          <a:prstGeom prst="cloudCallout">
            <a:avLst>
              <a:gd name="adj1" fmla="val -20995"/>
              <a:gd name="adj2" fmla="val 261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/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4648200" y="5053013"/>
            <a:ext cx="1033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WAN</a:t>
            </a:r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>
            <a:off x="3581400" y="5257800"/>
            <a:ext cx="381000" cy="4572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auto">
          <a:xfrm rot="2369951">
            <a:off x="5562600" y="5791200"/>
            <a:ext cx="381000" cy="4572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71" name="AutoShape 15"/>
          <p:cNvSpPr>
            <a:spLocks noChangeArrowheads="1"/>
          </p:cNvSpPr>
          <p:nvPr/>
        </p:nvSpPr>
        <p:spPr bwMode="auto">
          <a:xfrm rot="-3163894">
            <a:off x="5753100" y="4457700"/>
            <a:ext cx="381000" cy="4572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990600" y="5638800"/>
            <a:ext cx="2514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>
                <a:latin typeface="Arial" charset="0"/>
              </a:rPr>
              <a:t>Student Computer Centre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6400800" y="2895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>
                <a:latin typeface="Arial" charset="0"/>
              </a:rPr>
              <a:t>Your home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6629400" y="4953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>
                <a:latin typeface="Arial" charset="0"/>
              </a:rPr>
              <a:t>USA</a:t>
            </a:r>
          </a:p>
        </p:txBody>
      </p:sp>
    </p:spTree>
    <p:extLst>
      <p:ext uri="{BB962C8B-B14F-4D97-AF65-F5344CB8AC3E}">
        <p14:creationId xmlns:p14="http://schemas.microsoft.com/office/powerpoint/2010/main" val="45944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BF04B-F972-44FB-A872-D303C92ED015}" type="slidenum">
              <a:rPr lang="en-US"/>
              <a:pPr/>
              <a:t>17</a:t>
            </a:fld>
            <a:endParaRPr lang="en-US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609600" y="1276350"/>
            <a:ext cx="8534400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4213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1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2800" b="1">
                <a:latin typeface="Arial" charset="0"/>
              </a:rPr>
              <a:t>Example WAN technologies</a:t>
            </a:r>
            <a:r>
              <a:rPr lang="en-US" sz="2800" b="1"/>
              <a:t>:</a:t>
            </a:r>
          </a:p>
          <a:p>
            <a:pPr eaLnBrk="0" hangingPunct="0">
              <a:buFontTx/>
              <a:buChar char="•"/>
            </a:pPr>
            <a:endParaRPr lang="en-US" sz="1000" b="1"/>
          </a:p>
          <a:p>
            <a:pPr lvl="1" eaLnBrk="0" hangingPunct="0"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ISDN</a:t>
            </a:r>
            <a:r>
              <a:rPr lang="en-US" sz="2800" b="1"/>
              <a:t> – Integrated Service Digital Network</a:t>
            </a:r>
          </a:p>
          <a:p>
            <a:pPr lvl="2" eaLnBrk="0" hangingPunct="0">
              <a:buFontTx/>
              <a:buChar char="•"/>
            </a:pPr>
            <a:r>
              <a:rPr lang="en-US" b="1"/>
              <a:t>Basic rate: 192 Kbps   Primary rate: 1.544Mbps</a:t>
            </a:r>
          </a:p>
          <a:p>
            <a:pPr lvl="1" eaLnBrk="0" hangingPunct="0"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T-Carriers</a:t>
            </a:r>
            <a:r>
              <a:rPr lang="en-US" sz="2800"/>
              <a:t> </a:t>
            </a:r>
            <a:r>
              <a:rPr lang="en-US" sz="2800" b="1"/>
              <a:t>― basically digital phone lines</a:t>
            </a:r>
          </a:p>
          <a:p>
            <a:pPr lvl="2" eaLnBrk="0" hangingPunct="0">
              <a:buFontTx/>
              <a:buChar char="•"/>
            </a:pPr>
            <a:r>
              <a:rPr lang="en-US" b="1"/>
              <a:t>T1: 1.544Mbps     T3: 28</a:t>
            </a:r>
            <a:r>
              <a:rPr lang="en-US" b="1">
                <a:sym typeface="Symbol" pitchFamily="18" charset="2"/>
              </a:rPr>
              <a:t></a:t>
            </a:r>
            <a:r>
              <a:rPr lang="en-US" b="1"/>
              <a:t>T1</a:t>
            </a:r>
          </a:p>
          <a:p>
            <a:pPr lvl="1" eaLnBrk="0" hangingPunct="0"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Frame relay</a:t>
            </a:r>
          </a:p>
          <a:p>
            <a:pPr lvl="2" eaLnBrk="0" hangingPunct="0">
              <a:buFontTx/>
              <a:buChar char="•"/>
            </a:pPr>
            <a:r>
              <a:rPr lang="en-US" b="1"/>
              <a:t>Each link offers 1.544Mbps or even higher</a:t>
            </a:r>
          </a:p>
          <a:p>
            <a:pPr lvl="1" eaLnBrk="0" hangingPunct="0"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ATM</a:t>
            </a:r>
            <a:r>
              <a:rPr lang="en-US" sz="2800" b="1"/>
              <a:t> – Asynchronous Transfer Mode</a:t>
            </a:r>
          </a:p>
          <a:p>
            <a:pPr lvl="2" eaLnBrk="0" hangingPunct="0">
              <a:buFontTx/>
              <a:buChar char="•"/>
            </a:pPr>
            <a:r>
              <a:rPr lang="en-US" b="1"/>
              <a:t>Support B-ISDN: 155Mbps or 622Mbps or higher</a:t>
            </a:r>
          </a:p>
          <a:p>
            <a:pPr lvl="1" eaLnBrk="0" hangingPunct="0"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SONET</a:t>
            </a:r>
            <a:r>
              <a:rPr lang="en-US" sz="2800" b="1"/>
              <a:t> – Synchronous Optical Network</a:t>
            </a:r>
          </a:p>
          <a:p>
            <a:pPr lvl="2" eaLnBrk="0" hangingPunct="0">
              <a:buFontTx/>
              <a:buChar char="•"/>
            </a:pPr>
            <a:r>
              <a:rPr lang="en-US" b="1"/>
              <a:t>Basic rate OC1: 51.84Mbps</a:t>
            </a:r>
          </a:p>
          <a:p>
            <a:pPr lvl="2" eaLnBrk="0" hangingPunct="0">
              <a:buFontTx/>
              <a:buChar char="•"/>
            </a:pPr>
            <a:r>
              <a:rPr lang="en-US" b="1"/>
              <a:t>Support OC12 and up to OC192 (9953.28Mbps) or even higher in the future</a:t>
            </a:r>
            <a:endParaRPr lang="en-US" b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053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D9C9-491D-4A58-9863-6B0F43A255F0}" type="slidenum">
              <a:rPr lang="en-US"/>
              <a:pPr/>
              <a:t>18</a:t>
            </a:fld>
            <a:endParaRPr lang="en-US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57200" y="1371600"/>
            <a:ext cx="85344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4213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1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2800" b="1"/>
              <a:t>Example of WAN: </a:t>
            </a:r>
            <a:r>
              <a:rPr lang="en-US" sz="2800" b="1">
                <a:solidFill>
                  <a:srgbClr val="FF3300"/>
                </a:solidFill>
              </a:rPr>
              <a:t>Broadband Cable Network</a:t>
            </a:r>
          </a:p>
          <a:p>
            <a:pPr eaLnBrk="0" hangingPunct="0">
              <a:buFontTx/>
              <a:buChar char="•"/>
            </a:pPr>
            <a:endParaRPr lang="en-US" sz="1000" b="1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85800" y="2133600"/>
            <a:ext cx="8237538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40000"/>
              </a:spcBef>
              <a:buFontTx/>
              <a:buChar char="•"/>
            </a:pPr>
            <a:r>
              <a:rPr lang="en-US" b="1">
                <a:solidFill>
                  <a:srgbClr val="FF3300"/>
                </a:solidFill>
              </a:rPr>
              <a:t>Cable TV</a:t>
            </a:r>
            <a:r>
              <a:rPr lang="en-US" b="1"/>
              <a:t> services have been extensively developed in most modern cities</a:t>
            </a:r>
          </a:p>
          <a:p>
            <a:pPr eaLnBrk="0" hangingPunct="0">
              <a:spcBef>
                <a:spcPct val="40000"/>
              </a:spcBef>
              <a:buFontTx/>
              <a:buChar char="•"/>
            </a:pPr>
            <a:r>
              <a:rPr lang="en-US" b="1"/>
              <a:t>Cable TV companies try to make use of their coaxial cable  installed (that are supposed to carry TV signals) to deliver broadband data services</a:t>
            </a:r>
          </a:p>
          <a:p>
            <a:pPr eaLnBrk="0" hangingPunct="0">
              <a:spcBef>
                <a:spcPct val="40000"/>
              </a:spcBef>
              <a:buFontTx/>
              <a:buChar char="•"/>
            </a:pPr>
            <a:r>
              <a:rPr lang="en-US" b="1"/>
              <a:t>Many cable network wiring has been replaced with </a:t>
            </a:r>
            <a:r>
              <a:rPr lang="en-US" b="1">
                <a:solidFill>
                  <a:srgbClr val="FF3300"/>
                </a:solidFill>
              </a:rPr>
              <a:t>hybrid fiber-coax</a:t>
            </a:r>
            <a:r>
              <a:rPr lang="en-US" b="1"/>
              <a:t> (</a:t>
            </a:r>
            <a:r>
              <a:rPr lang="en-US" b="1">
                <a:solidFill>
                  <a:srgbClr val="FF3300"/>
                </a:solidFill>
              </a:rPr>
              <a:t>HFC</a:t>
            </a:r>
            <a:r>
              <a:rPr lang="en-US" b="1"/>
              <a:t>) ― i.e. use of fiber-optic cable to connect to the subscribers’ buildings, and then the original coaxial cable to connect to each household</a:t>
            </a:r>
          </a:p>
        </p:txBody>
      </p:sp>
    </p:spTree>
    <p:extLst>
      <p:ext uri="{BB962C8B-B14F-4D97-AF65-F5344CB8AC3E}">
        <p14:creationId xmlns:p14="http://schemas.microsoft.com/office/powerpoint/2010/main" val="3846293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E0AC-32B7-4D0D-B2BE-54FE9810656D}" type="slidenum">
              <a:rPr lang="en-US"/>
              <a:pPr/>
              <a:t>19</a:t>
            </a:fld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81000" y="1219200"/>
            <a:ext cx="8534400" cy="502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267200" y="1371600"/>
            <a:ext cx="4648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FF3300"/>
                </a:solidFill>
                <a:latin typeface="Arial" charset="0"/>
              </a:rPr>
              <a:t>The connection is shared by a number of subscribers, hence may raise performance and security problems</a:t>
            </a:r>
            <a:endParaRPr lang="en-US">
              <a:latin typeface="Arial" charset="0"/>
            </a:endParaRPr>
          </a:p>
        </p:txBody>
      </p:sp>
      <p:graphicFrame>
        <p:nvGraphicFramePr>
          <p:cNvPr id="54281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6705600" y="3962400"/>
          <a:ext cx="1200150" cy="161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lip" r:id="rId3" imgW="1841400" imgH="2109600" progId="MS_ClipArt_Gallery.2">
                  <p:embed/>
                </p:oleObj>
              </mc:Choice>
              <mc:Fallback>
                <p:oleObj name="Clip" r:id="rId3" imgW="1841400" imgH="210960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962400"/>
                        <a:ext cx="1200150" cy="161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2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95400" y="3200400"/>
          <a:ext cx="762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" r:id="rId5" imgW="1000080" imgH="1427040" progId="MS_ClipArt_Gallery.2">
                  <p:embed/>
                </p:oleObj>
              </mc:Choice>
              <mc:Fallback>
                <p:oleObj name="Clip" r:id="rId5" imgW="1000080" imgH="14270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00400"/>
                        <a:ext cx="762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3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2133600" y="4038600"/>
          <a:ext cx="762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7" imgW="1000080" imgH="1427040" progId="MS_ClipArt_Gallery.2">
                  <p:embed/>
                </p:oleObj>
              </mc:Choice>
              <mc:Fallback>
                <p:oleObj name="Clip" r:id="rId7" imgW="1000080" imgH="14270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38600"/>
                        <a:ext cx="762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4" name="Object 12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24000" y="1600200"/>
          <a:ext cx="762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lip" r:id="rId8" imgW="1000080" imgH="1427040" progId="MS_ClipArt_Gallery.2">
                  <p:embed/>
                </p:oleObj>
              </mc:Choice>
              <mc:Fallback>
                <p:oleObj name="Clip" r:id="rId8" imgW="1000080" imgH="14270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00200"/>
                        <a:ext cx="762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5" name="Object 1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43000" y="4876800"/>
          <a:ext cx="762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lip" r:id="rId9" imgW="1000080" imgH="1427040" progId="MS_ClipArt_Gallery.2">
                  <p:embed/>
                </p:oleObj>
              </mc:Choice>
              <mc:Fallback>
                <p:oleObj name="Clip" r:id="rId9" imgW="1000080" imgH="14270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76800"/>
                        <a:ext cx="762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6" name="Object 1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48000" y="4876800"/>
          <a:ext cx="762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lip" r:id="rId10" imgW="1000080" imgH="1427040" progId="MS_ClipArt_Gallery.2">
                  <p:embed/>
                </p:oleObj>
              </mc:Choice>
              <mc:Fallback>
                <p:oleObj name="Clip" r:id="rId10" imgW="1000080" imgH="14270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876800"/>
                        <a:ext cx="762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7" name="Line 15"/>
          <p:cNvSpPr>
            <a:spLocks noChangeShapeType="1"/>
          </p:cNvSpPr>
          <p:nvPr/>
        </p:nvSpPr>
        <p:spPr bwMode="auto">
          <a:xfrm flipH="1" flipV="1">
            <a:off x="4800600" y="4876800"/>
            <a:ext cx="1828800" cy="3048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 rot="520068">
            <a:off x="4648200" y="4572000"/>
            <a:ext cx="2214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Fiber-optic cable</a:t>
            </a:r>
            <a:endParaRPr lang="en-US">
              <a:latin typeface="Arial" charset="0"/>
            </a:endParaRP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6553200" y="5486400"/>
            <a:ext cx="2149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Cable company</a:t>
            </a:r>
            <a:endParaRPr lang="en-US">
              <a:latin typeface="Arial" charset="0"/>
            </a:endParaRPr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 flipV="1">
            <a:off x="3810000" y="3657600"/>
            <a:ext cx="990600" cy="1219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>
            <a:off x="3810000" y="4876800"/>
            <a:ext cx="9906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 flipH="1" flipV="1">
            <a:off x="2819400" y="4572000"/>
            <a:ext cx="19812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 flipH="1" flipV="1">
            <a:off x="1905000" y="4267200"/>
            <a:ext cx="2286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 flipH="1">
            <a:off x="1828800" y="5562600"/>
            <a:ext cx="1295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1828800" y="5486400"/>
            <a:ext cx="2149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Coaxial </a:t>
            </a:r>
          </a:p>
          <a:p>
            <a:pPr eaLnBrk="0" hangingPunct="0"/>
            <a:r>
              <a:rPr lang="en-US" sz="2000" b="1">
                <a:latin typeface="Arial" charset="0"/>
              </a:rPr>
              <a:t>Cable</a:t>
            </a:r>
            <a:endParaRPr lang="en-US">
              <a:latin typeface="Arial" charset="0"/>
            </a:endParaRPr>
          </a:p>
        </p:txBody>
      </p:sp>
      <p:sp>
        <p:nvSpPr>
          <p:cNvPr id="54296" name="AutoShape 24"/>
          <p:cNvSpPr>
            <a:spLocks noChangeArrowheads="1"/>
          </p:cNvSpPr>
          <p:nvPr/>
        </p:nvSpPr>
        <p:spPr bwMode="auto">
          <a:xfrm>
            <a:off x="1905000" y="2057400"/>
            <a:ext cx="2438400" cy="1828800"/>
          </a:xfrm>
          <a:prstGeom prst="wedgeEllipseCallout">
            <a:avLst>
              <a:gd name="adj1" fmla="val -59634"/>
              <a:gd name="adj2" fmla="val -514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GB">
              <a:latin typeface="Arial" charset="0"/>
            </a:endParaRPr>
          </a:p>
        </p:txBody>
      </p:sp>
      <p:graphicFrame>
        <p:nvGraphicFramePr>
          <p:cNvPr id="54297" name="Object 25"/>
          <p:cNvGraphicFramePr>
            <a:graphicFrameLocks noChangeAspect="1"/>
          </p:cNvGraphicFramePr>
          <p:nvPr/>
        </p:nvGraphicFramePr>
        <p:xfrm>
          <a:off x="2895600" y="2209800"/>
          <a:ext cx="947738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VISIO" r:id="rId11" imgW="2783520" imgH="2169360" progId="Visio.Drawing.5">
                  <p:embed/>
                </p:oleObj>
              </mc:Choice>
              <mc:Fallback>
                <p:oleObj name="VISIO" r:id="rId11" imgW="2783520" imgH="216936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09800"/>
                        <a:ext cx="947738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4298" name="Picture 26" descr="t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71800"/>
            <a:ext cx="914400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99" name="Line 27"/>
          <p:cNvSpPr>
            <a:spLocks noChangeShapeType="1"/>
          </p:cNvSpPr>
          <p:nvPr/>
        </p:nvSpPr>
        <p:spPr bwMode="auto">
          <a:xfrm flipH="1" flipV="1">
            <a:off x="3276600" y="3505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 flipH="1" flipV="1">
            <a:off x="3505200" y="28194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2057400" y="2743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TV</a:t>
            </a:r>
            <a:endParaRPr lang="en-US">
              <a:latin typeface="Arial" charset="0"/>
            </a:endParaRPr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2438400" y="22098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PC</a:t>
            </a:r>
            <a:endParaRPr lang="en-US">
              <a:latin typeface="Arial" charset="0"/>
            </a:endParaRP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4419600" y="4953000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Cable Drop</a:t>
            </a:r>
            <a:endParaRPr lang="en-US">
              <a:latin typeface="Arial" charset="0"/>
            </a:endParaRPr>
          </a:p>
        </p:txBody>
      </p:sp>
      <p:sp>
        <p:nvSpPr>
          <p:cNvPr id="54304" name="AutoShape 32"/>
          <p:cNvSpPr>
            <a:spLocks noChangeArrowheads="1"/>
          </p:cNvSpPr>
          <p:nvPr/>
        </p:nvSpPr>
        <p:spPr bwMode="auto">
          <a:xfrm rot="1506965">
            <a:off x="7391400" y="3962400"/>
            <a:ext cx="228600" cy="228600"/>
          </a:xfrm>
          <a:prstGeom prst="triangle">
            <a:avLst>
              <a:gd name="adj" fmla="val 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4305" name="Oval 33"/>
          <p:cNvSpPr>
            <a:spLocks noChangeArrowheads="1"/>
          </p:cNvSpPr>
          <p:nvPr/>
        </p:nvSpPr>
        <p:spPr bwMode="auto">
          <a:xfrm>
            <a:off x="7162800" y="3657600"/>
            <a:ext cx="4572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4306" name="Freeform 34"/>
          <p:cNvSpPr>
            <a:spLocks/>
          </p:cNvSpPr>
          <p:nvPr/>
        </p:nvSpPr>
        <p:spPr bwMode="auto">
          <a:xfrm>
            <a:off x="7315200" y="3657600"/>
            <a:ext cx="152400" cy="152400"/>
          </a:xfrm>
          <a:custGeom>
            <a:avLst/>
            <a:gdLst>
              <a:gd name="T0" fmla="*/ 0 w 96"/>
              <a:gd name="T1" fmla="*/ 96 h 96"/>
              <a:gd name="T2" fmla="*/ 0 w 96"/>
              <a:gd name="T3" fmla="*/ 0 h 96"/>
              <a:gd name="T4" fmla="*/ 96 w 96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96">
                <a:moveTo>
                  <a:pt x="0" y="96"/>
                </a:moveTo>
                <a:lnTo>
                  <a:pt x="0" y="0"/>
                </a:lnTo>
                <a:lnTo>
                  <a:pt x="9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208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1E6A-4A6B-42F1-8D70-793A5E607703}" type="slidenum">
              <a:rPr lang="en-US"/>
              <a:pPr/>
              <a:t>2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3400" y="1447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</a:pPr>
            <a:r>
              <a:rPr lang="en-US" sz="4000" b="1" dirty="0">
                <a:latin typeface="Arial" charset="0"/>
              </a:rPr>
              <a:t>What is a Network?</a:t>
            </a:r>
            <a:r>
              <a:rPr lang="en-US" dirty="0">
                <a:latin typeface="Arial" charset="0"/>
              </a:rPr>
              <a:t>	</a:t>
            </a:r>
            <a:endParaRPr lang="en-US" sz="3600" b="1" dirty="0">
              <a:latin typeface="Arial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33400" y="2852737"/>
            <a:ext cx="81534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800" b="1" dirty="0"/>
              <a:t>A </a:t>
            </a:r>
            <a:r>
              <a:rPr lang="en-US" sz="2800" b="1" u="sng" dirty="0">
                <a:solidFill>
                  <a:srgbClr val="3333CC"/>
                </a:solidFill>
              </a:rPr>
              <a:t>network</a:t>
            </a:r>
            <a:r>
              <a:rPr lang="en-US" sz="2800" b="1" dirty="0"/>
              <a:t> consists of 2 or more computers </a:t>
            </a:r>
            <a:r>
              <a:rPr lang="en-US" sz="2800" b="1" dirty="0">
                <a:solidFill>
                  <a:srgbClr val="FF3300"/>
                </a:solidFill>
              </a:rPr>
              <a:t>connected</a:t>
            </a:r>
            <a:r>
              <a:rPr lang="en-US" sz="2800" b="1" dirty="0"/>
              <a:t> together, and they can </a:t>
            </a:r>
            <a:r>
              <a:rPr lang="en-US" sz="2800" b="1" u="sng" dirty="0">
                <a:solidFill>
                  <a:srgbClr val="3333CC"/>
                </a:solidFill>
              </a:rPr>
              <a:t>communicate</a:t>
            </a:r>
            <a:r>
              <a:rPr lang="en-US" sz="2800" b="1" dirty="0"/>
              <a:t> and </a:t>
            </a:r>
            <a:r>
              <a:rPr lang="en-US" sz="2800" b="1" dirty="0">
                <a:solidFill>
                  <a:srgbClr val="FF3300"/>
                </a:solidFill>
              </a:rPr>
              <a:t>share</a:t>
            </a:r>
            <a:r>
              <a:rPr lang="en-US" sz="2800" b="1" dirty="0"/>
              <a:t> resources (e.g. information)</a:t>
            </a:r>
            <a:endParaRPr lang="en-US" sz="2800" b="1" dirty="0">
              <a:solidFill>
                <a:srgbClr val="FF3300"/>
              </a:solidFill>
            </a:endParaRPr>
          </a:p>
          <a:p>
            <a:pPr algn="ctr" eaLnBrk="0" hangingPunct="0">
              <a:lnSpc>
                <a:spcPct val="60000"/>
              </a:lnSpc>
              <a:buFontTx/>
              <a:buChar char="•"/>
            </a:pPr>
            <a:endParaRPr lang="en-US" sz="2800" b="1" dirty="0">
              <a:solidFill>
                <a:srgbClr val="FF3300"/>
              </a:solidFill>
            </a:endParaRPr>
          </a:p>
        </p:txBody>
      </p:sp>
      <p:pic>
        <p:nvPicPr>
          <p:cNvPr id="1038" name="Picture 14" descr="b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640263"/>
            <a:ext cx="4243388" cy="169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6156325" y="5487988"/>
            <a:ext cx="1666875" cy="971550"/>
            <a:chOff x="1200" y="2202"/>
            <a:chExt cx="912" cy="452"/>
          </a:xfrm>
        </p:grpSpPr>
        <p:pic>
          <p:nvPicPr>
            <p:cNvPr id="1040" name="Picture 16" descr="com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208"/>
              <a:ext cx="388" cy="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1" name="Picture 17" descr="print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4" y="2202"/>
              <a:ext cx="558" cy="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7543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713C-4E85-4124-B332-F3C297F2413E}" type="slidenum">
              <a:rPr lang="en-US"/>
              <a:pPr/>
              <a:t>20</a:t>
            </a:fld>
            <a:endParaRPr lang="en-US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57200" y="1295400"/>
            <a:ext cx="8458200" cy="257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7388" indent="-2301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lnSpc>
                <a:spcPct val="70000"/>
              </a:lnSpc>
              <a:spcBef>
                <a:spcPct val="25000"/>
              </a:spcBef>
              <a:buFontTx/>
              <a:buChar char="•"/>
            </a:pPr>
            <a:r>
              <a:rPr lang="en-US" sz="2800" b="1"/>
              <a:t>Cable is an </a:t>
            </a:r>
            <a:r>
              <a:rPr lang="en-US" sz="2800" b="1">
                <a:solidFill>
                  <a:srgbClr val="FF3300"/>
                </a:solidFill>
              </a:rPr>
              <a:t>asymmetrical</a:t>
            </a:r>
            <a:r>
              <a:rPr lang="en-US" sz="2800" b="1"/>
              <a:t> technology</a:t>
            </a:r>
          </a:p>
          <a:p>
            <a:pPr lvl="1" eaLnBrk="0" hangingPunct="0">
              <a:lnSpc>
                <a:spcPct val="70000"/>
              </a:lnSpc>
              <a:spcBef>
                <a:spcPct val="25000"/>
              </a:spcBef>
              <a:buFontTx/>
              <a:buChar char="•"/>
            </a:pPr>
            <a:r>
              <a:rPr lang="en-US" b="1"/>
              <a:t>Downstream: max 36 Mbps</a:t>
            </a:r>
          </a:p>
          <a:p>
            <a:pPr lvl="1" eaLnBrk="0" hangingPunct="0">
              <a:lnSpc>
                <a:spcPct val="70000"/>
              </a:lnSpc>
              <a:spcBef>
                <a:spcPct val="25000"/>
              </a:spcBef>
              <a:buFontTx/>
              <a:buChar char="•"/>
            </a:pPr>
            <a:r>
              <a:rPr lang="en-US" b="1"/>
              <a:t>Upstream: max 10 Mbps</a:t>
            </a:r>
          </a:p>
          <a:p>
            <a:pPr eaLnBrk="0" hangingPunct="0">
              <a:spcBef>
                <a:spcPct val="25000"/>
              </a:spcBef>
              <a:buFontTx/>
              <a:buChar char="•"/>
            </a:pPr>
            <a:r>
              <a:rPr lang="en-US" sz="2800" b="1"/>
              <a:t>May be reduced to 3 </a:t>
            </a:r>
            <a:r>
              <a:rPr lang="en-US" sz="2800" b="1">
                <a:cs typeface="Times New Roman" pitchFamily="18" charset="0"/>
              </a:rPr>
              <a:t>–</a:t>
            </a:r>
            <a:r>
              <a:rPr lang="en-US" sz="2800" b="1"/>
              <a:t> 10 Mbps downstream and 2 Mbps upstream, depending on no. of subscribers</a:t>
            </a:r>
          </a:p>
          <a:p>
            <a:pPr eaLnBrk="0" hangingPunct="0">
              <a:spcBef>
                <a:spcPct val="25000"/>
              </a:spcBef>
              <a:buFontTx/>
              <a:buChar char="•"/>
            </a:pPr>
            <a:r>
              <a:rPr lang="en-US" sz="2800" b="1"/>
              <a:t>Need a special </a:t>
            </a:r>
            <a:r>
              <a:rPr lang="en-US" sz="2800" b="1">
                <a:solidFill>
                  <a:srgbClr val="FF3300"/>
                </a:solidFill>
              </a:rPr>
              <a:t>cable modem</a:t>
            </a:r>
          </a:p>
        </p:txBody>
      </p:sp>
      <p:pic>
        <p:nvPicPr>
          <p:cNvPr id="55304" name="Picture 8" descr="cablemodem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38600"/>
            <a:ext cx="3352800" cy="12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05" name="Picture 9" descr="cablemodem-back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038600"/>
            <a:ext cx="32766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7543800" y="3352800"/>
            <a:ext cx="1447800" cy="1219200"/>
          </a:xfrm>
          <a:prstGeom prst="wedgeRoundRectCallout">
            <a:avLst>
              <a:gd name="adj1" fmla="val -986"/>
              <a:gd name="adj2" fmla="val 118361"/>
              <a:gd name="adj3" fmla="val 16667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000"/>
                </a:solidFill>
              </a:rPr>
              <a:t>Ethernet</a:t>
            </a:r>
          </a:p>
          <a:p>
            <a:pPr algn="ctr" eaLnBrk="0" hangingPunct="0"/>
            <a:r>
              <a:rPr lang="en-US" b="1">
                <a:solidFill>
                  <a:srgbClr val="FF0000"/>
                </a:solidFill>
              </a:rPr>
              <a:t>link to PC</a:t>
            </a:r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3657600" y="5562600"/>
            <a:ext cx="1828800" cy="990600"/>
          </a:xfrm>
          <a:prstGeom prst="wedgeRoundRectCallout">
            <a:avLst>
              <a:gd name="adj1" fmla="val 168838"/>
              <a:gd name="adj2" fmla="val -16667"/>
              <a:gd name="adj3" fmla="val 16667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0000"/>
                </a:solidFill>
              </a:rPr>
              <a:t>Coaxial link </a:t>
            </a:r>
          </a:p>
          <a:p>
            <a:pPr algn="ctr" eaLnBrk="0" hangingPunct="0"/>
            <a:r>
              <a:rPr lang="en-US" sz="2000" b="1">
                <a:solidFill>
                  <a:srgbClr val="FF0000"/>
                </a:solidFill>
              </a:rPr>
              <a:t>from cable TV </a:t>
            </a:r>
          </a:p>
          <a:p>
            <a:pPr algn="ctr" eaLnBrk="0" hangingPunct="0"/>
            <a:r>
              <a:rPr lang="en-US" sz="2000" b="1">
                <a:solidFill>
                  <a:srgbClr val="FF0000"/>
                </a:solidFill>
              </a:rPr>
              <a:t>socket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304800" y="5257800"/>
            <a:ext cx="365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1800" b="1">
                <a:solidFill>
                  <a:srgbClr val="FF3300"/>
                </a:solidFill>
                <a:latin typeface="Arial" charset="0"/>
              </a:rPr>
              <a:t>Teryon Cable Modem</a:t>
            </a:r>
            <a:endParaRPr lang="en-US" sz="3600" b="1">
              <a:solidFill>
                <a:srgbClr val="FF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95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F2B1-E542-44BF-A65E-63A7DA3A94C8}" type="slidenum">
              <a:rPr lang="en-US"/>
              <a:pPr/>
              <a:t>21</a:t>
            </a:fld>
            <a:endParaRPr lang="en-US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457200" y="1143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</a:pPr>
            <a:r>
              <a:rPr lang="en-US" sz="4000" b="1">
                <a:latin typeface="Arial" charset="0"/>
              </a:rPr>
              <a:t>Peer-to-Peer Networks</a:t>
            </a:r>
            <a:endParaRPr lang="en-US" sz="3600" b="1">
              <a:latin typeface="Arial" charset="0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33400" y="2209800"/>
            <a:ext cx="8153400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4213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2800" b="1"/>
              <a:t>Peer-to-peer network is also called </a:t>
            </a:r>
            <a:r>
              <a:rPr lang="en-US" sz="2800" b="1">
                <a:solidFill>
                  <a:srgbClr val="FF3300"/>
                </a:solidFill>
              </a:rPr>
              <a:t>workgroup</a:t>
            </a:r>
          </a:p>
          <a:p>
            <a:pPr eaLnBrk="0" hangingPunct="0"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No hierarchy</a:t>
            </a:r>
            <a:r>
              <a:rPr lang="en-US" sz="2800" b="1"/>
              <a:t> among computers </a:t>
            </a:r>
            <a:r>
              <a:rPr lang="en-US" sz="2800" b="1">
                <a:sym typeface="Symbol" pitchFamily="18" charset="2"/>
              </a:rPr>
              <a:t></a:t>
            </a:r>
            <a:r>
              <a:rPr lang="en-US" sz="2800" b="1"/>
              <a:t> all are equal</a:t>
            </a:r>
          </a:p>
          <a:p>
            <a:pPr eaLnBrk="0" hangingPunct="0"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No administrator</a:t>
            </a:r>
            <a:r>
              <a:rPr lang="en-US" sz="2800" b="1"/>
              <a:t> responsible for the network</a:t>
            </a:r>
          </a:p>
          <a:p>
            <a:pPr lvl="1" eaLnBrk="0" hangingPunct="0">
              <a:buFontTx/>
              <a:buChar char="•"/>
            </a:pPr>
            <a:endParaRPr lang="en-US" sz="2800" b="1">
              <a:solidFill>
                <a:srgbClr val="FF3300"/>
              </a:solidFill>
            </a:endParaRPr>
          </a:p>
          <a:p>
            <a:pPr algn="ctr" eaLnBrk="0" hangingPunct="0">
              <a:lnSpc>
                <a:spcPct val="60000"/>
              </a:lnSpc>
              <a:buFontTx/>
              <a:buChar char="•"/>
            </a:pPr>
            <a:endParaRPr lang="en-US" sz="2800" b="1">
              <a:solidFill>
                <a:srgbClr val="FF3300"/>
              </a:solidFill>
            </a:endParaRPr>
          </a:p>
        </p:txBody>
      </p:sp>
      <p:pic>
        <p:nvPicPr>
          <p:cNvPr id="49161" name="Picture 9" descr="Peer-to-pe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0"/>
            <a:ext cx="6172200" cy="267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5486400" y="4876800"/>
            <a:ext cx="16891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Peer-to-peer</a:t>
            </a:r>
          </a:p>
        </p:txBody>
      </p:sp>
    </p:spTree>
    <p:extLst>
      <p:ext uri="{BB962C8B-B14F-4D97-AF65-F5344CB8AC3E}">
        <p14:creationId xmlns:p14="http://schemas.microsoft.com/office/powerpoint/2010/main" val="1964006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3EF5-0477-4EB5-952C-CD3B7F087ACC}" type="slidenum">
              <a:rPr lang="en-US"/>
              <a:pPr/>
              <a:t>22</a:t>
            </a:fld>
            <a:endParaRPr lang="en-US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457200" y="1219200"/>
            <a:ext cx="81534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4213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Advantages </a:t>
            </a:r>
            <a:r>
              <a:rPr lang="en-US" sz="2800" b="1"/>
              <a:t>of peer-to-peer networks: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Low cost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Simple to configure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User has full accessibility of the computer</a:t>
            </a:r>
          </a:p>
          <a:p>
            <a:pPr lvl="1" eaLnBrk="0" hangingPunct="0">
              <a:buFontTx/>
              <a:buChar char="•"/>
            </a:pPr>
            <a:endParaRPr lang="en-US" b="1">
              <a:solidFill>
                <a:srgbClr val="FF3300"/>
              </a:solidFill>
            </a:endParaRPr>
          </a:p>
          <a:p>
            <a:pPr algn="ctr" eaLnBrk="0" hangingPunct="0">
              <a:lnSpc>
                <a:spcPct val="60000"/>
              </a:lnSpc>
              <a:buFontTx/>
              <a:buChar char="•"/>
            </a:pP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57200" y="2971800"/>
            <a:ext cx="81534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4213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Disadvantages</a:t>
            </a:r>
            <a:r>
              <a:rPr lang="en-US" sz="2800" b="1"/>
              <a:t> of peer-to-peer networks: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May have duplication in resources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Difficult to uphold security policy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Difficult to handle uneven loading</a:t>
            </a:r>
          </a:p>
          <a:p>
            <a:pPr lvl="1" eaLnBrk="0" hangingPunct="0">
              <a:buFontTx/>
              <a:buChar char="•"/>
            </a:pPr>
            <a:endParaRPr lang="en-US" b="1">
              <a:solidFill>
                <a:srgbClr val="FF3300"/>
              </a:solidFill>
            </a:endParaRPr>
          </a:p>
          <a:p>
            <a:pPr algn="ctr" eaLnBrk="0" hangingPunct="0">
              <a:lnSpc>
                <a:spcPct val="60000"/>
              </a:lnSpc>
              <a:buFontTx/>
              <a:buChar char="•"/>
            </a:pP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457200" y="4622800"/>
            <a:ext cx="81534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4213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Where peer-to-peer network is appropriate: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10 or less users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No specialized services required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Security is not an issue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Only limited growth in the foreseeable future</a:t>
            </a:r>
            <a:endParaRPr lang="en-US" b="1">
              <a:solidFill>
                <a:srgbClr val="FF3300"/>
              </a:solidFill>
            </a:endParaRPr>
          </a:p>
          <a:p>
            <a:pPr algn="ctr" eaLnBrk="0" hangingPunct="0">
              <a:lnSpc>
                <a:spcPct val="60000"/>
              </a:lnSpc>
              <a:buFontTx/>
              <a:buChar char="•"/>
            </a:pPr>
            <a:endParaRPr lang="en-US" sz="2800" b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11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4F95-A959-45E3-844C-BB35AB4B8141}" type="slidenum">
              <a:rPr lang="en-US"/>
              <a:pPr/>
              <a:t>23</a:t>
            </a:fld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572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</a:pPr>
            <a:r>
              <a:rPr lang="en-US" sz="4000" b="1">
                <a:latin typeface="Arial" charset="0"/>
              </a:rPr>
              <a:t>Clients and Servers</a:t>
            </a:r>
            <a:r>
              <a:rPr lang="en-US">
                <a:latin typeface="Arial" charset="0"/>
              </a:rPr>
              <a:t>	</a:t>
            </a:r>
            <a:endParaRPr lang="en-US" sz="3600" b="1">
              <a:latin typeface="Arial" charset="0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90500" y="1828800"/>
            <a:ext cx="89535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b="1">
                <a:latin typeface="Arial" charset="0"/>
              </a:rPr>
              <a:t>Network </a:t>
            </a: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Clients</a:t>
            </a:r>
            <a:r>
              <a:rPr lang="en-US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latin typeface="Arial" charset="0"/>
              </a:rPr>
              <a:t>(</a:t>
            </a: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Workstation</a:t>
            </a:r>
            <a:r>
              <a:rPr lang="en-US" sz="2800" b="1">
                <a:latin typeface="Arial" charset="0"/>
              </a:rPr>
              <a:t>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Computers that request network resources or services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b="1">
                <a:latin typeface="Arial" charset="0"/>
              </a:rPr>
              <a:t>Network </a:t>
            </a: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Servers</a:t>
            </a:r>
            <a:endParaRPr lang="en-US" sz="2800" b="1">
              <a:solidFill>
                <a:srgbClr val="FF3300"/>
              </a:solidFill>
              <a:latin typeface="Arial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Computers that manage and provide network resources and services to clients</a:t>
            </a:r>
          </a:p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Usually have more processing power, memory and hard disk space than clients</a:t>
            </a:r>
          </a:p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Run </a:t>
            </a:r>
            <a:r>
              <a:rPr lang="en-US" b="1">
                <a:solidFill>
                  <a:srgbClr val="FF3300"/>
                </a:solidFill>
              </a:rPr>
              <a:t>Network Operating System</a:t>
            </a:r>
            <a:r>
              <a:rPr lang="en-US" b="1"/>
              <a:t> that can manage not only data, but also </a:t>
            </a:r>
            <a:r>
              <a:rPr lang="en-US" b="1">
                <a:solidFill>
                  <a:srgbClr val="FF3300"/>
                </a:solidFill>
              </a:rPr>
              <a:t>users</a:t>
            </a:r>
            <a:r>
              <a:rPr lang="en-US" b="1"/>
              <a:t>, </a:t>
            </a:r>
            <a:r>
              <a:rPr lang="en-US" b="1">
                <a:solidFill>
                  <a:srgbClr val="FF3300"/>
                </a:solidFill>
              </a:rPr>
              <a:t>groups</a:t>
            </a:r>
            <a:r>
              <a:rPr lang="en-US" b="1"/>
              <a:t>, </a:t>
            </a:r>
            <a:r>
              <a:rPr lang="en-US" b="1">
                <a:solidFill>
                  <a:srgbClr val="FF3300"/>
                </a:solidFill>
              </a:rPr>
              <a:t>security</a:t>
            </a:r>
            <a:r>
              <a:rPr lang="en-US" b="1"/>
              <a:t>, and </a:t>
            </a:r>
            <a:r>
              <a:rPr lang="en-US" b="1">
                <a:solidFill>
                  <a:srgbClr val="FF3300"/>
                </a:solidFill>
              </a:rPr>
              <a:t>applications</a:t>
            </a:r>
            <a:r>
              <a:rPr lang="en-US" b="1"/>
              <a:t> on the network</a:t>
            </a:r>
          </a:p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Servers often have a more stringent requirement on its </a:t>
            </a:r>
            <a:r>
              <a:rPr lang="en-US" b="1">
                <a:solidFill>
                  <a:srgbClr val="FF3300"/>
                </a:solidFill>
              </a:rPr>
              <a:t>performance</a:t>
            </a:r>
            <a:r>
              <a:rPr lang="en-US" b="1"/>
              <a:t> and </a:t>
            </a:r>
            <a:r>
              <a:rPr lang="en-US" b="1">
                <a:solidFill>
                  <a:srgbClr val="FF3300"/>
                </a:solidFill>
              </a:rPr>
              <a:t>reliability</a:t>
            </a:r>
            <a:endParaRPr lang="en-US" sz="28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920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3412-B7C7-448F-BD00-05F8C4BB58A2}" type="slidenum">
              <a:rPr lang="en-US"/>
              <a:pPr/>
              <a:t>24</a:t>
            </a:fld>
            <a:endParaRPr lang="en-US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533400" y="1219200"/>
            <a:ext cx="8153400" cy="307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4213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1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Advantages of client/server networks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Facilitate resource sharing – centrally administrate and control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Facilitate system backup and improve fault tolerance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Enhance security – only administrator can have access to Server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Support more users – difficult to achieve with peer-to-peer networks</a:t>
            </a: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33400" y="4572000"/>
            <a:ext cx="8153400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4213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1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Disadvantages of client/server networks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High cost for Servers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Need expert to configure the network</a:t>
            </a:r>
          </a:p>
          <a:p>
            <a:pPr lvl="1" eaLnBrk="0" hangingPunct="0">
              <a:buFontTx/>
              <a:buChar char="•"/>
            </a:pPr>
            <a:r>
              <a:rPr lang="en-US" b="1"/>
              <a:t>Introduce a single point of failure to the system </a:t>
            </a:r>
            <a:endParaRPr lang="en-US" sz="2800" b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80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2780-B286-4BC2-BC52-81B492059476}" type="slidenum">
              <a:rPr lang="en-US"/>
              <a:pPr/>
              <a:t>25</a:t>
            </a:fld>
            <a:endParaRPr lang="en-US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5334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</a:pPr>
            <a:r>
              <a:rPr lang="en-US" sz="4000" b="1">
                <a:latin typeface="Arial" charset="0"/>
              </a:rPr>
              <a:t>Topology ― 3 basic types</a:t>
            </a:r>
            <a:r>
              <a:rPr lang="en-US">
                <a:latin typeface="Arial" charset="0"/>
              </a:rPr>
              <a:t>	</a:t>
            </a:r>
            <a:endParaRPr lang="en-US" sz="3600" b="1">
              <a:latin typeface="Arial" charset="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457200" y="1760538"/>
            <a:ext cx="8382000" cy="492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4213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1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2800" b="1"/>
              <a:t>How so many computers are connected together?</a:t>
            </a:r>
          </a:p>
          <a:p>
            <a:pPr eaLnBrk="0" hangingPunct="0">
              <a:buFontTx/>
              <a:buChar char="•"/>
            </a:pPr>
            <a:endParaRPr lang="en-US" sz="900" b="1"/>
          </a:p>
          <a:p>
            <a:pPr lvl="1" eaLnBrk="0" hangingPunct="0"/>
            <a:r>
              <a:rPr lang="en-US" sz="2800" b="1">
                <a:solidFill>
                  <a:srgbClr val="FF3300"/>
                </a:solidFill>
              </a:rPr>
              <a:t>Bus Topology</a:t>
            </a:r>
            <a:r>
              <a:rPr lang="en-US" sz="2800" b="1"/>
              <a:t>				</a:t>
            </a:r>
            <a:r>
              <a:rPr lang="en-US" sz="2800" b="1">
                <a:solidFill>
                  <a:srgbClr val="FF3300"/>
                </a:solidFill>
              </a:rPr>
              <a:t>Ring Topology</a:t>
            </a:r>
            <a:r>
              <a:rPr lang="en-US" sz="2800" b="1"/>
              <a:t>		</a:t>
            </a:r>
          </a:p>
          <a:p>
            <a:pPr lvl="1" eaLnBrk="0" hangingPunct="0">
              <a:buFontTx/>
              <a:buChar char="•"/>
            </a:pPr>
            <a:endParaRPr lang="en-US" sz="2800" b="1"/>
          </a:p>
          <a:p>
            <a:pPr lvl="1" eaLnBrk="0" hangingPunct="0">
              <a:buFontTx/>
              <a:buChar char="•"/>
            </a:pPr>
            <a:endParaRPr lang="en-US" sz="2800" b="1"/>
          </a:p>
          <a:p>
            <a:pPr lvl="1" eaLnBrk="0" hangingPunct="0"/>
            <a:endParaRPr lang="en-US" sz="2800" b="1"/>
          </a:p>
          <a:p>
            <a:pPr lvl="1" eaLnBrk="0" hangingPunct="0"/>
            <a:r>
              <a:rPr lang="en-US" sz="2800" b="1">
                <a:solidFill>
                  <a:srgbClr val="FF3300"/>
                </a:solidFill>
              </a:rPr>
              <a:t>Star Topology</a:t>
            </a:r>
          </a:p>
          <a:p>
            <a:pPr lvl="1" eaLnBrk="0" hangingPunct="0">
              <a:buFontTx/>
              <a:buChar char="•"/>
            </a:pPr>
            <a:endParaRPr lang="en-US" sz="2800" b="1"/>
          </a:p>
          <a:p>
            <a:pPr lvl="1" eaLnBrk="0" hangingPunct="0">
              <a:buFontTx/>
              <a:buChar char="•"/>
            </a:pPr>
            <a:endParaRPr lang="en-US" sz="2800" b="1"/>
          </a:p>
          <a:p>
            <a:pPr lvl="1" eaLnBrk="0" hangingPunct="0">
              <a:buFontTx/>
              <a:buChar char="•"/>
            </a:pPr>
            <a:endParaRPr lang="en-US" sz="2800" b="1"/>
          </a:p>
          <a:p>
            <a:pPr eaLnBrk="0" hangingPunct="0"/>
            <a:endParaRPr lang="en-US" sz="2800" b="1"/>
          </a:p>
        </p:txBody>
      </p:sp>
      <p:pic>
        <p:nvPicPr>
          <p:cNvPr id="59402" name="Picture 10" descr="b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19400"/>
            <a:ext cx="365125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9405" name="Group 13"/>
          <p:cNvGrpSpPr>
            <a:grpSpLocks/>
          </p:cNvGrpSpPr>
          <p:nvPr/>
        </p:nvGrpSpPr>
        <p:grpSpPr bwMode="auto">
          <a:xfrm>
            <a:off x="1447800" y="5157788"/>
            <a:ext cx="2971800" cy="1511300"/>
            <a:chOff x="2544" y="2400"/>
            <a:chExt cx="1872" cy="952"/>
          </a:xfrm>
        </p:grpSpPr>
        <p:pic>
          <p:nvPicPr>
            <p:cNvPr id="59403" name="Picture 11" descr="sta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2400"/>
              <a:ext cx="1872" cy="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404" name="Text Box 12"/>
            <p:cNvSpPr txBox="1">
              <a:spLocks noChangeArrowheads="1"/>
            </p:cNvSpPr>
            <p:nvPr/>
          </p:nvSpPr>
          <p:spPr bwMode="auto">
            <a:xfrm>
              <a:off x="3312" y="2544"/>
              <a:ext cx="44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Hub</a:t>
              </a:r>
            </a:p>
          </p:txBody>
        </p:sp>
      </p:grpSp>
      <p:pic>
        <p:nvPicPr>
          <p:cNvPr id="59406" name="Picture 14" descr="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352800"/>
            <a:ext cx="2476500" cy="275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5257800" y="28194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019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1DC0-8198-4D12-A91C-DAF29127AAF8}" type="slidenum">
              <a:rPr lang="en-US"/>
              <a:pPr/>
              <a:t>26</a:t>
            </a:fld>
            <a:endParaRPr lang="en-US"/>
          </a:p>
        </p:txBody>
      </p:sp>
      <p:sp>
        <p:nvSpPr>
          <p:cNvPr id="60423" name="Rectangle 1031"/>
          <p:cNvSpPr>
            <a:spLocks noChangeArrowheads="1"/>
          </p:cNvSpPr>
          <p:nvPr/>
        </p:nvSpPr>
        <p:spPr bwMode="auto">
          <a:xfrm>
            <a:off x="190500" y="1447800"/>
            <a:ext cx="85725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b="1">
                <a:latin typeface="Arial" charset="0"/>
              </a:rPr>
              <a:t>Bus Topology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Simple and low-cost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A single cable called a </a:t>
            </a:r>
            <a:r>
              <a:rPr lang="en-US" b="1">
                <a:solidFill>
                  <a:srgbClr val="FF3300"/>
                </a:solidFill>
              </a:rPr>
              <a:t>trunk</a:t>
            </a:r>
            <a:r>
              <a:rPr lang="en-US" b="1"/>
              <a:t> (</a:t>
            </a:r>
            <a:r>
              <a:rPr lang="en-US" b="1">
                <a:solidFill>
                  <a:srgbClr val="FF3300"/>
                </a:solidFill>
              </a:rPr>
              <a:t>backbone</a:t>
            </a:r>
            <a:r>
              <a:rPr lang="en-US" b="1"/>
              <a:t>, </a:t>
            </a:r>
            <a:r>
              <a:rPr lang="en-US" b="1">
                <a:solidFill>
                  <a:srgbClr val="FF3300"/>
                </a:solidFill>
              </a:rPr>
              <a:t>segment</a:t>
            </a:r>
            <a:r>
              <a:rPr lang="en-US" b="1"/>
              <a:t>)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Only one computer can send messages at a time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Passive topology - computer only listen for, not regenerate data</a:t>
            </a:r>
          </a:p>
        </p:txBody>
      </p:sp>
      <p:sp>
        <p:nvSpPr>
          <p:cNvPr id="60424" name="Rectangle 1032"/>
          <p:cNvSpPr>
            <a:spLocks noChangeArrowheads="1"/>
          </p:cNvSpPr>
          <p:nvPr/>
        </p:nvSpPr>
        <p:spPr bwMode="auto">
          <a:xfrm>
            <a:off x="190500" y="3962400"/>
            <a:ext cx="89535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b="1">
                <a:latin typeface="Arial" charset="0"/>
              </a:rPr>
              <a:t>Star Topology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Each computer has a cable connected to a single point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More cabling, </a:t>
            </a:r>
            <a:r>
              <a:rPr lang="en-US" b="1">
                <a:sym typeface="Symbol" pitchFamily="18" charset="2"/>
              </a:rPr>
              <a:t>hence</a:t>
            </a:r>
            <a:r>
              <a:rPr lang="en-US" b="1">
                <a:solidFill>
                  <a:srgbClr val="FF3300"/>
                </a:solidFill>
                <a:sym typeface="Symbol" pitchFamily="18" charset="2"/>
              </a:rPr>
              <a:t> higher cost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>
                <a:sym typeface="Symbol" pitchFamily="18" charset="2"/>
              </a:rPr>
              <a:t>All signals transmission through </a:t>
            </a:r>
            <a:r>
              <a:rPr lang="en-US" b="1"/>
              <a:t>the hub;</a:t>
            </a:r>
            <a:r>
              <a:rPr lang="en-US" b="1">
                <a:solidFill>
                  <a:srgbClr val="660066"/>
                </a:solidFill>
              </a:rPr>
              <a:t> </a:t>
            </a:r>
            <a:r>
              <a:rPr lang="en-US" b="1">
                <a:solidFill>
                  <a:srgbClr val="FF3300"/>
                </a:solidFill>
              </a:rPr>
              <a:t>if down, entire network down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Depending on the intelligence of hub, two or more  computers may send message at the same time</a:t>
            </a:r>
            <a:endParaRPr lang="en-US" b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392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E59C-9109-452B-8432-0EF5D61F5056}" type="slidenum">
              <a:rPr lang="en-US"/>
              <a:pPr/>
              <a:t>27</a:t>
            </a:fld>
            <a:endParaRPr lang="en-US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2286000" y="1066800"/>
            <a:ext cx="4953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How to construct a network with Bus / Star Topology?</a:t>
            </a:r>
          </a:p>
        </p:txBody>
      </p:sp>
      <p:pic>
        <p:nvPicPr>
          <p:cNvPr id="62473" name="Picture 9" descr="fig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133600"/>
            <a:ext cx="5181600" cy="310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5638800" y="5105400"/>
            <a:ext cx="350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b="1">
                <a:latin typeface="Arial" charset="0"/>
              </a:rPr>
              <a:t>Star Topology</a:t>
            </a:r>
          </a:p>
        </p:txBody>
      </p:sp>
      <p:pic>
        <p:nvPicPr>
          <p:cNvPr id="62490" name="Picture 26" descr="10Bas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3786188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1066800" y="2209800"/>
            <a:ext cx="3505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b="1">
                <a:latin typeface="Arial" charset="0"/>
              </a:rPr>
              <a:t>Bus Topology</a:t>
            </a:r>
          </a:p>
        </p:txBody>
      </p:sp>
      <p:pic>
        <p:nvPicPr>
          <p:cNvPr id="62484" name="Picture 20" descr="BNC T Connec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648200"/>
            <a:ext cx="11906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3124200" y="5638800"/>
            <a:ext cx="2182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BNC T-Connector</a:t>
            </a:r>
          </a:p>
        </p:txBody>
      </p:sp>
      <p:sp>
        <p:nvSpPr>
          <p:cNvPr id="62487" name="Line 23"/>
          <p:cNvSpPr>
            <a:spLocks noChangeShapeType="1"/>
          </p:cNvSpPr>
          <p:nvPr/>
        </p:nvSpPr>
        <p:spPr bwMode="auto">
          <a:xfrm flipH="1">
            <a:off x="2819400" y="5486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1371600" y="4267200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/>
              <a:t>Coaxial cable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304800" y="6461125"/>
            <a:ext cx="175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Network Card</a:t>
            </a:r>
          </a:p>
        </p:txBody>
      </p:sp>
      <p:sp>
        <p:nvSpPr>
          <p:cNvPr id="62492" name="Line 28"/>
          <p:cNvSpPr>
            <a:spLocks noChangeShapeType="1"/>
          </p:cNvSpPr>
          <p:nvPr/>
        </p:nvSpPr>
        <p:spPr bwMode="auto">
          <a:xfrm>
            <a:off x="22098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62493" name="Line 29"/>
          <p:cNvSpPr>
            <a:spLocks noChangeShapeType="1"/>
          </p:cNvSpPr>
          <p:nvPr/>
        </p:nvSpPr>
        <p:spPr bwMode="auto">
          <a:xfrm flipV="1">
            <a:off x="685800" y="6248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6732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43FB-A012-4FD8-911E-1928E6E1D60F}" type="slidenum">
              <a:rPr lang="en-US"/>
              <a:pPr/>
              <a:t>28</a:t>
            </a:fld>
            <a:endParaRPr lang="en-US"/>
          </a:p>
        </p:txBody>
      </p:sp>
      <p:sp>
        <p:nvSpPr>
          <p:cNvPr id="61521" name="Rectangle 81"/>
          <p:cNvSpPr>
            <a:spLocks noChangeArrowheads="1"/>
          </p:cNvSpPr>
          <p:nvPr/>
        </p:nvSpPr>
        <p:spPr bwMode="auto">
          <a:xfrm>
            <a:off x="381000" y="1412875"/>
            <a:ext cx="8382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b="1">
                <a:latin typeface="Arial" charset="0"/>
              </a:rPr>
              <a:t>Ring Topology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Every computer serves as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b="1"/>
              <a:t>	a repeater to boost signals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Typical way to send data: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>
                <a:solidFill>
                  <a:srgbClr val="FF3300"/>
                </a:solidFill>
              </a:rPr>
              <a:t>Token passing</a:t>
            </a:r>
          </a:p>
          <a:p>
            <a:pPr marL="1600200" lvl="3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only the computer who  </a:t>
            </a:r>
          </a:p>
          <a:p>
            <a:pPr marL="1600200" lvl="3" indent="-228600">
              <a:spcBef>
                <a:spcPct val="20000"/>
              </a:spcBef>
              <a:buClr>
                <a:schemeClr val="tx1"/>
              </a:buClr>
            </a:pPr>
            <a:r>
              <a:rPr lang="en-US" b="1"/>
              <a:t>	gets the token can send </a:t>
            </a:r>
          </a:p>
          <a:p>
            <a:pPr marL="1600200" lvl="3" indent="-228600">
              <a:spcBef>
                <a:spcPct val="20000"/>
              </a:spcBef>
              <a:buClr>
                <a:schemeClr val="tx1"/>
              </a:buClr>
            </a:pPr>
            <a:r>
              <a:rPr lang="en-US" b="1"/>
              <a:t>	data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Disadvantages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Difficult to add computers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More expensive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If one computer fails, whole network fails</a:t>
            </a:r>
          </a:p>
        </p:txBody>
      </p:sp>
      <p:pic>
        <p:nvPicPr>
          <p:cNvPr id="61522" name="Picture 82" descr="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00200"/>
            <a:ext cx="3300413" cy="366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3" name="AutoShape 83"/>
          <p:cNvSpPr>
            <a:spLocks noChangeArrowheads="1"/>
          </p:cNvSpPr>
          <p:nvPr/>
        </p:nvSpPr>
        <p:spPr bwMode="auto">
          <a:xfrm>
            <a:off x="6400800" y="1905000"/>
            <a:ext cx="381000" cy="381000"/>
          </a:xfrm>
          <a:prstGeom prst="wedgeEllipseCallout">
            <a:avLst>
              <a:gd name="adj1" fmla="val -56250"/>
              <a:gd name="adj2" fmla="val 55833"/>
            </a:avLst>
          </a:prstGeom>
          <a:solidFill>
            <a:schemeClr val="bg1"/>
          </a:solidFill>
          <a:ln w="1270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61524" name="AutoShape 84"/>
          <p:cNvSpPr>
            <a:spLocks noChangeArrowheads="1"/>
          </p:cNvSpPr>
          <p:nvPr/>
        </p:nvSpPr>
        <p:spPr bwMode="auto">
          <a:xfrm>
            <a:off x="7924800" y="2057400"/>
            <a:ext cx="381000" cy="381000"/>
          </a:xfrm>
          <a:prstGeom prst="wedgeEllipseCallout">
            <a:avLst>
              <a:gd name="adj1" fmla="val -61667"/>
              <a:gd name="adj2" fmla="val 60417"/>
            </a:avLst>
          </a:prstGeom>
          <a:solidFill>
            <a:schemeClr val="bg1"/>
          </a:solidFill>
          <a:ln w="1270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grpSp>
        <p:nvGrpSpPr>
          <p:cNvPr id="61525" name="Group 85"/>
          <p:cNvGrpSpPr>
            <a:grpSpLocks/>
          </p:cNvGrpSpPr>
          <p:nvPr/>
        </p:nvGrpSpPr>
        <p:grpSpPr bwMode="auto">
          <a:xfrm>
            <a:off x="6400800" y="2590800"/>
            <a:ext cx="2514600" cy="1362075"/>
            <a:chOff x="4032" y="1632"/>
            <a:chExt cx="1584" cy="858"/>
          </a:xfrm>
        </p:grpSpPr>
        <p:sp>
          <p:nvSpPr>
            <p:cNvPr id="61526" name="AutoShape 86"/>
            <p:cNvSpPr>
              <a:spLocks noChangeArrowheads="1"/>
            </p:cNvSpPr>
            <p:nvPr/>
          </p:nvSpPr>
          <p:spPr bwMode="auto">
            <a:xfrm>
              <a:off x="5376" y="2250"/>
              <a:ext cx="240" cy="240"/>
            </a:xfrm>
            <a:prstGeom prst="wedgeEllipseCallout">
              <a:avLst>
                <a:gd name="adj1" fmla="val -59167"/>
                <a:gd name="adj2" fmla="val 57083"/>
              </a:avLst>
            </a:prstGeom>
            <a:solidFill>
              <a:schemeClr val="bg1"/>
            </a:solidFill>
            <a:ln w="12700" cap="sq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FF3300"/>
                  </a:solidFill>
                </a:rPr>
                <a:t>T</a:t>
              </a:r>
            </a:p>
          </p:txBody>
        </p:sp>
        <p:grpSp>
          <p:nvGrpSpPr>
            <p:cNvPr id="61527" name="Group 87"/>
            <p:cNvGrpSpPr>
              <a:grpSpLocks/>
            </p:cNvGrpSpPr>
            <p:nvPr/>
          </p:nvGrpSpPr>
          <p:grpSpPr bwMode="auto">
            <a:xfrm>
              <a:off x="4032" y="1632"/>
              <a:ext cx="576" cy="192"/>
              <a:chOff x="4032" y="1632"/>
              <a:chExt cx="576" cy="192"/>
            </a:xfrm>
          </p:grpSpPr>
          <p:sp>
            <p:nvSpPr>
              <p:cNvPr id="61528" name="AutoShape 88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576" cy="192"/>
              </a:xfrm>
              <a:prstGeom prst="flowChartMagneticDrum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61529" name="Text Box 89"/>
              <p:cNvSpPr txBox="1">
                <a:spLocks noChangeArrowheads="1"/>
              </p:cNvSpPr>
              <p:nvPr/>
            </p:nvSpPr>
            <p:spPr bwMode="auto">
              <a:xfrm>
                <a:off x="4128" y="1632"/>
                <a:ext cx="24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/>
                  <a:t>data</a:t>
                </a:r>
                <a:endParaRPr lang="en-US"/>
              </a:p>
            </p:txBody>
          </p:sp>
        </p:grpSp>
      </p:grpSp>
      <p:grpSp>
        <p:nvGrpSpPr>
          <p:cNvPr id="61530" name="Group 90"/>
          <p:cNvGrpSpPr>
            <a:grpSpLocks/>
          </p:cNvGrpSpPr>
          <p:nvPr/>
        </p:nvGrpSpPr>
        <p:grpSpPr bwMode="auto">
          <a:xfrm>
            <a:off x="6400800" y="2590800"/>
            <a:ext cx="1295400" cy="2362200"/>
            <a:chOff x="4032" y="1632"/>
            <a:chExt cx="816" cy="1488"/>
          </a:xfrm>
        </p:grpSpPr>
        <p:sp>
          <p:nvSpPr>
            <p:cNvPr id="61531" name="AutoShape 91"/>
            <p:cNvSpPr>
              <a:spLocks noChangeArrowheads="1"/>
            </p:cNvSpPr>
            <p:nvPr/>
          </p:nvSpPr>
          <p:spPr bwMode="auto">
            <a:xfrm>
              <a:off x="4608" y="2880"/>
              <a:ext cx="240" cy="240"/>
            </a:xfrm>
            <a:prstGeom prst="wedgeEllipseCallout">
              <a:avLst>
                <a:gd name="adj1" fmla="val -56667"/>
                <a:gd name="adj2" fmla="val 60000"/>
              </a:avLst>
            </a:prstGeom>
            <a:solidFill>
              <a:schemeClr val="bg1"/>
            </a:solidFill>
            <a:ln w="12700" cap="sq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FF3300"/>
                  </a:solidFill>
                </a:rPr>
                <a:t>T</a:t>
              </a:r>
            </a:p>
          </p:txBody>
        </p:sp>
        <p:grpSp>
          <p:nvGrpSpPr>
            <p:cNvPr id="61532" name="Group 92"/>
            <p:cNvGrpSpPr>
              <a:grpSpLocks/>
            </p:cNvGrpSpPr>
            <p:nvPr/>
          </p:nvGrpSpPr>
          <p:grpSpPr bwMode="auto">
            <a:xfrm>
              <a:off x="4032" y="1632"/>
              <a:ext cx="576" cy="192"/>
              <a:chOff x="4032" y="1632"/>
              <a:chExt cx="576" cy="192"/>
            </a:xfrm>
          </p:grpSpPr>
          <p:sp>
            <p:nvSpPr>
              <p:cNvPr id="61533" name="AutoShape 93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576" cy="192"/>
              </a:xfrm>
              <a:prstGeom prst="flowChartMagneticDrum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61534" name="Text Box 94"/>
              <p:cNvSpPr txBox="1">
                <a:spLocks noChangeArrowheads="1"/>
              </p:cNvSpPr>
              <p:nvPr/>
            </p:nvSpPr>
            <p:spPr bwMode="auto">
              <a:xfrm>
                <a:off x="4128" y="1632"/>
                <a:ext cx="24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/>
                  <a:t>data</a:t>
                </a:r>
                <a:endParaRPr lang="en-US"/>
              </a:p>
            </p:txBody>
          </p:sp>
        </p:grpSp>
      </p:grpSp>
      <p:grpSp>
        <p:nvGrpSpPr>
          <p:cNvPr id="61535" name="Group 95"/>
          <p:cNvGrpSpPr>
            <a:grpSpLocks/>
          </p:cNvGrpSpPr>
          <p:nvPr/>
        </p:nvGrpSpPr>
        <p:grpSpPr bwMode="auto">
          <a:xfrm>
            <a:off x="5943600" y="2590800"/>
            <a:ext cx="1371600" cy="1143000"/>
            <a:chOff x="3744" y="1632"/>
            <a:chExt cx="864" cy="720"/>
          </a:xfrm>
        </p:grpSpPr>
        <p:sp>
          <p:nvSpPr>
            <p:cNvPr id="61536" name="AutoShape 96"/>
            <p:cNvSpPr>
              <a:spLocks noChangeArrowheads="1"/>
            </p:cNvSpPr>
            <p:nvPr/>
          </p:nvSpPr>
          <p:spPr bwMode="auto">
            <a:xfrm>
              <a:off x="3744" y="2112"/>
              <a:ext cx="240" cy="240"/>
            </a:xfrm>
            <a:prstGeom prst="wedgeEllipseCallout">
              <a:avLst>
                <a:gd name="adj1" fmla="val -56667"/>
                <a:gd name="adj2" fmla="val 59583"/>
              </a:avLst>
            </a:prstGeom>
            <a:solidFill>
              <a:schemeClr val="bg1"/>
            </a:solidFill>
            <a:ln w="12700" cap="sq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FF3300"/>
                  </a:solidFill>
                </a:rPr>
                <a:t>T</a:t>
              </a:r>
            </a:p>
          </p:txBody>
        </p:sp>
        <p:grpSp>
          <p:nvGrpSpPr>
            <p:cNvPr id="61537" name="Group 97"/>
            <p:cNvGrpSpPr>
              <a:grpSpLocks/>
            </p:cNvGrpSpPr>
            <p:nvPr/>
          </p:nvGrpSpPr>
          <p:grpSpPr bwMode="auto">
            <a:xfrm>
              <a:off x="4032" y="1632"/>
              <a:ext cx="576" cy="192"/>
              <a:chOff x="4032" y="1632"/>
              <a:chExt cx="576" cy="192"/>
            </a:xfrm>
          </p:grpSpPr>
          <p:sp>
            <p:nvSpPr>
              <p:cNvPr id="61538" name="AutoShape 98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576" cy="192"/>
              </a:xfrm>
              <a:prstGeom prst="flowChartMagneticDrum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61539" name="Text Box 99"/>
              <p:cNvSpPr txBox="1">
                <a:spLocks noChangeArrowheads="1"/>
              </p:cNvSpPr>
              <p:nvPr/>
            </p:nvSpPr>
            <p:spPr bwMode="auto">
              <a:xfrm>
                <a:off x="4128" y="1632"/>
                <a:ext cx="24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/>
                  <a:t>data</a:t>
                </a:r>
                <a:endParaRPr lang="en-US"/>
              </a:p>
            </p:txBody>
          </p:sp>
        </p:grpSp>
      </p:grpSp>
      <p:grpSp>
        <p:nvGrpSpPr>
          <p:cNvPr id="61540" name="Group 100"/>
          <p:cNvGrpSpPr>
            <a:grpSpLocks/>
          </p:cNvGrpSpPr>
          <p:nvPr/>
        </p:nvGrpSpPr>
        <p:grpSpPr bwMode="auto">
          <a:xfrm>
            <a:off x="6010275" y="2533650"/>
            <a:ext cx="1304925" cy="381000"/>
            <a:chOff x="3786" y="1596"/>
            <a:chExt cx="822" cy="240"/>
          </a:xfrm>
        </p:grpSpPr>
        <p:sp>
          <p:nvSpPr>
            <p:cNvPr id="61541" name="AutoShape 101"/>
            <p:cNvSpPr>
              <a:spLocks noChangeArrowheads="1"/>
            </p:cNvSpPr>
            <p:nvPr/>
          </p:nvSpPr>
          <p:spPr bwMode="auto">
            <a:xfrm>
              <a:off x="3786" y="1596"/>
              <a:ext cx="240" cy="240"/>
            </a:xfrm>
            <a:prstGeom prst="wedgeEllipseCallout">
              <a:avLst>
                <a:gd name="adj1" fmla="val 59167"/>
                <a:gd name="adj2" fmla="val -57083"/>
              </a:avLst>
            </a:prstGeom>
            <a:solidFill>
              <a:srgbClr val="FF3300"/>
            </a:solidFill>
            <a:ln w="12700" cap="sq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</a:t>
              </a:r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61542" name="Group 102"/>
            <p:cNvGrpSpPr>
              <a:grpSpLocks/>
            </p:cNvGrpSpPr>
            <p:nvPr/>
          </p:nvGrpSpPr>
          <p:grpSpPr bwMode="auto">
            <a:xfrm>
              <a:off x="4032" y="1632"/>
              <a:ext cx="576" cy="192"/>
              <a:chOff x="4032" y="1632"/>
              <a:chExt cx="576" cy="192"/>
            </a:xfrm>
          </p:grpSpPr>
          <p:sp>
            <p:nvSpPr>
              <p:cNvPr id="61543" name="AutoShape 103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576" cy="192"/>
              </a:xfrm>
              <a:prstGeom prst="flowChartMagneticDrum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61544" name="Text Box 104"/>
              <p:cNvSpPr txBox="1">
                <a:spLocks noChangeArrowheads="1"/>
              </p:cNvSpPr>
              <p:nvPr/>
            </p:nvSpPr>
            <p:spPr bwMode="auto">
              <a:xfrm>
                <a:off x="4128" y="1632"/>
                <a:ext cx="24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/>
                  <a:t>data</a:t>
                </a:r>
                <a:endParaRPr lang="en-US"/>
              </a:p>
            </p:txBody>
          </p:sp>
        </p:grpSp>
      </p:grpSp>
      <p:grpSp>
        <p:nvGrpSpPr>
          <p:cNvPr id="61545" name="Group 105"/>
          <p:cNvGrpSpPr>
            <a:grpSpLocks/>
          </p:cNvGrpSpPr>
          <p:nvPr/>
        </p:nvGrpSpPr>
        <p:grpSpPr bwMode="auto">
          <a:xfrm>
            <a:off x="7543800" y="2590800"/>
            <a:ext cx="1304925" cy="381000"/>
            <a:chOff x="3786" y="1596"/>
            <a:chExt cx="822" cy="240"/>
          </a:xfrm>
        </p:grpSpPr>
        <p:sp>
          <p:nvSpPr>
            <p:cNvPr id="61546" name="AutoShape 106"/>
            <p:cNvSpPr>
              <a:spLocks noChangeArrowheads="1"/>
            </p:cNvSpPr>
            <p:nvPr/>
          </p:nvSpPr>
          <p:spPr bwMode="auto">
            <a:xfrm>
              <a:off x="3786" y="1596"/>
              <a:ext cx="240" cy="240"/>
            </a:xfrm>
            <a:prstGeom prst="wedgeEllipseCallout">
              <a:avLst>
                <a:gd name="adj1" fmla="val 59167"/>
                <a:gd name="adj2" fmla="val -57083"/>
              </a:avLst>
            </a:prstGeom>
            <a:solidFill>
              <a:srgbClr val="FF3300"/>
            </a:solidFill>
            <a:ln w="12700" cap="sq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</a:t>
              </a:r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61547" name="Group 107"/>
            <p:cNvGrpSpPr>
              <a:grpSpLocks/>
            </p:cNvGrpSpPr>
            <p:nvPr/>
          </p:nvGrpSpPr>
          <p:grpSpPr bwMode="auto">
            <a:xfrm>
              <a:off x="4032" y="1632"/>
              <a:ext cx="576" cy="192"/>
              <a:chOff x="4032" y="1632"/>
              <a:chExt cx="576" cy="192"/>
            </a:xfrm>
          </p:grpSpPr>
          <p:sp>
            <p:nvSpPr>
              <p:cNvPr id="61548" name="AutoShape 108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576" cy="192"/>
              </a:xfrm>
              <a:prstGeom prst="flowChartMagneticDrum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61549" name="Text Box 109"/>
              <p:cNvSpPr txBox="1">
                <a:spLocks noChangeArrowheads="1"/>
              </p:cNvSpPr>
              <p:nvPr/>
            </p:nvSpPr>
            <p:spPr bwMode="auto">
              <a:xfrm>
                <a:off x="4128" y="1632"/>
                <a:ext cx="24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/>
                  <a:t>data</a:t>
                </a:r>
                <a:endParaRPr lang="en-US"/>
              </a:p>
            </p:txBody>
          </p:sp>
        </p:grpSp>
      </p:grpSp>
      <p:grpSp>
        <p:nvGrpSpPr>
          <p:cNvPr id="61550" name="Group 110"/>
          <p:cNvGrpSpPr>
            <a:grpSpLocks/>
          </p:cNvGrpSpPr>
          <p:nvPr/>
        </p:nvGrpSpPr>
        <p:grpSpPr bwMode="auto">
          <a:xfrm>
            <a:off x="7839075" y="3962400"/>
            <a:ext cx="1304925" cy="381000"/>
            <a:chOff x="3786" y="1596"/>
            <a:chExt cx="822" cy="240"/>
          </a:xfrm>
        </p:grpSpPr>
        <p:sp>
          <p:nvSpPr>
            <p:cNvPr id="61551" name="AutoShape 111"/>
            <p:cNvSpPr>
              <a:spLocks noChangeArrowheads="1"/>
            </p:cNvSpPr>
            <p:nvPr/>
          </p:nvSpPr>
          <p:spPr bwMode="auto">
            <a:xfrm>
              <a:off x="3786" y="1596"/>
              <a:ext cx="240" cy="240"/>
            </a:xfrm>
            <a:prstGeom prst="wedgeEllipseCallout">
              <a:avLst>
                <a:gd name="adj1" fmla="val 59167"/>
                <a:gd name="adj2" fmla="val -57083"/>
              </a:avLst>
            </a:prstGeom>
            <a:solidFill>
              <a:srgbClr val="FF3300"/>
            </a:solidFill>
            <a:ln w="12700" cap="sq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</a:t>
              </a:r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61552" name="Group 112"/>
            <p:cNvGrpSpPr>
              <a:grpSpLocks/>
            </p:cNvGrpSpPr>
            <p:nvPr/>
          </p:nvGrpSpPr>
          <p:grpSpPr bwMode="auto">
            <a:xfrm>
              <a:off x="4032" y="1632"/>
              <a:ext cx="576" cy="192"/>
              <a:chOff x="4032" y="1632"/>
              <a:chExt cx="576" cy="192"/>
            </a:xfrm>
          </p:grpSpPr>
          <p:sp>
            <p:nvSpPr>
              <p:cNvPr id="61553" name="AutoShape 113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576" cy="192"/>
              </a:xfrm>
              <a:prstGeom prst="flowChartMagneticDrum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61554" name="Text Box 114"/>
              <p:cNvSpPr txBox="1">
                <a:spLocks noChangeArrowheads="1"/>
              </p:cNvSpPr>
              <p:nvPr/>
            </p:nvSpPr>
            <p:spPr bwMode="auto">
              <a:xfrm>
                <a:off x="4128" y="1632"/>
                <a:ext cx="24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/>
                  <a:t>data</a:t>
                </a:r>
                <a:endParaRPr lang="en-US"/>
              </a:p>
            </p:txBody>
          </p:sp>
        </p:grpSp>
      </p:grpSp>
      <p:grpSp>
        <p:nvGrpSpPr>
          <p:cNvPr id="61555" name="Group 115"/>
          <p:cNvGrpSpPr>
            <a:grpSpLocks/>
          </p:cNvGrpSpPr>
          <p:nvPr/>
        </p:nvGrpSpPr>
        <p:grpSpPr bwMode="auto">
          <a:xfrm>
            <a:off x="7839075" y="3962400"/>
            <a:ext cx="1304925" cy="381000"/>
            <a:chOff x="3786" y="1596"/>
            <a:chExt cx="822" cy="240"/>
          </a:xfrm>
        </p:grpSpPr>
        <p:sp>
          <p:nvSpPr>
            <p:cNvPr id="61556" name="AutoShape 116"/>
            <p:cNvSpPr>
              <a:spLocks noChangeArrowheads="1"/>
            </p:cNvSpPr>
            <p:nvPr/>
          </p:nvSpPr>
          <p:spPr bwMode="auto">
            <a:xfrm>
              <a:off x="3786" y="1596"/>
              <a:ext cx="240" cy="240"/>
            </a:xfrm>
            <a:prstGeom prst="wedgeEllipseCallout">
              <a:avLst>
                <a:gd name="adj1" fmla="val 59167"/>
                <a:gd name="adj2" fmla="val -57083"/>
              </a:avLst>
            </a:prstGeom>
            <a:solidFill>
              <a:srgbClr val="FF3300"/>
            </a:solidFill>
            <a:ln w="12700" cap="sq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</a:t>
              </a:r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61557" name="Group 117"/>
            <p:cNvGrpSpPr>
              <a:grpSpLocks/>
            </p:cNvGrpSpPr>
            <p:nvPr/>
          </p:nvGrpSpPr>
          <p:grpSpPr bwMode="auto">
            <a:xfrm>
              <a:off x="4032" y="1632"/>
              <a:ext cx="576" cy="192"/>
              <a:chOff x="4032" y="1632"/>
              <a:chExt cx="576" cy="192"/>
            </a:xfrm>
          </p:grpSpPr>
          <p:sp>
            <p:nvSpPr>
              <p:cNvPr id="61558" name="AutoShape 118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576" cy="192"/>
              </a:xfrm>
              <a:prstGeom prst="flowChartMagneticDrum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61559" name="Text Box 119"/>
              <p:cNvSpPr txBox="1">
                <a:spLocks noChangeArrowheads="1"/>
              </p:cNvSpPr>
              <p:nvPr/>
            </p:nvSpPr>
            <p:spPr bwMode="auto">
              <a:xfrm>
                <a:off x="4128" y="1632"/>
                <a:ext cx="24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/>
                  <a:t>Ack</a:t>
                </a:r>
                <a:endParaRPr lang="en-US"/>
              </a:p>
            </p:txBody>
          </p:sp>
        </p:grpSp>
      </p:grpSp>
      <p:grpSp>
        <p:nvGrpSpPr>
          <p:cNvPr id="61560" name="Group 120"/>
          <p:cNvGrpSpPr>
            <a:grpSpLocks/>
          </p:cNvGrpSpPr>
          <p:nvPr/>
        </p:nvGrpSpPr>
        <p:grpSpPr bwMode="auto">
          <a:xfrm>
            <a:off x="6553200" y="5029200"/>
            <a:ext cx="1304925" cy="381000"/>
            <a:chOff x="3786" y="1596"/>
            <a:chExt cx="822" cy="240"/>
          </a:xfrm>
        </p:grpSpPr>
        <p:sp>
          <p:nvSpPr>
            <p:cNvPr id="61561" name="AutoShape 121"/>
            <p:cNvSpPr>
              <a:spLocks noChangeArrowheads="1"/>
            </p:cNvSpPr>
            <p:nvPr/>
          </p:nvSpPr>
          <p:spPr bwMode="auto">
            <a:xfrm>
              <a:off x="3786" y="1596"/>
              <a:ext cx="240" cy="240"/>
            </a:xfrm>
            <a:prstGeom prst="wedgeEllipseCallout">
              <a:avLst>
                <a:gd name="adj1" fmla="val 59167"/>
                <a:gd name="adj2" fmla="val -57083"/>
              </a:avLst>
            </a:prstGeom>
            <a:solidFill>
              <a:srgbClr val="FF3300"/>
            </a:solidFill>
            <a:ln w="12700" cap="sq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</a:t>
              </a:r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61562" name="Group 122"/>
            <p:cNvGrpSpPr>
              <a:grpSpLocks/>
            </p:cNvGrpSpPr>
            <p:nvPr/>
          </p:nvGrpSpPr>
          <p:grpSpPr bwMode="auto">
            <a:xfrm>
              <a:off x="4032" y="1632"/>
              <a:ext cx="576" cy="192"/>
              <a:chOff x="4032" y="1632"/>
              <a:chExt cx="576" cy="192"/>
            </a:xfrm>
          </p:grpSpPr>
          <p:sp>
            <p:nvSpPr>
              <p:cNvPr id="61563" name="AutoShape 123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576" cy="192"/>
              </a:xfrm>
              <a:prstGeom prst="flowChartMagneticDrum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61564" name="Text Box 124"/>
              <p:cNvSpPr txBox="1">
                <a:spLocks noChangeArrowheads="1"/>
              </p:cNvSpPr>
              <p:nvPr/>
            </p:nvSpPr>
            <p:spPr bwMode="auto">
              <a:xfrm>
                <a:off x="4128" y="1632"/>
                <a:ext cx="24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/>
                  <a:t>Ack</a:t>
                </a:r>
                <a:endParaRPr lang="en-US"/>
              </a:p>
            </p:txBody>
          </p:sp>
        </p:grpSp>
      </p:grpSp>
      <p:grpSp>
        <p:nvGrpSpPr>
          <p:cNvPr id="61565" name="Group 125"/>
          <p:cNvGrpSpPr>
            <a:grpSpLocks/>
          </p:cNvGrpSpPr>
          <p:nvPr/>
        </p:nvGrpSpPr>
        <p:grpSpPr bwMode="auto">
          <a:xfrm>
            <a:off x="5334000" y="3810000"/>
            <a:ext cx="1304925" cy="381000"/>
            <a:chOff x="3786" y="1596"/>
            <a:chExt cx="822" cy="240"/>
          </a:xfrm>
        </p:grpSpPr>
        <p:sp>
          <p:nvSpPr>
            <p:cNvPr id="61566" name="AutoShape 126"/>
            <p:cNvSpPr>
              <a:spLocks noChangeArrowheads="1"/>
            </p:cNvSpPr>
            <p:nvPr/>
          </p:nvSpPr>
          <p:spPr bwMode="auto">
            <a:xfrm>
              <a:off x="3786" y="1596"/>
              <a:ext cx="240" cy="240"/>
            </a:xfrm>
            <a:prstGeom prst="wedgeEllipseCallout">
              <a:avLst>
                <a:gd name="adj1" fmla="val 59167"/>
                <a:gd name="adj2" fmla="val -57083"/>
              </a:avLst>
            </a:prstGeom>
            <a:solidFill>
              <a:srgbClr val="FF3300"/>
            </a:solidFill>
            <a:ln w="12700" cap="sq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</a:t>
              </a:r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61567" name="Group 127"/>
            <p:cNvGrpSpPr>
              <a:grpSpLocks/>
            </p:cNvGrpSpPr>
            <p:nvPr/>
          </p:nvGrpSpPr>
          <p:grpSpPr bwMode="auto">
            <a:xfrm>
              <a:off x="4032" y="1632"/>
              <a:ext cx="576" cy="192"/>
              <a:chOff x="4032" y="1632"/>
              <a:chExt cx="576" cy="192"/>
            </a:xfrm>
          </p:grpSpPr>
          <p:sp>
            <p:nvSpPr>
              <p:cNvPr id="61568" name="AutoShape 128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576" cy="192"/>
              </a:xfrm>
              <a:prstGeom prst="flowChartMagneticDrum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61569" name="Text Box 129"/>
              <p:cNvSpPr txBox="1">
                <a:spLocks noChangeArrowheads="1"/>
              </p:cNvSpPr>
              <p:nvPr/>
            </p:nvSpPr>
            <p:spPr bwMode="auto">
              <a:xfrm>
                <a:off x="4128" y="1632"/>
                <a:ext cx="24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/>
                  <a:t>Ack</a:t>
                </a:r>
                <a:endParaRPr lang="en-US"/>
              </a:p>
            </p:txBody>
          </p:sp>
        </p:grpSp>
      </p:grpSp>
      <p:grpSp>
        <p:nvGrpSpPr>
          <p:cNvPr id="61570" name="Group 130"/>
          <p:cNvGrpSpPr>
            <a:grpSpLocks/>
          </p:cNvGrpSpPr>
          <p:nvPr/>
        </p:nvGrpSpPr>
        <p:grpSpPr bwMode="auto">
          <a:xfrm>
            <a:off x="5038725" y="1828800"/>
            <a:ext cx="1304925" cy="381000"/>
            <a:chOff x="3174" y="1152"/>
            <a:chExt cx="822" cy="240"/>
          </a:xfrm>
        </p:grpSpPr>
        <p:sp>
          <p:nvSpPr>
            <p:cNvPr id="61571" name="AutoShape 131"/>
            <p:cNvSpPr>
              <a:spLocks noChangeArrowheads="1"/>
            </p:cNvSpPr>
            <p:nvPr/>
          </p:nvSpPr>
          <p:spPr bwMode="auto">
            <a:xfrm>
              <a:off x="3756" y="1152"/>
              <a:ext cx="240" cy="240"/>
            </a:xfrm>
            <a:prstGeom prst="wedgeEllipseCallout">
              <a:avLst>
                <a:gd name="adj1" fmla="val 59167"/>
                <a:gd name="adj2" fmla="val -57083"/>
              </a:avLst>
            </a:prstGeom>
            <a:solidFill>
              <a:srgbClr val="FF3300"/>
            </a:solidFill>
            <a:ln w="12700" cap="sq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</a:t>
              </a:r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61572" name="Group 132"/>
            <p:cNvGrpSpPr>
              <a:grpSpLocks/>
            </p:cNvGrpSpPr>
            <p:nvPr/>
          </p:nvGrpSpPr>
          <p:grpSpPr bwMode="auto">
            <a:xfrm>
              <a:off x="3174" y="1188"/>
              <a:ext cx="576" cy="192"/>
              <a:chOff x="4032" y="1632"/>
              <a:chExt cx="576" cy="192"/>
            </a:xfrm>
          </p:grpSpPr>
          <p:sp>
            <p:nvSpPr>
              <p:cNvPr id="61573" name="AutoShape 133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576" cy="192"/>
              </a:xfrm>
              <a:prstGeom prst="flowChartMagneticDrum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61574" name="Text Box 134"/>
              <p:cNvSpPr txBox="1">
                <a:spLocks noChangeArrowheads="1"/>
              </p:cNvSpPr>
              <p:nvPr/>
            </p:nvSpPr>
            <p:spPr bwMode="auto">
              <a:xfrm>
                <a:off x="4128" y="1632"/>
                <a:ext cx="24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/>
                  <a:t>Ack</a:t>
                </a:r>
                <a:endParaRPr lang="en-US"/>
              </a:p>
            </p:txBody>
          </p:sp>
        </p:grpSp>
      </p:grpSp>
      <p:sp>
        <p:nvSpPr>
          <p:cNvPr id="61575" name="AutoShape 135"/>
          <p:cNvSpPr>
            <a:spLocks noChangeArrowheads="1"/>
          </p:cNvSpPr>
          <p:nvPr/>
        </p:nvSpPr>
        <p:spPr bwMode="auto">
          <a:xfrm>
            <a:off x="6400800" y="1905000"/>
            <a:ext cx="381000" cy="381000"/>
          </a:xfrm>
          <a:prstGeom prst="wedgeEllipseCallout">
            <a:avLst>
              <a:gd name="adj1" fmla="val -56250"/>
              <a:gd name="adj2" fmla="val 55833"/>
            </a:avLst>
          </a:prstGeom>
          <a:solidFill>
            <a:schemeClr val="bg1"/>
          </a:solidFill>
          <a:ln w="1270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16589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3" grpId="0" animBg="1" autoUpdateAnimBg="0"/>
      <p:bldP spid="61524" grpId="0" animBg="1" autoUpdateAnimBg="0"/>
      <p:bldP spid="61575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1608C765-6E84-417B-BD1D-38A1C6FC08D2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Internet Connections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3333FF"/>
                </a:solidFill>
              </a:rPr>
              <a:t>Internet backbone</a:t>
            </a:r>
            <a:r>
              <a:rPr lang="en-US"/>
              <a:t>  A set of high-speed networks that carry Internet traffic</a:t>
            </a:r>
          </a:p>
          <a:p>
            <a:pPr>
              <a:buFontTx/>
              <a:buNone/>
            </a:pPr>
            <a:r>
              <a:rPr lang="en-US"/>
              <a:t>	These networks are provided by companies such as AT&amp;T, GTE, and IBM</a:t>
            </a:r>
          </a:p>
          <a:p>
            <a:r>
              <a:rPr lang="en-US" b="1">
                <a:solidFill>
                  <a:srgbClr val="3333FF"/>
                </a:solidFill>
              </a:rPr>
              <a:t>Internet service provider</a:t>
            </a:r>
            <a:r>
              <a:rPr lang="en-US" b="1"/>
              <a:t> (ISP)</a:t>
            </a:r>
            <a:r>
              <a:rPr lang="en-US"/>
              <a:t>  A company that provides other companies or individuals with access to the Internet</a:t>
            </a:r>
          </a:p>
        </p:txBody>
      </p:sp>
    </p:spTree>
    <p:extLst>
      <p:ext uri="{BB962C8B-B14F-4D97-AF65-F5344CB8AC3E}">
        <p14:creationId xmlns:p14="http://schemas.microsoft.com/office/powerpoint/2010/main" val="281829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4429-23EE-49C6-8345-1DD357FE9460}" type="slidenum">
              <a:rPr lang="en-US"/>
              <a:pPr/>
              <a:t>3</a:t>
            </a:fld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57200" y="1219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</a:pPr>
            <a:r>
              <a:rPr lang="en-US" sz="4000" b="1" dirty="0">
                <a:latin typeface="Arial" charset="0"/>
              </a:rPr>
              <a:t>Why Networking?</a:t>
            </a:r>
            <a:r>
              <a:rPr lang="en-US" dirty="0">
                <a:latin typeface="Arial" charset="0"/>
              </a:rPr>
              <a:t>	</a:t>
            </a:r>
            <a:endParaRPr lang="en-US" sz="3600" b="1" dirty="0">
              <a:latin typeface="Arial" charset="0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533400" y="2286000"/>
            <a:ext cx="81534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2800" b="1"/>
              <a:t>Sharing information — i.e. </a:t>
            </a:r>
            <a:r>
              <a:rPr lang="en-US" sz="2800" b="1" u="sng">
                <a:solidFill>
                  <a:srgbClr val="3333CC"/>
                </a:solidFill>
              </a:rPr>
              <a:t>data communication</a:t>
            </a:r>
          </a:p>
          <a:p>
            <a:pPr algn="ctr" eaLnBrk="0" hangingPunct="0">
              <a:lnSpc>
                <a:spcPct val="60000"/>
              </a:lnSpc>
            </a:pP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990600" y="3048000"/>
            <a:ext cx="81534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b="1">
                <a:solidFill>
                  <a:srgbClr val="FF3300"/>
                </a:solidFill>
              </a:rPr>
              <a:t>Do you prefer these?</a:t>
            </a:r>
          </a:p>
          <a:p>
            <a:pPr algn="ctr" eaLnBrk="0" hangingPunct="0">
              <a:lnSpc>
                <a:spcPct val="60000"/>
              </a:lnSpc>
              <a:buFontTx/>
              <a:buChar char="•"/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990600" y="4267200"/>
            <a:ext cx="81534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b="1">
                <a:solidFill>
                  <a:srgbClr val="FF3300"/>
                </a:solidFill>
              </a:rPr>
              <a:t>Or this?</a:t>
            </a:r>
          </a:p>
          <a:p>
            <a:pPr algn="ctr" eaLnBrk="0" hangingPunct="0">
              <a:lnSpc>
                <a:spcPct val="60000"/>
              </a:lnSpc>
              <a:buFontTx/>
              <a:buChar char="•"/>
            </a:pPr>
            <a:endParaRPr lang="en-US" b="1">
              <a:solidFill>
                <a:srgbClr val="FF3300"/>
              </a:solidFill>
            </a:endParaRPr>
          </a:p>
        </p:txBody>
      </p:sp>
      <p:pic>
        <p:nvPicPr>
          <p:cNvPr id="40974" name="Picture 14" descr="b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876800"/>
            <a:ext cx="365125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0" name="Picture 20" descr="Di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91000"/>
            <a:ext cx="554038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2" name="Picture 22" descr="Compu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884238" cy="98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3" name="Picture 23" descr="Compu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276600"/>
            <a:ext cx="884238" cy="98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4" name="Freeform 24"/>
          <p:cNvSpPr>
            <a:spLocks/>
          </p:cNvSpPr>
          <p:nvPr/>
        </p:nvSpPr>
        <p:spPr bwMode="auto">
          <a:xfrm>
            <a:off x="4953000" y="4191000"/>
            <a:ext cx="533400" cy="304800"/>
          </a:xfrm>
          <a:custGeom>
            <a:avLst/>
            <a:gdLst>
              <a:gd name="T0" fmla="*/ 0 w 336"/>
              <a:gd name="T1" fmla="*/ 0 h 192"/>
              <a:gd name="T2" fmla="*/ 96 w 336"/>
              <a:gd name="T3" fmla="*/ 144 h 192"/>
              <a:gd name="T4" fmla="*/ 336 w 33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92">
                <a:moveTo>
                  <a:pt x="0" y="0"/>
                </a:moveTo>
                <a:cubicBezTo>
                  <a:pt x="20" y="56"/>
                  <a:pt x="40" y="112"/>
                  <a:pt x="96" y="144"/>
                </a:cubicBezTo>
                <a:cubicBezTo>
                  <a:pt x="152" y="176"/>
                  <a:pt x="244" y="184"/>
                  <a:pt x="336" y="19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40985" name="Freeform 25"/>
          <p:cNvSpPr>
            <a:spLocks/>
          </p:cNvSpPr>
          <p:nvPr/>
        </p:nvSpPr>
        <p:spPr bwMode="auto">
          <a:xfrm flipH="1">
            <a:off x="6248400" y="4191000"/>
            <a:ext cx="533400" cy="304800"/>
          </a:xfrm>
          <a:custGeom>
            <a:avLst/>
            <a:gdLst>
              <a:gd name="T0" fmla="*/ 0 w 336"/>
              <a:gd name="T1" fmla="*/ 0 h 192"/>
              <a:gd name="T2" fmla="*/ 96 w 336"/>
              <a:gd name="T3" fmla="*/ 144 h 192"/>
              <a:gd name="T4" fmla="*/ 336 w 33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92">
                <a:moveTo>
                  <a:pt x="0" y="0"/>
                </a:moveTo>
                <a:cubicBezTo>
                  <a:pt x="20" y="56"/>
                  <a:pt x="40" y="112"/>
                  <a:pt x="96" y="144"/>
                </a:cubicBezTo>
                <a:cubicBezTo>
                  <a:pt x="152" y="176"/>
                  <a:pt x="244" y="184"/>
                  <a:pt x="336" y="19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214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0CBE5542-5B50-405C-980E-96D788623296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Internet Connections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There are various technologies available that you can use to connect a home computer to the Internet</a:t>
            </a:r>
            <a:endParaRPr lang="en-US"/>
          </a:p>
          <a:p>
            <a:pPr lvl="1">
              <a:spcBef>
                <a:spcPct val="50000"/>
              </a:spcBef>
            </a:pPr>
            <a:r>
              <a:rPr lang="en-US" sz="2100"/>
              <a:t>A </a:t>
            </a:r>
            <a:r>
              <a:rPr lang="en-US" sz="2100" b="1">
                <a:solidFill>
                  <a:srgbClr val="3333FF"/>
                </a:solidFill>
              </a:rPr>
              <a:t>phone modem</a:t>
            </a:r>
            <a:r>
              <a:rPr lang="en-US" sz="2100"/>
              <a:t> converts computer data into an analog audio signal for transfer over a telephone line, and then a modem at the destination converts it back again into data</a:t>
            </a:r>
          </a:p>
          <a:p>
            <a:pPr lvl="1">
              <a:spcBef>
                <a:spcPct val="50000"/>
              </a:spcBef>
            </a:pPr>
            <a:r>
              <a:rPr lang="en-US" sz="2100"/>
              <a:t>A </a:t>
            </a:r>
            <a:r>
              <a:rPr lang="en-US" sz="2100" b="1">
                <a:solidFill>
                  <a:srgbClr val="3333FF"/>
                </a:solidFill>
              </a:rPr>
              <a:t>digital subscriber line</a:t>
            </a:r>
            <a:r>
              <a:rPr lang="en-US" sz="2100" b="1"/>
              <a:t> (DSL)</a:t>
            </a:r>
            <a:r>
              <a:rPr lang="en-US" sz="2100"/>
              <a:t> uses regular copper phone lines to transfer digital data to and from the phone company’s central office</a:t>
            </a:r>
          </a:p>
          <a:p>
            <a:pPr lvl="1">
              <a:spcBef>
                <a:spcPct val="50000"/>
              </a:spcBef>
            </a:pPr>
            <a:r>
              <a:rPr lang="en-US" sz="2100"/>
              <a:t>A </a:t>
            </a:r>
            <a:r>
              <a:rPr lang="en-US" sz="2100" b="1">
                <a:solidFill>
                  <a:srgbClr val="3333FF"/>
                </a:solidFill>
              </a:rPr>
              <a:t>cable modem</a:t>
            </a:r>
            <a:r>
              <a:rPr lang="en-US" sz="2100" b="1"/>
              <a:t> </a:t>
            </a:r>
            <a:r>
              <a:rPr lang="en-US" sz="2100"/>
              <a:t>uses</a:t>
            </a:r>
            <a:r>
              <a:rPr lang="en-US" sz="2100" b="1"/>
              <a:t> </a:t>
            </a:r>
            <a:r>
              <a:rPr lang="en-US" sz="2100"/>
              <a:t>the same line that your cable TV signals come in on to transfer the data back and forth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809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94ACE141-A431-4499-A575-E5919DA7DFFB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Internet Connections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800" b="1">
                <a:solidFill>
                  <a:srgbClr val="3333FF"/>
                </a:solidFill>
              </a:rPr>
              <a:t>Broadband</a:t>
            </a:r>
            <a:r>
              <a:rPr lang="en-US" sz="2800" b="1"/>
              <a:t>  </a:t>
            </a:r>
            <a:r>
              <a:rPr lang="en-US" sz="2800"/>
              <a:t>A connection in which transfer speeds are faster than 128 bits per second</a:t>
            </a:r>
          </a:p>
          <a:p>
            <a:pPr lvl="1">
              <a:lnSpc>
                <a:spcPct val="110000"/>
              </a:lnSpc>
            </a:pPr>
            <a:r>
              <a:rPr lang="en-US" sz="2400"/>
              <a:t>DSL connections and cable modems are broadband connections</a:t>
            </a:r>
          </a:p>
          <a:p>
            <a:pPr lvl="1">
              <a:lnSpc>
                <a:spcPct val="110000"/>
              </a:lnSpc>
            </a:pPr>
            <a:r>
              <a:rPr lang="en-US" sz="2400"/>
              <a:t>The speed for </a:t>
            </a:r>
            <a:r>
              <a:rPr lang="en-US" sz="2400" b="1"/>
              <a:t>downloads</a:t>
            </a:r>
            <a:r>
              <a:rPr lang="en-US" sz="2400"/>
              <a:t> (getting data from the Internet to your home computer) may not be the same as </a:t>
            </a:r>
            <a:r>
              <a:rPr lang="en-US" sz="2400" b="1"/>
              <a:t>uploads</a:t>
            </a:r>
            <a:r>
              <a:rPr lang="en-US" sz="2400"/>
              <a:t> (sending data from your home computer to the Internet)</a:t>
            </a:r>
          </a:p>
        </p:txBody>
      </p:sp>
    </p:spTree>
    <p:extLst>
      <p:ext uri="{BB962C8B-B14F-4D97-AF65-F5344CB8AC3E}">
        <p14:creationId xmlns:p14="http://schemas.microsoft.com/office/powerpoint/2010/main" val="3885196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c15f0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70325"/>
            <a:ext cx="7315200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Packet Switching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2286000"/>
          </a:xfrm>
        </p:spPr>
        <p:txBody>
          <a:bodyPr/>
          <a:lstStyle/>
          <a:p>
            <a:r>
              <a:rPr lang="en-US" sz="2400"/>
              <a:t>To improve the efficiency of transferring information over a shared communication line, messages are divided into fixed-sized, numbered </a:t>
            </a:r>
            <a:r>
              <a:rPr lang="en-US" sz="2400" b="1">
                <a:solidFill>
                  <a:srgbClr val="3333FF"/>
                </a:solidFill>
              </a:rPr>
              <a:t>packets</a:t>
            </a:r>
            <a:endParaRPr lang="en-US" sz="2400"/>
          </a:p>
          <a:p>
            <a:r>
              <a:rPr lang="en-US" sz="2400"/>
              <a:t>Network devices called routers are used to direct packets between networks</a:t>
            </a:r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543800" y="3810000"/>
            <a:ext cx="14097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 b="1">
                <a:solidFill>
                  <a:srgbClr val="327CB8"/>
                </a:solidFill>
                <a:latin typeface="Arial" charset="0"/>
              </a:rPr>
              <a:t>Figure 15.4  </a:t>
            </a:r>
            <a:br>
              <a:rPr lang="en-US" altLang="en-US" sz="1400" b="1">
                <a:solidFill>
                  <a:srgbClr val="327CB8"/>
                </a:solidFill>
                <a:latin typeface="Arial" charset="0"/>
              </a:rPr>
            </a:br>
            <a:r>
              <a:rPr lang="en-US" altLang="en-US" sz="1400" b="1">
                <a:latin typeface="Arial" charset="0"/>
              </a:rPr>
              <a:t>Messages sent by packet switching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altLang="en-US" sz="1400" b="1">
                <a:latin typeface="Arial" charset="0"/>
              </a:rPr>
              <a:t>15-18</a:t>
            </a:r>
          </a:p>
        </p:txBody>
      </p:sp>
    </p:spTree>
    <p:extLst>
      <p:ext uri="{BB962C8B-B14F-4D97-AF65-F5344CB8AC3E}">
        <p14:creationId xmlns:p14="http://schemas.microsoft.com/office/powerpoint/2010/main" val="18273934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87758426-D90A-45DD-920E-72045B9C09AA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Open Systems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>
                <a:solidFill>
                  <a:srgbClr val="3333FF"/>
                </a:solidFill>
              </a:rPr>
              <a:t>Proprietary system</a:t>
            </a:r>
            <a:r>
              <a:rPr lang="en-US" sz="2800"/>
              <a:t>  A system that uses technologies kept private by a particular commercial vendor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i="1"/>
              <a:t>One system couldn’t communicate with another, leading to the need for</a:t>
            </a:r>
            <a:endParaRPr lang="en-US"/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rgbClr val="3333FF"/>
                </a:solidFill>
              </a:rPr>
              <a:t>Interoperability</a:t>
            </a:r>
            <a:r>
              <a:rPr lang="en-US" sz="2800"/>
              <a:t> The ability of software and hardware on multiple machines and from multiple commercial vendors to communicate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i="1"/>
              <a:t>Leading to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rgbClr val="3333FF"/>
                </a:solidFill>
              </a:rPr>
              <a:t>Open systems</a:t>
            </a:r>
            <a:r>
              <a:rPr lang="en-US" sz="2800"/>
              <a:t>  Systems based on a common model of network architecture and a suite of protocols used in its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9839158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A4DB6453-D416-4330-9EE8-E021D29E35C2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Open Systems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0" y="1676400"/>
            <a:ext cx="3733800" cy="4572000"/>
          </a:xfrm>
        </p:spPr>
        <p:txBody>
          <a:bodyPr/>
          <a:lstStyle/>
          <a:p>
            <a:r>
              <a:rPr lang="en-US" sz="2400"/>
              <a:t>The International Organization for Standardization (ISO) established the </a:t>
            </a:r>
            <a:r>
              <a:rPr lang="en-US" sz="2400" b="1"/>
              <a:t>Open Systems Interconnection (OSI) Reference Model</a:t>
            </a:r>
          </a:p>
          <a:p>
            <a:r>
              <a:rPr lang="en-US" sz="2400"/>
              <a:t>Each layer deals with a particular aspect of network communication</a:t>
            </a:r>
          </a:p>
        </p:txBody>
      </p:sp>
      <p:pic>
        <p:nvPicPr>
          <p:cNvPr id="41988" name="Picture 4" descr="c15f05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8363"/>
            <a:ext cx="4343400" cy="273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28600" y="5029200"/>
            <a:ext cx="4446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rgbClr val="327CB8"/>
                </a:solidFill>
                <a:latin typeface="Arial" charset="0"/>
              </a:rPr>
              <a:t>Figure 15.5  </a:t>
            </a:r>
            <a:r>
              <a:rPr lang="en-US" altLang="en-US" sz="1400" b="1">
                <a:latin typeface="Arial" charset="0"/>
              </a:rPr>
              <a:t>The layers of the OSI Reference Model</a:t>
            </a:r>
          </a:p>
        </p:txBody>
      </p:sp>
    </p:spTree>
    <p:extLst>
      <p:ext uri="{BB962C8B-B14F-4D97-AF65-F5344CB8AC3E}">
        <p14:creationId xmlns:p14="http://schemas.microsoft.com/office/powerpoint/2010/main" val="24546528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419552EE-AF27-4B81-803A-FD7D3DC19709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Network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048000"/>
          </a:xfrm>
        </p:spPr>
        <p:txBody>
          <a:bodyPr/>
          <a:lstStyle/>
          <a:p>
            <a:r>
              <a:rPr lang="en-US"/>
              <a:t>Network protocols are layered such that each one relies on the protocols that underlie it</a:t>
            </a:r>
          </a:p>
          <a:p>
            <a:r>
              <a:rPr lang="en-US"/>
              <a:t>Sometimes referred to as a </a:t>
            </a:r>
            <a:r>
              <a:rPr lang="en-US" b="1">
                <a:solidFill>
                  <a:srgbClr val="3333FF"/>
                </a:solidFill>
              </a:rPr>
              <a:t>protocol stack</a:t>
            </a:r>
            <a:endParaRPr lang="en-US">
              <a:solidFill>
                <a:srgbClr val="3333FF"/>
              </a:solidFill>
            </a:endParaRPr>
          </a:p>
        </p:txBody>
      </p:sp>
      <p:pic>
        <p:nvPicPr>
          <p:cNvPr id="15364" name="Picture 4" descr="c15f06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0"/>
            <a:ext cx="82296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42925" y="6096000"/>
            <a:ext cx="4100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rgbClr val="327CB8"/>
                </a:solidFill>
                <a:latin typeface="Arial" charset="0"/>
              </a:rPr>
              <a:t>Figure 15.6  </a:t>
            </a:r>
            <a:r>
              <a:rPr lang="en-US" altLang="en-US" sz="1400" b="1">
                <a:latin typeface="Arial" charset="0"/>
              </a:rPr>
              <a:t>Layering of key network protocols</a:t>
            </a:r>
          </a:p>
        </p:txBody>
      </p:sp>
    </p:spTree>
    <p:extLst>
      <p:ext uri="{BB962C8B-B14F-4D97-AF65-F5344CB8AC3E}">
        <p14:creationId xmlns:p14="http://schemas.microsoft.com/office/powerpoint/2010/main" val="38553411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D15D3B9F-9AEB-47B0-AEF6-565166733733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TCP/IP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TCP stands for </a:t>
            </a:r>
            <a:r>
              <a:rPr lang="en-US" sz="2800" b="1">
                <a:solidFill>
                  <a:srgbClr val="3333FF"/>
                </a:solidFill>
              </a:rPr>
              <a:t>Transmission Control Protocol</a:t>
            </a:r>
            <a:endParaRPr lang="en-US" sz="2800" b="1"/>
          </a:p>
          <a:p>
            <a:pPr lvl="1">
              <a:buFontTx/>
              <a:buNone/>
            </a:pPr>
            <a:r>
              <a:rPr lang="en-US"/>
              <a:t>	TCP software breaks messages into packets, hands them off to the IP software for delivery, and then orders and reassembles the packets at their destination</a:t>
            </a:r>
          </a:p>
          <a:p>
            <a:r>
              <a:rPr lang="en-US" sz="2800"/>
              <a:t>IP stands for </a:t>
            </a:r>
            <a:r>
              <a:rPr lang="en-US" sz="2800" b="1">
                <a:solidFill>
                  <a:srgbClr val="3333FF"/>
                </a:solidFill>
              </a:rPr>
              <a:t>Internet Protocol</a:t>
            </a:r>
            <a:endParaRPr lang="en-US" sz="2800"/>
          </a:p>
          <a:p>
            <a:pPr lvl="1">
              <a:buFontTx/>
              <a:buNone/>
            </a:pPr>
            <a:r>
              <a:rPr lang="en-US"/>
              <a:t>	IP software deals with the routing of packets through the maze of interconnected networks to their final destination</a:t>
            </a:r>
          </a:p>
        </p:txBody>
      </p:sp>
    </p:spTree>
    <p:extLst>
      <p:ext uri="{BB962C8B-B14F-4D97-AF65-F5344CB8AC3E}">
        <p14:creationId xmlns:p14="http://schemas.microsoft.com/office/powerpoint/2010/main" val="13298817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539E28C1-5A22-4FF8-A82D-5D716F1FFC04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TCP/IP (cont.)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UDP stands for </a:t>
            </a:r>
            <a:r>
              <a:rPr lang="en-US" b="1">
                <a:solidFill>
                  <a:srgbClr val="3333FF"/>
                </a:solidFill>
              </a:rPr>
              <a:t>User Datagram Protocol</a:t>
            </a:r>
            <a:endParaRPr lang="en-US"/>
          </a:p>
          <a:p>
            <a:pPr lvl="1">
              <a:spcBef>
                <a:spcPct val="50000"/>
              </a:spcBef>
            </a:pPr>
            <a:r>
              <a:rPr lang="en-US"/>
              <a:t>It is an alternative to TCP</a:t>
            </a:r>
          </a:p>
          <a:p>
            <a:pPr lvl="1">
              <a:spcBef>
                <a:spcPct val="50000"/>
              </a:spcBef>
            </a:pPr>
            <a:r>
              <a:rPr lang="en-US"/>
              <a:t>The main difference is that TCP is highly reliable, at the cost of decreased performance, while UDP is less reliable, but generally faster</a:t>
            </a:r>
          </a:p>
        </p:txBody>
      </p:sp>
    </p:spTree>
    <p:extLst>
      <p:ext uri="{BB962C8B-B14F-4D97-AF65-F5344CB8AC3E}">
        <p14:creationId xmlns:p14="http://schemas.microsoft.com/office/powerpoint/2010/main" val="40095486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3131A373-3CFF-4CE0-A06A-383622A4FF83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High-Level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protocols build on the foundation established by the TCP/IP protocol suite</a:t>
            </a:r>
          </a:p>
          <a:p>
            <a:pPr lvl="1">
              <a:spcBef>
                <a:spcPct val="50000"/>
              </a:spcBef>
            </a:pPr>
            <a:r>
              <a:rPr lang="en-US"/>
              <a:t>Simple Mail Transfer Protocol (SMTP)</a:t>
            </a:r>
          </a:p>
          <a:p>
            <a:pPr lvl="1">
              <a:spcBef>
                <a:spcPct val="50000"/>
              </a:spcBef>
            </a:pPr>
            <a:r>
              <a:rPr lang="en-US"/>
              <a:t>File Transfer Protocol (FTP)</a:t>
            </a:r>
          </a:p>
          <a:p>
            <a:pPr lvl="1">
              <a:spcBef>
                <a:spcPct val="50000"/>
              </a:spcBef>
            </a:pPr>
            <a:r>
              <a:rPr lang="en-US"/>
              <a:t>Telnet</a:t>
            </a:r>
          </a:p>
          <a:p>
            <a:pPr lvl="1">
              <a:spcBef>
                <a:spcPct val="50000"/>
              </a:spcBef>
            </a:pPr>
            <a:r>
              <a:rPr lang="en-US"/>
              <a:t>Hyper Text Transfer Protocol (http)</a:t>
            </a:r>
          </a:p>
        </p:txBody>
      </p:sp>
    </p:spTree>
    <p:extLst>
      <p:ext uri="{BB962C8B-B14F-4D97-AF65-F5344CB8AC3E}">
        <p14:creationId xmlns:p14="http://schemas.microsoft.com/office/powerpoint/2010/main" val="26942425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E1BCF481-C3A6-433F-A950-1CF8F22546AF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MIME Types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Related to the idea of network protocols and standardization is the concept of a file’s MIME type</a:t>
            </a:r>
          </a:p>
          <a:p>
            <a:pPr lvl="1">
              <a:spcBef>
                <a:spcPct val="50000"/>
              </a:spcBef>
            </a:pPr>
            <a:r>
              <a:rPr lang="en-US"/>
              <a:t>MIME stands for </a:t>
            </a:r>
            <a:r>
              <a:rPr lang="en-US" b="1">
                <a:solidFill>
                  <a:srgbClr val="3333FF"/>
                </a:solidFill>
              </a:rPr>
              <a:t>Multipurpose Internet Mail Extension</a:t>
            </a:r>
            <a:endParaRPr lang="en-US">
              <a:solidFill>
                <a:srgbClr val="3333FF"/>
              </a:solidFill>
            </a:endParaRPr>
          </a:p>
          <a:p>
            <a:pPr lvl="1">
              <a:spcBef>
                <a:spcPct val="50000"/>
              </a:spcBef>
            </a:pPr>
            <a:r>
              <a:rPr lang="en-US"/>
              <a:t>Based on a document’s MIME type, an application program can decide how to deal with the data it is given</a:t>
            </a:r>
          </a:p>
        </p:txBody>
      </p:sp>
    </p:spTree>
    <p:extLst>
      <p:ext uri="{BB962C8B-B14F-4D97-AF65-F5344CB8AC3E}">
        <p14:creationId xmlns:p14="http://schemas.microsoft.com/office/powerpoint/2010/main" val="287060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A33C-15C3-475D-8688-EB7407CE933C}" type="slidenum">
              <a:rPr lang="en-US"/>
              <a:pPr/>
              <a:t>4</a:t>
            </a:fld>
            <a:endParaRPr lang="en-US"/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1534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2800" b="1"/>
              <a:t>Sharing hardware or software</a:t>
            </a:r>
            <a:endParaRPr lang="en-US" sz="2800" b="1">
              <a:solidFill>
                <a:srgbClr val="FF3300"/>
              </a:solidFill>
            </a:endParaRPr>
          </a:p>
          <a:p>
            <a:pPr algn="ctr" eaLnBrk="0" hangingPunct="0">
              <a:lnSpc>
                <a:spcPct val="60000"/>
              </a:lnSpc>
              <a:buFontTx/>
              <a:buChar char="•"/>
            </a:pP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33400" y="4038600"/>
            <a:ext cx="81534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2800" b="1"/>
              <a:t>Centralize administration and support</a:t>
            </a:r>
            <a:endParaRPr lang="en-US" sz="2800" b="1">
              <a:solidFill>
                <a:srgbClr val="FF3300"/>
              </a:solidFill>
            </a:endParaRPr>
          </a:p>
          <a:p>
            <a:pPr algn="ctr" eaLnBrk="0" hangingPunct="0">
              <a:lnSpc>
                <a:spcPct val="60000"/>
              </a:lnSpc>
              <a:buFontTx/>
              <a:buChar char="•"/>
            </a:pPr>
            <a:endParaRPr lang="en-US" sz="2800" b="1">
              <a:solidFill>
                <a:srgbClr val="FF3300"/>
              </a:solidFill>
            </a:endParaRPr>
          </a:p>
        </p:txBody>
      </p:sp>
      <p:grpSp>
        <p:nvGrpSpPr>
          <p:cNvPr id="41993" name="Group 9"/>
          <p:cNvGrpSpPr>
            <a:grpSpLocks/>
          </p:cNvGrpSpPr>
          <p:nvPr/>
        </p:nvGrpSpPr>
        <p:grpSpPr bwMode="auto">
          <a:xfrm>
            <a:off x="1752600" y="2962275"/>
            <a:ext cx="1447800" cy="717550"/>
            <a:chOff x="1200" y="2202"/>
            <a:chExt cx="912" cy="452"/>
          </a:xfrm>
        </p:grpSpPr>
        <p:pic>
          <p:nvPicPr>
            <p:cNvPr id="41994" name="Picture 10" descr="com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208"/>
              <a:ext cx="388" cy="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995" name="Picture 11" descr="print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4" y="2202"/>
              <a:ext cx="558" cy="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996" name="Group 12"/>
          <p:cNvGrpSpPr>
            <a:grpSpLocks/>
          </p:cNvGrpSpPr>
          <p:nvPr/>
        </p:nvGrpSpPr>
        <p:grpSpPr bwMode="auto">
          <a:xfrm>
            <a:off x="3352800" y="2971800"/>
            <a:ext cx="4924425" cy="717550"/>
            <a:chOff x="2208" y="2208"/>
            <a:chExt cx="3102" cy="452"/>
          </a:xfrm>
        </p:grpSpPr>
        <p:pic>
          <p:nvPicPr>
            <p:cNvPr id="41997" name="Picture 13" descr="com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2214"/>
              <a:ext cx="388" cy="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998" name="Picture 14" descr="print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2" y="2208"/>
              <a:ext cx="558" cy="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999" name="Picture 15" descr="com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2" y="2214"/>
              <a:ext cx="388" cy="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000" name="Picture 16" descr="print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2208"/>
              <a:ext cx="558" cy="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001" name="Picture 17" descr="com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" y="2214"/>
              <a:ext cx="388" cy="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002" name="Picture 18" descr="print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2208"/>
              <a:ext cx="558" cy="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838200" y="2259013"/>
            <a:ext cx="81534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b="1">
                <a:solidFill>
                  <a:srgbClr val="FF3300"/>
                </a:solidFill>
              </a:rPr>
              <a:t>E.g. print document</a:t>
            </a:r>
          </a:p>
          <a:p>
            <a:pPr algn="ctr" eaLnBrk="0" hangingPunct="0">
              <a:lnSpc>
                <a:spcPct val="60000"/>
              </a:lnSpc>
              <a:buFontTx/>
              <a:buChar char="•"/>
            </a:pPr>
            <a:endParaRPr lang="en-US" b="1">
              <a:solidFill>
                <a:srgbClr val="FF3300"/>
              </a:solidFill>
            </a:endParaRPr>
          </a:p>
        </p:txBody>
      </p:sp>
      <p:grpSp>
        <p:nvGrpSpPr>
          <p:cNvPr id="42005" name="Group 21"/>
          <p:cNvGrpSpPr>
            <a:grpSpLocks/>
          </p:cNvGrpSpPr>
          <p:nvPr/>
        </p:nvGrpSpPr>
        <p:grpSpPr bwMode="auto">
          <a:xfrm>
            <a:off x="1692275" y="5373688"/>
            <a:ext cx="7031038" cy="1160462"/>
            <a:chOff x="1152" y="3024"/>
            <a:chExt cx="4429" cy="731"/>
          </a:xfrm>
        </p:grpSpPr>
        <p:pic>
          <p:nvPicPr>
            <p:cNvPr id="42006" name="Picture 22" descr="mode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3024"/>
              <a:ext cx="1213" cy="6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007" name="Picture 23" descr="mode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3024"/>
              <a:ext cx="1213" cy="6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008" name="Picture 24" descr="mode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048"/>
              <a:ext cx="1213" cy="6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009" name="Picture 25" descr="mode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3072"/>
              <a:ext cx="1213" cy="6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838200" y="4465638"/>
            <a:ext cx="81534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b="1">
                <a:solidFill>
                  <a:srgbClr val="FF3300"/>
                </a:solidFill>
              </a:rPr>
              <a:t>E.g. Internet-based, so everyone can access the same administrative or support application from their PCs</a:t>
            </a:r>
          </a:p>
          <a:p>
            <a:pPr algn="ctr" eaLnBrk="0" hangingPunct="0">
              <a:lnSpc>
                <a:spcPct val="60000"/>
              </a:lnSpc>
              <a:buFontTx/>
              <a:buChar char="•"/>
            </a:pPr>
            <a:endParaRPr lang="en-US" b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924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678D817A-E238-431F-9BB3-72B39F03FC56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MIME Types</a:t>
            </a:r>
          </a:p>
        </p:txBody>
      </p:sp>
      <p:pic>
        <p:nvPicPr>
          <p:cNvPr id="45060" name="Picture 4" descr="c15f07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6934200" cy="497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391400" y="5257800"/>
            <a:ext cx="1524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 b="1">
                <a:solidFill>
                  <a:srgbClr val="327CB8"/>
                </a:solidFill>
                <a:latin typeface="Arial" charset="0"/>
              </a:rPr>
              <a:t>Figure 15.7  </a:t>
            </a:r>
            <a:br>
              <a:rPr lang="en-US" altLang="en-US" sz="1400" b="1">
                <a:solidFill>
                  <a:srgbClr val="327CB8"/>
                </a:solidFill>
                <a:latin typeface="Arial" charset="0"/>
              </a:rPr>
            </a:br>
            <a:r>
              <a:rPr lang="en-US" altLang="en-US" sz="1400" b="1">
                <a:latin typeface="Arial" charset="0"/>
              </a:rPr>
              <a:t>Some protocols and the ports they use</a:t>
            </a:r>
          </a:p>
        </p:txBody>
      </p:sp>
    </p:spTree>
    <p:extLst>
      <p:ext uri="{BB962C8B-B14F-4D97-AF65-F5344CB8AC3E}">
        <p14:creationId xmlns:p14="http://schemas.microsoft.com/office/powerpoint/2010/main" val="18395692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9AA1F8C9-86B2-42A3-9F18-66D9E615C195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Firewalls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3333FF"/>
                </a:solidFill>
              </a:rPr>
              <a:t>Firewall</a:t>
            </a:r>
            <a:r>
              <a:rPr lang="en-US"/>
              <a:t>  A machine and its software that serve as a special gateway to a network, protecting it from inappropriate access</a:t>
            </a:r>
          </a:p>
          <a:p>
            <a:pPr lvl="1">
              <a:spcBef>
                <a:spcPct val="50000"/>
              </a:spcBef>
            </a:pPr>
            <a:r>
              <a:rPr lang="en-US"/>
              <a:t>Filters the network traffic that comes in, checking the validity of the messages as much as possible and perhaps denying some messages altogether</a:t>
            </a:r>
          </a:p>
          <a:p>
            <a:pPr lvl="1">
              <a:spcBef>
                <a:spcPct val="50000"/>
              </a:spcBef>
            </a:pPr>
            <a:r>
              <a:rPr lang="en-US"/>
              <a:t>Enforces an organization’s </a:t>
            </a:r>
            <a:r>
              <a:rPr lang="en-US" b="1"/>
              <a:t>access control policy</a:t>
            </a:r>
          </a:p>
        </p:txBody>
      </p:sp>
    </p:spTree>
    <p:extLst>
      <p:ext uri="{BB962C8B-B14F-4D97-AF65-F5344CB8AC3E}">
        <p14:creationId xmlns:p14="http://schemas.microsoft.com/office/powerpoint/2010/main" val="40202833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4AEE3161-4968-4F81-AE1C-F8C34E9CBF93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Firewalls</a:t>
            </a:r>
          </a:p>
        </p:txBody>
      </p:sp>
      <p:pic>
        <p:nvPicPr>
          <p:cNvPr id="47108" name="Picture 4" descr="c15f08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8686800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57200" y="6400800"/>
            <a:ext cx="3482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rgbClr val="327CB8"/>
                </a:solidFill>
                <a:latin typeface="Arial" charset="0"/>
              </a:rPr>
              <a:t>Figure 15.8  </a:t>
            </a:r>
            <a:r>
              <a:rPr lang="en-US" altLang="en-US" sz="1400" b="1">
                <a:latin typeface="Arial" charset="0"/>
              </a:rPr>
              <a:t>A firewall protecting a LAN</a:t>
            </a:r>
          </a:p>
        </p:txBody>
      </p:sp>
    </p:spTree>
    <p:extLst>
      <p:ext uri="{BB962C8B-B14F-4D97-AF65-F5344CB8AC3E}">
        <p14:creationId xmlns:p14="http://schemas.microsoft.com/office/powerpoint/2010/main" val="7712385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B72979D6-072A-4CDC-B661-AA761F91174C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Network Addresses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3333FF"/>
                </a:solidFill>
              </a:rPr>
              <a:t>Hostname</a:t>
            </a:r>
            <a:r>
              <a:rPr lang="en-US"/>
              <a:t>  A unique identification that specifies a particular computer on the Internet</a:t>
            </a:r>
          </a:p>
          <a:p>
            <a:pPr>
              <a:buFontTx/>
              <a:buNone/>
            </a:pPr>
            <a:r>
              <a:rPr lang="en-US"/>
              <a:t>	For example</a:t>
            </a:r>
          </a:p>
          <a:p>
            <a:pPr lvl="1">
              <a:buFontTx/>
              <a:buNone/>
            </a:pPr>
            <a:r>
              <a:rPr lang="en-US"/>
              <a:t>	matisse.csc.villanova.edu</a:t>
            </a:r>
          </a:p>
          <a:p>
            <a:pPr lvl="1">
              <a:buFontTx/>
              <a:buNone/>
            </a:pPr>
            <a:r>
              <a:rPr lang="en-US"/>
              <a:t>	condor.develocorp.com</a:t>
            </a:r>
          </a:p>
        </p:txBody>
      </p:sp>
    </p:spTree>
    <p:extLst>
      <p:ext uri="{BB962C8B-B14F-4D97-AF65-F5344CB8AC3E}">
        <p14:creationId xmlns:p14="http://schemas.microsoft.com/office/powerpoint/2010/main" val="3988719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E3F7AC0D-3151-4220-8375-4E79DC788539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Network Addresses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 software translates a hostname into its corresponding IP address</a:t>
            </a:r>
          </a:p>
          <a:p>
            <a:pPr>
              <a:buFontTx/>
              <a:buNone/>
            </a:pPr>
            <a:r>
              <a:rPr lang="en-US"/>
              <a:t>	For example</a:t>
            </a:r>
            <a:endParaRPr lang="en-US" sz="2800"/>
          </a:p>
          <a:p>
            <a:pPr lvl="1">
              <a:buFontTx/>
              <a:buNone/>
            </a:pPr>
            <a:r>
              <a:rPr lang="en-US"/>
              <a:t>	205.39.145.18</a:t>
            </a:r>
          </a:p>
        </p:txBody>
      </p:sp>
    </p:spTree>
    <p:extLst>
      <p:ext uri="{BB962C8B-B14F-4D97-AF65-F5344CB8AC3E}">
        <p14:creationId xmlns:p14="http://schemas.microsoft.com/office/powerpoint/2010/main" val="16820810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8F4C6DF5-4A8E-4F46-8C0F-81714270D089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Network Addresses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An </a:t>
            </a:r>
            <a:r>
              <a:rPr lang="en-US" sz="2800" b="1"/>
              <a:t>IP address</a:t>
            </a:r>
            <a:r>
              <a:rPr lang="en-US" sz="2800"/>
              <a:t> can be split into</a:t>
            </a:r>
            <a:endParaRPr lang="en-US"/>
          </a:p>
          <a:p>
            <a:pPr lvl="1"/>
            <a:r>
              <a:rPr lang="en-US" sz="2400" b="1"/>
              <a:t>network address</a:t>
            </a:r>
            <a:r>
              <a:rPr lang="en-US" sz="2400"/>
              <a:t>, which specifies a specific network</a:t>
            </a:r>
          </a:p>
          <a:p>
            <a:pPr lvl="1"/>
            <a:r>
              <a:rPr lang="en-US" sz="2400" b="1"/>
              <a:t>host number</a:t>
            </a:r>
            <a:r>
              <a:rPr lang="en-US" sz="2400"/>
              <a:t>, which specifies a particular machine in that network</a:t>
            </a:r>
            <a:endParaRPr lang="en-US"/>
          </a:p>
        </p:txBody>
      </p:sp>
      <p:pic>
        <p:nvPicPr>
          <p:cNvPr id="56324" name="Picture 4" descr="c15f09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5200"/>
            <a:ext cx="6553200" cy="289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086600" y="5257800"/>
            <a:ext cx="16002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 b="1">
                <a:solidFill>
                  <a:srgbClr val="327CB8"/>
                </a:solidFill>
                <a:latin typeface="Arial" charset="0"/>
              </a:rPr>
              <a:t>Figure 15.9  </a:t>
            </a:r>
            <a:br>
              <a:rPr lang="en-US" altLang="en-US" sz="1400" b="1">
                <a:solidFill>
                  <a:srgbClr val="327CB8"/>
                </a:solidFill>
                <a:latin typeface="Arial" charset="0"/>
              </a:rPr>
            </a:br>
            <a:r>
              <a:rPr lang="en-US" altLang="en-US" sz="1400" b="1">
                <a:latin typeface="Arial" charset="0"/>
              </a:rPr>
              <a:t>An IP address is stored in four bytes</a:t>
            </a:r>
          </a:p>
        </p:txBody>
      </p:sp>
    </p:spTree>
    <p:extLst>
      <p:ext uri="{BB962C8B-B14F-4D97-AF65-F5344CB8AC3E}">
        <p14:creationId xmlns:p14="http://schemas.microsoft.com/office/powerpoint/2010/main" val="42476561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F91FB7F8-8B66-4900-9490-FCF88F927579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Domain Name System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 hostname consists of the computer name followed by </a:t>
            </a:r>
            <a:r>
              <a:rPr lang="en-US" sz="2800" b="1"/>
              <a:t>the domain name</a:t>
            </a:r>
            <a:endParaRPr lang="en-US" sz="2800"/>
          </a:p>
          <a:p>
            <a:r>
              <a:rPr lang="en-US" sz="2800"/>
              <a:t>csc.villanova.edu is the domain name</a:t>
            </a:r>
            <a:endParaRPr lang="en-US"/>
          </a:p>
          <a:p>
            <a:pPr lvl="1"/>
            <a:r>
              <a:rPr lang="en-US" sz="2400"/>
              <a:t>A domain name is separated into two or more sections that specify the organization, and possibly a subset of an organization, of which the computer is a part</a:t>
            </a:r>
          </a:p>
          <a:p>
            <a:pPr lvl="1">
              <a:spcBef>
                <a:spcPct val="50000"/>
              </a:spcBef>
            </a:pPr>
            <a:r>
              <a:rPr lang="en-US" sz="2400"/>
              <a:t>Two organizations can have a computer named the same thing because the domain name makes it clear which one is being referred 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295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C8B7B417-A38F-48D2-98CF-55A4A78CB93A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Domain Name System</a:t>
            </a:r>
          </a:p>
        </p:txBody>
      </p:sp>
      <p:pic>
        <p:nvPicPr>
          <p:cNvPr id="50180" name="Picture 4" descr="c15f10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819400"/>
            <a:ext cx="815340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en-US" sz="2800"/>
              <a:t>The very last section of the domain is called its </a:t>
            </a:r>
            <a:r>
              <a:rPr lang="en-US" sz="2800" b="1"/>
              <a:t>top-level domain (TLD)</a:t>
            </a:r>
            <a:r>
              <a:rPr lang="en-US" sz="2800"/>
              <a:t> name</a:t>
            </a:r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84175" y="6400800"/>
            <a:ext cx="5940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rgbClr val="327CB8"/>
                </a:solidFill>
                <a:latin typeface="Arial" charset="0"/>
              </a:rPr>
              <a:t>Figure 15.10  </a:t>
            </a:r>
            <a:r>
              <a:rPr lang="en-US" altLang="en-US" sz="1400" b="1">
                <a:latin typeface="Arial" charset="0"/>
              </a:rPr>
              <a:t>Top-level domains, including some relatively new ones</a:t>
            </a:r>
          </a:p>
        </p:txBody>
      </p:sp>
    </p:spTree>
    <p:extLst>
      <p:ext uri="{BB962C8B-B14F-4D97-AF65-F5344CB8AC3E}">
        <p14:creationId xmlns:p14="http://schemas.microsoft.com/office/powerpoint/2010/main" val="26146374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A86E1A8A-34F7-46A6-8842-4D397D55A0E4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Domain Name System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Organizations based in countries other than the United States use a top-level domain that corresponds to their two-letter country codes</a:t>
            </a:r>
            <a:endParaRPr lang="en-US"/>
          </a:p>
        </p:txBody>
      </p:sp>
      <p:pic>
        <p:nvPicPr>
          <p:cNvPr id="51204" name="Picture 4" descr="c15f1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22625"/>
            <a:ext cx="4572000" cy="340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410200" y="5486400"/>
            <a:ext cx="30480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 b="1">
                <a:solidFill>
                  <a:srgbClr val="327CB8"/>
                </a:solidFill>
                <a:latin typeface="Arial" charset="0"/>
              </a:rPr>
              <a:t>Figure 15.11</a:t>
            </a:r>
            <a:br>
              <a:rPr lang="en-US" altLang="en-US" sz="1400" b="1">
                <a:solidFill>
                  <a:srgbClr val="327CB8"/>
                </a:solidFill>
                <a:latin typeface="Arial" charset="0"/>
              </a:rPr>
            </a:br>
            <a:r>
              <a:rPr lang="en-US" altLang="en-US" sz="1400" b="1">
                <a:latin typeface="Arial" charset="0"/>
              </a:rPr>
              <a:t>Some of the top-level domain names based on country codes</a:t>
            </a:r>
          </a:p>
        </p:txBody>
      </p:sp>
    </p:spTree>
    <p:extLst>
      <p:ext uri="{BB962C8B-B14F-4D97-AF65-F5344CB8AC3E}">
        <p14:creationId xmlns:p14="http://schemas.microsoft.com/office/powerpoint/2010/main" val="26420085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15-</a:t>
            </a:r>
            <a:fld id="{A6F59C6C-CBD9-4732-8CBD-4A9471A0D848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Domain Name System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domain name system</a:t>
            </a:r>
            <a:r>
              <a:rPr lang="en-US" dirty="0"/>
              <a:t> (DNS) is chiefly used to translate hostnames into numeric IP addresses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DNS is an example of a distributed database 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If that server can resolve the hostname, it does so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If not, that server asks another domain name server</a:t>
            </a:r>
          </a:p>
        </p:txBody>
      </p:sp>
    </p:spTree>
    <p:extLst>
      <p:ext uri="{BB962C8B-B14F-4D97-AF65-F5344CB8AC3E}">
        <p14:creationId xmlns:p14="http://schemas.microsoft.com/office/powerpoint/2010/main" val="27034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6C1F-D8C0-49A7-911D-4F9A318D5660}" type="slidenum">
              <a:rPr lang="en-US"/>
              <a:pPr/>
              <a:t>5</a:t>
            </a:fld>
            <a:endParaRPr lang="en-U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457200" y="1295400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</a:pPr>
            <a:r>
              <a:rPr lang="en-US" sz="4000" b="1">
                <a:latin typeface="Arial" charset="0"/>
              </a:rPr>
              <a:t>How many kinds of Networks?</a:t>
            </a:r>
            <a:r>
              <a:rPr lang="en-US">
                <a:latin typeface="Arial" charset="0"/>
              </a:rPr>
              <a:t>	</a:t>
            </a:r>
            <a:endParaRPr lang="en-US" sz="3600" b="1">
              <a:latin typeface="Arial" charset="0"/>
            </a:endParaRP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57200" y="2133600"/>
            <a:ext cx="8153400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4213" indent="-2270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2800" b="1"/>
              <a:t>Depending on one’s perspective, we can classify networks in different ways</a:t>
            </a:r>
            <a:endParaRPr lang="en-US" sz="2800" b="1">
              <a:solidFill>
                <a:srgbClr val="FF3300"/>
              </a:solidFill>
            </a:endParaRPr>
          </a:p>
          <a:p>
            <a:pPr algn="ctr" eaLnBrk="0" hangingPunct="0">
              <a:lnSpc>
                <a:spcPct val="60000"/>
              </a:lnSpc>
              <a:buFontTx/>
              <a:buChar char="•"/>
            </a:pP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457200" y="3200400"/>
            <a:ext cx="8305800" cy="339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Based on </a:t>
            </a:r>
            <a:r>
              <a:rPr lang="en-US" b="1">
                <a:solidFill>
                  <a:srgbClr val="FF3300"/>
                </a:solidFill>
              </a:rPr>
              <a:t>transmission media</a:t>
            </a:r>
            <a:r>
              <a:rPr lang="en-US" b="1"/>
              <a:t>: Wired (UTP, coaxial cables, fiber-optic cables) and Wireless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Based on </a:t>
            </a:r>
            <a:r>
              <a:rPr lang="en-US" b="1">
                <a:solidFill>
                  <a:srgbClr val="FF3300"/>
                </a:solidFill>
              </a:rPr>
              <a:t>network size</a:t>
            </a:r>
            <a:r>
              <a:rPr lang="en-US" b="1"/>
              <a:t>: LAN and WAN </a:t>
            </a:r>
            <a:r>
              <a:rPr lang="en-US" sz="2000" b="1"/>
              <a:t>(and MAN)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Based on </a:t>
            </a:r>
            <a:r>
              <a:rPr lang="en-US" b="1">
                <a:solidFill>
                  <a:srgbClr val="FF3300"/>
                </a:solidFill>
              </a:rPr>
              <a:t>management method</a:t>
            </a:r>
            <a:r>
              <a:rPr lang="en-US" b="1"/>
              <a:t>: Peer-to-peer and Client/Server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b="1"/>
              <a:t>Based on </a:t>
            </a:r>
            <a:r>
              <a:rPr lang="en-US" b="1">
                <a:solidFill>
                  <a:srgbClr val="FF3300"/>
                </a:solidFill>
              </a:rPr>
              <a:t>topology</a:t>
            </a:r>
            <a:r>
              <a:rPr lang="en-US" b="1"/>
              <a:t> (connectivity): Bus, Star, Ring …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b="1"/>
              <a:t>		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en-US" b="1"/>
              <a:t>		:</a:t>
            </a:r>
          </a:p>
        </p:txBody>
      </p:sp>
    </p:spTree>
    <p:extLst>
      <p:ext uri="{BB962C8B-B14F-4D97-AF65-F5344CB8AC3E}">
        <p14:creationId xmlns:p14="http://schemas.microsoft.com/office/powerpoint/2010/main" val="22064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26" name="Picture 22" descr="Filename: j0290031.wmf&#10;Keywords: buckets, household, pails ...&#10;File Size: 29 K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5538788"/>
            <a:ext cx="1125537" cy="112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small chunk of data transmitted over the Internet</a:t>
            </a:r>
          </a:p>
        </p:txBody>
      </p:sp>
      <p:pic>
        <p:nvPicPr>
          <p:cNvPr id="72708" name="Picture 4" descr="MCj043486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3405188"/>
            <a:ext cx="1355725" cy="135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719138" y="292417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Alice</a:t>
            </a:r>
          </a:p>
        </p:txBody>
      </p:sp>
      <p:pic>
        <p:nvPicPr>
          <p:cNvPr id="72713" name="Picture 9" descr="Filename: j0395737.gif&#10;Keywords: Animation Factory®, communications, computers ...&#10;File Size: 20 KB&#10;Provided by: Animation Factor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063" y="3059113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6" name="Cloud"/>
          <p:cNvSpPr>
            <a:spLocks noChangeAspect="1" noEditPoints="1" noChangeArrowheads="1"/>
          </p:cNvSpPr>
          <p:nvPr/>
        </p:nvSpPr>
        <p:spPr bwMode="auto">
          <a:xfrm>
            <a:off x="3741738" y="4767263"/>
            <a:ext cx="2209800" cy="14811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  <a:p>
            <a:r>
              <a:rPr lang="en-US"/>
              <a:t> The Internet</a:t>
            </a:r>
          </a:p>
        </p:txBody>
      </p:sp>
      <p:cxnSp>
        <p:nvCxnSpPr>
          <p:cNvPr id="72717" name="AutoShape 13"/>
          <p:cNvCxnSpPr>
            <a:cxnSpLocks noChangeShapeType="1"/>
            <a:stCxn id="72713" idx="2"/>
            <a:endCxn id="72716" idx="0"/>
          </p:cNvCxnSpPr>
          <p:nvPr/>
        </p:nvCxnSpPr>
        <p:spPr bwMode="auto">
          <a:xfrm rot="16200000" flipH="1">
            <a:off x="2093120" y="3853656"/>
            <a:ext cx="1535112" cy="17748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2719" name="Picture 15" descr="MCj043486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3409950"/>
            <a:ext cx="1355725" cy="135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7253288" y="2928938"/>
            <a:ext cx="59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Bob</a:t>
            </a:r>
          </a:p>
        </p:txBody>
      </p:sp>
      <p:cxnSp>
        <p:nvCxnSpPr>
          <p:cNvPr id="72728" name="AutoShape 24"/>
          <p:cNvCxnSpPr>
            <a:cxnSpLocks noChangeShapeType="1"/>
            <a:stCxn id="72716" idx="2"/>
          </p:cNvCxnSpPr>
          <p:nvPr/>
        </p:nvCxnSpPr>
        <p:spPr bwMode="auto">
          <a:xfrm flipV="1">
            <a:off x="5949950" y="3978275"/>
            <a:ext cx="2557463" cy="15303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2729" name="Picture 25" descr="Filename: j0395737.gif&#10;Keywords: Animation Factory®, communications, computers ...&#10;File Size: 20 KB&#10;Provided by: Animation Factor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499745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19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2948E-6 L 0.71389 -0.004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9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8.67052E-7 L 0.00173 -0.317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5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VPN (Virtual Private Network)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secure tunnel to a private network through a public network</a:t>
            </a:r>
          </a:p>
          <a:p>
            <a:r>
              <a:rPr lang="en-US"/>
              <a:t>Once established, local node appears to be a node in the private network in a secure manner</a:t>
            </a:r>
          </a:p>
          <a:p>
            <a:r>
              <a:rPr lang="en-US"/>
              <a:t>Correction from the book (pg. 11):</a:t>
            </a:r>
          </a:p>
          <a:p>
            <a:pPr lvl="1"/>
            <a:r>
              <a:rPr lang="en-US"/>
              <a:t>VPN does not mean using telephone line connection!!!</a:t>
            </a:r>
          </a:p>
        </p:txBody>
      </p:sp>
    </p:spTree>
    <p:extLst>
      <p:ext uri="{BB962C8B-B14F-4D97-AF65-F5344CB8AC3E}">
        <p14:creationId xmlns:p14="http://schemas.microsoft.com/office/powerpoint/2010/main" val="281300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Host &amp; IP Address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Correction from the book:</a:t>
            </a:r>
          </a:p>
          <a:p>
            <a:pPr lvl="1">
              <a:buSzPct val="120000"/>
              <a:buFont typeface="Wingdings" pitchFamily="2" charset="2"/>
              <a:buChar char="ü"/>
            </a:pPr>
            <a:r>
              <a:rPr lang="en-US"/>
              <a:t>“A host is a computer connected directly to the Internet”</a:t>
            </a:r>
          </a:p>
          <a:p>
            <a:pPr lvl="1">
              <a:buSzPct val="120000"/>
              <a:buFont typeface="Wingdings" pitchFamily="2" charset="2"/>
              <a:buBlip>
                <a:blip r:embed="rId2"/>
              </a:buBlip>
            </a:pPr>
            <a:r>
              <a:rPr lang="en-US"/>
              <a:t>“You home computer is not a host”</a:t>
            </a:r>
          </a:p>
          <a:p>
            <a:r>
              <a:rPr lang="en-US"/>
              <a:t>Each host needs an IP address</a:t>
            </a:r>
          </a:p>
          <a:p>
            <a:r>
              <a:rPr lang="en-US"/>
              <a:t>IP address</a:t>
            </a:r>
          </a:p>
          <a:p>
            <a:pPr lvl="1"/>
            <a:r>
              <a:rPr lang="en-US"/>
              <a:t>A 32-bit number, arranged in 4 numbers seperated by “.”</a:t>
            </a:r>
          </a:p>
          <a:p>
            <a:pPr lvl="1"/>
            <a:r>
              <a:rPr lang="en-US"/>
              <a:t>Eg. 74.125.19.147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DNS (Domain Name System)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Domain name to IP address conversion</a:t>
            </a:r>
          </a:p>
          <a:p>
            <a:pPr lvl="1"/>
            <a:r>
              <a:rPr lang="en-US"/>
              <a:t>Eg. </a:t>
            </a:r>
            <a:r>
              <a:rPr lang="en-US">
                <a:hlinkClick r:id="rId2"/>
              </a:rPr>
              <a:t>www.google.com</a:t>
            </a:r>
            <a:r>
              <a:rPr lang="en-US"/>
              <a:t> → ??.???.??.??</a:t>
            </a:r>
          </a:p>
          <a:p>
            <a:r>
              <a:rPr lang="en-US"/>
              <a:t>Domain name or IP address lookup</a:t>
            </a:r>
          </a:p>
          <a:p>
            <a:pPr lvl="1"/>
            <a:r>
              <a:rPr lang="en-US"/>
              <a:t>http://cqcounter.com/whois/</a:t>
            </a:r>
          </a:p>
        </p:txBody>
      </p:sp>
    </p:spTree>
    <p:extLst>
      <p:ext uri="{BB962C8B-B14F-4D97-AF65-F5344CB8AC3E}">
        <p14:creationId xmlns:p14="http://schemas.microsoft.com/office/powerpoint/2010/main" val="35680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Top-level Domains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gTLDs (generic TLDs)</a:t>
            </a:r>
          </a:p>
          <a:p>
            <a:pPr lvl="1"/>
            <a:r>
              <a:rPr lang="en-US"/>
              <a:t>.com, .edu, .net, .org, .gov, .mil</a:t>
            </a:r>
          </a:p>
          <a:p>
            <a:pPr lvl="1"/>
            <a:r>
              <a:rPr lang="en-US"/>
              <a:t>.aero, .biz, .coop, .info, .museum, .name, .pro</a:t>
            </a:r>
          </a:p>
          <a:p>
            <a:r>
              <a:rPr lang="en-US"/>
              <a:t>ccTLDs (country code TLDs)</a:t>
            </a:r>
          </a:p>
          <a:p>
            <a:pPr lvl="1"/>
            <a:r>
              <a:rPr lang="en-US"/>
              <a:t>.au, .ca, .br, .de, .fi, .fr, .jp, .hk, .cn, .tw, .my, …</a:t>
            </a:r>
          </a:p>
          <a:p>
            <a:pPr lvl="1"/>
            <a:r>
              <a:rPr lang="en-US"/>
              <a:t>.us</a:t>
            </a:r>
          </a:p>
        </p:txBody>
      </p:sp>
    </p:spTree>
    <p:extLst>
      <p:ext uri="{BB962C8B-B14F-4D97-AF65-F5344CB8AC3E}">
        <p14:creationId xmlns:p14="http://schemas.microsoft.com/office/powerpoint/2010/main" val="19184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Second-level Domains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Domains that are directly below a TLD</a:t>
            </a:r>
          </a:p>
          <a:p>
            <a:r>
              <a:rPr lang="en-US"/>
              <a:t>Eg.</a:t>
            </a:r>
          </a:p>
          <a:p>
            <a:pPr lvl="1"/>
            <a:r>
              <a:rPr lang="en-US"/>
              <a:t>ucr.edu</a:t>
            </a:r>
          </a:p>
          <a:p>
            <a:pPr lvl="1"/>
            <a:r>
              <a:rPr lang="en-US"/>
              <a:t>google.com</a:t>
            </a:r>
          </a:p>
          <a:p>
            <a:pPr lvl="1"/>
            <a:r>
              <a:rPr lang="en-US"/>
              <a:t>sony.co.jp</a:t>
            </a:r>
          </a:p>
          <a:p>
            <a:r>
              <a:rPr lang="en-US"/>
              <a:t>Must apply to a registrar for the appropriate TLD</a:t>
            </a:r>
          </a:p>
        </p:txBody>
      </p:sp>
    </p:spTree>
    <p:extLst>
      <p:ext uri="{BB962C8B-B14F-4D97-AF65-F5344CB8AC3E}">
        <p14:creationId xmlns:p14="http://schemas.microsoft.com/office/powerpoint/2010/main" val="22931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Domain Names &amp; Registrars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Profitable domain names</a:t>
            </a:r>
          </a:p>
          <a:p>
            <a:pPr lvl="1"/>
            <a:r>
              <a:rPr lang="en-US"/>
              <a:t>CreditCards.com - $2.75M</a:t>
            </a:r>
          </a:p>
          <a:p>
            <a:pPr lvl="1"/>
            <a:r>
              <a:rPr lang="en-US"/>
              <a:t>Loans.com – $3M</a:t>
            </a:r>
          </a:p>
          <a:p>
            <a:pPr lvl="1"/>
            <a:r>
              <a:rPr lang="en-US"/>
              <a:t>Business.com - $7.5M</a:t>
            </a:r>
          </a:p>
          <a:p>
            <a:r>
              <a:rPr lang="en-US"/>
              <a:t>Network Solutions, Inc used to monopolize the name registration</a:t>
            </a:r>
          </a:p>
          <a:p>
            <a:r>
              <a:rPr lang="en-US"/>
              <a:t>Now, ~500 registrars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6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Register A Domain Name?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Come up a new name</a:t>
            </a:r>
          </a:p>
          <a:p>
            <a:r>
              <a:rPr lang="en-US"/>
              <a:t>2 name servers’ IP addresses</a:t>
            </a:r>
          </a:p>
          <a:p>
            <a:r>
              <a:rPr lang="en-US"/>
              <a:t>1 administrative contact</a:t>
            </a:r>
          </a:p>
          <a:p>
            <a:r>
              <a:rPr lang="en-US"/>
              <a:t>1 technical contact</a:t>
            </a:r>
          </a:p>
          <a:p>
            <a:r>
              <a:rPr lang="en-US"/>
              <a:t>Register the name to an Internet domain registrar</a:t>
            </a:r>
          </a:p>
          <a:p>
            <a:pPr lvl="1"/>
            <a:r>
              <a:rPr lang="en-US"/>
              <a:t>Eg. www.netsol.com, </a:t>
            </a:r>
            <a:r>
              <a:rPr lang="en-US">
                <a:hlinkClick r:id="rId2"/>
              </a:rPr>
              <a:t>www.godaddy.com</a:t>
            </a:r>
            <a:endParaRPr 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73063" y="5535613"/>
            <a:ext cx="8540750" cy="90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>
                <a:solidFill>
                  <a:srgbClr val="CC0000"/>
                </a:solidFill>
              </a:rPr>
              <a:t>Used to be done via email or fax, now all web-based!</a:t>
            </a:r>
          </a:p>
          <a:p>
            <a:endParaRPr lang="en-US" sz="280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87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AUP (Acceptable Use Policies)</a:t>
            </a:r>
          </a:p>
          <a:p>
            <a:pPr lvl="1"/>
            <a:r>
              <a:rPr lang="en-US"/>
              <a:t>A legal document, written to protect the ISP from unlawful use of its service, and outlines prohibited uses of the service and possible consequences of misuse</a:t>
            </a:r>
          </a:p>
          <a:p>
            <a:r>
              <a:rPr lang="en-US"/>
              <a:t>Privacy Policies</a:t>
            </a:r>
          </a:p>
          <a:p>
            <a:pPr lvl="1"/>
            <a:r>
              <a:rPr lang="en-US"/>
              <a:t>A document describes an ISP’s policy for protecting users’ information</a:t>
            </a:r>
          </a:p>
        </p:txBody>
      </p:sp>
    </p:spTree>
    <p:extLst>
      <p:ext uri="{BB962C8B-B14F-4D97-AF65-F5344CB8AC3E}">
        <p14:creationId xmlns:p14="http://schemas.microsoft.com/office/powerpoint/2010/main" val="76648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d-ID" dirty="0" smtClean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 dirty="0" smtClean="0"/>
          </a:p>
          <a:p>
            <a:pPr marL="0" indent="0" algn="ctr">
              <a:buNone/>
            </a:pPr>
            <a:r>
              <a:rPr lang="id-ID" sz="6000" b="1" dirty="0" smtClean="0"/>
              <a:t>THANK YOU</a:t>
            </a:r>
            <a:endParaRPr lang="id-ID" sz="6000" b="1" dirty="0"/>
          </a:p>
        </p:txBody>
      </p:sp>
    </p:spTree>
    <p:extLst>
      <p:ext uri="{BB962C8B-B14F-4D97-AF65-F5344CB8AC3E}">
        <p14:creationId xmlns:p14="http://schemas.microsoft.com/office/powerpoint/2010/main" val="363646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6A19-C3C5-49AE-9B24-A17475BC51F6}" type="slidenum">
              <a:rPr lang="en-US"/>
              <a:pPr/>
              <a:t>6</a:t>
            </a:fld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2205038"/>
            <a:ext cx="8305800" cy="4378325"/>
          </a:xfrm>
        </p:spPr>
        <p:txBody>
          <a:bodyPr/>
          <a:lstStyle/>
          <a:p>
            <a:pPr indent="-260350">
              <a:lnSpc>
                <a:spcPct val="90000"/>
              </a:lnSpc>
            </a:pPr>
            <a:r>
              <a:rPr lang="en-US" b="1">
                <a:latin typeface="Times New Roman" pitchFamily="18" charset="0"/>
              </a:rPr>
              <a:t>Two main categories:</a:t>
            </a:r>
          </a:p>
          <a:p>
            <a:pPr marL="808038" lvl="1">
              <a:lnSpc>
                <a:spcPct val="90000"/>
              </a:lnSpc>
              <a:spcBef>
                <a:spcPct val="10000"/>
              </a:spcBef>
            </a:pPr>
            <a:r>
              <a:rPr lang="en-US" sz="2500" b="1">
                <a:solidFill>
                  <a:srgbClr val="3333CC"/>
                </a:solidFill>
                <a:latin typeface="Times New Roman" pitchFamily="18" charset="0"/>
              </a:rPr>
              <a:t>Guided</a:t>
            </a:r>
            <a:r>
              <a:rPr lang="en-US" sz="2500" b="1">
                <a:latin typeface="Times New Roman" pitchFamily="18" charset="0"/>
              </a:rPr>
              <a:t> ― wires, cables</a:t>
            </a:r>
          </a:p>
          <a:p>
            <a:pPr marL="808038" lvl="1">
              <a:lnSpc>
                <a:spcPct val="90000"/>
              </a:lnSpc>
              <a:spcBef>
                <a:spcPct val="10000"/>
              </a:spcBef>
            </a:pPr>
            <a:r>
              <a:rPr lang="en-US" sz="2500" b="1">
                <a:solidFill>
                  <a:srgbClr val="3333CC"/>
                </a:solidFill>
                <a:latin typeface="Times New Roman" pitchFamily="18" charset="0"/>
              </a:rPr>
              <a:t>Unguided</a:t>
            </a:r>
            <a:r>
              <a:rPr lang="en-US" sz="2500" b="1">
                <a:latin typeface="Times New Roman" pitchFamily="18" charset="0"/>
              </a:rPr>
              <a:t> ― wireless transmission, e.g. radio, microwave, infrared, sound, sonar</a:t>
            </a:r>
          </a:p>
          <a:p>
            <a:pPr indent="-260350">
              <a:lnSpc>
                <a:spcPct val="90000"/>
              </a:lnSpc>
            </a:pPr>
            <a:r>
              <a:rPr lang="en-US" b="1">
                <a:latin typeface="Times New Roman" pitchFamily="18" charset="0"/>
              </a:rPr>
              <a:t>We will concentrate on guided media here:</a:t>
            </a:r>
          </a:p>
          <a:p>
            <a:pPr marL="808038" lvl="1">
              <a:lnSpc>
                <a:spcPct val="90000"/>
              </a:lnSpc>
            </a:pPr>
            <a:r>
              <a:rPr lang="en-US" sz="2500" b="1">
                <a:solidFill>
                  <a:srgbClr val="3333CC"/>
                </a:solidFill>
                <a:latin typeface="Times New Roman" pitchFamily="18" charset="0"/>
              </a:rPr>
              <a:t>Twisted-Pair cables</a:t>
            </a:r>
            <a:r>
              <a:rPr lang="en-US" sz="2500" b="1">
                <a:solidFill>
                  <a:schemeClr val="accent2"/>
                </a:solidFill>
                <a:latin typeface="Times New Roman" pitchFamily="18" charset="0"/>
              </a:rPr>
              <a:t>: </a:t>
            </a:r>
          </a:p>
          <a:p>
            <a:pPr marL="1216025"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Unshielded Twisted-Pair (UTP) cables</a:t>
            </a:r>
          </a:p>
          <a:p>
            <a:pPr marL="1216025"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Shielded Twisted-Pair (STP) cables</a:t>
            </a:r>
          </a:p>
          <a:p>
            <a:pPr marL="808038" lvl="1">
              <a:lnSpc>
                <a:spcPct val="90000"/>
              </a:lnSpc>
            </a:pPr>
            <a:r>
              <a:rPr lang="en-US" sz="2500" b="1">
                <a:solidFill>
                  <a:srgbClr val="3333CC"/>
                </a:solidFill>
                <a:latin typeface="Times New Roman" pitchFamily="18" charset="0"/>
              </a:rPr>
              <a:t>Coaxial cables</a:t>
            </a:r>
          </a:p>
          <a:p>
            <a:pPr marL="808038" lvl="1">
              <a:lnSpc>
                <a:spcPct val="90000"/>
              </a:lnSpc>
            </a:pPr>
            <a:r>
              <a:rPr lang="en-US" sz="2500" b="1">
                <a:solidFill>
                  <a:srgbClr val="3333CC"/>
                </a:solidFill>
                <a:latin typeface="Times New Roman" pitchFamily="18" charset="0"/>
              </a:rPr>
              <a:t>Fiber-optic cables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457200" y="1125538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</a:pPr>
            <a:r>
              <a:rPr lang="en-US" sz="4000" b="1">
                <a:solidFill>
                  <a:srgbClr val="3333CC"/>
                </a:solidFill>
                <a:latin typeface="Arial" charset="0"/>
              </a:rPr>
              <a:t>Transmission Media</a:t>
            </a:r>
            <a:r>
              <a:rPr lang="en-US">
                <a:latin typeface="Arial" charset="0"/>
              </a:rPr>
              <a:t>	</a:t>
            </a:r>
            <a:endParaRPr lang="en-US" sz="36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6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F90A-5C32-47A9-9154-72C597C909D5}" type="slidenum">
              <a:rPr lang="en-US"/>
              <a:pPr/>
              <a:t>7</a:t>
            </a:fld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881188"/>
            <a:ext cx="8001000" cy="1187450"/>
          </a:xfrm>
          <a:noFill/>
          <a:ln/>
        </p:spPr>
        <p:txBody>
          <a:bodyPr>
            <a:spAutoFit/>
          </a:bodyPr>
          <a:lstStyle/>
          <a:p>
            <a:pPr marL="357188" indent="-261938"/>
            <a:r>
              <a:rPr lang="en-US" sz="2400" b="1">
                <a:latin typeface="Times New Roman" pitchFamily="18" charset="0"/>
              </a:rPr>
              <a:t>If the pair of wires are not twisted, electromagnetic noises from, e.g., motors, will affect the closer wire more than the further one, thereby causing errors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684213" y="1277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3333CC"/>
                </a:solidFill>
                <a:latin typeface="Arial" charset="0"/>
              </a:rPr>
              <a:t>Twisted-Pair Cables</a:t>
            </a:r>
          </a:p>
        </p:txBody>
      </p:sp>
      <p:pic>
        <p:nvPicPr>
          <p:cNvPr id="74766" name="Picture 14" descr="Noise_on_twisted_c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3141663"/>
            <a:ext cx="8370887" cy="352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144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0B66-81C8-41DC-8D1B-993A157FA897}" type="slidenum">
              <a:rPr lang="en-US"/>
              <a:pPr/>
              <a:t>8</a:t>
            </a:fld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4463"/>
            <a:ext cx="8497887" cy="2014537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sz="3600" b="1">
                <a:solidFill>
                  <a:srgbClr val="3333CC"/>
                </a:solidFill>
              </a:rPr>
              <a:t>Unshielded Twisted-Pair (UTP)</a:t>
            </a:r>
            <a:r>
              <a:rPr lang="en-US" sz="2500"/>
              <a:t> </a:t>
            </a:r>
          </a:p>
          <a:p>
            <a:pPr>
              <a:lnSpc>
                <a:spcPct val="90000"/>
              </a:lnSpc>
            </a:pPr>
            <a:r>
              <a:rPr lang="en-US" sz="2400" b="1">
                <a:latin typeface="Times New Roman" pitchFamily="18" charset="0"/>
              </a:rPr>
              <a:t>Typically wrapped inside a plastic cover (for mechanical protection)</a:t>
            </a:r>
          </a:p>
          <a:p>
            <a:pPr>
              <a:lnSpc>
                <a:spcPct val="90000"/>
              </a:lnSpc>
            </a:pPr>
            <a:r>
              <a:rPr lang="en-US" sz="2400" b="1">
                <a:latin typeface="Times New Roman" pitchFamily="18" charset="0"/>
              </a:rPr>
              <a:t>A sample UTP cable with 5 unshielded twisted pairs of wires</a:t>
            </a:r>
          </a:p>
        </p:txBody>
      </p:sp>
      <p:grpSp>
        <p:nvGrpSpPr>
          <p:cNvPr id="76817" name="Group 17"/>
          <p:cNvGrpSpPr>
            <a:grpSpLocks/>
          </p:cNvGrpSpPr>
          <p:nvPr/>
        </p:nvGrpSpPr>
        <p:grpSpPr bwMode="auto">
          <a:xfrm>
            <a:off x="323850" y="3644900"/>
            <a:ext cx="8605838" cy="3168650"/>
            <a:chOff x="249" y="2075"/>
            <a:chExt cx="5421" cy="2217"/>
          </a:xfrm>
        </p:grpSpPr>
        <p:pic>
          <p:nvPicPr>
            <p:cNvPr id="76804" name="Picture 4" descr="UTP_cabl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2075"/>
              <a:ext cx="4981" cy="2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6808" name="AutoShape 8"/>
            <p:cNvSpPr>
              <a:spLocks noChangeArrowheads="1"/>
            </p:cNvSpPr>
            <p:nvPr/>
          </p:nvSpPr>
          <p:spPr bwMode="auto">
            <a:xfrm>
              <a:off x="4967" y="3657"/>
              <a:ext cx="703" cy="363"/>
            </a:xfrm>
            <a:prstGeom prst="wedgeRoundRectCallout">
              <a:avLst>
                <a:gd name="adj1" fmla="val -16856"/>
                <a:gd name="adj2" fmla="val -145042"/>
                <a:gd name="adj3" fmla="val 16667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>
                  <a:solidFill>
                    <a:srgbClr val="FF3300"/>
                  </a:solidFill>
                </a:rPr>
                <a:t>Metal</a:t>
              </a:r>
            </a:p>
          </p:txBody>
        </p:sp>
        <p:sp>
          <p:nvSpPr>
            <p:cNvPr id="76810" name="AutoShape 10"/>
            <p:cNvSpPr>
              <a:spLocks noChangeArrowheads="1"/>
            </p:cNvSpPr>
            <p:nvPr/>
          </p:nvSpPr>
          <p:spPr bwMode="auto">
            <a:xfrm>
              <a:off x="3969" y="3657"/>
              <a:ext cx="907" cy="363"/>
            </a:xfrm>
            <a:prstGeom prst="wedgeRoundRectCallout">
              <a:avLst>
                <a:gd name="adj1" fmla="val -28389"/>
                <a:gd name="adj2" fmla="val -159093"/>
                <a:gd name="adj3" fmla="val 16667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>
                  <a:solidFill>
                    <a:srgbClr val="FF3300"/>
                  </a:solidFill>
                </a:rPr>
                <a:t>Insulator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368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70C34-E1F9-439F-85DC-A3D21753C630}" type="slidenum">
              <a:rPr lang="en-US"/>
              <a:pPr/>
              <a:t>9</a:t>
            </a:fld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38263"/>
            <a:ext cx="8001000" cy="4899025"/>
          </a:xfrm>
        </p:spPr>
        <p:txBody>
          <a:bodyPr/>
          <a:lstStyle/>
          <a:p>
            <a:pPr>
              <a:spcAft>
                <a:spcPct val="20000"/>
              </a:spcAft>
              <a:buFontTx/>
              <a:buNone/>
            </a:pPr>
            <a:r>
              <a:rPr lang="en-US" sz="4000" b="1">
                <a:solidFill>
                  <a:srgbClr val="3333CC"/>
                </a:solidFill>
              </a:rPr>
              <a:t>Shielded Twisted-Pair (STP)</a:t>
            </a:r>
          </a:p>
          <a:p>
            <a:r>
              <a:rPr lang="en-US" sz="2400" b="1"/>
              <a:t>STP cables are similar to UTP cables, except there is a metal foil or braided-metal-mesh cover that encases each pair of insulated wires</a:t>
            </a:r>
          </a:p>
        </p:txBody>
      </p:sp>
      <p:grpSp>
        <p:nvGrpSpPr>
          <p:cNvPr id="77831" name="Group 7"/>
          <p:cNvGrpSpPr>
            <a:grpSpLocks/>
          </p:cNvGrpSpPr>
          <p:nvPr/>
        </p:nvGrpSpPr>
        <p:grpSpPr bwMode="auto">
          <a:xfrm>
            <a:off x="304800" y="3573463"/>
            <a:ext cx="8839200" cy="3006725"/>
            <a:chOff x="192" y="2251"/>
            <a:chExt cx="5568" cy="1894"/>
          </a:xfrm>
        </p:grpSpPr>
        <p:pic>
          <p:nvPicPr>
            <p:cNvPr id="77828" name="Picture 4" descr="STP_cabl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251"/>
              <a:ext cx="5568" cy="1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829" name="Line 5"/>
            <p:cNvSpPr>
              <a:spLocks noChangeShapeType="1"/>
            </p:cNvSpPr>
            <p:nvPr/>
          </p:nvSpPr>
          <p:spPr bwMode="auto">
            <a:xfrm>
              <a:off x="1966" y="4065"/>
              <a:ext cx="104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086279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2557</Words>
  <Application>Microsoft Office PowerPoint</Application>
  <PresentationFormat>On-screen Show (4:3)</PresentationFormat>
  <Paragraphs>426</Paragraphs>
  <Slides>59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Office Theme</vt:lpstr>
      <vt:lpstr>Clip</vt:lpstr>
      <vt:lpstr>VISIO 5 Drawing</vt:lpstr>
      <vt:lpstr>Computer Network 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Internet Connections</vt:lpstr>
      <vt:lpstr>Internet Connections</vt:lpstr>
      <vt:lpstr>Internet Connections</vt:lpstr>
      <vt:lpstr>Packet Switching</vt:lpstr>
      <vt:lpstr>Open Systems</vt:lpstr>
      <vt:lpstr>Open Systems</vt:lpstr>
      <vt:lpstr>Network Protocols</vt:lpstr>
      <vt:lpstr>TCP/IP</vt:lpstr>
      <vt:lpstr>TCP/IP (cont.)</vt:lpstr>
      <vt:lpstr>High-Level Protocols</vt:lpstr>
      <vt:lpstr>MIME Types</vt:lpstr>
      <vt:lpstr>MIME Types</vt:lpstr>
      <vt:lpstr>Firewalls</vt:lpstr>
      <vt:lpstr>Firewalls</vt:lpstr>
      <vt:lpstr>Network Addresses</vt:lpstr>
      <vt:lpstr>Network Addresses</vt:lpstr>
      <vt:lpstr>Network Addresses</vt:lpstr>
      <vt:lpstr>Domain Name System</vt:lpstr>
      <vt:lpstr>Domain Name System</vt:lpstr>
      <vt:lpstr>Domain Name System</vt:lpstr>
      <vt:lpstr>Domain Name System</vt:lpstr>
      <vt:lpstr>Packets</vt:lpstr>
      <vt:lpstr>VPN (Virtual Private Network)</vt:lpstr>
      <vt:lpstr>Host &amp; IP Address</vt:lpstr>
      <vt:lpstr>DNS (Domain Name System)</vt:lpstr>
      <vt:lpstr>Top-level Domains</vt:lpstr>
      <vt:lpstr>Second-level Domains</vt:lpstr>
      <vt:lpstr>Domain Names &amp; Registrars</vt:lpstr>
      <vt:lpstr>How To Register A Domain Name?</vt:lpstr>
      <vt:lpstr>Policies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 Introduction</dc:title>
  <dc:creator>Axioo</dc:creator>
  <cp:lastModifiedBy>Axioo</cp:lastModifiedBy>
  <cp:revision>2</cp:revision>
  <dcterms:created xsi:type="dcterms:W3CDTF">2015-12-05T05:16:05Z</dcterms:created>
  <dcterms:modified xsi:type="dcterms:W3CDTF">2015-12-05T05:27:45Z</dcterms:modified>
</cp:coreProperties>
</file>