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0CAB6E-6A23-4319-ABCE-20B5374953C5}" type="datetimeFigureOut">
              <a:rPr lang="id-ID" smtClean="0"/>
              <a:t>26/04/2007</a:t>
            </a:fld>
            <a:endParaRPr lang="id-ID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F520A9-22F8-4202-A0EA-3FA912FFB47E}" type="slidenum">
              <a:rPr lang="id-ID" smtClean="0"/>
              <a:t>‹#›</a:t>
            </a:fld>
            <a:endParaRPr lang="id-ID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0CAB6E-6A23-4319-ABCE-20B5374953C5}" type="datetimeFigureOut">
              <a:rPr lang="id-ID" smtClean="0"/>
              <a:t>26/04/2007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F520A9-22F8-4202-A0EA-3FA912FFB47E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0CAB6E-6A23-4319-ABCE-20B5374953C5}" type="datetimeFigureOut">
              <a:rPr lang="id-ID" smtClean="0"/>
              <a:t>26/04/2007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F520A9-22F8-4202-A0EA-3FA912FFB47E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0CAB6E-6A23-4319-ABCE-20B5374953C5}" type="datetimeFigureOut">
              <a:rPr lang="id-ID" smtClean="0"/>
              <a:t>26/04/2007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F520A9-22F8-4202-A0EA-3FA912FFB47E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0CAB6E-6A23-4319-ABCE-20B5374953C5}" type="datetimeFigureOut">
              <a:rPr lang="id-ID" smtClean="0"/>
              <a:t>26/04/2007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F520A9-22F8-4202-A0EA-3FA912FFB47E}" type="slidenum">
              <a:rPr lang="id-ID" smtClean="0"/>
              <a:t>‹#›</a:t>
            </a:fld>
            <a:endParaRPr lang="id-ID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0CAB6E-6A23-4319-ABCE-20B5374953C5}" type="datetimeFigureOut">
              <a:rPr lang="id-ID" smtClean="0"/>
              <a:t>26/04/2007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F520A9-22F8-4202-A0EA-3FA912FFB47E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0CAB6E-6A23-4319-ABCE-20B5374953C5}" type="datetimeFigureOut">
              <a:rPr lang="id-ID" smtClean="0"/>
              <a:t>26/04/2007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F520A9-22F8-4202-A0EA-3FA912FFB47E}" type="slidenum">
              <a:rPr lang="id-ID" smtClean="0"/>
              <a:t>‹#›</a:t>
            </a:fld>
            <a:endParaRPr lang="id-ID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0CAB6E-6A23-4319-ABCE-20B5374953C5}" type="datetimeFigureOut">
              <a:rPr lang="id-ID" smtClean="0"/>
              <a:t>26/04/2007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F520A9-22F8-4202-A0EA-3FA912FFB47E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0CAB6E-6A23-4319-ABCE-20B5374953C5}" type="datetimeFigureOut">
              <a:rPr lang="id-ID" smtClean="0"/>
              <a:t>26/04/2007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F520A9-22F8-4202-A0EA-3FA912FFB47E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0CAB6E-6A23-4319-ABCE-20B5374953C5}" type="datetimeFigureOut">
              <a:rPr lang="id-ID" smtClean="0"/>
              <a:t>26/04/2007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F520A9-22F8-4202-A0EA-3FA912FFB47E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4C0CAB6E-6A23-4319-ABCE-20B5374953C5}" type="datetimeFigureOut">
              <a:rPr lang="id-ID" smtClean="0"/>
              <a:t>26/04/2007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36F520A9-22F8-4202-A0EA-3FA912FFB47E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4C0CAB6E-6A23-4319-ABCE-20B5374953C5}" type="datetimeFigureOut">
              <a:rPr lang="id-ID" smtClean="0"/>
              <a:t>26/04/2007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id-ID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36F520A9-22F8-4202-A0EA-3FA912FFB47E}" type="slidenum">
              <a:rPr lang="id-ID" smtClean="0"/>
              <a:t>‹#›</a:t>
            </a:fld>
            <a:endParaRPr lang="id-ID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Sistem Bilangan dan Kode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d-ID" dirty="0" smtClean="0"/>
              <a:t>Pengantar Ilmu Komputer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707128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Sistem Bilangan Desimal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Terdiri dari bit 0,1,2,3,4,5,6,7,8,9</a:t>
            </a:r>
          </a:p>
          <a:p>
            <a:r>
              <a:rPr lang="id-ID" dirty="0" smtClean="0"/>
              <a:t>Ke Binary</a:t>
            </a:r>
          </a:p>
          <a:p>
            <a:pPr lvl="1" algn="just"/>
            <a:r>
              <a:rPr lang="en-US" dirty="0" err="1"/>
              <a:t>Metode</a:t>
            </a:r>
            <a:r>
              <a:rPr lang="en-US" dirty="0"/>
              <a:t> yang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cara</a:t>
            </a:r>
            <a:r>
              <a:rPr lang="en-US" dirty="0"/>
              <a:t> </a:t>
            </a:r>
            <a:r>
              <a:rPr lang="en-US" dirty="0" err="1"/>
              <a:t>membagi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nilai</a:t>
            </a:r>
            <a:r>
              <a:rPr lang="en-US" dirty="0"/>
              <a:t> 2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sisa</a:t>
            </a:r>
            <a:r>
              <a:rPr lang="en-US" dirty="0"/>
              <a:t> </a:t>
            </a:r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pembagian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digit binary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bilangan</a:t>
            </a:r>
            <a:r>
              <a:rPr lang="en-US" dirty="0"/>
              <a:t> binary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konversi</a:t>
            </a:r>
            <a:r>
              <a:rPr lang="en-US" dirty="0"/>
              <a:t>. </a:t>
            </a:r>
            <a:r>
              <a:rPr lang="en-US" dirty="0" err="1"/>
              <a:t>Metode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disebut</a:t>
            </a:r>
            <a:r>
              <a:rPr lang="en-US" dirty="0"/>
              <a:t> </a:t>
            </a:r>
            <a:r>
              <a:rPr lang="en-US" dirty="0" err="1"/>
              <a:t>metode</a:t>
            </a:r>
            <a:r>
              <a:rPr lang="en-US" dirty="0"/>
              <a:t> </a:t>
            </a:r>
            <a:r>
              <a:rPr lang="en-US" dirty="0" err="1"/>
              <a:t>sisa</a:t>
            </a:r>
            <a:r>
              <a:rPr lang="en-US" dirty="0"/>
              <a:t>.</a:t>
            </a:r>
            <a:endParaRPr lang="id-ID" dirty="0"/>
          </a:p>
          <a:p>
            <a:pPr marL="0" indent="0">
              <a:buNone/>
            </a:pPr>
            <a:endParaRPr lang="id-ID" dirty="0" smtClean="0"/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032247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Sistem Bilangan Desimal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Contoh : </a:t>
            </a:r>
          </a:p>
          <a:p>
            <a:pPr marL="971550" lvl="1" indent="-514350">
              <a:buFont typeface="+mj-lt"/>
              <a:buAutoNum type="arabicPeriod"/>
            </a:pPr>
            <a:r>
              <a:rPr lang="id-ID" dirty="0" smtClean="0"/>
              <a:t>15</a:t>
            </a:r>
            <a:r>
              <a:rPr lang="en-US" baseline="-25000" dirty="0" smtClean="0"/>
              <a:t> (</a:t>
            </a:r>
            <a:r>
              <a:rPr lang="id-ID" baseline="-25000" dirty="0" smtClean="0"/>
              <a:t>10</a:t>
            </a:r>
            <a:r>
              <a:rPr lang="en-US" baseline="-25000" dirty="0" smtClean="0"/>
              <a:t>)</a:t>
            </a:r>
            <a:r>
              <a:rPr lang="id-ID" baseline="-25000" dirty="0" smtClean="0"/>
              <a:t>  </a:t>
            </a:r>
            <a:r>
              <a:rPr lang="id-ID" dirty="0" smtClean="0"/>
              <a:t> = __________</a:t>
            </a:r>
            <a:r>
              <a:rPr lang="en-US" baseline="-25000" dirty="0" smtClean="0"/>
              <a:t> (</a:t>
            </a:r>
            <a:r>
              <a:rPr lang="id-ID" baseline="-25000" dirty="0"/>
              <a:t>2</a:t>
            </a:r>
            <a:r>
              <a:rPr lang="en-US" baseline="-25000" dirty="0" smtClean="0"/>
              <a:t>)</a:t>
            </a:r>
            <a:endParaRPr lang="id-ID" baseline="-25000" dirty="0"/>
          </a:p>
          <a:p>
            <a:pPr marL="971550" lvl="1" indent="-514350">
              <a:buFont typeface="+mj-lt"/>
              <a:buAutoNum type="arabicPeriod"/>
            </a:pPr>
            <a:r>
              <a:rPr lang="id-ID" dirty="0" smtClean="0"/>
              <a:t>23</a:t>
            </a:r>
            <a:r>
              <a:rPr lang="en-US" baseline="-25000" dirty="0" smtClean="0"/>
              <a:t> (</a:t>
            </a:r>
            <a:r>
              <a:rPr lang="id-ID" baseline="-25000" dirty="0" smtClean="0"/>
              <a:t>10</a:t>
            </a:r>
            <a:r>
              <a:rPr lang="en-US" baseline="-25000" dirty="0" smtClean="0"/>
              <a:t>)</a:t>
            </a:r>
            <a:r>
              <a:rPr lang="id-ID" baseline="-25000" dirty="0" smtClean="0"/>
              <a:t>  </a:t>
            </a:r>
            <a:r>
              <a:rPr lang="id-ID" dirty="0" smtClean="0"/>
              <a:t> = __________</a:t>
            </a:r>
            <a:r>
              <a:rPr lang="en-US" baseline="-25000" dirty="0" smtClean="0"/>
              <a:t> (</a:t>
            </a:r>
            <a:r>
              <a:rPr lang="id-ID" baseline="-25000" dirty="0" smtClean="0"/>
              <a:t>2</a:t>
            </a:r>
            <a:r>
              <a:rPr lang="en-US" baseline="-25000" dirty="0" smtClean="0"/>
              <a:t>)</a:t>
            </a:r>
            <a:endParaRPr lang="id-ID" baseline="-25000" dirty="0" smtClean="0"/>
          </a:p>
          <a:p>
            <a:pPr marL="971550" lvl="1" indent="-514350">
              <a:buFont typeface="+mj-lt"/>
              <a:buAutoNum type="arabicPeriod"/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913341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Sistem Bilangan Desimal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Ke Oktal</a:t>
            </a:r>
          </a:p>
          <a:p>
            <a:pPr lvl="1" algn="just"/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mengkonversikan</a:t>
            </a:r>
            <a:r>
              <a:rPr lang="en-US" dirty="0"/>
              <a:t> </a:t>
            </a:r>
            <a:r>
              <a:rPr lang="en-US" dirty="0" err="1"/>
              <a:t>bilangan</a:t>
            </a:r>
            <a:r>
              <a:rPr lang="en-US" dirty="0"/>
              <a:t> </a:t>
            </a:r>
            <a:r>
              <a:rPr lang="en-US" dirty="0" smtClean="0"/>
              <a:t>de</a:t>
            </a:r>
            <a:r>
              <a:rPr lang="id-ID" dirty="0" smtClean="0"/>
              <a:t>s</a:t>
            </a:r>
            <a:r>
              <a:rPr lang="en-US" dirty="0" err="1" smtClean="0"/>
              <a:t>imal</a:t>
            </a:r>
            <a:r>
              <a:rPr lang="en-US" dirty="0" smtClean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smtClean="0"/>
              <a:t>o</a:t>
            </a:r>
            <a:r>
              <a:rPr lang="id-ID" dirty="0" smtClean="0"/>
              <a:t>k</a:t>
            </a:r>
            <a:r>
              <a:rPr lang="en-US" dirty="0" err="1" smtClean="0"/>
              <a:t>tal</a:t>
            </a:r>
            <a:r>
              <a:rPr lang="en-US" dirty="0" smtClean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cara</a:t>
            </a:r>
            <a:r>
              <a:rPr lang="en-US" dirty="0"/>
              <a:t> </a:t>
            </a:r>
            <a:r>
              <a:rPr lang="en-US" i="1" dirty="0" smtClean="0"/>
              <a:t>reminder </a:t>
            </a:r>
            <a:r>
              <a:rPr lang="en-US" i="1" dirty="0"/>
              <a:t>method</a:t>
            </a:r>
            <a:r>
              <a:rPr lang="en-US" dirty="0"/>
              <a:t>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membagi</a:t>
            </a:r>
            <a:r>
              <a:rPr lang="en-US" dirty="0"/>
              <a:t> </a:t>
            </a:r>
            <a:r>
              <a:rPr lang="en-US" dirty="0" err="1"/>
              <a:t>bilangan</a:t>
            </a:r>
            <a:r>
              <a:rPr lang="en-US" dirty="0"/>
              <a:t> </a:t>
            </a:r>
            <a:r>
              <a:rPr lang="en-US" dirty="0" smtClean="0"/>
              <a:t>de</a:t>
            </a:r>
            <a:r>
              <a:rPr lang="id-ID" dirty="0" smtClean="0"/>
              <a:t>s</a:t>
            </a:r>
            <a:r>
              <a:rPr lang="en-US" dirty="0" err="1" smtClean="0"/>
              <a:t>imal</a:t>
            </a:r>
            <a:r>
              <a:rPr lang="en-US" dirty="0" smtClean="0"/>
              <a:t> </a:t>
            </a:r>
            <a:r>
              <a:rPr lang="en-US" dirty="0" err="1"/>
              <a:t>dengan</a:t>
            </a:r>
            <a:r>
              <a:rPr lang="en-US" dirty="0"/>
              <a:t> basis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bilangan</a:t>
            </a:r>
            <a:r>
              <a:rPr lang="en-US" dirty="0"/>
              <a:t> </a:t>
            </a:r>
            <a:r>
              <a:rPr lang="en-US" dirty="0" smtClean="0"/>
              <a:t>o</a:t>
            </a:r>
            <a:r>
              <a:rPr lang="id-ID" dirty="0" smtClean="0"/>
              <a:t>k</a:t>
            </a:r>
            <a:r>
              <a:rPr lang="en-US" dirty="0" err="1" smtClean="0"/>
              <a:t>tal</a:t>
            </a:r>
            <a:r>
              <a:rPr lang="en-US" dirty="0" smtClean="0"/>
              <a:t> </a:t>
            </a:r>
            <a:r>
              <a:rPr lang="en-US" dirty="0" err="1"/>
              <a:t>tersebut</a:t>
            </a:r>
            <a:r>
              <a:rPr lang="en-US" dirty="0"/>
              <a:t>. </a:t>
            </a:r>
            <a:endParaRPr lang="id-ID" dirty="0" smtClean="0"/>
          </a:p>
          <a:p>
            <a:pPr lvl="1" algn="just"/>
            <a:r>
              <a:rPr lang="id-ID" dirty="0" smtClean="0"/>
              <a:t>Contoh :</a:t>
            </a:r>
          </a:p>
          <a:p>
            <a:pPr marL="1371600" lvl="2" indent="-514350">
              <a:buFont typeface="+mj-lt"/>
              <a:buAutoNum type="arabicPeriod"/>
            </a:pPr>
            <a:r>
              <a:rPr lang="id-ID" dirty="0" smtClean="0"/>
              <a:t>15</a:t>
            </a:r>
            <a:r>
              <a:rPr lang="en-US" baseline="-25000" dirty="0" smtClean="0"/>
              <a:t> (</a:t>
            </a:r>
            <a:r>
              <a:rPr lang="id-ID" baseline="-25000" dirty="0" smtClean="0"/>
              <a:t>10</a:t>
            </a:r>
            <a:r>
              <a:rPr lang="en-US" baseline="-25000" dirty="0" smtClean="0"/>
              <a:t>)</a:t>
            </a:r>
            <a:r>
              <a:rPr lang="id-ID" baseline="-25000" dirty="0" smtClean="0"/>
              <a:t>  </a:t>
            </a:r>
            <a:r>
              <a:rPr lang="id-ID" dirty="0" smtClean="0"/>
              <a:t> = __________</a:t>
            </a:r>
            <a:r>
              <a:rPr lang="en-US" baseline="-25000" dirty="0" smtClean="0"/>
              <a:t> (</a:t>
            </a:r>
            <a:r>
              <a:rPr lang="id-ID" baseline="-25000" dirty="0"/>
              <a:t>8</a:t>
            </a:r>
            <a:r>
              <a:rPr lang="en-US" baseline="-25000" dirty="0" smtClean="0"/>
              <a:t>)</a:t>
            </a:r>
            <a:endParaRPr lang="id-ID" baseline="-25000" dirty="0" smtClean="0"/>
          </a:p>
          <a:p>
            <a:pPr marL="1371600" lvl="2" indent="-514350">
              <a:buFont typeface="+mj-lt"/>
              <a:buAutoNum type="arabicPeriod"/>
            </a:pPr>
            <a:r>
              <a:rPr lang="id-ID" dirty="0" smtClean="0"/>
              <a:t>23</a:t>
            </a:r>
            <a:r>
              <a:rPr lang="en-US" baseline="-25000" dirty="0" smtClean="0"/>
              <a:t> (</a:t>
            </a:r>
            <a:r>
              <a:rPr lang="id-ID" baseline="-25000" dirty="0" smtClean="0"/>
              <a:t>10</a:t>
            </a:r>
            <a:r>
              <a:rPr lang="en-US" baseline="-25000" dirty="0" smtClean="0"/>
              <a:t>)</a:t>
            </a:r>
            <a:r>
              <a:rPr lang="id-ID" baseline="-25000" dirty="0" smtClean="0"/>
              <a:t>  </a:t>
            </a:r>
            <a:r>
              <a:rPr lang="id-ID" dirty="0" smtClean="0"/>
              <a:t> = __________</a:t>
            </a:r>
            <a:r>
              <a:rPr lang="en-US" baseline="-25000" dirty="0" smtClean="0"/>
              <a:t> (</a:t>
            </a:r>
            <a:r>
              <a:rPr lang="id-ID" baseline="-25000" dirty="0"/>
              <a:t>8</a:t>
            </a:r>
            <a:r>
              <a:rPr lang="en-US" baseline="-25000" dirty="0" smtClean="0"/>
              <a:t>)</a:t>
            </a:r>
            <a:endParaRPr lang="id-ID" baseline="-25000" dirty="0" smtClean="0"/>
          </a:p>
          <a:p>
            <a:pPr marL="1371600" lvl="2" indent="-514350" algn="just">
              <a:buFont typeface="+mj-lt"/>
              <a:buAutoNum type="arabicPeriod"/>
            </a:pPr>
            <a:endParaRPr lang="id-ID" dirty="0"/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870284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Ke Hexadesimal</a:t>
            </a:r>
          </a:p>
          <a:p>
            <a:pPr lvl="1" algn="just"/>
            <a:r>
              <a:rPr lang="en-US" dirty="0" err="1"/>
              <a:t>Bilangan</a:t>
            </a:r>
            <a:r>
              <a:rPr lang="en-US" dirty="0"/>
              <a:t> decimal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dikonversikan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hexa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cara</a:t>
            </a:r>
            <a:r>
              <a:rPr lang="en-US" dirty="0"/>
              <a:t> </a:t>
            </a:r>
            <a:r>
              <a:rPr lang="en-US" dirty="0" smtClean="0"/>
              <a:t>reminder method</a:t>
            </a:r>
            <a:endParaRPr lang="id-ID" dirty="0" smtClean="0"/>
          </a:p>
          <a:p>
            <a:pPr lvl="1" algn="just"/>
            <a:r>
              <a:rPr lang="id-ID" dirty="0" smtClean="0"/>
              <a:t>Contoh :</a:t>
            </a:r>
          </a:p>
          <a:p>
            <a:pPr marL="1371600" lvl="2" indent="-514350">
              <a:buFont typeface="+mj-lt"/>
              <a:buAutoNum type="arabicPeriod"/>
            </a:pPr>
            <a:r>
              <a:rPr lang="id-ID" dirty="0" smtClean="0"/>
              <a:t>15</a:t>
            </a:r>
            <a:r>
              <a:rPr lang="en-US" baseline="-25000" dirty="0" smtClean="0"/>
              <a:t> (</a:t>
            </a:r>
            <a:r>
              <a:rPr lang="id-ID" baseline="-25000" dirty="0" smtClean="0"/>
              <a:t>10</a:t>
            </a:r>
            <a:r>
              <a:rPr lang="en-US" baseline="-25000" dirty="0" smtClean="0"/>
              <a:t>)</a:t>
            </a:r>
            <a:r>
              <a:rPr lang="id-ID" baseline="-25000" dirty="0" smtClean="0"/>
              <a:t>  </a:t>
            </a:r>
            <a:r>
              <a:rPr lang="id-ID" dirty="0" smtClean="0"/>
              <a:t> = __________</a:t>
            </a:r>
            <a:r>
              <a:rPr lang="en-US" baseline="-25000" dirty="0" smtClean="0"/>
              <a:t> (</a:t>
            </a:r>
            <a:r>
              <a:rPr lang="id-ID" baseline="-25000" dirty="0" smtClean="0"/>
              <a:t>16</a:t>
            </a:r>
            <a:r>
              <a:rPr lang="en-US" baseline="-25000" dirty="0" smtClean="0"/>
              <a:t>)</a:t>
            </a:r>
            <a:endParaRPr lang="id-ID" baseline="-25000" dirty="0" smtClean="0"/>
          </a:p>
          <a:p>
            <a:pPr marL="1371600" lvl="2" indent="-514350">
              <a:buFont typeface="+mj-lt"/>
              <a:buAutoNum type="arabicPeriod"/>
            </a:pPr>
            <a:r>
              <a:rPr lang="id-ID" dirty="0" smtClean="0"/>
              <a:t>23</a:t>
            </a:r>
            <a:r>
              <a:rPr lang="en-US" baseline="-25000" dirty="0" smtClean="0"/>
              <a:t> (</a:t>
            </a:r>
            <a:r>
              <a:rPr lang="id-ID" baseline="-25000" dirty="0" smtClean="0"/>
              <a:t>10</a:t>
            </a:r>
            <a:r>
              <a:rPr lang="en-US" baseline="-25000" dirty="0" smtClean="0"/>
              <a:t>)</a:t>
            </a:r>
            <a:r>
              <a:rPr lang="id-ID" baseline="-25000" dirty="0" smtClean="0"/>
              <a:t>  </a:t>
            </a:r>
            <a:r>
              <a:rPr lang="id-ID" dirty="0" smtClean="0"/>
              <a:t> = __________</a:t>
            </a:r>
            <a:r>
              <a:rPr lang="en-US" baseline="-25000" dirty="0" smtClean="0"/>
              <a:t> (</a:t>
            </a:r>
            <a:r>
              <a:rPr lang="id-ID" baseline="-25000" dirty="0" smtClean="0"/>
              <a:t>16</a:t>
            </a:r>
            <a:r>
              <a:rPr lang="en-US" baseline="-25000" dirty="0" smtClean="0"/>
              <a:t>)</a:t>
            </a:r>
            <a:endParaRPr lang="id-ID" baseline="-25000" dirty="0" smtClean="0"/>
          </a:p>
          <a:p>
            <a:pPr marL="457200" lvl="1" indent="0" algn="just">
              <a:buNone/>
            </a:pPr>
            <a:endParaRPr lang="id-ID" dirty="0" smtClean="0"/>
          </a:p>
          <a:p>
            <a:pPr lvl="1" algn="just"/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685941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Sistem Bilangan Hexadesimal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Terdiri dari bit 0,1,2,3,4,5,6,7,8,9,A,B,C,D,E,F</a:t>
            </a:r>
          </a:p>
          <a:p>
            <a:r>
              <a:rPr lang="id-ID" dirty="0" smtClean="0"/>
              <a:t>Ke Biner</a:t>
            </a:r>
          </a:p>
          <a:p>
            <a:pPr lvl="1" algn="just"/>
            <a:r>
              <a:rPr lang="en-US" dirty="0" err="1"/>
              <a:t>Konversi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hexadecimal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smtClean="0"/>
              <a:t>s</a:t>
            </a:r>
            <a:r>
              <a:rPr lang="id-ID" dirty="0" smtClean="0"/>
              <a:t>i</a:t>
            </a:r>
            <a:r>
              <a:rPr lang="en-US" dirty="0" smtClean="0"/>
              <a:t>stem </a:t>
            </a:r>
            <a:r>
              <a:rPr lang="en-US" dirty="0" err="1"/>
              <a:t>bilangan</a:t>
            </a:r>
            <a:r>
              <a:rPr lang="en-US" dirty="0"/>
              <a:t> binary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mengkonversikan</a:t>
            </a:r>
            <a:r>
              <a:rPr lang="en-US" dirty="0"/>
              <a:t> </a:t>
            </a:r>
            <a:r>
              <a:rPr lang="en-US" dirty="0" err="1"/>
              <a:t>masing-masing</a:t>
            </a:r>
            <a:r>
              <a:rPr lang="en-US" dirty="0"/>
              <a:t> digit </a:t>
            </a:r>
            <a:r>
              <a:rPr lang="en-US" dirty="0" err="1"/>
              <a:t>hexa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4 digit </a:t>
            </a:r>
            <a:r>
              <a:rPr lang="en-US" dirty="0" smtClean="0"/>
              <a:t>binary</a:t>
            </a:r>
            <a:endParaRPr lang="id-ID" dirty="0" smtClean="0"/>
          </a:p>
          <a:p>
            <a:pPr lvl="1" algn="just"/>
            <a:r>
              <a:rPr lang="id-ID" dirty="0" smtClean="0"/>
              <a:t>Contoh : </a:t>
            </a:r>
          </a:p>
          <a:p>
            <a:pPr marL="1371600" lvl="2" indent="-514350">
              <a:buFont typeface="+mj-lt"/>
              <a:buAutoNum type="arabicPeriod"/>
            </a:pPr>
            <a:r>
              <a:rPr lang="id-ID" dirty="0" smtClean="0"/>
              <a:t>15</a:t>
            </a:r>
            <a:r>
              <a:rPr lang="en-US" baseline="-25000" dirty="0" smtClean="0"/>
              <a:t> (</a:t>
            </a:r>
            <a:r>
              <a:rPr lang="id-ID" baseline="-25000" dirty="0" smtClean="0"/>
              <a:t>16</a:t>
            </a:r>
            <a:r>
              <a:rPr lang="en-US" baseline="-25000" dirty="0" smtClean="0"/>
              <a:t>)</a:t>
            </a:r>
            <a:r>
              <a:rPr lang="id-ID" baseline="-25000" dirty="0" smtClean="0"/>
              <a:t>  </a:t>
            </a:r>
            <a:r>
              <a:rPr lang="id-ID" dirty="0" smtClean="0"/>
              <a:t> = __________</a:t>
            </a:r>
            <a:r>
              <a:rPr lang="en-US" baseline="-25000" dirty="0" smtClean="0"/>
              <a:t> (</a:t>
            </a:r>
            <a:r>
              <a:rPr lang="id-ID" baseline="-25000" dirty="0"/>
              <a:t>2</a:t>
            </a:r>
            <a:r>
              <a:rPr lang="en-US" baseline="-25000" dirty="0" smtClean="0"/>
              <a:t>)</a:t>
            </a:r>
            <a:endParaRPr lang="id-ID" baseline="-25000" dirty="0" smtClean="0"/>
          </a:p>
          <a:p>
            <a:pPr marL="1371600" lvl="2" indent="-514350">
              <a:buFont typeface="+mj-lt"/>
              <a:buAutoNum type="arabicPeriod"/>
            </a:pPr>
            <a:r>
              <a:rPr lang="id-ID" dirty="0" smtClean="0"/>
              <a:t>23</a:t>
            </a:r>
            <a:r>
              <a:rPr lang="en-US" baseline="-25000" dirty="0" smtClean="0"/>
              <a:t> (</a:t>
            </a:r>
            <a:r>
              <a:rPr lang="id-ID" baseline="-25000" dirty="0" smtClean="0"/>
              <a:t>16</a:t>
            </a:r>
            <a:r>
              <a:rPr lang="en-US" baseline="-25000" dirty="0" smtClean="0"/>
              <a:t>)</a:t>
            </a:r>
            <a:r>
              <a:rPr lang="id-ID" baseline="-25000" dirty="0" smtClean="0"/>
              <a:t>  </a:t>
            </a:r>
            <a:r>
              <a:rPr lang="id-ID" dirty="0" smtClean="0"/>
              <a:t> = __________</a:t>
            </a:r>
            <a:r>
              <a:rPr lang="en-US" baseline="-25000" dirty="0" smtClean="0"/>
              <a:t> (</a:t>
            </a:r>
            <a:r>
              <a:rPr lang="id-ID" baseline="-25000" dirty="0"/>
              <a:t>2</a:t>
            </a:r>
            <a:r>
              <a:rPr lang="en-US" baseline="-25000" dirty="0" smtClean="0"/>
              <a:t>)</a:t>
            </a:r>
            <a:endParaRPr lang="id-ID" baseline="-25000" dirty="0" smtClean="0"/>
          </a:p>
          <a:p>
            <a:pPr marL="457200" lvl="1" indent="0" algn="just">
              <a:buNone/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135545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Sistem Bilangan Hexadesimal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Ke Oktal</a:t>
            </a:r>
          </a:p>
          <a:p>
            <a:pPr lvl="1" algn="just"/>
            <a:r>
              <a:rPr lang="en-US" dirty="0" err="1"/>
              <a:t>Konversi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bilangan</a:t>
            </a:r>
            <a:r>
              <a:rPr lang="en-US" dirty="0"/>
              <a:t> hexadecimal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smtClean="0"/>
              <a:t>s</a:t>
            </a:r>
            <a:r>
              <a:rPr lang="id-ID" dirty="0" smtClean="0"/>
              <a:t>i</a:t>
            </a:r>
            <a:r>
              <a:rPr lang="en-US" dirty="0" smtClean="0"/>
              <a:t>stem </a:t>
            </a:r>
            <a:r>
              <a:rPr lang="en-US" dirty="0" err="1"/>
              <a:t>bilangan</a:t>
            </a:r>
            <a:r>
              <a:rPr lang="en-US" dirty="0"/>
              <a:t> </a:t>
            </a:r>
            <a:r>
              <a:rPr lang="en-US" dirty="0" smtClean="0"/>
              <a:t>o</a:t>
            </a:r>
            <a:r>
              <a:rPr lang="id-ID" dirty="0" smtClean="0"/>
              <a:t>k</a:t>
            </a:r>
            <a:r>
              <a:rPr lang="en-US" dirty="0" err="1" smtClean="0"/>
              <a:t>tal</a:t>
            </a:r>
            <a:r>
              <a:rPr lang="en-US" dirty="0" smtClean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cara</a:t>
            </a:r>
            <a:r>
              <a:rPr lang="en-US" dirty="0"/>
              <a:t> </a:t>
            </a:r>
            <a:r>
              <a:rPr lang="en-US" dirty="0" err="1"/>
              <a:t>merubah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bilangan</a:t>
            </a:r>
            <a:r>
              <a:rPr lang="en-US" dirty="0"/>
              <a:t> </a:t>
            </a:r>
            <a:r>
              <a:rPr lang="en-US" dirty="0" err="1"/>
              <a:t>hexa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bilangan</a:t>
            </a:r>
            <a:r>
              <a:rPr lang="en-US" dirty="0"/>
              <a:t> binary </a:t>
            </a:r>
            <a:r>
              <a:rPr lang="en-US" dirty="0" err="1"/>
              <a:t>dahulu</a:t>
            </a:r>
            <a:r>
              <a:rPr lang="en-US" dirty="0"/>
              <a:t> </a:t>
            </a:r>
            <a:r>
              <a:rPr lang="en-US" dirty="0" err="1"/>
              <a:t>setelah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baru</a:t>
            </a:r>
            <a:r>
              <a:rPr lang="en-US" dirty="0"/>
              <a:t> </a:t>
            </a:r>
            <a:r>
              <a:rPr lang="en-US" dirty="0" err="1"/>
              <a:t>dikonversikan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smtClean="0"/>
              <a:t>o</a:t>
            </a:r>
            <a:r>
              <a:rPr lang="id-ID" dirty="0" smtClean="0"/>
              <a:t>k</a:t>
            </a:r>
            <a:r>
              <a:rPr lang="en-US" dirty="0" err="1" smtClean="0"/>
              <a:t>tal</a:t>
            </a:r>
            <a:r>
              <a:rPr lang="en-US" dirty="0" smtClean="0"/>
              <a:t>.</a:t>
            </a:r>
            <a:endParaRPr lang="id-ID" dirty="0" smtClean="0"/>
          </a:p>
          <a:p>
            <a:pPr lvl="1" algn="just"/>
            <a:r>
              <a:rPr lang="id-ID" dirty="0" smtClean="0"/>
              <a:t>Contoh :</a:t>
            </a:r>
          </a:p>
          <a:p>
            <a:pPr marL="1371600" lvl="2" indent="-514350">
              <a:buFont typeface="+mj-lt"/>
              <a:buAutoNum type="arabicPeriod"/>
            </a:pPr>
            <a:r>
              <a:rPr lang="id-ID" dirty="0" smtClean="0"/>
              <a:t>15</a:t>
            </a:r>
            <a:r>
              <a:rPr lang="en-US" baseline="-25000" dirty="0" smtClean="0"/>
              <a:t> (</a:t>
            </a:r>
            <a:r>
              <a:rPr lang="id-ID" baseline="-25000" dirty="0" smtClean="0"/>
              <a:t>16</a:t>
            </a:r>
            <a:r>
              <a:rPr lang="en-US" baseline="-25000" dirty="0" smtClean="0"/>
              <a:t>)</a:t>
            </a:r>
            <a:r>
              <a:rPr lang="id-ID" baseline="-25000" dirty="0" smtClean="0"/>
              <a:t>  </a:t>
            </a:r>
            <a:r>
              <a:rPr lang="id-ID" dirty="0" smtClean="0"/>
              <a:t> = __________</a:t>
            </a:r>
            <a:r>
              <a:rPr lang="en-US" baseline="-25000" dirty="0" smtClean="0"/>
              <a:t> (</a:t>
            </a:r>
            <a:r>
              <a:rPr lang="id-ID" baseline="-25000" dirty="0"/>
              <a:t>8</a:t>
            </a:r>
            <a:r>
              <a:rPr lang="en-US" baseline="-25000" dirty="0" smtClean="0"/>
              <a:t>)</a:t>
            </a:r>
            <a:endParaRPr lang="id-ID" baseline="-25000" dirty="0" smtClean="0"/>
          </a:p>
          <a:p>
            <a:pPr marL="1371600" lvl="2" indent="-514350">
              <a:buFont typeface="+mj-lt"/>
              <a:buAutoNum type="arabicPeriod"/>
            </a:pPr>
            <a:r>
              <a:rPr lang="id-ID" dirty="0" smtClean="0"/>
              <a:t>23</a:t>
            </a:r>
            <a:r>
              <a:rPr lang="en-US" baseline="-25000" dirty="0" smtClean="0"/>
              <a:t> (</a:t>
            </a:r>
            <a:r>
              <a:rPr lang="id-ID" baseline="-25000" dirty="0" smtClean="0"/>
              <a:t>16</a:t>
            </a:r>
            <a:r>
              <a:rPr lang="en-US" baseline="-25000" dirty="0" smtClean="0"/>
              <a:t>)</a:t>
            </a:r>
            <a:r>
              <a:rPr lang="id-ID" baseline="-25000" dirty="0" smtClean="0"/>
              <a:t>  </a:t>
            </a:r>
            <a:r>
              <a:rPr lang="id-ID" dirty="0" smtClean="0"/>
              <a:t> = __________</a:t>
            </a:r>
            <a:r>
              <a:rPr lang="en-US" baseline="-25000" dirty="0" smtClean="0"/>
              <a:t> (</a:t>
            </a:r>
            <a:r>
              <a:rPr lang="id-ID" baseline="-25000" dirty="0"/>
              <a:t>8</a:t>
            </a:r>
            <a:r>
              <a:rPr lang="en-US" baseline="-25000" dirty="0" smtClean="0"/>
              <a:t>)</a:t>
            </a:r>
            <a:endParaRPr lang="id-ID" baseline="-25000" dirty="0" smtClean="0"/>
          </a:p>
          <a:p>
            <a:pPr lvl="1" algn="just"/>
            <a:endParaRPr lang="id-ID" dirty="0"/>
          </a:p>
          <a:p>
            <a:pPr lvl="1"/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521362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Sistem Bilangan Hexadesimal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Ke Desimal</a:t>
            </a:r>
          </a:p>
          <a:p>
            <a:pPr lvl="1" algn="just"/>
            <a:r>
              <a:rPr lang="en-US" dirty="0"/>
              <a:t>Dari </a:t>
            </a:r>
            <a:r>
              <a:rPr lang="en-US" dirty="0" err="1"/>
              <a:t>bilangan</a:t>
            </a:r>
            <a:r>
              <a:rPr lang="en-US" dirty="0"/>
              <a:t> hexadecimal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dikonversikan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bilangan</a:t>
            </a:r>
            <a:r>
              <a:rPr lang="en-US" dirty="0"/>
              <a:t> </a:t>
            </a:r>
            <a:r>
              <a:rPr lang="en-US" dirty="0" smtClean="0"/>
              <a:t>de</a:t>
            </a:r>
            <a:r>
              <a:rPr lang="id-ID" dirty="0" smtClean="0"/>
              <a:t>s</a:t>
            </a:r>
            <a:r>
              <a:rPr lang="en-US" dirty="0" err="1" smtClean="0"/>
              <a:t>imal</a:t>
            </a:r>
            <a:r>
              <a:rPr lang="en-US" dirty="0" smtClean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cara</a:t>
            </a:r>
            <a:r>
              <a:rPr lang="en-US" dirty="0"/>
              <a:t> </a:t>
            </a:r>
            <a:r>
              <a:rPr lang="en-US" dirty="0" err="1"/>
              <a:t>mengalikan</a:t>
            </a:r>
            <a:r>
              <a:rPr lang="en-US" dirty="0"/>
              <a:t> </a:t>
            </a:r>
            <a:r>
              <a:rPr lang="en-US" dirty="0" err="1"/>
              <a:t>masing-masing</a:t>
            </a:r>
            <a:r>
              <a:rPr lang="en-US" dirty="0"/>
              <a:t> </a:t>
            </a:r>
            <a:r>
              <a:rPr lang="id-ID" dirty="0" smtClean="0"/>
              <a:t>bit</a:t>
            </a:r>
            <a:r>
              <a:rPr lang="en-US" dirty="0" smtClean="0"/>
              <a:t> </a:t>
            </a:r>
            <a:r>
              <a:rPr lang="en-US" dirty="0" err="1"/>
              <a:t>dengan</a:t>
            </a:r>
            <a:r>
              <a:rPr lang="en-US" dirty="0"/>
              <a:t> position </a:t>
            </a:r>
            <a:r>
              <a:rPr lang="en-US" dirty="0" err="1" smtClean="0"/>
              <a:t>valuenya</a:t>
            </a:r>
            <a:endParaRPr lang="id-ID" dirty="0" smtClean="0"/>
          </a:p>
          <a:p>
            <a:pPr lvl="1" algn="just"/>
            <a:r>
              <a:rPr lang="id-ID" dirty="0" smtClean="0"/>
              <a:t>Contoh :</a:t>
            </a:r>
          </a:p>
          <a:p>
            <a:pPr marL="1371600" lvl="2" indent="-514350">
              <a:buFont typeface="+mj-lt"/>
              <a:buAutoNum type="arabicPeriod"/>
            </a:pPr>
            <a:r>
              <a:rPr lang="id-ID" dirty="0" smtClean="0"/>
              <a:t>15</a:t>
            </a:r>
            <a:r>
              <a:rPr lang="en-US" baseline="-25000" dirty="0" smtClean="0"/>
              <a:t> (</a:t>
            </a:r>
            <a:r>
              <a:rPr lang="id-ID" baseline="-25000" dirty="0" smtClean="0"/>
              <a:t>16</a:t>
            </a:r>
            <a:r>
              <a:rPr lang="en-US" baseline="-25000" dirty="0" smtClean="0"/>
              <a:t>)</a:t>
            </a:r>
            <a:r>
              <a:rPr lang="id-ID" baseline="-25000" dirty="0" smtClean="0"/>
              <a:t>  </a:t>
            </a:r>
            <a:r>
              <a:rPr lang="id-ID" dirty="0" smtClean="0"/>
              <a:t> = __________</a:t>
            </a:r>
            <a:r>
              <a:rPr lang="en-US" baseline="-25000" dirty="0" smtClean="0"/>
              <a:t> (</a:t>
            </a:r>
            <a:r>
              <a:rPr lang="id-ID" baseline="-25000" dirty="0" smtClean="0"/>
              <a:t>10</a:t>
            </a:r>
            <a:r>
              <a:rPr lang="en-US" baseline="-25000" dirty="0" smtClean="0"/>
              <a:t>)</a:t>
            </a:r>
            <a:endParaRPr lang="id-ID" baseline="-25000" dirty="0" smtClean="0"/>
          </a:p>
          <a:p>
            <a:pPr marL="1371600" lvl="2" indent="-514350">
              <a:buFont typeface="+mj-lt"/>
              <a:buAutoNum type="arabicPeriod"/>
            </a:pPr>
            <a:r>
              <a:rPr lang="id-ID" dirty="0" smtClean="0"/>
              <a:t>23</a:t>
            </a:r>
            <a:r>
              <a:rPr lang="en-US" baseline="-25000" dirty="0" smtClean="0"/>
              <a:t> (</a:t>
            </a:r>
            <a:r>
              <a:rPr lang="id-ID" baseline="-25000" dirty="0" smtClean="0"/>
              <a:t>16</a:t>
            </a:r>
            <a:r>
              <a:rPr lang="en-US" baseline="-25000" dirty="0" smtClean="0"/>
              <a:t>)</a:t>
            </a:r>
            <a:r>
              <a:rPr lang="id-ID" baseline="-25000" dirty="0" smtClean="0"/>
              <a:t>  </a:t>
            </a:r>
            <a:r>
              <a:rPr lang="id-ID" dirty="0" smtClean="0"/>
              <a:t> = __________</a:t>
            </a:r>
            <a:r>
              <a:rPr lang="en-US" baseline="-25000" dirty="0" smtClean="0"/>
              <a:t> (</a:t>
            </a:r>
            <a:r>
              <a:rPr lang="id-ID" baseline="-25000" dirty="0" smtClean="0"/>
              <a:t>10</a:t>
            </a:r>
            <a:r>
              <a:rPr lang="en-US" baseline="-25000" dirty="0" smtClean="0"/>
              <a:t>)</a:t>
            </a:r>
            <a:endParaRPr lang="id-ID" baseline="-25000" dirty="0" smtClean="0"/>
          </a:p>
          <a:p>
            <a:pPr marL="457200" lvl="1" indent="0" algn="just">
              <a:buNone/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255416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 smtClean="0"/>
              <a:t>Operasi Bilangan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936948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Operasi bilangan pada Sistem Bilangan Binary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id-ID" dirty="0" smtClean="0"/>
              <a:t>Penjumlahan</a:t>
            </a:r>
          </a:p>
          <a:p>
            <a:pPr lvl="1" algn="just"/>
            <a:r>
              <a:rPr lang="en-US" dirty="0" err="1"/>
              <a:t>Operasi</a:t>
            </a:r>
            <a:r>
              <a:rPr lang="en-US" dirty="0"/>
              <a:t> </a:t>
            </a:r>
            <a:r>
              <a:rPr lang="en-US" dirty="0" err="1"/>
              <a:t>aritmatika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bilangan</a:t>
            </a:r>
            <a:r>
              <a:rPr lang="en-US" dirty="0"/>
              <a:t> binary yang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computer di ALU </a:t>
            </a:r>
            <a:r>
              <a:rPr lang="en-US" dirty="0" err="1"/>
              <a:t>terdiri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operasi</a:t>
            </a:r>
            <a:r>
              <a:rPr lang="en-US" dirty="0"/>
              <a:t> </a:t>
            </a:r>
            <a:r>
              <a:rPr lang="en-US" dirty="0" err="1"/>
              <a:t>pertambahan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operasi</a:t>
            </a:r>
            <a:r>
              <a:rPr lang="en-US" dirty="0"/>
              <a:t> </a:t>
            </a:r>
            <a:r>
              <a:rPr lang="en-US" dirty="0" err="1"/>
              <a:t>pengurangan</a:t>
            </a:r>
            <a:r>
              <a:rPr lang="en-US" dirty="0"/>
              <a:t>. </a:t>
            </a:r>
            <a:r>
              <a:rPr lang="en-US" dirty="0" err="1"/>
              <a:t>Sedang</a:t>
            </a:r>
            <a:r>
              <a:rPr lang="en-US" dirty="0"/>
              <a:t> </a:t>
            </a:r>
            <a:r>
              <a:rPr lang="en-US" dirty="0" err="1"/>
              <a:t>perkalian</a:t>
            </a:r>
            <a:r>
              <a:rPr lang="en-US" dirty="0"/>
              <a:t> binary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operasi</a:t>
            </a:r>
            <a:r>
              <a:rPr lang="en-US" dirty="0"/>
              <a:t> </a:t>
            </a:r>
            <a:r>
              <a:rPr lang="en-US" dirty="0" err="1"/>
              <a:t>pertambahan</a:t>
            </a:r>
            <a:r>
              <a:rPr lang="en-US" dirty="0"/>
              <a:t> yang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berulang-ulang</a:t>
            </a:r>
            <a:r>
              <a:rPr lang="en-US" dirty="0"/>
              <a:t>. </a:t>
            </a:r>
            <a:r>
              <a:rPr lang="en-US" dirty="0" err="1"/>
              <a:t>Pertambahan</a:t>
            </a:r>
            <a:r>
              <a:rPr lang="en-US" dirty="0"/>
              <a:t> </a:t>
            </a:r>
            <a:r>
              <a:rPr lang="en-US" dirty="0" err="1"/>
              <a:t>bilangan</a:t>
            </a:r>
            <a:r>
              <a:rPr lang="en-US" dirty="0"/>
              <a:t> binary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cara</a:t>
            </a:r>
            <a:r>
              <a:rPr lang="en-US" dirty="0"/>
              <a:t> yang </a:t>
            </a:r>
            <a:r>
              <a:rPr lang="en-US" dirty="0" err="1"/>
              <a:t>sama</a:t>
            </a:r>
            <a:r>
              <a:rPr lang="en-US" dirty="0"/>
              <a:t>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halnya</a:t>
            </a:r>
            <a:r>
              <a:rPr lang="en-US" dirty="0"/>
              <a:t> </a:t>
            </a:r>
            <a:r>
              <a:rPr lang="en-US" dirty="0" err="1"/>
              <a:t>pertambahan</a:t>
            </a:r>
            <a:r>
              <a:rPr lang="en-US" dirty="0"/>
              <a:t> </a:t>
            </a:r>
            <a:r>
              <a:rPr lang="en-US" dirty="0" err="1"/>
              <a:t>bilangan</a:t>
            </a:r>
            <a:r>
              <a:rPr lang="en-US" dirty="0"/>
              <a:t> decimal. </a:t>
            </a:r>
            <a:r>
              <a:rPr lang="en-US" dirty="0" err="1"/>
              <a:t>Pertambahan</a:t>
            </a:r>
            <a:r>
              <a:rPr lang="en-US" dirty="0"/>
              <a:t> </a:t>
            </a:r>
            <a:r>
              <a:rPr lang="en-US" dirty="0" err="1"/>
              <a:t>bilangan</a:t>
            </a:r>
            <a:r>
              <a:rPr lang="en-US" dirty="0"/>
              <a:t> </a:t>
            </a:r>
            <a:r>
              <a:rPr lang="en-US" dirty="0" err="1"/>
              <a:t>desimal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2 </a:t>
            </a:r>
            <a:r>
              <a:rPr lang="en-US" dirty="0" err="1"/>
              <a:t>cara</a:t>
            </a:r>
            <a:r>
              <a:rPr lang="en-US" dirty="0"/>
              <a:t> yang </a:t>
            </a:r>
            <a:r>
              <a:rPr lang="en-US" dirty="0" err="1"/>
              <a:t>sama</a:t>
            </a:r>
            <a:r>
              <a:rPr lang="en-US" dirty="0"/>
              <a:t>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pertambahan</a:t>
            </a:r>
            <a:r>
              <a:rPr lang="en-US" dirty="0"/>
              <a:t> </a:t>
            </a:r>
            <a:r>
              <a:rPr lang="en-US" dirty="0" err="1"/>
              <a:t>bilangan</a:t>
            </a:r>
            <a:r>
              <a:rPr lang="en-US" dirty="0"/>
              <a:t> </a:t>
            </a:r>
            <a:r>
              <a:rPr lang="en-US" dirty="0" err="1"/>
              <a:t>decimal.Langkah-langkahnya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smtClean="0"/>
              <a:t>:</a:t>
            </a:r>
            <a:endParaRPr lang="id-ID" dirty="0"/>
          </a:p>
          <a:p>
            <a:pPr marL="857250" lvl="2" indent="0">
              <a:buNone/>
            </a:pPr>
            <a:r>
              <a:rPr lang="en-US" dirty="0"/>
              <a:t>1 . Digit </a:t>
            </a:r>
            <a:r>
              <a:rPr lang="en-US" dirty="0" err="1"/>
              <a:t>bilangan</a:t>
            </a:r>
            <a:r>
              <a:rPr lang="en-US" dirty="0"/>
              <a:t> decimal </a:t>
            </a:r>
            <a:r>
              <a:rPr lang="en-US" dirty="0" err="1"/>
              <a:t>ditambahkan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persatu</a:t>
            </a:r>
            <a:r>
              <a:rPr lang="en-US" dirty="0"/>
              <a:t> </a:t>
            </a:r>
            <a:r>
              <a:rPr lang="en-US" dirty="0" err="1"/>
              <a:t>mulai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posisi</a:t>
            </a:r>
            <a:r>
              <a:rPr lang="en-US" dirty="0"/>
              <a:t> </a:t>
            </a:r>
            <a:r>
              <a:rPr lang="id-ID" dirty="0" smtClean="0"/>
              <a:t>	</a:t>
            </a:r>
            <a:r>
              <a:rPr lang="en-US" dirty="0" smtClean="0"/>
              <a:t>paling </a:t>
            </a:r>
            <a:r>
              <a:rPr lang="en-US" dirty="0" err="1"/>
              <a:t>kanan</a:t>
            </a:r>
            <a:endParaRPr lang="id-ID" dirty="0"/>
          </a:p>
          <a:p>
            <a:pPr marL="857250" lvl="2" indent="0">
              <a:buNone/>
            </a:pPr>
            <a:r>
              <a:rPr lang="en-US" dirty="0"/>
              <a:t>2. </a:t>
            </a:r>
            <a:r>
              <a:rPr lang="en-US" dirty="0" err="1"/>
              <a:t>Bila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pertambahan</a:t>
            </a:r>
            <a:r>
              <a:rPr lang="en-US" dirty="0"/>
              <a:t> </a:t>
            </a:r>
            <a:r>
              <a:rPr lang="en-US" dirty="0" err="1"/>
              <a:t>antar</a:t>
            </a:r>
            <a:r>
              <a:rPr lang="en-US" dirty="0"/>
              <a:t> </a:t>
            </a:r>
            <a:r>
              <a:rPr lang="en-US" dirty="0" err="1"/>
              <a:t>kolom</a:t>
            </a:r>
            <a:r>
              <a:rPr lang="en-US" dirty="0"/>
              <a:t> </a:t>
            </a:r>
            <a:r>
              <a:rPr lang="en-US" dirty="0" err="1"/>
              <a:t>melebihi</a:t>
            </a:r>
            <a:r>
              <a:rPr lang="en-US" dirty="0"/>
              <a:t> 9,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dikurangi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nilai</a:t>
            </a:r>
            <a:r>
              <a:rPr lang="en-US" dirty="0"/>
              <a:t> 10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dibawa</a:t>
            </a:r>
            <a:r>
              <a:rPr lang="en-US" dirty="0"/>
              <a:t> (carry of)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pertambahan</a:t>
            </a:r>
            <a:r>
              <a:rPr lang="en-US" dirty="0"/>
              <a:t> </a:t>
            </a:r>
            <a:r>
              <a:rPr lang="en-US" dirty="0" err="1"/>
              <a:t>kolom</a:t>
            </a:r>
            <a:r>
              <a:rPr lang="en-US" dirty="0"/>
              <a:t> </a:t>
            </a:r>
            <a:r>
              <a:rPr lang="en-US" dirty="0" err="1"/>
              <a:t>berikutnya</a:t>
            </a:r>
            <a:endParaRPr lang="id-ID" dirty="0"/>
          </a:p>
          <a:p>
            <a:pPr lvl="1" algn="just"/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763062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Operasi bilangan pada Sistem Bilangan Binary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d-ID" dirty="0" smtClean="0"/>
              <a:t>Ketentuan :</a:t>
            </a:r>
          </a:p>
          <a:p>
            <a:pPr lvl="1"/>
            <a:r>
              <a:rPr lang="en-US" dirty="0" err="1"/>
              <a:t>Dasar</a:t>
            </a:r>
            <a:r>
              <a:rPr lang="en-US" dirty="0"/>
              <a:t> </a:t>
            </a:r>
            <a:r>
              <a:rPr lang="en-US" dirty="0" err="1"/>
              <a:t>pertambahan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masing-masing</a:t>
            </a:r>
            <a:r>
              <a:rPr lang="en-US" dirty="0"/>
              <a:t> digit </a:t>
            </a:r>
            <a:r>
              <a:rPr lang="en-US" dirty="0" smtClean="0"/>
              <a:t>binary:</a:t>
            </a:r>
            <a:endParaRPr lang="id-ID" dirty="0"/>
          </a:p>
          <a:p>
            <a:pPr lvl="2"/>
            <a:r>
              <a:rPr lang="en-US" dirty="0"/>
              <a:t>0 + 0 = 0	</a:t>
            </a:r>
            <a:endParaRPr lang="id-ID" dirty="0"/>
          </a:p>
          <a:p>
            <a:pPr lvl="2"/>
            <a:r>
              <a:rPr lang="en-US" dirty="0"/>
              <a:t>1 + 0 = 1</a:t>
            </a:r>
            <a:endParaRPr lang="id-ID" dirty="0"/>
          </a:p>
          <a:p>
            <a:pPr lvl="2"/>
            <a:r>
              <a:rPr lang="en-US" dirty="0"/>
              <a:t>0 + 1 = 1	</a:t>
            </a:r>
            <a:endParaRPr lang="id-ID" dirty="0"/>
          </a:p>
          <a:p>
            <a:pPr lvl="2"/>
            <a:r>
              <a:rPr lang="en-US" dirty="0"/>
              <a:t>1 + 1 = 0 carry of 1 </a:t>
            </a:r>
            <a:r>
              <a:rPr lang="en-US" dirty="0" err="1"/>
              <a:t>yaitu</a:t>
            </a:r>
            <a:r>
              <a:rPr lang="en-US" dirty="0"/>
              <a:t> 1+1=2 digit </a:t>
            </a:r>
            <a:r>
              <a:rPr lang="en-US" dirty="0" err="1"/>
              <a:t>terbesar</a:t>
            </a:r>
            <a:r>
              <a:rPr lang="en-US" dirty="0"/>
              <a:t> </a:t>
            </a:r>
            <a:r>
              <a:rPr lang="en-US" dirty="0" err="1"/>
              <a:t>biner</a:t>
            </a:r>
            <a:r>
              <a:rPr lang="en-US" dirty="0"/>
              <a:t> 1,maka </a:t>
            </a:r>
            <a:r>
              <a:rPr lang="en-US" dirty="0" err="1"/>
              <a:t>dikurangi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2 (basis) </a:t>
            </a:r>
            <a:r>
              <a:rPr lang="en-US" dirty="0" err="1" smtClean="0"/>
              <a:t>jadi</a:t>
            </a:r>
            <a:r>
              <a:rPr lang="en-US" dirty="0" smtClean="0"/>
              <a:t>  </a:t>
            </a:r>
            <a:r>
              <a:rPr lang="en-US" dirty="0"/>
              <a:t>(2-2=0) </a:t>
            </a:r>
            <a:r>
              <a:rPr lang="en-US" dirty="0" err="1"/>
              <a:t>dengan</a:t>
            </a:r>
            <a:r>
              <a:rPr lang="en-US" dirty="0"/>
              <a:t> carry of 1</a:t>
            </a:r>
            <a:endParaRPr lang="id-ID" dirty="0" smtClean="0"/>
          </a:p>
          <a:p>
            <a:r>
              <a:rPr lang="id-ID" dirty="0" smtClean="0"/>
              <a:t>Contoh :</a:t>
            </a:r>
          </a:p>
          <a:p>
            <a:pPr marL="914400" lvl="1" indent="-514350">
              <a:buFont typeface="+mj-lt"/>
              <a:buAutoNum type="arabicPeriod"/>
            </a:pPr>
            <a:r>
              <a:rPr lang="id-ID" dirty="0" smtClean="0"/>
              <a:t>111</a:t>
            </a:r>
            <a:r>
              <a:rPr lang="en-US" baseline="-25000" dirty="0" smtClean="0"/>
              <a:t> (</a:t>
            </a:r>
            <a:r>
              <a:rPr lang="id-ID" baseline="-25000" dirty="0"/>
              <a:t>2</a:t>
            </a:r>
            <a:r>
              <a:rPr lang="id-ID" baseline="-25000" dirty="0" smtClean="0"/>
              <a:t>)  </a:t>
            </a:r>
            <a:r>
              <a:rPr lang="id-ID" dirty="0" smtClean="0"/>
              <a:t>+ 100</a:t>
            </a:r>
            <a:r>
              <a:rPr lang="en-US" baseline="-25000" dirty="0" smtClean="0"/>
              <a:t> (</a:t>
            </a:r>
            <a:r>
              <a:rPr lang="id-ID" baseline="-25000" dirty="0"/>
              <a:t>2</a:t>
            </a:r>
            <a:r>
              <a:rPr lang="id-ID" baseline="-25000" dirty="0" smtClean="0"/>
              <a:t>)   </a:t>
            </a:r>
            <a:r>
              <a:rPr lang="id-ID" dirty="0" smtClean="0"/>
              <a:t> = ________ </a:t>
            </a:r>
            <a:r>
              <a:rPr lang="en-US" baseline="-25000" dirty="0" smtClean="0"/>
              <a:t>(</a:t>
            </a:r>
            <a:r>
              <a:rPr lang="id-ID" baseline="-25000" dirty="0"/>
              <a:t>2</a:t>
            </a:r>
            <a:r>
              <a:rPr lang="id-ID" baseline="-25000" dirty="0" smtClean="0"/>
              <a:t>)</a:t>
            </a:r>
          </a:p>
          <a:p>
            <a:pPr marL="914400" lvl="1" indent="-514350">
              <a:buFont typeface="+mj-lt"/>
              <a:buAutoNum type="arabicPeriod"/>
            </a:pPr>
            <a:r>
              <a:rPr lang="id-ID" dirty="0" smtClean="0"/>
              <a:t>110</a:t>
            </a:r>
            <a:r>
              <a:rPr lang="en-US" baseline="-25000" dirty="0" smtClean="0"/>
              <a:t> (</a:t>
            </a:r>
            <a:r>
              <a:rPr lang="id-ID" baseline="-25000" dirty="0" smtClean="0"/>
              <a:t>2)  </a:t>
            </a:r>
            <a:r>
              <a:rPr lang="id-ID" dirty="0" smtClean="0"/>
              <a:t>+ 101</a:t>
            </a:r>
            <a:r>
              <a:rPr lang="en-US" baseline="-25000" dirty="0" smtClean="0"/>
              <a:t> (</a:t>
            </a:r>
            <a:r>
              <a:rPr lang="id-ID" baseline="-25000" dirty="0" smtClean="0"/>
              <a:t>2)   </a:t>
            </a:r>
            <a:r>
              <a:rPr lang="id-ID" dirty="0" smtClean="0"/>
              <a:t> = ________ </a:t>
            </a:r>
            <a:r>
              <a:rPr lang="en-US" baseline="-25000" dirty="0" smtClean="0"/>
              <a:t>(</a:t>
            </a:r>
            <a:r>
              <a:rPr lang="id-ID" baseline="-25000" dirty="0" smtClean="0"/>
              <a:t>2)</a:t>
            </a:r>
          </a:p>
          <a:p>
            <a:pPr marL="914400" lvl="1" indent="-514350">
              <a:buFont typeface="+mj-lt"/>
              <a:buAutoNum type="arabicPeriod"/>
            </a:pPr>
            <a:r>
              <a:rPr lang="id-ID" dirty="0" smtClean="0"/>
              <a:t>111</a:t>
            </a:r>
            <a:r>
              <a:rPr lang="en-US" baseline="-25000" dirty="0" smtClean="0"/>
              <a:t> (</a:t>
            </a:r>
            <a:r>
              <a:rPr lang="id-ID" baseline="-25000" dirty="0" smtClean="0"/>
              <a:t>2)  </a:t>
            </a:r>
            <a:r>
              <a:rPr lang="id-ID" dirty="0" smtClean="0"/>
              <a:t>+ 101</a:t>
            </a:r>
            <a:r>
              <a:rPr lang="en-US" baseline="-25000" dirty="0" smtClean="0"/>
              <a:t> (</a:t>
            </a:r>
            <a:r>
              <a:rPr lang="id-ID" baseline="-25000" dirty="0" smtClean="0"/>
              <a:t>2)   </a:t>
            </a:r>
            <a:r>
              <a:rPr lang="id-ID" dirty="0" smtClean="0"/>
              <a:t> = ________ </a:t>
            </a:r>
            <a:r>
              <a:rPr lang="en-US" baseline="-25000" dirty="0" smtClean="0"/>
              <a:t>(</a:t>
            </a:r>
            <a:r>
              <a:rPr lang="id-ID" baseline="-25000" dirty="0" smtClean="0"/>
              <a:t>2)</a:t>
            </a:r>
            <a:endParaRPr lang="id-ID" dirty="0" smtClean="0"/>
          </a:p>
          <a:p>
            <a:pPr marL="400050" lvl="1" indent="0">
              <a:buNone/>
            </a:pPr>
            <a:endParaRPr lang="id-ID" dirty="0" smtClean="0"/>
          </a:p>
          <a:p>
            <a:pPr marL="400050" lvl="1" indent="0">
              <a:buNone/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583981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Sistem Bilangan Binary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Bilangan binary/biner terdiri dari bit 0 dan 1</a:t>
            </a:r>
          </a:p>
          <a:p>
            <a:r>
              <a:rPr lang="id-ID" dirty="0" smtClean="0"/>
              <a:t>Konversi Ke Desimal</a:t>
            </a:r>
          </a:p>
          <a:p>
            <a:pPr lvl="1" algn="just"/>
            <a:r>
              <a:rPr lang="en-US" dirty="0"/>
              <a:t>Dari </a:t>
            </a:r>
            <a:r>
              <a:rPr lang="en-US" dirty="0" err="1"/>
              <a:t>bilangan</a:t>
            </a:r>
            <a:r>
              <a:rPr lang="en-US" dirty="0"/>
              <a:t> binary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dikonversikan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decimal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cara</a:t>
            </a:r>
            <a:r>
              <a:rPr lang="en-US" dirty="0"/>
              <a:t> </a:t>
            </a:r>
            <a:r>
              <a:rPr lang="en-US" dirty="0" err="1"/>
              <a:t>mengalikan</a:t>
            </a:r>
            <a:r>
              <a:rPr lang="en-US" dirty="0"/>
              <a:t> </a:t>
            </a:r>
            <a:r>
              <a:rPr lang="en-US" dirty="0" err="1"/>
              <a:t>masing-masing</a:t>
            </a:r>
            <a:r>
              <a:rPr lang="en-US" dirty="0"/>
              <a:t> bit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bilangan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position </a:t>
            </a:r>
            <a:r>
              <a:rPr lang="en-US" dirty="0" err="1"/>
              <a:t>valuenya</a:t>
            </a:r>
            <a:r>
              <a:rPr lang="en-US" dirty="0" smtClean="0"/>
              <a:t>.</a:t>
            </a:r>
            <a:endParaRPr lang="id-ID" dirty="0" smtClean="0"/>
          </a:p>
          <a:p>
            <a:pPr lvl="1" algn="just"/>
            <a:r>
              <a:rPr lang="id-ID" dirty="0" smtClean="0"/>
              <a:t>Contoh :</a:t>
            </a:r>
          </a:p>
          <a:p>
            <a:pPr marL="457200" lvl="1" indent="0" algn="just">
              <a:buNone/>
            </a:pPr>
            <a:r>
              <a:rPr lang="id-ID" dirty="0"/>
              <a:t> </a:t>
            </a:r>
            <a:r>
              <a:rPr lang="id-ID" dirty="0" smtClean="0"/>
              <a:t>   </a:t>
            </a:r>
            <a:r>
              <a:rPr lang="en-US" dirty="0" smtClean="0"/>
              <a:t>1</a:t>
            </a:r>
            <a:r>
              <a:rPr lang="id-ID" dirty="0" smtClean="0"/>
              <a:t>101 </a:t>
            </a:r>
            <a:r>
              <a:rPr lang="en-US" baseline="-25000" dirty="0" smtClean="0"/>
              <a:t>(2)</a:t>
            </a:r>
            <a:r>
              <a:rPr lang="id-ID" baseline="-25000" dirty="0" smtClean="0"/>
              <a:t> </a:t>
            </a:r>
            <a:r>
              <a:rPr lang="id-ID" dirty="0" smtClean="0"/>
              <a:t>= __________</a:t>
            </a:r>
            <a:r>
              <a:rPr lang="en-US" baseline="-25000" dirty="0" smtClean="0"/>
              <a:t> (</a:t>
            </a:r>
            <a:r>
              <a:rPr lang="id-ID" baseline="-25000" dirty="0" smtClean="0"/>
              <a:t>10</a:t>
            </a:r>
            <a:r>
              <a:rPr lang="en-US" baseline="-25000" dirty="0" smtClean="0"/>
              <a:t>)</a:t>
            </a:r>
            <a:r>
              <a:rPr lang="id-ID" dirty="0" smtClean="0"/>
              <a:t> </a:t>
            </a:r>
          </a:p>
          <a:p>
            <a:pPr marL="457200" lvl="1" indent="0" algn="just">
              <a:buNone/>
            </a:pPr>
            <a:r>
              <a:rPr lang="id-ID" dirty="0" smtClean="0"/>
              <a:t>    1010 </a:t>
            </a:r>
            <a:r>
              <a:rPr lang="en-US" baseline="-25000" dirty="0" smtClean="0"/>
              <a:t>(2)</a:t>
            </a:r>
            <a:r>
              <a:rPr lang="id-ID" baseline="-25000" dirty="0" smtClean="0"/>
              <a:t> </a:t>
            </a:r>
            <a:r>
              <a:rPr lang="id-ID" dirty="0" smtClean="0"/>
              <a:t>= __________</a:t>
            </a:r>
            <a:r>
              <a:rPr lang="en-US" baseline="-25000" dirty="0" smtClean="0"/>
              <a:t> (</a:t>
            </a:r>
            <a:r>
              <a:rPr lang="id-ID" baseline="-25000" dirty="0" smtClean="0"/>
              <a:t>10</a:t>
            </a:r>
            <a:r>
              <a:rPr lang="en-US" baseline="-25000" dirty="0" smtClean="0"/>
              <a:t>)</a:t>
            </a:r>
            <a:r>
              <a:rPr lang="id-ID" dirty="0" smtClean="0"/>
              <a:t> 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341310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Operasi bilangan pada Sistem Bilangan Binary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d-ID" dirty="0" smtClean="0"/>
              <a:t>Pengurangan</a:t>
            </a:r>
          </a:p>
          <a:p>
            <a:pPr lvl="1"/>
            <a:r>
              <a:rPr lang="en-US" dirty="0" err="1"/>
              <a:t>Dasar</a:t>
            </a:r>
            <a:r>
              <a:rPr lang="en-US" dirty="0"/>
              <a:t> </a:t>
            </a:r>
            <a:r>
              <a:rPr lang="en-US" dirty="0" err="1"/>
              <a:t>pengurangan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masing-masing</a:t>
            </a:r>
            <a:r>
              <a:rPr lang="en-US" dirty="0"/>
              <a:t> digit binary </a:t>
            </a:r>
            <a:r>
              <a:rPr lang="en-US" dirty="0" smtClean="0"/>
              <a:t>:</a:t>
            </a:r>
            <a:endParaRPr lang="id-ID" dirty="0"/>
          </a:p>
          <a:p>
            <a:pPr lvl="2"/>
            <a:r>
              <a:rPr lang="en-US" dirty="0"/>
              <a:t>0 – 0 = 0</a:t>
            </a:r>
            <a:endParaRPr lang="id-ID" dirty="0"/>
          </a:p>
          <a:p>
            <a:pPr lvl="2"/>
            <a:r>
              <a:rPr lang="en-US" dirty="0"/>
              <a:t>1 – 0 = 1</a:t>
            </a:r>
            <a:endParaRPr lang="id-ID" dirty="0"/>
          </a:p>
          <a:p>
            <a:pPr lvl="2"/>
            <a:r>
              <a:rPr lang="en-US" dirty="0"/>
              <a:t>1 – 1 = 0</a:t>
            </a:r>
            <a:endParaRPr lang="id-ID" dirty="0"/>
          </a:p>
          <a:p>
            <a:pPr lvl="2" algn="just"/>
            <a:r>
              <a:rPr lang="en-US" dirty="0"/>
              <a:t>0 – 1 = 1 borrow of 1 (</a:t>
            </a:r>
            <a:r>
              <a:rPr lang="en-US" dirty="0" err="1"/>
              <a:t>pinjam</a:t>
            </a:r>
            <a:r>
              <a:rPr lang="en-US" dirty="0"/>
              <a:t> digit 1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posisi</a:t>
            </a:r>
            <a:r>
              <a:rPr lang="en-US" dirty="0"/>
              <a:t> </a:t>
            </a:r>
            <a:r>
              <a:rPr lang="en-US" dirty="0" err="1"/>
              <a:t>sebelah</a:t>
            </a:r>
            <a:r>
              <a:rPr lang="en-US" dirty="0"/>
              <a:t> </a:t>
            </a:r>
            <a:r>
              <a:rPr lang="en-US" dirty="0" err="1"/>
              <a:t>kirinya</a:t>
            </a:r>
            <a:r>
              <a:rPr lang="en-US" dirty="0" smtClean="0"/>
              <a:t>)</a:t>
            </a:r>
            <a:endParaRPr lang="id-ID" dirty="0"/>
          </a:p>
          <a:p>
            <a:pPr lvl="1"/>
            <a:r>
              <a:rPr lang="id-ID" dirty="0" smtClean="0"/>
              <a:t>Contoh :</a:t>
            </a:r>
          </a:p>
          <a:p>
            <a:pPr marL="1314450" lvl="2" indent="-514350">
              <a:buFont typeface="+mj-lt"/>
              <a:buAutoNum type="arabicPeriod"/>
            </a:pPr>
            <a:r>
              <a:rPr lang="id-ID" dirty="0" smtClean="0"/>
              <a:t>111</a:t>
            </a:r>
            <a:r>
              <a:rPr lang="en-US" baseline="-25000" dirty="0" smtClean="0"/>
              <a:t> (</a:t>
            </a:r>
            <a:r>
              <a:rPr lang="id-ID" baseline="-25000" dirty="0" smtClean="0"/>
              <a:t>2)  </a:t>
            </a:r>
            <a:r>
              <a:rPr lang="id-ID" dirty="0"/>
              <a:t>-</a:t>
            </a:r>
            <a:r>
              <a:rPr lang="id-ID" dirty="0" smtClean="0"/>
              <a:t> 100</a:t>
            </a:r>
            <a:r>
              <a:rPr lang="en-US" baseline="-25000" dirty="0" smtClean="0"/>
              <a:t> (</a:t>
            </a:r>
            <a:r>
              <a:rPr lang="id-ID" baseline="-25000" dirty="0" smtClean="0"/>
              <a:t>2)   </a:t>
            </a:r>
            <a:r>
              <a:rPr lang="id-ID" dirty="0" smtClean="0"/>
              <a:t> = ________ </a:t>
            </a:r>
            <a:r>
              <a:rPr lang="en-US" baseline="-25000" dirty="0" smtClean="0"/>
              <a:t>(</a:t>
            </a:r>
            <a:r>
              <a:rPr lang="id-ID" baseline="-25000" dirty="0" smtClean="0"/>
              <a:t>2)</a:t>
            </a:r>
          </a:p>
          <a:p>
            <a:pPr marL="1314450" lvl="2" indent="-514350">
              <a:buFont typeface="+mj-lt"/>
              <a:buAutoNum type="arabicPeriod"/>
            </a:pPr>
            <a:r>
              <a:rPr lang="id-ID" dirty="0" smtClean="0"/>
              <a:t>110</a:t>
            </a:r>
            <a:r>
              <a:rPr lang="en-US" baseline="-25000" dirty="0" smtClean="0"/>
              <a:t> (</a:t>
            </a:r>
            <a:r>
              <a:rPr lang="id-ID" baseline="-25000" dirty="0" smtClean="0"/>
              <a:t>2)  </a:t>
            </a:r>
            <a:r>
              <a:rPr lang="id-ID" dirty="0"/>
              <a:t>-</a:t>
            </a:r>
            <a:r>
              <a:rPr lang="id-ID" dirty="0" smtClean="0"/>
              <a:t> 101</a:t>
            </a:r>
            <a:r>
              <a:rPr lang="en-US" baseline="-25000" dirty="0" smtClean="0"/>
              <a:t> (</a:t>
            </a:r>
            <a:r>
              <a:rPr lang="id-ID" baseline="-25000" dirty="0" smtClean="0"/>
              <a:t>2)   </a:t>
            </a:r>
            <a:r>
              <a:rPr lang="id-ID" dirty="0" smtClean="0"/>
              <a:t> = ________ </a:t>
            </a:r>
            <a:r>
              <a:rPr lang="en-US" baseline="-25000" dirty="0" smtClean="0"/>
              <a:t>(</a:t>
            </a:r>
            <a:r>
              <a:rPr lang="id-ID" baseline="-25000" dirty="0" smtClean="0"/>
              <a:t>2)</a:t>
            </a:r>
          </a:p>
          <a:p>
            <a:pPr marL="1314450" lvl="2" indent="-514350">
              <a:buFont typeface="+mj-lt"/>
              <a:buAutoNum type="arabicPeriod"/>
            </a:pPr>
            <a:r>
              <a:rPr lang="id-ID" dirty="0" smtClean="0"/>
              <a:t>111</a:t>
            </a:r>
            <a:r>
              <a:rPr lang="en-US" baseline="-25000" dirty="0" smtClean="0"/>
              <a:t> (</a:t>
            </a:r>
            <a:r>
              <a:rPr lang="id-ID" baseline="-25000" dirty="0" smtClean="0"/>
              <a:t>2)  </a:t>
            </a:r>
            <a:r>
              <a:rPr lang="id-ID" dirty="0"/>
              <a:t>-</a:t>
            </a:r>
            <a:r>
              <a:rPr lang="id-ID" dirty="0" smtClean="0"/>
              <a:t> 101</a:t>
            </a:r>
            <a:r>
              <a:rPr lang="en-US" baseline="-25000" dirty="0" smtClean="0"/>
              <a:t> (</a:t>
            </a:r>
            <a:r>
              <a:rPr lang="id-ID" baseline="-25000" dirty="0" smtClean="0"/>
              <a:t>2)   </a:t>
            </a:r>
            <a:r>
              <a:rPr lang="id-ID" dirty="0" smtClean="0"/>
              <a:t> = ________ </a:t>
            </a:r>
            <a:r>
              <a:rPr lang="en-US" baseline="-25000" dirty="0" smtClean="0"/>
              <a:t>(</a:t>
            </a:r>
            <a:r>
              <a:rPr lang="id-ID" baseline="-25000" dirty="0" smtClean="0"/>
              <a:t>2)</a:t>
            </a:r>
            <a:endParaRPr lang="id-ID" dirty="0" smtClean="0"/>
          </a:p>
          <a:p>
            <a:pPr lvl="1"/>
            <a:endParaRPr lang="id-ID" dirty="0" smtClean="0"/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603457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Operasi bilangan pada Sistem Bilangan Binary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Perkalian</a:t>
            </a:r>
          </a:p>
          <a:p>
            <a:pPr lvl="1"/>
            <a:r>
              <a:rPr lang="en-US" dirty="0" err="1"/>
              <a:t>Dasar</a:t>
            </a:r>
            <a:r>
              <a:rPr lang="en-US" dirty="0"/>
              <a:t> </a:t>
            </a:r>
            <a:r>
              <a:rPr lang="en-US" dirty="0" err="1"/>
              <a:t>perhitungan</a:t>
            </a:r>
            <a:r>
              <a:rPr lang="en-US" dirty="0"/>
              <a:t> :</a:t>
            </a:r>
            <a:endParaRPr lang="id-ID" dirty="0"/>
          </a:p>
          <a:p>
            <a:pPr lvl="2"/>
            <a:r>
              <a:rPr lang="en-US" dirty="0" smtClean="0"/>
              <a:t>0x0=0</a:t>
            </a:r>
            <a:endParaRPr lang="id-ID" dirty="0"/>
          </a:p>
          <a:p>
            <a:pPr lvl="2"/>
            <a:r>
              <a:rPr lang="en-US" dirty="0"/>
              <a:t>1x0=0</a:t>
            </a:r>
            <a:endParaRPr lang="id-ID" dirty="0"/>
          </a:p>
          <a:p>
            <a:pPr lvl="2"/>
            <a:r>
              <a:rPr lang="en-US" dirty="0"/>
              <a:t>0x1=0</a:t>
            </a:r>
            <a:endParaRPr lang="id-ID" dirty="0"/>
          </a:p>
          <a:p>
            <a:pPr lvl="2"/>
            <a:r>
              <a:rPr lang="en-US" dirty="0"/>
              <a:t>1x1=1</a:t>
            </a:r>
            <a:endParaRPr lang="id-ID" dirty="0"/>
          </a:p>
          <a:p>
            <a:pPr lvl="1"/>
            <a:r>
              <a:rPr lang="id-ID" dirty="0" smtClean="0"/>
              <a:t>Contoh :</a:t>
            </a:r>
          </a:p>
          <a:p>
            <a:pPr marL="1314450" lvl="2" indent="-514350">
              <a:buFont typeface="+mj-lt"/>
              <a:buAutoNum type="arabicPeriod"/>
            </a:pPr>
            <a:r>
              <a:rPr lang="id-ID" dirty="0" smtClean="0"/>
              <a:t>111</a:t>
            </a:r>
            <a:r>
              <a:rPr lang="en-US" baseline="-25000" dirty="0" smtClean="0"/>
              <a:t> (</a:t>
            </a:r>
            <a:r>
              <a:rPr lang="id-ID" baseline="-25000" dirty="0" smtClean="0"/>
              <a:t>2)  </a:t>
            </a:r>
            <a:r>
              <a:rPr lang="id-ID" dirty="0" smtClean="0"/>
              <a:t>x 100</a:t>
            </a:r>
            <a:r>
              <a:rPr lang="en-US" baseline="-25000" dirty="0" smtClean="0"/>
              <a:t> (</a:t>
            </a:r>
            <a:r>
              <a:rPr lang="id-ID" baseline="-25000" dirty="0" smtClean="0"/>
              <a:t>2)   </a:t>
            </a:r>
            <a:r>
              <a:rPr lang="id-ID" dirty="0" smtClean="0"/>
              <a:t> = ________ </a:t>
            </a:r>
            <a:r>
              <a:rPr lang="en-US" baseline="-25000" dirty="0" smtClean="0"/>
              <a:t>(</a:t>
            </a:r>
            <a:r>
              <a:rPr lang="id-ID" baseline="-25000" dirty="0" smtClean="0"/>
              <a:t>2)</a:t>
            </a:r>
          </a:p>
          <a:p>
            <a:pPr marL="1314450" lvl="2" indent="-514350">
              <a:buFont typeface="+mj-lt"/>
              <a:buAutoNum type="arabicPeriod"/>
            </a:pPr>
            <a:r>
              <a:rPr lang="id-ID" dirty="0" smtClean="0"/>
              <a:t>110</a:t>
            </a:r>
            <a:r>
              <a:rPr lang="en-US" baseline="-25000" dirty="0" smtClean="0"/>
              <a:t> (</a:t>
            </a:r>
            <a:r>
              <a:rPr lang="id-ID" baseline="-25000" dirty="0" smtClean="0"/>
              <a:t>2)  </a:t>
            </a:r>
            <a:r>
              <a:rPr lang="id-ID" dirty="0"/>
              <a:t>x</a:t>
            </a:r>
            <a:r>
              <a:rPr lang="id-ID" dirty="0" smtClean="0"/>
              <a:t> 101</a:t>
            </a:r>
            <a:r>
              <a:rPr lang="en-US" baseline="-25000" dirty="0" smtClean="0"/>
              <a:t> (</a:t>
            </a:r>
            <a:r>
              <a:rPr lang="id-ID" baseline="-25000" dirty="0" smtClean="0"/>
              <a:t>2)   </a:t>
            </a:r>
            <a:r>
              <a:rPr lang="id-ID" dirty="0" smtClean="0"/>
              <a:t> = ________ </a:t>
            </a:r>
            <a:r>
              <a:rPr lang="en-US" baseline="-25000" dirty="0" smtClean="0"/>
              <a:t>(</a:t>
            </a:r>
            <a:r>
              <a:rPr lang="id-ID" baseline="-25000" dirty="0" smtClean="0"/>
              <a:t>2)</a:t>
            </a:r>
          </a:p>
          <a:p>
            <a:pPr marL="1314450" lvl="2" indent="-514350">
              <a:buFont typeface="+mj-lt"/>
              <a:buAutoNum type="arabicPeriod"/>
            </a:pPr>
            <a:r>
              <a:rPr lang="id-ID" dirty="0" smtClean="0"/>
              <a:t>111</a:t>
            </a:r>
            <a:r>
              <a:rPr lang="en-US" baseline="-25000" dirty="0" smtClean="0"/>
              <a:t> (</a:t>
            </a:r>
            <a:r>
              <a:rPr lang="id-ID" baseline="-25000" dirty="0" smtClean="0"/>
              <a:t>2)  </a:t>
            </a:r>
            <a:r>
              <a:rPr lang="id-ID" dirty="0"/>
              <a:t>x</a:t>
            </a:r>
            <a:r>
              <a:rPr lang="id-ID" dirty="0" smtClean="0"/>
              <a:t> 101</a:t>
            </a:r>
            <a:r>
              <a:rPr lang="en-US" baseline="-25000" dirty="0" smtClean="0"/>
              <a:t> (</a:t>
            </a:r>
            <a:r>
              <a:rPr lang="id-ID" baseline="-25000" dirty="0" smtClean="0"/>
              <a:t>2)   </a:t>
            </a:r>
            <a:r>
              <a:rPr lang="id-ID" dirty="0" smtClean="0"/>
              <a:t> = ________ </a:t>
            </a:r>
            <a:r>
              <a:rPr lang="en-US" baseline="-25000" dirty="0" smtClean="0"/>
              <a:t>(</a:t>
            </a:r>
            <a:r>
              <a:rPr lang="id-ID" baseline="-25000" dirty="0" smtClean="0"/>
              <a:t>2)</a:t>
            </a:r>
            <a:endParaRPr lang="id-ID" dirty="0" smtClean="0"/>
          </a:p>
          <a:p>
            <a:pPr lvl="1"/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790263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Operasi bilangan pada Sistem Bilangan Oktal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Penjumlahan</a:t>
            </a:r>
          </a:p>
          <a:p>
            <a:r>
              <a:rPr lang="en-US" dirty="0" err="1" smtClean="0"/>
              <a:t>Langkah-langkahnya</a:t>
            </a:r>
            <a:r>
              <a:rPr lang="en-US" dirty="0"/>
              <a:t>:</a:t>
            </a:r>
            <a:endParaRPr lang="id-ID" dirty="0"/>
          </a:p>
          <a:p>
            <a:pPr lvl="1" algn="just"/>
            <a:r>
              <a:rPr lang="en-US" dirty="0" err="1"/>
              <a:t>Tambahkan</a:t>
            </a:r>
            <a:r>
              <a:rPr lang="en-US" dirty="0"/>
              <a:t> </a:t>
            </a:r>
            <a:r>
              <a:rPr lang="en-US" dirty="0" err="1"/>
              <a:t>masing-masing</a:t>
            </a:r>
            <a:r>
              <a:rPr lang="en-US" dirty="0"/>
              <a:t> </a:t>
            </a:r>
            <a:r>
              <a:rPr lang="en-US" dirty="0" err="1"/>
              <a:t>kolom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decimal</a:t>
            </a:r>
            <a:endParaRPr lang="id-ID" dirty="0"/>
          </a:p>
          <a:p>
            <a:pPr lvl="1" algn="just"/>
            <a:r>
              <a:rPr lang="en-US" dirty="0" err="1"/>
              <a:t>Rubah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smtClean="0"/>
              <a:t>de</a:t>
            </a:r>
            <a:r>
              <a:rPr lang="id-ID" dirty="0" smtClean="0"/>
              <a:t>s</a:t>
            </a:r>
            <a:r>
              <a:rPr lang="en-US" dirty="0" err="1" smtClean="0"/>
              <a:t>imal</a:t>
            </a:r>
            <a:r>
              <a:rPr lang="en-US" dirty="0" smtClean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smtClean="0"/>
              <a:t>o</a:t>
            </a:r>
            <a:r>
              <a:rPr lang="id-ID" dirty="0" smtClean="0"/>
              <a:t>k</a:t>
            </a:r>
            <a:r>
              <a:rPr lang="en-US" dirty="0" err="1" smtClean="0"/>
              <a:t>tal</a:t>
            </a:r>
            <a:endParaRPr lang="id-ID" dirty="0"/>
          </a:p>
          <a:p>
            <a:pPr lvl="1" algn="just"/>
            <a:r>
              <a:rPr lang="en-US" dirty="0" err="1"/>
              <a:t>Tuliskan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digit paling </a:t>
            </a:r>
            <a:r>
              <a:rPr lang="en-US" dirty="0" err="1"/>
              <a:t>kanan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smtClean="0"/>
              <a:t>o</a:t>
            </a:r>
            <a:r>
              <a:rPr lang="id-ID" dirty="0" smtClean="0"/>
              <a:t>k</a:t>
            </a:r>
            <a:r>
              <a:rPr lang="en-US" dirty="0" err="1" smtClean="0"/>
              <a:t>tal</a:t>
            </a:r>
            <a:endParaRPr lang="id-ID" dirty="0"/>
          </a:p>
          <a:p>
            <a:pPr lvl="1" algn="just"/>
            <a:r>
              <a:rPr lang="en-US" dirty="0" err="1"/>
              <a:t>Kalau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pertambahan</a:t>
            </a:r>
            <a:r>
              <a:rPr lang="en-US" dirty="0"/>
              <a:t> </a:t>
            </a:r>
            <a:r>
              <a:rPr lang="en-US" dirty="0" err="1"/>
              <a:t>tiap-tiap</a:t>
            </a:r>
            <a:r>
              <a:rPr lang="en-US" dirty="0"/>
              <a:t> </a:t>
            </a:r>
            <a:r>
              <a:rPr lang="en-US" dirty="0" err="1"/>
              <a:t>kolom</a:t>
            </a:r>
            <a:r>
              <a:rPr lang="en-US" dirty="0"/>
              <a:t> </a:t>
            </a:r>
            <a:r>
              <a:rPr lang="en-US" dirty="0" err="1"/>
              <a:t>terdiri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2 digit, </a:t>
            </a:r>
            <a:r>
              <a:rPr lang="en-US" dirty="0" err="1"/>
              <a:t>maka</a:t>
            </a:r>
            <a:r>
              <a:rPr lang="en-US" dirty="0"/>
              <a:t> digit paling </a:t>
            </a:r>
            <a:r>
              <a:rPr lang="en-US" dirty="0" err="1"/>
              <a:t>kiri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carry of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pertambahan</a:t>
            </a:r>
            <a:r>
              <a:rPr lang="en-US" dirty="0"/>
              <a:t> </a:t>
            </a:r>
            <a:r>
              <a:rPr lang="en-US" dirty="0" err="1"/>
              <a:t>kolom</a:t>
            </a:r>
            <a:r>
              <a:rPr lang="en-US" dirty="0"/>
              <a:t> </a:t>
            </a:r>
            <a:r>
              <a:rPr lang="en-US" dirty="0" err="1"/>
              <a:t>selanjutnya</a:t>
            </a:r>
            <a:r>
              <a:rPr lang="en-US" dirty="0"/>
              <a:t>.</a:t>
            </a:r>
            <a:endParaRPr lang="id-ID" dirty="0"/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828061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Operasi bilangan pada Sistem Bilangan Oktal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Contoh :</a:t>
            </a:r>
          </a:p>
          <a:p>
            <a:pPr marL="914400" lvl="1" indent="-514350">
              <a:buFont typeface="+mj-lt"/>
              <a:buAutoNum type="arabicPeriod"/>
            </a:pPr>
            <a:r>
              <a:rPr lang="id-ID" dirty="0" smtClean="0"/>
              <a:t>17</a:t>
            </a:r>
            <a:r>
              <a:rPr lang="en-US" baseline="-25000" dirty="0" smtClean="0"/>
              <a:t> (</a:t>
            </a:r>
            <a:r>
              <a:rPr lang="id-ID" baseline="-25000" dirty="0"/>
              <a:t>8</a:t>
            </a:r>
            <a:r>
              <a:rPr lang="id-ID" baseline="-25000" dirty="0" smtClean="0"/>
              <a:t>)  </a:t>
            </a:r>
            <a:r>
              <a:rPr lang="id-ID" dirty="0" smtClean="0"/>
              <a:t>+ 10</a:t>
            </a:r>
            <a:r>
              <a:rPr lang="en-US" baseline="-25000" dirty="0" smtClean="0"/>
              <a:t> (</a:t>
            </a:r>
            <a:r>
              <a:rPr lang="id-ID" baseline="-25000" dirty="0"/>
              <a:t>8</a:t>
            </a:r>
            <a:r>
              <a:rPr lang="id-ID" baseline="-25000" dirty="0" smtClean="0"/>
              <a:t>)   </a:t>
            </a:r>
            <a:r>
              <a:rPr lang="id-ID" dirty="0" smtClean="0"/>
              <a:t>     = ________ </a:t>
            </a:r>
            <a:r>
              <a:rPr lang="en-US" baseline="-25000" dirty="0" smtClean="0"/>
              <a:t>(</a:t>
            </a:r>
            <a:r>
              <a:rPr lang="id-ID" baseline="-25000" dirty="0"/>
              <a:t>8</a:t>
            </a:r>
            <a:r>
              <a:rPr lang="id-ID" baseline="-25000" dirty="0" smtClean="0"/>
              <a:t>)</a:t>
            </a:r>
          </a:p>
          <a:p>
            <a:pPr marL="914400" lvl="1" indent="-514350">
              <a:buFont typeface="+mj-lt"/>
              <a:buAutoNum type="arabicPeriod"/>
            </a:pPr>
            <a:r>
              <a:rPr lang="id-ID" dirty="0" smtClean="0"/>
              <a:t>123</a:t>
            </a:r>
            <a:r>
              <a:rPr lang="en-US" baseline="-25000" dirty="0" smtClean="0"/>
              <a:t> (</a:t>
            </a:r>
            <a:r>
              <a:rPr lang="id-ID" baseline="-25000" dirty="0"/>
              <a:t>8</a:t>
            </a:r>
            <a:r>
              <a:rPr lang="id-ID" baseline="-25000" dirty="0" smtClean="0"/>
              <a:t>)  </a:t>
            </a:r>
            <a:r>
              <a:rPr lang="id-ID" dirty="0" smtClean="0"/>
              <a:t>+ 100</a:t>
            </a:r>
            <a:r>
              <a:rPr lang="en-US" baseline="-25000" dirty="0" smtClean="0"/>
              <a:t> (</a:t>
            </a:r>
            <a:r>
              <a:rPr lang="id-ID" baseline="-25000" dirty="0"/>
              <a:t>8</a:t>
            </a:r>
            <a:r>
              <a:rPr lang="id-ID" baseline="-25000" dirty="0" smtClean="0"/>
              <a:t>)   </a:t>
            </a:r>
            <a:r>
              <a:rPr lang="id-ID" dirty="0" smtClean="0"/>
              <a:t> = ________ </a:t>
            </a:r>
            <a:r>
              <a:rPr lang="en-US" baseline="-25000" dirty="0" smtClean="0"/>
              <a:t>(</a:t>
            </a:r>
            <a:r>
              <a:rPr lang="id-ID" baseline="-25000" dirty="0"/>
              <a:t>8</a:t>
            </a:r>
            <a:r>
              <a:rPr lang="id-ID" baseline="-25000" dirty="0" smtClean="0"/>
              <a:t>)</a:t>
            </a:r>
          </a:p>
          <a:p>
            <a:pPr marL="914400" lvl="1" indent="-514350">
              <a:buFont typeface="+mj-lt"/>
              <a:buAutoNum type="arabicPeriod"/>
            </a:pPr>
            <a:r>
              <a:rPr lang="id-ID" dirty="0" smtClean="0"/>
              <a:t>111</a:t>
            </a:r>
            <a:r>
              <a:rPr lang="en-US" baseline="-25000" dirty="0" smtClean="0"/>
              <a:t> (</a:t>
            </a:r>
            <a:r>
              <a:rPr lang="id-ID" baseline="-25000" dirty="0"/>
              <a:t>8</a:t>
            </a:r>
            <a:r>
              <a:rPr lang="id-ID" baseline="-25000" dirty="0" smtClean="0"/>
              <a:t>)  </a:t>
            </a:r>
            <a:r>
              <a:rPr lang="id-ID" dirty="0" smtClean="0"/>
              <a:t>+ 101</a:t>
            </a:r>
            <a:r>
              <a:rPr lang="en-US" baseline="-25000" dirty="0" smtClean="0"/>
              <a:t> (</a:t>
            </a:r>
            <a:r>
              <a:rPr lang="id-ID" baseline="-25000" dirty="0"/>
              <a:t>8</a:t>
            </a:r>
            <a:r>
              <a:rPr lang="id-ID" baseline="-25000" dirty="0" smtClean="0"/>
              <a:t>)   </a:t>
            </a:r>
            <a:r>
              <a:rPr lang="id-ID" dirty="0" smtClean="0"/>
              <a:t> = ________ </a:t>
            </a:r>
            <a:r>
              <a:rPr lang="en-US" baseline="-25000" dirty="0" smtClean="0"/>
              <a:t>(</a:t>
            </a:r>
            <a:r>
              <a:rPr lang="id-ID" baseline="-25000" dirty="0"/>
              <a:t>8</a:t>
            </a:r>
            <a:r>
              <a:rPr lang="id-ID" baseline="-25000" dirty="0" smtClean="0"/>
              <a:t>)</a:t>
            </a:r>
            <a:endParaRPr lang="id-ID" dirty="0" smtClean="0"/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521821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Operasi bilangan pada Sistem Bilangan Oktal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d-ID" dirty="0" smtClean="0"/>
              <a:t>Pengurangan</a:t>
            </a:r>
          </a:p>
          <a:p>
            <a:r>
              <a:rPr lang="en-US" dirty="0" err="1"/>
              <a:t>Dasar</a:t>
            </a:r>
            <a:r>
              <a:rPr lang="en-US" dirty="0"/>
              <a:t> </a:t>
            </a:r>
            <a:r>
              <a:rPr lang="en-US" dirty="0" err="1"/>
              <a:t>Perhitungan</a:t>
            </a:r>
            <a:r>
              <a:rPr lang="en-US" dirty="0"/>
              <a:t> </a:t>
            </a:r>
            <a:r>
              <a:rPr lang="en-US" dirty="0" err="1"/>
              <a:t>pengurangan</a:t>
            </a:r>
            <a:r>
              <a:rPr lang="en-US" dirty="0"/>
              <a:t> octal </a:t>
            </a:r>
            <a:r>
              <a:rPr lang="en-US" dirty="0" smtClean="0"/>
              <a:t>:</a:t>
            </a:r>
            <a:endParaRPr lang="id-ID" dirty="0"/>
          </a:p>
          <a:p>
            <a:pPr lvl="1" algn="just"/>
            <a:r>
              <a:rPr lang="en-US" dirty="0" err="1"/>
              <a:t>Kalikan</a:t>
            </a:r>
            <a:r>
              <a:rPr lang="en-US" dirty="0"/>
              <a:t> </a:t>
            </a:r>
            <a:r>
              <a:rPr lang="en-US" dirty="0" err="1"/>
              <a:t>masing-masing</a:t>
            </a:r>
            <a:r>
              <a:rPr lang="en-US" dirty="0"/>
              <a:t> </a:t>
            </a:r>
            <a:r>
              <a:rPr lang="en-US" dirty="0" err="1"/>
              <a:t>kolom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decimal</a:t>
            </a:r>
            <a:endParaRPr lang="id-ID" dirty="0"/>
          </a:p>
          <a:p>
            <a:pPr lvl="1" algn="just"/>
            <a:r>
              <a:rPr lang="en-US" dirty="0" err="1"/>
              <a:t>Rubah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decimal </a:t>
            </a:r>
            <a:r>
              <a:rPr lang="en-US" dirty="0" err="1"/>
              <a:t>ke</a:t>
            </a:r>
            <a:r>
              <a:rPr lang="en-US" dirty="0"/>
              <a:t> octal</a:t>
            </a:r>
            <a:endParaRPr lang="id-ID" dirty="0"/>
          </a:p>
          <a:p>
            <a:pPr lvl="1" algn="just"/>
            <a:r>
              <a:rPr lang="en-US" dirty="0" err="1"/>
              <a:t>Tuliskan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digit paling </a:t>
            </a:r>
            <a:r>
              <a:rPr lang="en-US" dirty="0" err="1"/>
              <a:t>kanan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octal</a:t>
            </a:r>
            <a:endParaRPr lang="id-ID" dirty="0"/>
          </a:p>
          <a:p>
            <a:pPr lvl="1" algn="just"/>
            <a:r>
              <a:rPr lang="en-US" dirty="0" err="1"/>
              <a:t>Bila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perkalian</a:t>
            </a:r>
            <a:r>
              <a:rPr lang="en-US" dirty="0"/>
              <a:t> </a:t>
            </a:r>
            <a:r>
              <a:rPr lang="en-US" dirty="0" err="1"/>
              <a:t>tiap-tiap</a:t>
            </a:r>
            <a:r>
              <a:rPr lang="en-US" dirty="0"/>
              <a:t> </a:t>
            </a:r>
            <a:r>
              <a:rPr lang="en-US" dirty="0" err="1"/>
              <a:t>kolom</a:t>
            </a:r>
            <a:r>
              <a:rPr lang="en-US" dirty="0"/>
              <a:t> </a:t>
            </a:r>
            <a:r>
              <a:rPr lang="en-US" dirty="0" err="1"/>
              <a:t>terdiri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2 digit </a:t>
            </a:r>
            <a:r>
              <a:rPr lang="en-US" dirty="0" err="1"/>
              <a:t>maka</a:t>
            </a:r>
            <a:r>
              <a:rPr lang="en-US" dirty="0"/>
              <a:t> digit paling </a:t>
            </a:r>
            <a:r>
              <a:rPr lang="en-US" dirty="0" err="1"/>
              <a:t>kiri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carry of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ditambahkan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perkalian</a:t>
            </a:r>
            <a:r>
              <a:rPr lang="en-US" dirty="0"/>
              <a:t> </a:t>
            </a:r>
            <a:r>
              <a:rPr lang="en-US" dirty="0" err="1"/>
              <a:t>kolom</a:t>
            </a:r>
            <a:r>
              <a:rPr lang="en-US" dirty="0"/>
              <a:t> </a:t>
            </a:r>
            <a:r>
              <a:rPr lang="en-US" dirty="0" err="1"/>
              <a:t>selanjutnya</a:t>
            </a:r>
            <a:endParaRPr lang="id-ID" dirty="0"/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152233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Contoh :</a:t>
            </a:r>
          </a:p>
          <a:p>
            <a:pPr marL="914400" lvl="1" indent="-514350">
              <a:buFont typeface="+mj-lt"/>
              <a:buAutoNum type="arabicPeriod"/>
            </a:pPr>
            <a:r>
              <a:rPr lang="id-ID" dirty="0" smtClean="0"/>
              <a:t>17</a:t>
            </a:r>
            <a:r>
              <a:rPr lang="en-US" baseline="-25000" dirty="0" smtClean="0"/>
              <a:t> (</a:t>
            </a:r>
            <a:r>
              <a:rPr lang="id-ID" baseline="-25000" dirty="0" smtClean="0"/>
              <a:t>8)  </a:t>
            </a:r>
            <a:r>
              <a:rPr lang="id-ID" dirty="0"/>
              <a:t>-</a:t>
            </a:r>
            <a:r>
              <a:rPr lang="id-ID" dirty="0" smtClean="0"/>
              <a:t> 10</a:t>
            </a:r>
            <a:r>
              <a:rPr lang="en-US" baseline="-25000" dirty="0" smtClean="0"/>
              <a:t> (</a:t>
            </a:r>
            <a:r>
              <a:rPr lang="id-ID" baseline="-25000" dirty="0" smtClean="0"/>
              <a:t>8)   </a:t>
            </a:r>
            <a:r>
              <a:rPr lang="id-ID" dirty="0" smtClean="0"/>
              <a:t>     = ________ </a:t>
            </a:r>
            <a:r>
              <a:rPr lang="en-US" baseline="-25000" dirty="0" smtClean="0"/>
              <a:t>(</a:t>
            </a:r>
            <a:r>
              <a:rPr lang="id-ID" baseline="-25000" dirty="0" smtClean="0"/>
              <a:t>8)</a:t>
            </a:r>
          </a:p>
          <a:p>
            <a:pPr marL="914400" lvl="1" indent="-514350">
              <a:buFont typeface="+mj-lt"/>
              <a:buAutoNum type="arabicPeriod"/>
            </a:pPr>
            <a:r>
              <a:rPr lang="id-ID" dirty="0" smtClean="0"/>
              <a:t>123</a:t>
            </a:r>
            <a:r>
              <a:rPr lang="en-US" baseline="-25000" dirty="0" smtClean="0"/>
              <a:t> (</a:t>
            </a:r>
            <a:r>
              <a:rPr lang="id-ID" baseline="-25000" dirty="0" smtClean="0"/>
              <a:t>8)  </a:t>
            </a:r>
            <a:r>
              <a:rPr lang="id-ID" dirty="0"/>
              <a:t>-</a:t>
            </a:r>
            <a:r>
              <a:rPr lang="id-ID" dirty="0" smtClean="0"/>
              <a:t> 100</a:t>
            </a:r>
            <a:r>
              <a:rPr lang="en-US" baseline="-25000" dirty="0" smtClean="0"/>
              <a:t> (</a:t>
            </a:r>
            <a:r>
              <a:rPr lang="id-ID" baseline="-25000" dirty="0" smtClean="0"/>
              <a:t>8)   </a:t>
            </a:r>
            <a:r>
              <a:rPr lang="id-ID" dirty="0" smtClean="0"/>
              <a:t> = ________ </a:t>
            </a:r>
            <a:r>
              <a:rPr lang="en-US" baseline="-25000" dirty="0" smtClean="0"/>
              <a:t>(</a:t>
            </a:r>
            <a:r>
              <a:rPr lang="id-ID" baseline="-25000" dirty="0" smtClean="0"/>
              <a:t>8)</a:t>
            </a:r>
          </a:p>
          <a:p>
            <a:pPr marL="914400" lvl="1" indent="-514350">
              <a:buFont typeface="+mj-lt"/>
              <a:buAutoNum type="arabicPeriod"/>
            </a:pPr>
            <a:r>
              <a:rPr lang="id-ID" dirty="0" smtClean="0"/>
              <a:t>111</a:t>
            </a:r>
            <a:r>
              <a:rPr lang="en-US" baseline="-25000" dirty="0" smtClean="0"/>
              <a:t> (</a:t>
            </a:r>
            <a:r>
              <a:rPr lang="id-ID" baseline="-25000" dirty="0" smtClean="0"/>
              <a:t>8)  </a:t>
            </a:r>
            <a:r>
              <a:rPr lang="id-ID" dirty="0"/>
              <a:t>-</a:t>
            </a:r>
            <a:r>
              <a:rPr lang="id-ID" dirty="0" smtClean="0"/>
              <a:t> 101</a:t>
            </a:r>
            <a:r>
              <a:rPr lang="en-US" baseline="-25000" dirty="0" smtClean="0"/>
              <a:t> (</a:t>
            </a:r>
            <a:r>
              <a:rPr lang="id-ID" baseline="-25000" dirty="0" smtClean="0"/>
              <a:t>8)   </a:t>
            </a:r>
            <a:r>
              <a:rPr lang="id-ID" dirty="0" smtClean="0"/>
              <a:t> = ________ </a:t>
            </a:r>
            <a:r>
              <a:rPr lang="en-US" baseline="-25000" dirty="0" smtClean="0"/>
              <a:t>(</a:t>
            </a:r>
            <a:r>
              <a:rPr lang="id-ID" baseline="-25000" dirty="0" smtClean="0"/>
              <a:t>8)</a:t>
            </a:r>
            <a:endParaRPr lang="id-ID" dirty="0" smtClean="0"/>
          </a:p>
          <a:p>
            <a:pPr lvl="1"/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651320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Perkalian</a:t>
            </a:r>
          </a:p>
          <a:p>
            <a:r>
              <a:rPr lang="id-ID" dirty="0" smtClean="0"/>
              <a:t>Contoh :</a:t>
            </a:r>
          </a:p>
          <a:p>
            <a:pPr marL="914400" lvl="1" indent="-514350">
              <a:buFont typeface="+mj-lt"/>
              <a:buAutoNum type="arabicPeriod"/>
            </a:pPr>
            <a:r>
              <a:rPr lang="id-ID" dirty="0" smtClean="0"/>
              <a:t>17</a:t>
            </a:r>
            <a:r>
              <a:rPr lang="en-US" baseline="-25000" dirty="0" smtClean="0"/>
              <a:t> (</a:t>
            </a:r>
            <a:r>
              <a:rPr lang="id-ID" baseline="-25000" dirty="0" smtClean="0"/>
              <a:t>8)  </a:t>
            </a:r>
            <a:r>
              <a:rPr lang="id-ID" dirty="0"/>
              <a:t>x</a:t>
            </a:r>
            <a:r>
              <a:rPr lang="id-ID" dirty="0" smtClean="0"/>
              <a:t> 10</a:t>
            </a:r>
            <a:r>
              <a:rPr lang="en-US" baseline="-25000" dirty="0" smtClean="0"/>
              <a:t> (</a:t>
            </a:r>
            <a:r>
              <a:rPr lang="id-ID" baseline="-25000" dirty="0" smtClean="0"/>
              <a:t>8)   </a:t>
            </a:r>
            <a:r>
              <a:rPr lang="id-ID" dirty="0" smtClean="0"/>
              <a:t>     = ________ </a:t>
            </a:r>
            <a:r>
              <a:rPr lang="en-US" baseline="-25000" dirty="0" smtClean="0"/>
              <a:t>(</a:t>
            </a:r>
            <a:r>
              <a:rPr lang="id-ID" baseline="-25000" dirty="0" smtClean="0"/>
              <a:t>8)</a:t>
            </a:r>
          </a:p>
          <a:p>
            <a:pPr marL="914400" lvl="1" indent="-514350">
              <a:buFont typeface="+mj-lt"/>
              <a:buAutoNum type="arabicPeriod"/>
            </a:pPr>
            <a:r>
              <a:rPr lang="id-ID" dirty="0" smtClean="0"/>
              <a:t>123</a:t>
            </a:r>
            <a:r>
              <a:rPr lang="en-US" baseline="-25000" dirty="0" smtClean="0"/>
              <a:t> (</a:t>
            </a:r>
            <a:r>
              <a:rPr lang="id-ID" baseline="-25000" dirty="0" smtClean="0"/>
              <a:t>8)  </a:t>
            </a:r>
            <a:r>
              <a:rPr lang="id-ID" dirty="0"/>
              <a:t>x</a:t>
            </a:r>
            <a:r>
              <a:rPr lang="id-ID" dirty="0" smtClean="0"/>
              <a:t> 100</a:t>
            </a:r>
            <a:r>
              <a:rPr lang="en-US" baseline="-25000" dirty="0" smtClean="0"/>
              <a:t> (</a:t>
            </a:r>
            <a:r>
              <a:rPr lang="id-ID" baseline="-25000" dirty="0" smtClean="0"/>
              <a:t>8)   </a:t>
            </a:r>
            <a:r>
              <a:rPr lang="id-ID" dirty="0" smtClean="0"/>
              <a:t> = ________ </a:t>
            </a:r>
            <a:r>
              <a:rPr lang="en-US" baseline="-25000" dirty="0" smtClean="0"/>
              <a:t>(</a:t>
            </a:r>
            <a:r>
              <a:rPr lang="id-ID" baseline="-25000" dirty="0" smtClean="0"/>
              <a:t>8)</a:t>
            </a:r>
          </a:p>
          <a:p>
            <a:pPr marL="914400" lvl="1" indent="-514350">
              <a:buFont typeface="+mj-lt"/>
              <a:buAutoNum type="arabicPeriod"/>
            </a:pPr>
            <a:r>
              <a:rPr lang="id-ID" dirty="0" smtClean="0"/>
              <a:t>111</a:t>
            </a:r>
            <a:r>
              <a:rPr lang="en-US" baseline="-25000" dirty="0" smtClean="0"/>
              <a:t> (</a:t>
            </a:r>
            <a:r>
              <a:rPr lang="id-ID" baseline="-25000" dirty="0" smtClean="0"/>
              <a:t>8)  </a:t>
            </a:r>
            <a:r>
              <a:rPr lang="id-ID" dirty="0"/>
              <a:t>x</a:t>
            </a:r>
            <a:r>
              <a:rPr lang="id-ID" dirty="0" smtClean="0"/>
              <a:t> 101</a:t>
            </a:r>
            <a:r>
              <a:rPr lang="en-US" baseline="-25000" dirty="0" smtClean="0"/>
              <a:t> (</a:t>
            </a:r>
            <a:r>
              <a:rPr lang="id-ID" baseline="-25000" dirty="0" smtClean="0"/>
              <a:t>8)   </a:t>
            </a:r>
            <a:r>
              <a:rPr lang="id-ID" dirty="0" smtClean="0"/>
              <a:t> = ________ </a:t>
            </a:r>
            <a:r>
              <a:rPr lang="en-US" baseline="-25000" dirty="0" smtClean="0"/>
              <a:t>(</a:t>
            </a:r>
            <a:r>
              <a:rPr lang="id-ID" baseline="-25000" dirty="0" smtClean="0"/>
              <a:t>8)</a:t>
            </a:r>
            <a:endParaRPr lang="id-ID" dirty="0" smtClean="0"/>
          </a:p>
          <a:p>
            <a:endParaRPr lang="id-ID" dirty="0" smtClean="0"/>
          </a:p>
          <a:p>
            <a:endParaRPr lang="id-ID" dirty="0" smtClean="0"/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818877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Operasi bilangan pada Sistem Bilangan Hexadesimal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Penjumlahan</a:t>
            </a:r>
          </a:p>
          <a:p>
            <a:r>
              <a:rPr lang="en-US" dirty="0" err="1"/>
              <a:t>langkah-langkahnya</a:t>
            </a:r>
            <a:r>
              <a:rPr lang="en-US" dirty="0"/>
              <a:t> :</a:t>
            </a:r>
            <a:endParaRPr lang="id-ID" dirty="0"/>
          </a:p>
          <a:p>
            <a:pPr lvl="1" algn="just"/>
            <a:r>
              <a:rPr lang="en-US" dirty="0" err="1"/>
              <a:t>Tambahkan</a:t>
            </a:r>
            <a:r>
              <a:rPr lang="en-US" dirty="0"/>
              <a:t> </a:t>
            </a:r>
            <a:r>
              <a:rPr lang="en-US" dirty="0" err="1"/>
              <a:t>masing-masing</a:t>
            </a:r>
            <a:r>
              <a:rPr lang="en-US" dirty="0"/>
              <a:t> </a:t>
            </a:r>
            <a:r>
              <a:rPr lang="en-US" dirty="0" err="1"/>
              <a:t>kolom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decimal</a:t>
            </a:r>
            <a:endParaRPr lang="id-ID" dirty="0"/>
          </a:p>
          <a:p>
            <a:pPr lvl="1" algn="just"/>
            <a:r>
              <a:rPr lang="en-US" dirty="0" err="1"/>
              <a:t>Rubah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decimal </a:t>
            </a:r>
            <a:r>
              <a:rPr lang="en-US" dirty="0" err="1"/>
              <a:t>ke</a:t>
            </a:r>
            <a:r>
              <a:rPr lang="en-US" dirty="0"/>
              <a:t> hexadecimal</a:t>
            </a:r>
            <a:endParaRPr lang="id-ID" dirty="0"/>
          </a:p>
          <a:p>
            <a:pPr lvl="1" algn="just"/>
            <a:r>
              <a:rPr lang="en-US" dirty="0" err="1"/>
              <a:t>Tuliskan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digit paling </a:t>
            </a:r>
            <a:r>
              <a:rPr lang="en-US" dirty="0" err="1"/>
              <a:t>kanan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hexadecimal</a:t>
            </a:r>
            <a:endParaRPr lang="id-ID" dirty="0"/>
          </a:p>
          <a:p>
            <a:pPr lvl="1" algn="just"/>
            <a:r>
              <a:rPr lang="en-US" dirty="0" err="1"/>
              <a:t>Kalau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pertambahan</a:t>
            </a:r>
            <a:r>
              <a:rPr lang="en-US" dirty="0"/>
              <a:t> </a:t>
            </a:r>
            <a:r>
              <a:rPr lang="en-US" dirty="0" err="1"/>
              <a:t>tiap</a:t>
            </a:r>
            <a:r>
              <a:rPr lang="en-US" dirty="0"/>
              <a:t> </a:t>
            </a:r>
            <a:r>
              <a:rPr lang="en-US" dirty="0" err="1"/>
              <a:t>kolom</a:t>
            </a:r>
            <a:r>
              <a:rPr lang="en-US" dirty="0"/>
              <a:t> </a:t>
            </a:r>
            <a:r>
              <a:rPr lang="en-US" dirty="0" err="1"/>
              <a:t>terdiri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2 digit, </a:t>
            </a:r>
            <a:r>
              <a:rPr lang="en-US" dirty="0" err="1"/>
              <a:t>maka</a:t>
            </a:r>
            <a:r>
              <a:rPr lang="en-US" dirty="0"/>
              <a:t> digit paling </a:t>
            </a:r>
            <a:r>
              <a:rPr lang="en-US" dirty="0" err="1"/>
              <a:t>kiri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carry of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pertambahan</a:t>
            </a:r>
            <a:r>
              <a:rPr lang="en-US" dirty="0"/>
              <a:t> </a:t>
            </a:r>
            <a:r>
              <a:rPr lang="en-US" dirty="0" err="1"/>
              <a:t>kolom</a:t>
            </a:r>
            <a:r>
              <a:rPr lang="en-US" dirty="0"/>
              <a:t> </a:t>
            </a:r>
            <a:r>
              <a:rPr lang="en-US" dirty="0" err="1"/>
              <a:t>selanjutnya</a:t>
            </a:r>
            <a:endParaRPr lang="id-ID" dirty="0"/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560346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Contoh :</a:t>
            </a:r>
          </a:p>
          <a:p>
            <a:pPr marL="914400" lvl="1" indent="-514350">
              <a:buFont typeface="+mj-lt"/>
              <a:buAutoNum type="arabicPeriod"/>
            </a:pPr>
            <a:r>
              <a:rPr lang="id-ID" dirty="0" smtClean="0"/>
              <a:t>1F</a:t>
            </a:r>
            <a:r>
              <a:rPr lang="en-US" baseline="-25000" dirty="0" smtClean="0"/>
              <a:t> (</a:t>
            </a:r>
            <a:r>
              <a:rPr lang="id-ID" baseline="-25000" dirty="0" smtClean="0"/>
              <a:t>16</a:t>
            </a:r>
            <a:r>
              <a:rPr lang="id-ID" baseline="-25000" dirty="0" smtClean="0"/>
              <a:t>)      </a:t>
            </a:r>
            <a:r>
              <a:rPr lang="id-ID" dirty="0" smtClean="0"/>
              <a:t>+ 10</a:t>
            </a:r>
            <a:r>
              <a:rPr lang="en-US" baseline="-25000" dirty="0" smtClean="0"/>
              <a:t> (</a:t>
            </a:r>
            <a:r>
              <a:rPr lang="id-ID" baseline="-25000" dirty="0" smtClean="0"/>
              <a:t>16</a:t>
            </a:r>
            <a:r>
              <a:rPr lang="id-ID" baseline="-25000" dirty="0" smtClean="0"/>
              <a:t>)   </a:t>
            </a:r>
            <a:r>
              <a:rPr lang="id-ID" dirty="0" smtClean="0"/>
              <a:t> = ________ </a:t>
            </a:r>
            <a:r>
              <a:rPr lang="en-US" baseline="-25000" dirty="0" smtClean="0"/>
              <a:t>(</a:t>
            </a:r>
            <a:r>
              <a:rPr lang="id-ID" baseline="-25000" dirty="0" smtClean="0"/>
              <a:t>16</a:t>
            </a:r>
            <a:r>
              <a:rPr lang="id-ID" baseline="-25000" dirty="0" smtClean="0"/>
              <a:t>)</a:t>
            </a:r>
          </a:p>
          <a:p>
            <a:pPr marL="914400" lvl="1" indent="-514350">
              <a:buFont typeface="+mj-lt"/>
              <a:buAutoNum type="arabicPeriod"/>
            </a:pPr>
            <a:r>
              <a:rPr lang="id-ID" dirty="0" smtClean="0"/>
              <a:t>1A</a:t>
            </a:r>
            <a:r>
              <a:rPr lang="en-US" baseline="-25000" dirty="0" smtClean="0"/>
              <a:t> (</a:t>
            </a:r>
            <a:r>
              <a:rPr lang="id-ID" baseline="-25000" dirty="0" smtClean="0"/>
              <a:t>16</a:t>
            </a:r>
            <a:r>
              <a:rPr lang="id-ID" baseline="-25000" dirty="0" smtClean="0"/>
              <a:t>)     </a:t>
            </a:r>
            <a:r>
              <a:rPr lang="id-ID" dirty="0" smtClean="0"/>
              <a:t>+ 12</a:t>
            </a:r>
            <a:r>
              <a:rPr lang="en-US" baseline="-25000" dirty="0" smtClean="0"/>
              <a:t> (</a:t>
            </a:r>
            <a:r>
              <a:rPr lang="id-ID" baseline="-25000" dirty="0" smtClean="0"/>
              <a:t>16</a:t>
            </a:r>
            <a:r>
              <a:rPr lang="id-ID" baseline="-25000" dirty="0" smtClean="0"/>
              <a:t>)   </a:t>
            </a:r>
            <a:r>
              <a:rPr lang="id-ID" dirty="0" smtClean="0"/>
              <a:t> = ________ </a:t>
            </a:r>
            <a:r>
              <a:rPr lang="en-US" baseline="-25000" dirty="0" smtClean="0"/>
              <a:t>(</a:t>
            </a:r>
            <a:r>
              <a:rPr lang="id-ID" baseline="-25000" dirty="0" smtClean="0"/>
              <a:t>16</a:t>
            </a:r>
            <a:r>
              <a:rPr lang="id-ID" baseline="-25000" dirty="0" smtClean="0"/>
              <a:t>)</a:t>
            </a:r>
          </a:p>
          <a:p>
            <a:pPr marL="914400" lvl="1" indent="-514350">
              <a:buFont typeface="+mj-lt"/>
              <a:buAutoNum type="arabicPeriod"/>
            </a:pPr>
            <a:r>
              <a:rPr lang="id-ID" dirty="0" smtClean="0"/>
              <a:t>10A</a:t>
            </a:r>
            <a:r>
              <a:rPr lang="en-US" baseline="-25000" dirty="0" smtClean="0"/>
              <a:t> (</a:t>
            </a:r>
            <a:r>
              <a:rPr lang="id-ID" baseline="-25000" dirty="0" smtClean="0"/>
              <a:t>16</a:t>
            </a:r>
            <a:r>
              <a:rPr lang="id-ID" baseline="-25000" dirty="0" smtClean="0"/>
              <a:t>)  </a:t>
            </a:r>
            <a:r>
              <a:rPr lang="id-ID" dirty="0" smtClean="0"/>
              <a:t>+ 11</a:t>
            </a:r>
            <a:r>
              <a:rPr lang="en-US" baseline="-25000" dirty="0" smtClean="0"/>
              <a:t> (</a:t>
            </a:r>
            <a:r>
              <a:rPr lang="id-ID" baseline="-25000" dirty="0" smtClean="0"/>
              <a:t>16</a:t>
            </a:r>
            <a:r>
              <a:rPr lang="id-ID" baseline="-25000" dirty="0" smtClean="0"/>
              <a:t>)   </a:t>
            </a:r>
            <a:r>
              <a:rPr lang="id-ID" dirty="0" smtClean="0"/>
              <a:t> = ________ </a:t>
            </a:r>
            <a:r>
              <a:rPr lang="en-US" baseline="-25000" dirty="0" smtClean="0"/>
              <a:t>(</a:t>
            </a:r>
            <a:r>
              <a:rPr lang="id-ID" baseline="-25000" dirty="0" smtClean="0"/>
              <a:t>16</a:t>
            </a:r>
            <a:r>
              <a:rPr lang="id-ID" baseline="-25000" dirty="0" smtClean="0"/>
              <a:t>)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579369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Pengurangan</a:t>
            </a:r>
          </a:p>
          <a:p>
            <a:r>
              <a:rPr lang="id-ID" dirty="0" smtClean="0"/>
              <a:t>Contoh :</a:t>
            </a:r>
          </a:p>
          <a:p>
            <a:pPr marL="914400" lvl="1" indent="-514350">
              <a:buFont typeface="+mj-lt"/>
              <a:buAutoNum type="arabicPeriod"/>
            </a:pPr>
            <a:r>
              <a:rPr lang="id-ID" dirty="0" smtClean="0"/>
              <a:t>1F</a:t>
            </a:r>
            <a:r>
              <a:rPr lang="en-US" baseline="-25000" dirty="0" smtClean="0"/>
              <a:t> (</a:t>
            </a:r>
            <a:r>
              <a:rPr lang="id-ID" baseline="-25000" dirty="0" smtClean="0"/>
              <a:t>16)      </a:t>
            </a:r>
            <a:r>
              <a:rPr lang="id-ID" dirty="0"/>
              <a:t>-</a:t>
            </a:r>
            <a:r>
              <a:rPr lang="id-ID" dirty="0" smtClean="0"/>
              <a:t> 10</a:t>
            </a:r>
            <a:r>
              <a:rPr lang="en-US" baseline="-25000" dirty="0" smtClean="0"/>
              <a:t> (</a:t>
            </a:r>
            <a:r>
              <a:rPr lang="id-ID" baseline="-25000" dirty="0" smtClean="0"/>
              <a:t>16)   </a:t>
            </a:r>
            <a:r>
              <a:rPr lang="id-ID" dirty="0" smtClean="0"/>
              <a:t> = ________ </a:t>
            </a:r>
            <a:r>
              <a:rPr lang="en-US" baseline="-25000" dirty="0" smtClean="0"/>
              <a:t>(</a:t>
            </a:r>
            <a:r>
              <a:rPr lang="id-ID" baseline="-25000" dirty="0" smtClean="0"/>
              <a:t>16)</a:t>
            </a:r>
          </a:p>
          <a:p>
            <a:pPr marL="914400" lvl="1" indent="-514350">
              <a:buFont typeface="+mj-lt"/>
              <a:buAutoNum type="arabicPeriod"/>
            </a:pPr>
            <a:r>
              <a:rPr lang="id-ID" dirty="0" smtClean="0"/>
              <a:t>1A</a:t>
            </a:r>
            <a:r>
              <a:rPr lang="en-US" baseline="-25000" dirty="0" smtClean="0"/>
              <a:t> (</a:t>
            </a:r>
            <a:r>
              <a:rPr lang="id-ID" baseline="-25000" dirty="0" smtClean="0"/>
              <a:t>16)     </a:t>
            </a:r>
            <a:r>
              <a:rPr lang="id-ID" dirty="0"/>
              <a:t>-</a:t>
            </a:r>
            <a:r>
              <a:rPr lang="id-ID" dirty="0" smtClean="0"/>
              <a:t> 12</a:t>
            </a:r>
            <a:r>
              <a:rPr lang="en-US" baseline="-25000" dirty="0" smtClean="0"/>
              <a:t> (</a:t>
            </a:r>
            <a:r>
              <a:rPr lang="id-ID" baseline="-25000" dirty="0" smtClean="0"/>
              <a:t>16)   </a:t>
            </a:r>
            <a:r>
              <a:rPr lang="id-ID" dirty="0" smtClean="0"/>
              <a:t> = ________ </a:t>
            </a:r>
            <a:r>
              <a:rPr lang="en-US" baseline="-25000" dirty="0" smtClean="0"/>
              <a:t>(</a:t>
            </a:r>
            <a:r>
              <a:rPr lang="id-ID" baseline="-25000" dirty="0" smtClean="0"/>
              <a:t>16)</a:t>
            </a:r>
          </a:p>
          <a:p>
            <a:pPr marL="914400" lvl="1" indent="-514350">
              <a:buFont typeface="+mj-lt"/>
              <a:buAutoNum type="arabicPeriod"/>
            </a:pPr>
            <a:r>
              <a:rPr lang="id-ID" dirty="0" smtClean="0"/>
              <a:t>10A</a:t>
            </a:r>
            <a:r>
              <a:rPr lang="en-US" baseline="-25000" dirty="0" smtClean="0"/>
              <a:t> (</a:t>
            </a:r>
            <a:r>
              <a:rPr lang="id-ID" baseline="-25000" dirty="0" smtClean="0"/>
              <a:t>16)  </a:t>
            </a:r>
            <a:r>
              <a:rPr lang="id-ID" dirty="0"/>
              <a:t>-</a:t>
            </a:r>
            <a:r>
              <a:rPr lang="id-ID" dirty="0" smtClean="0"/>
              <a:t> 11</a:t>
            </a:r>
            <a:r>
              <a:rPr lang="en-US" baseline="-25000" dirty="0" smtClean="0"/>
              <a:t> (</a:t>
            </a:r>
            <a:r>
              <a:rPr lang="id-ID" baseline="-25000" dirty="0" smtClean="0"/>
              <a:t>16)   </a:t>
            </a:r>
            <a:r>
              <a:rPr lang="id-ID" dirty="0" smtClean="0"/>
              <a:t> = ________ </a:t>
            </a:r>
            <a:r>
              <a:rPr lang="en-US" baseline="-25000" dirty="0" smtClean="0"/>
              <a:t>(</a:t>
            </a:r>
            <a:r>
              <a:rPr lang="id-ID" baseline="-25000" dirty="0" smtClean="0"/>
              <a:t>16)</a:t>
            </a:r>
            <a:endParaRPr lang="id-ID" dirty="0" smtClean="0"/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6177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Sistem Bilangan Binary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Konversi ke Oktal</a:t>
            </a:r>
          </a:p>
          <a:p>
            <a:pPr marL="0" indent="0">
              <a:buNone/>
            </a:pPr>
            <a:r>
              <a:rPr lang="id-ID" dirty="0"/>
              <a:t>	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3909335"/>
              </p:ext>
            </p:extLst>
          </p:nvPr>
        </p:nvGraphicFramePr>
        <p:xfrm>
          <a:off x="2987825" y="2492895"/>
          <a:ext cx="2592288" cy="341603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05136"/>
                <a:gridCol w="1487152"/>
              </a:tblGrid>
              <a:tr h="24864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 dirty="0">
                          <a:effectLst/>
                        </a:rPr>
                        <a:t>Digit octal</a:t>
                      </a:r>
                      <a:endParaRPr lang="id-ID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 dirty="0">
                          <a:effectLst/>
                        </a:rPr>
                        <a:t>3 bit</a:t>
                      </a:r>
                      <a:endParaRPr lang="id-ID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4864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400" dirty="0">
                          <a:effectLst/>
                        </a:rPr>
                        <a:t>0</a:t>
                      </a:r>
                      <a:endParaRPr lang="id-ID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400" dirty="0">
                          <a:effectLst/>
                        </a:rPr>
                        <a:t>000</a:t>
                      </a:r>
                      <a:endParaRPr lang="id-ID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4864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400" dirty="0">
                          <a:effectLst/>
                        </a:rPr>
                        <a:t>1</a:t>
                      </a:r>
                      <a:endParaRPr lang="id-ID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400" dirty="0">
                          <a:effectLst/>
                        </a:rPr>
                        <a:t>001</a:t>
                      </a:r>
                      <a:endParaRPr lang="id-ID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4864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400" dirty="0">
                          <a:effectLst/>
                        </a:rPr>
                        <a:t>2</a:t>
                      </a:r>
                      <a:endParaRPr lang="id-ID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400" dirty="0">
                          <a:effectLst/>
                        </a:rPr>
                        <a:t>010</a:t>
                      </a:r>
                      <a:endParaRPr lang="id-ID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4864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400" dirty="0">
                          <a:effectLst/>
                        </a:rPr>
                        <a:t>3</a:t>
                      </a:r>
                      <a:endParaRPr lang="id-ID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400" dirty="0">
                          <a:effectLst/>
                        </a:rPr>
                        <a:t>011</a:t>
                      </a:r>
                      <a:endParaRPr lang="id-ID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4864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400" dirty="0">
                          <a:effectLst/>
                        </a:rPr>
                        <a:t>4</a:t>
                      </a:r>
                      <a:endParaRPr lang="id-ID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400" dirty="0">
                          <a:effectLst/>
                        </a:rPr>
                        <a:t>100</a:t>
                      </a:r>
                      <a:endParaRPr lang="id-ID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4864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400" dirty="0">
                          <a:effectLst/>
                        </a:rPr>
                        <a:t>5</a:t>
                      </a:r>
                      <a:endParaRPr lang="id-ID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400" dirty="0">
                          <a:effectLst/>
                        </a:rPr>
                        <a:t>101</a:t>
                      </a:r>
                      <a:endParaRPr lang="id-ID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4864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400" dirty="0">
                          <a:effectLst/>
                        </a:rPr>
                        <a:t>6</a:t>
                      </a:r>
                      <a:endParaRPr lang="id-ID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400" dirty="0">
                          <a:effectLst/>
                        </a:rPr>
                        <a:t>110</a:t>
                      </a:r>
                      <a:endParaRPr lang="id-ID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4864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400" dirty="0">
                          <a:effectLst/>
                        </a:rPr>
                        <a:t>7</a:t>
                      </a:r>
                      <a:endParaRPr lang="id-ID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400" dirty="0">
                          <a:effectLst/>
                        </a:rPr>
                        <a:t>111</a:t>
                      </a:r>
                      <a:endParaRPr lang="id-ID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56647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Perkalian</a:t>
            </a:r>
          </a:p>
          <a:p>
            <a:r>
              <a:rPr lang="id-ID" dirty="0" smtClean="0"/>
              <a:t>Langkah – langkah :</a:t>
            </a:r>
          </a:p>
          <a:p>
            <a:pPr lvl="1" algn="just"/>
            <a:r>
              <a:rPr lang="en-US" dirty="0" err="1"/>
              <a:t>Kalikan</a:t>
            </a:r>
            <a:r>
              <a:rPr lang="en-US" dirty="0"/>
              <a:t> </a:t>
            </a:r>
            <a:r>
              <a:rPr lang="en-US" dirty="0" err="1"/>
              <a:t>masing-masing</a:t>
            </a:r>
            <a:r>
              <a:rPr lang="en-US" dirty="0"/>
              <a:t> </a:t>
            </a:r>
            <a:r>
              <a:rPr lang="en-US" dirty="0" err="1"/>
              <a:t>kolom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smtClean="0"/>
              <a:t>de</a:t>
            </a:r>
            <a:r>
              <a:rPr lang="id-ID" dirty="0" smtClean="0"/>
              <a:t>s</a:t>
            </a:r>
            <a:r>
              <a:rPr lang="en-US" dirty="0" err="1" smtClean="0"/>
              <a:t>imal</a:t>
            </a:r>
            <a:endParaRPr lang="id-ID" dirty="0"/>
          </a:p>
          <a:p>
            <a:pPr lvl="1" algn="just"/>
            <a:r>
              <a:rPr lang="id-ID" dirty="0"/>
              <a:t>U</a:t>
            </a:r>
            <a:r>
              <a:rPr lang="en-US" dirty="0" smtClean="0"/>
              <a:t>bah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smtClean="0"/>
              <a:t>de</a:t>
            </a:r>
            <a:r>
              <a:rPr lang="id-ID" dirty="0" smtClean="0"/>
              <a:t>s</a:t>
            </a:r>
            <a:r>
              <a:rPr lang="en-US" dirty="0" err="1" smtClean="0"/>
              <a:t>imal</a:t>
            </a:r>
            <a:r>
              <a:rPr lang="en-US" dirty="0" smtClean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smtClean="0"/>
              <a:t>o</a:t>
            </a:r>
            <a:r>
              <a:rPr lang="id-ID" dirty="0" smtClean="0"/>
              <a:t>k</a:t>
            </a:r>
            <a:r>
              <a:rPr lang="en-US" dirty="0" err="1" smtClean="0"/>
              <a:t>tal</a:t>
            </a:r>
            <a:endParaRPr lang="id-ID" dirty="0"/>
          </a:p>
          <a:p>
            <a:pPr lvl="1" algn="just"/>
            <a:r>
              <a:rPr lang="en-US" dirty="0" err="1"/>
              <a:t>Tulis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digit paling </a:t>
            </a:r>
            <a:r>
              <a:rPr lang="en-US" dirty="0" err="1"/>
              <a:t>kanan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smtClean="0"/>
              <a:t>o</a:t>
            </a:r>
            <a:r>
              <a:rPr lang="id-ID" dirty="0" smtClean="0"/>
              <a:t>k</a:t>
            </a:r>
            <a:r>
              <a:rPr lang="en-US" dirty="0" err="1" smtClean="0"/>
              <a:t>tal</a:t>
            </a:r>
            <a:endParaRPr lang="id-ID" dirty="0"/>
          </a:p>
          <a:p>
            <a:pPr lvl="1" algn="just"/>
            <a:r>
              <a:rPr lang="en-US" dirty="0" err="1"/>
              <a:t>Kalau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perkalian</a:t>
            </a:r>
            <a:r>
              <a:rPr lang="en-US" dirty="0"/>
              <a:t> </a:t>
            </a:r>
            <a:r>
              <a:rPr lang="en-US" dirty="0" err="1"/>
              <a:t>tiap-tiap</a:t>
            </a:r>
            <a:r>
              <a:rPr lang="en-US" dirty="0"/>
              <a:t> </a:t>
            </a:r>
            <a:r>
              <a:rPr lang="en-US" dirty="0" err="1"/>
              <a:t>kolom</a:t>
            </a:r>
            <a:r>
              <a:rPr lang="en-US" dirty="0"/>
              <a:t> </a:t>
            </a:r>
            <a:r>
              <a:rPr lang="en-US" dirty="0" err="1"/>
              <a:t>terdiri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2 digit </a:t>
            </a:r>
            <a:r>
              <a:rPr lang="en-US" dirty="0" err="1"/>
              <a:t>maka</a:t>
            </a:r>
            <a:r>
              <a:rPr lang="en-US" dirty="0"/>
              <a:t> digit paling </a:t>
            </a:r>
            <a:r>
              <a:rPr lang="en-US" dirty="0" err="1"/>
              <a:t>kiri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carry of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ditambahkan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perkalian</a:t>
            </a:r>
            <a:r>
              <a:rPr lang="en-US" dirty="0"/>
              <a:t> </a:t>
            </a:r>
            <a:r>
              <a:rPr lang="en-US" dirty="0" err="1"/>
              <a:t>kolom</a:t>
            </a:r>
            <a:r>
              <a:rPr lang="en-US" dirty="0"/>
              <a:t> </a:t>
            </a:r>
            <a:r>
              <a:rPr lang="en-US" dirty="0" err="1"/>
              <a:t>selanjutnya</a:t>
            </a:r>
            <a:r>
              <a:rPr lang="en-US" dirty="0"/>
              <a:t>.</a:t>
            </a:r>
            <a:endParaRPr lang="id-ID" dirty="0"/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563275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Contoh :</a:t>
            </a:r>
          </a:p>
          <a:p>
            <a:pPr marL="914400" lvl="1" indent="-514350">
              <a:buFont typeface="+mj-lt"/>
              <a:buAutoNum type="arabicPeriod"/>
            </a:pPr>
            <a:r>
              <a:rPr lang="id-ID" dirty="0" smtClean="0"/>
              <a:t>1F</a:t>
            </a:r>
            <a:r>
              <a:rPr lang="en-US" baseline="-25000" dirty="0" smtClean="0"/>
              <a:t> (</a:t>
            </a:r>
            <a:r>
              <a:rPr lang="id-ID" baseline="-25000" dirty="0" smtClean="0"/>
              <a:t>16)      </a:t>
            </a:r>
            <a:r>
              <a:rPr lang="id-ID" dirty="0"/>
              <a:t>x</a:t>
            </a:r>
            <a:r>
              <a:rPr lang="id-ID" dirty="0" smtClean="0"/>
              <a:t> 10</a:t>
            </a:r>
            <a:r>
              <a:rPr lang="en-US" baseline="-25000" dirty="0" smtClean="0"/>
              <a:t> (</a:t>
            </a:r>
            <a:r>
              <a:rPr lang="id-ID" baseline="-25000" dirty="0" smtClean="0"/>
              <a:t>16)   </a:t>
            </a:r>
            <a:r>
              <a:rPr lang="id-ID" dirty="0" smtClean="0"/>
              <a:t> = ________ </a:t>
            </a:r>
            <a:r>
              <a:rPr lang="en-US" baseline="-25000" dirty="0" smtClean="0"/>
              <a:t>(</a:t>
            </a:r>
            <a:r>
              <a:rPr lang="id-ID" baseline="-25000" dirty="0" smtClean="0"/>
              <a:t>16)</a:t>
            </a:r>
          </a:p>
          <a:p>
            <a:pPr marL="914400" lvl="1" indent="-514350">
              <a:buFont typeface="+mj-lt"/>
              <a:buAutoNum type="arabicPeriod"/>
            </a:pPr>
            <a:r>
              <a:rPr lang="id-ID" dirty="0" smtClean="0"/>
              <a:t>1A</a:t>
            </a:r>
            <a:r>
              <a:rPr lang="en-US" baseline="-25000" dirty="0" smtClean="0"/>
              <a:t> (</a:t>
            </a:r>
            <a:r>
              <a:rPr lang="id-ID" baseline="-25000" dirty="0" smtClean="0"/>
              <a:t>16)     </a:t>
            </a:r>
            <a:r>
              <a:rPr lang="id-ID" dirty="0" smtClean="0"/>
              <a:t>x </a:t>
            </a:r>
            <a:r>
              <a:rPr lang="id-ID" dirty="0" smtClean="0"/>
              <a:t>12</a:t>
            </a:r>
            <a:r>
              <a:rPr lang="en-US" baseline="-25000" dirty="0" smtClean="0"/>
              <a:t> (</a:t>
            </a:r>
            <a:r>
              <a:rPr lang="id-ID" baseline="-25000" dirty="0" smtClean="0"/>
              <a:t>16)   </a:t>
            </a:r>
            <a:r>
              <a:rPr lang="id-ID" dirty="0" smtClean="0"/>
              <a:t> = ________ </a:t>
            </a:r>
            <a:r>
              <a:rPr lang="en-US" baseline="-25000" dirty="0" smtClean="0"/>
              <a:t>(</a:t>
            </a:r>
            <a:r>
              <a:rPr lang="id-ID" baseline="-25000" dirty="0" smtClean="0"/>
              <a:t>16)</a:t>
            </a:r>
          </a:p>
          <a:p>
            <a:pPr marL="914400" lvl="1" indent="-514350">
              <a:buFont typeface="+mj-lt"/>
              <a:buAutoNum type="arabicPeriod"/>
            </a:pPr>
            <a:r>
              <a:rPr lang="id-ID" dirty="0" smtClean="0"/>
              <a:t>10A</a:t>
            </a:r>
            <a:r>
              <a:rPr lang="en-US" baseline="-25000" dirty="0" smtClean="0"/>
              <a:t> (</a:t>
            </a:r>
            <a:r>
              <a:rPr lang="id-ID" baseline="-25000" dirty="0" smtClean="0"/>
              <a:t>16)  </a:t>
            </a:r>
            <a:r>
              <a:rPr lang="id-ID" dirty="0" smtClean="0"/>
              <a:t>x </a:t>
            </a:r>
            <a:r>
              <a:rPr lang="id-ID" dirty="0" smtClean="0"/>
              <a:t>11</a:t>
            </a:r>
            <a:r>
              <a:rPr lang="en-US" baseline="-25000" dirty="0" smtClean="0"/>
              <a:t> (</a:t>
            </a:r>
            <a:r>
              <a:rPr lang="id-ID" baseline="-25000" dirty="0" smtClean="0"/>
              <a:t>16)   </a:t>
            </a:r>
            <a:r>
              <a:rPr lang="id-ID" dirty="0" smtClean="0"/>
              <a:t> = ________ </a:t>
            </a:r>
            <a:r>
              <a:rPr lang="en-US" baseline="-25000" dirty="0" smtClean="0"/>
              <a:t>(</a:t>
            </a:r>
            <a:r>
              <a:rPr lang="id-ID" baseline="-25000" dirty="0" smtClean="0"/>
              <a:t>16)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643845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Sistem Bilangan Binary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Contoh :</a:t>
            </a:r>
          </a:p>
          <a:p>
            <a:pPr lvl="1"/>
            <a:r>
              <a:rPr lang="id-ID" dirty="0" smtClean="0"/>
              <a:t>110111101</a:t>
            </a:r>
            <a:r>
              <a:rPr lang="en-US" baseline="-25000" dirty="0" smtClean="0"/>
              <a:t> (2)</a:t>
            </a:r>
            <a:r>
              <a:rPr lang="id-ID" baseline="-25000" dirty="0" smtClean="0"/>
              <a:t> </a:t>
            </a:r>
            <a:r>
              <a:rPr lang="id-ID" dirty="0" smtClean="0"/>
              <a:t> = ________</a:t>
            </a:r>
            <a:r>
              <a:rPr lang="en-US" baseline="-25000" dirty="0" smtClean="0"/>
              <a:t> (</a:t>
            </a:r>
            <a:r>
              <a:rPr lang="id-ID" baseline="-25000" dirty="0" smtClean="0"/>
              <a:t>8</a:t>
            </a:r>
            <a:r>
              <a:rPr lang="en-US" baseline="-25000" dirty="0" smtClean="0"/>
              <a:t>)</a:t>
            </a:r>
            <a:endParaRPr lang="id-ID" baseline="-25000" dirty="0" smtClean="0"/>
          </a:p>
          <a:p>
            <a:pPr lvl="1"/>
            <a:r>
              <a:rPr lang="id-ID" baseline="-25000" dirty="0" smtClean="0"/>
              <a:t> </a:t>
            </a:r>
            <a:r>
              <a:rPr lang="id-ID" dirty="0" smtClean="0"/>
              <a:t>101110110</a:t>
            </a:r>
            <a:r>
              <a:rPr lang="en-US" baseline="-25000" dirty="0" smtClean="0"/>
              <a:t> (2)</a:t>
            </a:r>
            <a:r>
              <a:rPr lang="id-ID" baseline="-25000" dirty="0" smtClean="0"/>
              <a:t> </a:t>
            </a:r>
            <a:r>
              <a:rPr lang="id-ID" dirty="0" smtClean="0"/>
              <a:t> = ________</a:t>
            </a:r>
            <a:r>
              <a:rPr lang="en-US" baseline="-25000" dirty="0" smtClean="0"/>
              <a:t>(</a:t>
            </a:r>
            <a:r>
              <a:rPr lang="id-ID" baseline="-25000" dirty="0" smtClean="0"/>
              <a:t>8</a:t>
            </a:r>
            <a:r>
              <a:rPr lang="en-US" baseline="-25000" dirty="0" smtClean="0"/>
              <a:t>)</a:t>
            </a:r>
            <a:endParaRPr lang="id-ID" baseline="-25000" dirty="0" smtClean="0"/>
          </a:p>
          <a:p>
            <a:pPr marL="0" indent="0">
              <a:buNone/>
            </a:pPr>
            <a:r>
              <a:rPr lang="id-ID" baseline="-25000" dirty="0"/>
              <a:t> </a:t>
            </a:r>
            <a:r>
              <a:rPr lang="id-ID" baseline="-25000" dirty="0" smtClean="0"/>
              <a:t>      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757777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936104"/>
          </a:xfrm>
        </p:spPr>
        <p:txBody>
          <a:bodyPr/>
          <a:lstStyle/>
          <a:p>
            <a:r>
              <a:rPr lang="id-ID" dirty="0" smtClean="0"/>
              <a:t>Sistem Bilangan Binary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400600"/>
          </a:xfrm>
        </p:spPr>
        <p:txBody>
          <a:bodyPr/>
          <a:lstStyle/>
          <a:p>
            <a:pPr marL="342900" indent="-342900" algn="l">
              <a:buFont typeface="Arial" pitchFamily="34" charset="0"/>
              <a:buChar char="•"/>
            </a:pPr>
            <a:r>
              <a:rPr lang="id-ID" dirty="0" smtClean="0">
                <a:solidFill>
                  <a:schemeClr val="tx1">
                    <a:lumMod val="95000"/>
                  </a:schemeClr>
                </a:solidFill>
              </a:rPr>
              <a:t>Konversi ke Hexadesimal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id-ID" dirty="0" smtClean="0">
                <a:solidFill>
                  <a:schemeClr val="tx1">
                    <a:lumMod val="95000"/>
                  </a:schemeClr>
                </a:solidFill>
              </a:rPr>
              <a:t>Dengan Tabel berikut</a:t>
            </a:r>
          </a:p>
          <a:p>
            <a:pPr marL="0" indent="0">
              <a:buNone/>
            </a:pPr>
            <a:r>
              <a:rPr lang="id-ID" dirty="0"/>
              <a:t>	</a:t>
            </a:r>
            <a:endParaRPr lang="id-ID" dirty="0" smtClean="0"/>
          </a:p>
          <a:p>
            <a:pPr marL="0" indent="0">
              <a:buNone/>
            </a:pPr>
            <a:endParaRPr lang="id-ID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0710230"/>
              </p:ext>
            </p:extLst>
          </p:nvPr>
        </p:nvGraphicFramePr>
        <p:xfrm>
          <a:off x="6084168" y="1916832"/>
          <a:ext cx="2880320" cy="468052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48582"/>
                <a:gridCol w="1431738"/>
              </a:tblGrid>
              <a:tr h="20303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 dirty="0">
                          <a:effectLst/>
                        </a:rPr>
                        <a:t>Digit </a:t>
                      </a:r>
                      <a:r>
                        <a:rPr lang="en-US" sz="1100" dirty="0" err="1">
                          <a:effectLst/>
                        </a:rPr>
                        <a:t>Hexa</a:t>
                      </a:r>
                      <a:endParaRPr lang="id-ID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 dirty="0">
                          <a:effectLst/>
                        </a:rPr>
                        <a:t>4 bit</a:t>
                      </a:r>
                      <a:endParaRPr lang="id-ID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798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</a:rPr>
                        <a:t>0</a:t>
                      </a:r>
                      <a:endParaRPr lang="id-ID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</a:rPr>
                        <a:t>0000</a:t>
                      </a:r>
                      <a:endParaRPr lang="id-ID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798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</a:rPr>
                        <a:t>1</a:t>
                      </a:r>
                      <a:endParaRPr lang="id-ID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</a:rPr>
                        <a:t>0001</a:t>
                      </a:r>
                      <a:endParaRPr lang="id-ID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798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</a:rPr>
                        <a:t>2</a:t>
                      </a:r>
                      <a:endParaRPr lang="id-ID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</a:rPr>
                        <a:t>0010</a:t>
                      </a:r>
                      <a:endParaRPr lang="id-ID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798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</a:rPr>
                        <a:t>3</a:t>
                      </a:r>
                      <a:endParaRPr lang="id-ID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</a:rPr>
                        <a:t>0011</a:t>
                      </a:r>
                      <a:endParaRPr lang="id-ID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798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</a:rPr>
                        <a:t>4</a:t>
                      </a:r>
                      <a:endParaRPr lang="id-ID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</a:rPr>
                        <a:t>0100</a:t>
                      </a:r>
                      <a:endParaRPr lang="id-ID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798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</a:rPr>
                        <a:t>5</a:t>
                      </a:r>
                      <a:endParaRPr lang="id-ID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</a:rPr>
                        <a:t>0101</a:t>
                      </a:r>
                      <a:endParaRPr lang="id-ID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798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</a:rPr>
                        <a:t>6</a:t>
                      </a:r>
                      <a:endParaRPr lang="id-ID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</a:rPr>
                        <a:t>0110</a:t>
                      </a:r>
                      <a:endParaRPr lang="id-ID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798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</a:rPr>
                        <a:t>7</a:t>
                      </a:r>
                      <a:endParaRPr lang="id-ID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</a:rPr>
                        <a:t>0111</a:t>
                      </a:r>
                      <a:endParaRPr lang="id-ID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798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</a:rPr>
                        <a:t>8</a:t>
                      </a:r>
                      <a:endParaRPr lang="id-ID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</a:rPr>
                        <a:t>1000</a:t>
                      </a:r>
                      <a:endParaRPr lang="id-ID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798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</a:rPr>
                        <a:t>9</a:t>
                      </a:r>
                      <a:endParaRPr lang="id-ID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</a:rPr>
                        <a:t>1001</a:t>
                      </a:r>
                      <a:endParaRPr lang="id-ID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798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</a:rPr>
                        <a:t>A</a:t>
                      </a:r>
                      <a:endParaRPr lang="id-ID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</a:rPr>
                        <a:t>1010</a:t>
                      </a:r>
                      <a:endParaRPr lang="id-ID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798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</a:rPr>
                        <a:t>B</a:t>
                      </a:r>
                      <a:endParaRPr lang="id-ID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</a:rPr>
                        <a:t>1011</a:t>
                      </a:r>
                      <a:endParaRPr lang="id-ID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798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</a:rPr>
                        <a:t>C</a:t>
                      </a:r>
                      <a:endParaRPr lang="id-ID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</a:rPr>
                        <a:t>1100</a:t>
                      </a:r>
                      <a:endParaRPr lang="id-ID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798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</a:rPr>
                        <a:t>D</a:t>
                      </a:r>
                      <a:endParaRPr lang="id-ID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</a:rPr>
                        <a:t>1101</a:t>
                      </a:r>
                      <a:endParaRPr lang="id-ID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798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</a:rPr>
                        <a:t>E</a:t>
                      </a:r>
                      <a:endParaRPr lang="id-ID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</a:rPr>
                        <a:t>1110</a:t>
                      </a:r>
                      <a:endParaRPr lang="id-ID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798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</a:rPr>
                        <a:t>F</a:t>
                      </a:r>
                      <a:endParaRPr lang="id-ID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</a:rPr>
                        <a:t>1111</a:t>
                      </a:r>
                      <a:endParaRPr lang="id-ID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78064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Sistem Bilangan Binary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Contoh :</a:t>
            </a:r>
          </a:p>
          <a:p>
            <a:pPr lvl="1"/>
            <a:r>
              <a:rPr lang="id-ID" dirty="0" smtClean="0"/>
              <a:t>110111101</a:t>
            </a:r>
            <a:r>
              <a:rPr lang="en-US" baseline="-25000" dirty="0" smtClean="0"/>
              <a:t> (2)</a:t>
            </a:r>
            <a:r>
              <a:rPr lang="id-ID" baseline="-25000" dirty="0" smtClean="0"/>
              <a:t> </a:t>
            </a:r>
            <a:r>
              <a:rPr lang="id-ID" dirty="0" smtClean="0"/>
              <a:t> = ________</a:t>
            </a:r>
            <a:r>
              <a:rPr lang="en-US" baseline="-25000" dirty="0" smtClean="0"/>
              <a:t> (</a:t>
            </a:r>
            <a:r>
              <a:rPr lang="id-ID" baseline="-25000" dirty="0" smtClean="0"/>
              <a:t>16</a:t>
            </a:r>
            <a:r>
              <a:rPr lang="en-US" baseline="-25000" dirty="0" smtClean="0"/>
              <a:t>)</a:t>
            </a:r>
            <a:endParaRPr lang="id-ID" baseline="-25000" dirty="0" smtClean="0"/>
          </a:p>
          <a:p>
            <a:pPr lvl="1"/>
            <a:r>
              <a:rPr lang="id-ID" baseline="-25000" dirty="0" smtClean="0"/>
              <a:t> </a:t>
            </a:r>
            <a:r>
              <a:rPr lang="id-ID" dirty="0" smtClean="0"/>
              <a:t>101110110</a:t>
            </a:r>
            <a:r>
              <a:rPr lang="en-US" baseline="-25000" dirty="0" smtClean="0"/>
              <a:t> (2)</a:t>
            </a:r>
            <a:r>
              <a:rPr lang="id-ID" baseline="-25000" dirty="0" smtClean="0"/>
              <a:t> </a:t>
            </a:r>
            <a:r>
              <a:rPr lang="id-ID" dirty="0" smtClean="0"/>
              <a:t> = ________</a:t>
            </a:r>
            <a:r>
              <a:rPr lang="en-US" baseline="-25000" dirty="0" smtClean="0"/>
              <a:t>(</a:t>
            </a:r>
            <a:r>
              <a:rPr lang="id-ID" baseline="-25000" dirty="0" smtClean="0"/>
              <a:t>16</a:t>
            </a:r>
            <a:r>
              <a:rPr lang="en-US" baseline="-25000" dirty="0" smtClean="0"/>
              <a:t>)</a:t>
            </a:r>
            <a:endParaRPr lang="id-ID" baseline="-25000" dirty="0" smtClean="0"/>
          </a:p>
          <a:p>
            <a:pPr marL="457200" lvl="1" indent="0">
              <a:buNone/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457108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Sistem Bilangan Oktal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Terdiri dari bit 0,1,2,3,4,5,6,7</a:t>
            </a:r>
          </a:p>
          <a:p>
            <a:r>
              <a:rPr lang="id-ID" dirty="0" smtClean="0"/>
              <a:t>Ke Binary</a:t>
            </a:r>
          </a:p>
          <a:p>
            <a:pPr lvl="1"/>
            <a:r>
              <a:rPr lang="id-ID" dirty="0" smtClean="0"/>
              <a:t>Dengan menggunakan tabel yang sama pada saat konversi dari binary ke oktal</a:t>
            </a:r>
          </a:p>
          <a:p>
            <a:pPr lvl="1"/>
            <a:r>
              <a:rPr lang="id-ID" dirty="0"/>
              <a:t> </a:t>
            </a:r>
            <a:r>
              <a:rPr lang="id-ID" dirty="0" smtClean="0"/>
              <a:t>Contoh : </a:t>
            </a:r>
          </a:p>
          <a:p>
            <a:pPr marL="457200" lvl="1" indent="0">
              <a:buNone/>
            </a:pPr>
            <a:r>
              <a:rPr lang="id-ID" dirty="0"/>
              <a:t>	</a:t>
            </a:r>
            <a:r>
              <a:rPr lang="id-ID" dirty="0" smtClean="0"/>
              <a:t>1.123</a:t>
            </a:r>
            <a:r>
              <a:rPr lang="en-US" baseline="-25000" dirty="0" smtClean="0"/>
              <a:t> (</a:t>
            </a:r>
            <a:r>
              <a:rPr lang="id-ID" baseline="-25000" dirty="0" smtClean="0"/>
              <a:t>8</a:t>
            </a:r>
            <a:r>
              <a:rPr lang="en-US" baseline="-25000" dirty="0" smtClean="0"/>
              <a:t>)</a:t>
            </a:r>
            <a:r>
              <a:rPr lang="id-ID" baseline="-25000" dirty="0" smtClean="0"/>
              <a:t> </a:t>
            </a:r>
            <a:r>
              <a:rPr lang="id-ID" dirty="0" smtClean="0"/>
              <a:t> = __________</a:t>
            </a:r>
            <a:r>
              <a:rPr lang="en-US" baseline="-25000" dirty="0" smtClean="0"/>
              <a:t> (2)</a:t>
            </a:r>
            <a:endParaRPr lang="id-ID" baseline="-25000" dirty="0" smtClean="0"/>
          </a:p>
          <a:p>
            <a:pPr marL="457200" lvl="1" indent="0">
              <a:buNone/>
            </a:pPr>
            <a:r>
              <a:rPr lang="id-ID" baseline="-25000" dirty="0"/>
              <a:t> </a:t>
            </a:r>
            <a:r>
              <a:rPr lang="id-ID" baseline="-25000" dirty="0" smtClean="0"/>
              <a:t>       </a:t>
            </a:r>
            <a:r>
              <a:rPr lang="id-ID" dirty="0" smtClean="0"/>
              <a:t>2.456 </a:t>
            </a:r>
            <a:r>
              <a:rPr lang="en-US" baseline="-25000" dirty="0" smtClean="0"/>
              <a:t>(</a:t>
            </a:r>
            <a:r>
              <a:rPr lang="id-ID" baseline="-25000" dirty="0" smtClean="0"/>
              <a:t>8</a:t>
            </a:r>
            <a:r>
              <a:rPr lang="en-US" baseline="-25000" dirty="0" smtClean="0"/>
              <a:t>)</a:t>
            </a:r>
            <a:r>
              <a:rPr lang="id-ID" baseline="-25000" dirty="0" smtClean="0"/>
              <a:t>  </a:t>
            </a:r>
            <a:r>
              <a:rPr lang="id-ID" dirty="0" smtClean="0"/>
              <a:t>= __________ </a:t>
            </a:r>
            <a:r>
              <a:rPr lang="en-US" baseline="-25000" dirty="0" smtClean="0"/>
              <a:t>(2)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430837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Sistem Bilangan Oktal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Ke Desimal</a:t>
            </a:r>
          </a:p>
          <a:p>
            <a:pPr lvl="1" algn="just"/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diselesaikan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cara</a:t>
            </a:r>
            <a:r>
              <a:rPr lang="en-US" dirty="0"/>
              <a:t> </a:t>
            </a:r>
            <a:r>
              <a:rPr lang="en-US" dirty="0" err="1"/>
              <a:t>mengalikan</a:t>
            </a:r>
            <a:r>
              <a:rPr lang="en-US" dirty="0"/>
              <a:t> </a:t>
            </a:r>
            <a:r>
              <a:rPr lang="en-US" dirty="0" err="1"/>
              <a:t>masing-masing</a:t>
            </a:r>
            <a:r>
              <a:rPr lang="en-US" dirty="0"/>
              <a:t> bit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bilangan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position </a:t>
            </a:r>
            <a:r>
              <a:rPr lang="en-US" dirty="0" err="1" smtClean="0"/>
              <a:t>valuenya</a:t>
            </a:r>
            <a:endParaRPr lang="id-ID" dirty="0" smtClean="0"/>
          </a:p>
          <a:p>
            <a:pPr lvl="1" algn="just"/>
            <a:r>
              <a:rPr lang="id-ID" dirty="0" smtClean="0"/>
              <a:t>Contoh : </a:t>
            </a:r>
          </a:p>
          <a:p>
            <a:pPr marL="457200" lvl="1" indent="0">
              <a:buNone/>
            </a:pPr>
            <a:r>
              <a:rPr lang="id-ID" dirty="0" smtClean="0"/>
              <a:t>	1.123</a:t>
            </a:r>
            <a:r>
              <a:rPr lang="en-US" baseline="-25000" dirty="0" smtClean="0"/>
              <a:t> (</a:t>
            </a:r>
            <a:r>
              <a:rPr lang="id-ID" baseline="-25000" dirty="0" smtClean="0"/>
              <a:t>8</a:t>
            </a:r>
            <a:r>
              <a:rPr lang="en-US" baseline="-25000" dirty="0" smtClean="0"/>
              <a:t>)</a:t>
            </a:r>
            <a:r>
              <a:rPr lang="id-ID" baseline="-25000" dirty="0" smtClean="0"/>
              <a:t> </a:t>
            </a:r>
            <a:r>
              <a:rPr lang="id-ID" dirty="0" smtClean="0"/>
              <a:t> = __________</a:t>
            </a:r>
            <a:r>
              <a:rPr lang="en-US" baseline="-25000" dirty="0" smtClean="0"/>
              <a:t> (</a:t>
            </a:r>
            <a:r>
              <a:rPr lang="id-ID" baseline="-25000" dirty="0" smtClean="0"/>
              <a:t>10</a:t>
            </a:r>
            <a:r>
              <a:rPr lang="en-US" baseline="-25000" dirty="0" smtClean="0"/>
              <a:t>)</a:t>
            </a:r>
            <a:endParaRPr lang="id-ID" baseline="-25000" dirty="0" smtClean="0"/>
          </a:p>
          <a:p>
            <a:pPr marL="457200" lvl="1" indent="0">
              <a:buNone/>
            </a:pPr>
            <a:r>
              <a:rPr lang="id-ID" baseline="-25000" dirty="0" smtClean="0"/>
              <a:t>        </a:t>
            </a:r>
            <a:r>
              <a:rPr lang="id-ID" dirty="0" smtClean="0"/>
              <a:t>2.456 </a:t>
            </a:r>
            <a:r>
              <a:rPr lang="en-US" baseline="-25000" dirty="0" smtClean="0"/>
              <a:t>(</a:t>
            </a:r>
            <a:r>
              <a:rPr lang="id-ID" baseline="-25000" dirty="0" smtClean="0"/>
              <a:t>8</a:t>
            </a:r>
            <a:r>
              <a:rPr lang="en-US" baseline="-25000" dirty="0" smtClean="0"/>
              <a:t>)</a:t>
            </a:r>
            <a:r>
              <a:rPr lang="id-ID" baseline="-25000" dirty="0" smtClean="0"/>
              <a:t>  </a:t>
            </a:r>
            <a:r>
              <a:rPr lang="id-ID" dirty="0" smtClean="0"/>
              <a:t>= __________ </a:t>
            </a:r>
            <a:r>
              <a:rPr lang="en-US" baseline="-25000" dirty="0" smtClean="0"/>
              <a:t>(</a:t>
            </a:r>
            <a:r>
              <a:rPr lang="id-ID" baseline="-25000" dirty="0" smtClean="0"/>
              <a:t>10</a:t>
            </a:r>
            <a:r>
              <a:rPr lang="en-US" baseline="-25000" dirty="0" smtClean="0"/>
              <a:t>)</a:t>
            </a:r>
            <a:endParaRPr lang="id-ID" dirty="0" smtClean="0"/>
          </a:p>
          <a:p>
            <a:pPr marL="457200" lvl="1" indent="0" algn="just">
              <a:buNone/>
            </a:pPr>
            <a:endParaRPr lang="id-ID" dirty="0"/>
          </a:p>
          <a:p>
            <a:pPr lvl="1"/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401518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Sistem Bilangan Oktal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Ke Hexadesimal</a:t>
            </a:r>
          </a:p>
          <a:p>
            <a:pPr lvl="1"/>
            <a:r>
              <a:rPr lang="id-ID" dirty="0" smtClean="0"/>
              <a:t>Dengan menggunakan tabel yang sama pada tabel konveri dari biner ke oktal dan dari biner ke hexadesimal</a:t>
            </a:r>
          </a:p>
          <a:p>
            <a:pPr lvl="1"/>
            <a:r>
              <a:rPr lang="id-ID" dirty="0" smtClean="0"/>
              <a:t>Contoh :</a:t>
            </a:r>
          </a:p>
          <a:p>
            <a:pPr marL="457200" lvl="1" indent="0">
              <a:buNone/>
            </a:pPr>
            <a:r>
              <a:rPr lang="id-ID" dirty="0"/>
              <a:t>	</a:t>
            </a:r>
            <a:r>
              <a:rPr lang="id-ID" dirty="0" smtClean="0"/>
              <a:t>1.123</a:t>
            </a:r>
            <a:r>
              <a:rPr lang="en-US" baseline="-25000" dirty="0" smtClean="0"/>
              <a:t> (</a:t>
            </a:r>
            <a:r>
              <a:rPr lang="id-ID" baseline="-25000" dirty="0" smtClean="0"/>
              <a:t>8</a:t>
            </a:r>
            <a:r>
              <a:rPr lang="en-US" baseline="-25000" dirty="0" smtClean="0"/>
              <a:t>)</a:t>
            </a:r>
            <a:r>
              <a:rPr lang="id-ID" baseline="-25000" dirty="0" smtClean="0"/>
              <a:t> </a:t>
            </a:r>
            <a:r>
              <a:rPr lang="id-ID" dirty="0" smtClean="0"/>
              <a:t> = __________</a:t>
            </a:r>
            <a:r>
              <a:rPr lang="en-US" baseline="-25000" dirty="0" smtClean="0"/>
              <a:t> (</a:t>
            </a:r>
            <a:r>
              <a:rPr lang="id-ID" baseline="-25000" dirty="0" smtClean="0"/>
              <a:t>10</a:t>
            </a:r>
            <a:r>
              <a:rPr lang="en-US" baseline="-25000" dirty="0" smtClean="0"/>
              <a:t>)</a:t>
            </a:r>
            <a:endParaRPr lang="id-ID" baseline="-25000" dirty="0" smtClean="0"/>
          </a:p>
          <a:p>
            <a:pPr marL="457200" lvl="1" indent="0">
              <a:buNone/>
            </a:pPr>
            <a:r>
              <a:rPr lang="id-ID" baseline="-25000" dirty="0" smtClean="0"/>
              <a:t>        </a:t>
            </a:r>
            <a:r>
              <a:rPr lang="id-ID" dirty="0" smtClean="0"/>
              <a:t>2.456 </a:t>
            </a:r>
            <a:r>
              <a:rPr lang="en-US" baseline="-25000" dirty="0" smtClean="0"/>
              <a:t>(</a:t>
            </a:r>
            <a:r>
              <a:rPr lang="id-ID" baseline="-25000" dirty="0" smtClean="0"/>
              <a:t>8</a:t>
            </a:r>
            <a:r>
              <a:rPr lang="en-US" baseline="-25000" dirty="0" smtClean="0"/>
              <a:t>)</a:t>
            </a:r>
            <a:r>
              <a:rPr lang="id-ID" baseline="-25000" dirty="0" smtClean="0"/>
              <a:t>  </a:t>
            </a:r>
            <a:r>
              <a:rPr lang="id-ID" dirty="0" smtClean="0"/>
              <a:t>= __________ </a:t>
            </a:r>
            <a:r>
              <a:rPr lang="en-US" baseline="-25000" dirty="0" smtClean="0"/>
              <a:t>(</a:t>
            </a:r>
            <a:r>
              <a:rPr lang="id-ID" baseline="-25000" dirty="0" smtClean="0"/>
              <a:t>10</a:t>
            </a:r>
            <a:r>
              <a:rPr lang="en-US" baseline="-25000" dirty="0" smtClean="0"/>
              <a:t>)</a:t>
            </a:r>
            <a:endParaRPr lang="id-ID" dirty="0" smtClean="0"/>
          </a:p>
          <a:p>
            <a:pPr marL="0" indent="0">
              <a:buNone/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426301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4018317</TotalTime>
  <Words>1287</Words>
  <Application>Microsoft Office PowerPoint</Application>
  <PresentationFormat>On-screen Show (4:3)</PresentationFormat>
  <Paragraphs>228</Paragraphs>
  <Slides>31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Metro</vt:lpstr>
      <vt:lpstr>Sistem Bilangan dan Kode</vt:lpstr>
      <vt:lpstr>Sistem Bilangan Binary</vt:lpstr>
      <vt:lpstr>Sistem Bilangan Binary</vt:lpstr>
      <vt:lpstr>Sistem Bilangan Binary</vt:lpstr>
      <vt:lpstr>Sistem Bilangan Binary</vt:lpstr>
      <vt:lpstr>Sistem Bilangan Binary</vt:lpstr>
      <vt:lpstr>Sistem Bilangan Oktal</vt:lpstr>
      <vt:lpstr>Sistem Bilangan Oktal</vt:lpstr>
      <vt:lpstr>Sistem Bilangan Oktal</vt:lpstr>
      <vt:lpstr>Sistem Bilangan Desimal</vt:lpstr>
      <vt:lpstr>Sistem Bilangan Desimal</vt:lpstr>
      <vt:lpstr>Sistem Bilangan Desimal</vt:lpstr>
      <vt:lpstr>PowerPoint Presentation</vt:lpstr>
      <vt:lpstr>Sistem Bilangan Hexadesimal</vt:lpstr>
      <vt:lpstr>Sistem Bilangan Hexadesimal</vt:lpstr>
      <vt:lpstr>Sistem Bilangan Hexadesimal</vt:lpstr>
      <vt:lpstr>Operasi Bilangan</vt:lpstr>
      <vt:lpstr>Operasi bilangan pada Sistem Bilangan Binary</vt:lpstr>
      <vt:lpstr>Operasi bilangan pada Sistem Bilangan Binary</vt:lpstr>
      <vt:lpstr>Operasi bilangan pada Sistem Bilangan Binary</vt:lpstr>
      <vt:lpstr>Operasi bilangan pada Sistem Bilangan Binary</vt:lpstr>
      <vt:lpstr>Operasi bilangan pada Sistem Bilangan Oktal</vt:lpstr>
      <vt:lpstr>Operasi bilangan pada Sistem Bilangan Oktal</vt:lpstr>
      <vt:lpstr>Operasi bilangan pada Sistem Bilangan Oktal</vt:lpstr>
      <vt:lpstr>PowerPoint Presentation</vt:lpstr>
      <vt:lpstr>PowerPoint Presentation</vt:lpstr>
      <vt:lpstr>Operasi bilangan pada Sistem Bilangan Hexadesimal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Axioo</dc:creator>
  <cp:lastModifiedBy>Axioo</cp:lastModifiedBy>
  <cp:revision>30</cp:revision>
  <dcterms:created xsi:type="dcterms:W3CDTF">2007-04-25T17:20:24Z</dcterms:created>
  <dcterms:modified xsi:type="dcterms:W3CDTF">2014-12-15T05:17:55Z</dcterms:modified>
</cp:coreProperties>
</file>