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2" r:id="rId9"/>
    <p:sldId id="279" r:id="rId10"/>
    <p:sldId id="280" r:id="rId11"/>
    <p:sldId id="278" r:id="rId12"/>
    <p:sldId id="275" r:id="rId13"/>
    <p:sldId id="276" r:id="rId14"/>
    <p:sldId id="277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BA5F9A-9C6C-4090-9833-6ADD51BD0A4F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4ACB50-3FA5-4D68-8AB6-666DFF80849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600" dirty="0" err="1" smtClean="0"/>
              <a:t>Jika</a:t>
            </a:r>
            <a:r>
              <a:rPr lang="en-US" sz="2600" dirty="0" smtClean="0"/>
              <a:t> f(x) =   </a:t>
            </a:r>
            <a:r>
              <a:rPr lang="en-US" sz="2600" dirty="0" err="1" smtClean="0"/>
              <a:t>dan</a:t>
            </a:r>
            <a:r>
              <a:rPr lang="en-US" sz="2600" dirty="0" smtClean="0"/>
              <a:t> g(x) = 4x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– 5 </a:t>
            </a:r>
            <a:r>
              <a:rPr lang="en-US" sz="2600" dirty="0" err="1" smtClean="0"/>
              <a:t>maka</a:t>
            </a:r>
            <a:r>
              <a:rPr lang="en-US" sz="2600" dirty="0" smtClean="0"/>
              <a:t>(g o f) (2) = …</a:t>
            </a:r>
          </a:p>
          <a:p>
            <a:pPr>
              <a:buNone/>
            </a:pPr>
            <a:r>
              <a:rPr lang="en-US" sz="2600" dirty="0" smtClean="0"/>
              <a:t>	(g o f) (x) = g (f (x))</a:t>
            </a:r>
          </a:p>
          <a:p>
            <a:pPr>
              <a:buNone/>
            </a:pPr>
            <a:r>
              <a:rPr lang="en-US" sz="2600" dirty="0" smtClean="0"/>
              <a:t>	= 4 (f(x))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– 5 </a:t>
            </a:r>
          </a:p>
          <a:p>
            <a:pPr>
              <a:buNone/>
            </a:pPr>
            <a:r>
              <a:rPr lang="en-US" sz="2600" dirty="0" smtClean="0"/>
              <a:t>	= 4  - 5  </a:t>
            </a:r>
          </a:p>
          <a:p>
            <a:pPr>
              <a:buNone/>
            </a:pPr>
            <a:r>
              <a:rPr lang="en-US" sz="2600" dirty="0" smtClean="0"/>
              <a:t>	= 4 (2x + 1) – 5 = 8x + 4 – 5 = 8x – 1 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dirty="0" err="1" smtClean="0"/>
              <a:t>Maka</a:t>
            </a:r>
            <a:r>
              <a:rPr lang="en-US" sz="2600" dirty="0" smtClean="0"/>
              <a:t> (g o f) (2) = 8(2) – 1 = 15</a:t>
            </a:r>
          </a:p>
          <a:p>
            <a:pPr>
              <a:buNone/>
            </a:pPr>
            <a:endParaRPr lang="en-US" sz="2600" dirty="0" smtClean="0"/>
          </a:p>
          <a:p>
            <a:pPr lvl="0"/>
            <a:r>
              <a:rPr lang="en-US" sz="2600" dirty="0" err="1" smtClean="0"/>
              <a:t>Jika</a:t>
            </a:r>
            <a:r>
              <a:rPr lang="en-US" sz="2600" dirty="0" smtClean="0"/>
              <a:t> f(x) = x + 1 </a:t>
            </a:r>
            <a:r>
              <a:rPr lang="en-US" sz="2600" dirty="0" err="1" smtClean="0"/>
              <a:t>dan</a:t>
            </a:r>
            <a:r>
              <a:rPr lang="en-US" sz="2600" dirty="0" smtClean="0"/>
              <a:t> (f o g) (x) = 3x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+ 4 </a:t>
            </a:r>
            <a:r>
              <a:rPr lang="en-US" sz="2600" dirty="0" err="1" smtClean="0"/>
              <a:t>maka</a:t>
            </a:r>
            <a:r>
              <a:rPr lang="en-US" sz="2600" dirty="0" smtClean="0"/>
              <a:t> g(x) = …</a:t>
            </a:r>
          </a:p>
          <a:p>
            <a:pPr>
              <a:buNone/>
            </a:pPr>
            <a:r>
              <a:rPr lang="en-US" sz="2600" dirty="0" smtClean="0"/>
              <a:t>	(f o g) (x) = f (g (x)) = 3x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+ 4</a:t>
            </a:r>
          </a:p>
          <a:p>
            <a:pPr>
              <a:buNone/>
            </a:pPr>
            <a:r>
              <a:rPr lang="en-US" sz="2600" dirty="0" smtClean="0"/>
              <a:t>	g(x) + 1 = 3x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+ 4</a:t>
            </a:r>
          </a:p>
          <a:p>
            <a:pPr>
              <a:buNone/>
            </a:pPr>
            <a:r>
              <a:rPr lang="en-US" sz="2600" dirty="0" smtClean="0"/>
              <a:t>	g(x) = 3x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+ 4 – 1 </a:t>
            </a:r>
          </a:p>
          <a:p>
            <a:pPr>
              <a:buNone/>
            </a:pPr>
            <a:r>
              <a:rPr lang="en-US" sz="2600" dirty="0" smtClean="0"/>
              <a:t>	g(x) = 3x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id-ID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𝑥</m:t>
                        </m:r>
                        <m:r>
                          <a:rPr lang="id-ID" i="1">
                            <a:latin typeface="Cambria Math"/>
                          </a:rPr>
                          <m:t>+4</m:t>
                        </m:r>
                      </m:num>
                      <m:den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id-ID" dirty="0" smtClean="0"/>
              </a:p>
              <a:p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i="1">
                        <a:latin typeface="Cambria Math"/>
                      </a:rPr>
                      <m:t>=2</m:t>
                    </m:r>
                    <m:r>
                      <a:rPr lang="id-ID" i="1">
                        <a:latin typeface="Cambria Math"/>
                      </a:rPr>
                      <m:t>𝑥</m:t>
                    </m:r>
                    <m:r>
                      <a:rPr lang="id-ID" i="1">
                        <a:latin typeface="Cambria Math"/>
                      </a:rPr>
                      <m:t>−4</m:t>
                    </m:r>
                  </m:oMath>
                </a14:m>
                <a:endParaRPr lang="id-ID" dirty="0"/>
              </a:p>
              <a:p>
                <a:r>
                  <a:rPr lang="id-ID" dirty="0" smtClean="0"/>
                  <a:t>Find 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id-ID" i="1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id-ID" i="1">
                        <a:latin typeface="Cambria Math"/>
                      </a:rPr>
                      <m:t>=</m:t>
                    </m:r>
                  </m:oMath>
                </a14:m>
                <a:r>
                  <a:rPr lang="id-ID" dirty="0" smtClean="0"/>
                  <a:t> ...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id-ID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d-ID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id-ID" i="1">
                        <a:latin typeface="Cambria Math"/>
                      </a:rPr>
                      <m:t>=</m:t>
                    </m:r>
                    <m:r>
                      <a:rPr lang="id-ID" b="0" i="1" smtClean="0">
                        <a:latin typeface="Cambria Math"/>
                      </a:rPr>
                      <m:t>…..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87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Inverse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/>
              <a:t>(f o g)</a:t>
            </a:r>
            <a:r>
              <a:rPr lang="en-US" b="1" baseline="30000" dirty="0"/>
              <a:t>-1</a:t>
            </a:r>
            <a:r>
              <a:rPr lang="en-US" b="1" dirty="0"/>
              <a:t> (x) = g</a:t>
            </a:r>
            <a:r>
              <a:rPr lang="en-US" b="1" baseline="30000" dirty="0"/>
              <a:t>-1</a:t>
            </a:r>
            <a:r>
              <a:rPr lang="en-US" b="1" dirty="0"/>
              <a:t>(x) o f</a:t>
            </a:r>
            <a:r>
              <a:rPr lang="en-US" b="1" baseline="30000" dirty="0"/>
              <a:t>-1</a:t>
            </a:r>
            <a:r>
              <a:rPr lang="en-US" b="1" dirty="0"/>
              <a:t>(x)</a:t>
            </a:r>
          </a:p>
          <a:p>
            <a:pPr algn="ctr">
              <a:buNone/>
            </a:pPr>
            <a:r>
              <a:rPr lang="en-US" b="1" dirty="0"/>
              <a:t>(g o f)</a:t>
            </a:r>
            <a:r>
              <a:rPr lang="en-US" b="1" baseline="30000" dirty="0"/>
              <a:t>-1</a:t>
            </a:r>
            <a:r>
              <a:rPr lang="en-US" b="1" dirty="0"/>
              <a:t> (x) = f</a:t>
            </a:r>
            <a:r>
              <a:rPr lang="en-US" b="1" baseline="30000" dirty="0"/>
              <a:t>-1</a:t>
            </a:r>
            <a:r>
              <a:rPr lang="en-US" b="1" dirty="0"/>
              <a:t>(x) o g</a:t>
            </a:r>
            <a:r>
              <a:rPr lang="en-US" b="1" baseline="30000" dirty="0"/>
              <a:t>-1</a:t>
            </a:r>
            <a:r>
              <a:rPr lang="en-US" b="1" dirty="0"/>
              <a:t>(x)</a:t>
            </a:r>
          </a:p>
          <a:p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(g (x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= x  for all x in the domain g</a:t>
            </a: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(x))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 = x  for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id-ID" dirty="0">
                <a:latin typeface="Times New Roman" pitchFamily="18" charset="0"/>
                <a:cs typeface="Times New Roman" pitchFamily="18" charset="0"/>
              </a:rPr>
              <a:t>x in the domain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Every point (a,b) on the graph of f correspondence to a point (b, a) of the graphs of 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19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id-ID" i="1">
                        <a:latin typeface="Cambria Math"/>
                      </a:rPr>
                      <m:t>−1</m:t>
                    </m:r>
                  </m:oMath>
                </a14:m>
                <a:endParaRPr lang="id-ID" dirty="0"/>
              </a:p>
              <a:p>
                <a:r>
                  <a:rPr lang="id-ID" dirty="0" smtClean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i="1">
                        <a:latin typeface="Cambria Math"/>
                      </a:rPr>
                      <m:t>=</m:t>
                    </m:r>
                  </m:oMath>
                </a14:m>
                <a:r>
                  <a:rPr lang="id-ID" dirty="0" smtClean="0"/>
                  <a:t>....</a:t>
                </a:r>
              </a:p>
              <a:p>
                <a:r>
                  <a:rPr lang="id-ID" dirty="0" smtClean="0"/>
                  <a:t>Step by step :</a:t>
                </a:r>
              </a:p>
              <a:p>
                <a:pPr lvl="1"/>
                <a:r>
                  <a:rPr lang="id-ID" dirty="0" smtClean="0"/>
                  <a:t>Draw f(x) to determine whether f has an invers </a:t>
                </a:r>
              </a:p>
              <a:p>
                <a:pPr lvl="2"/>
                <a:r>
                  <a:rPr lang="id-ID" dirty="0" smtClean="0"/>
                  <a:t>f(x) is a function not just a relation.</a:t>
                </a:r>
              </a:p>
              <a:p>
                <a:pPr lvl="1"/>
                <a:r>
                  <a:rPr lang="id-ID" dirty="0" smtClean="0"/>
                  <a:t>If so, graph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id-ID" i="1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id-ID" dirty="0" smtClean="0"/>
                  <a:t> will reflecting f(x) accros the line  y=x</a:t>
                </a:r>
              </a:p>
              <a:p>
                <a:pPr lvl="1"/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25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id-ID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𝑥</m:t>
                        </m:r>
                        <m:r>
                          <a:rPr lang="id-ID" i="1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id-ID" dirty="0" smtClean="0"/>
                  <a:t>		 we change f(x) into y</a:t>
                </a:r>
              </a:p>
              <a:p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𝑦</m:t>
                    </m:r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𝑥</m:t>
                        </m:r>
                        <m:r>
                          <a:rPr lang="id-ID" i="1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id-ID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id-ID" dirty="0" smtClean="0"/>
                  <a:t>		then we swap x by y and vice viersa</a:t>
                </a:r>
              </a:p>
              <a:p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𝑥</m:t>
                    </m:r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𝑦</m:t>
                        </m:r>
                        <m:r>
                          <a:rPr lang="id-ID" i="1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id-ID" i="1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id-ID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id-ID" dirty="0" smtClean="0"/>
                  <a:t>		solve y </a:t>
                </a:r>
              </a:p>
              <a:p>
                <a:r>
                  <a:rPr lang="id-ID" dirty="0"/>
                  <a:t>x</a:t>
                </a:r>
                <a:r>
                  <a:rPr lang="id-ID" dirty="0" smtClean="0"/>
                  <a:t>y = y+2</a:t>
                </a:r>
              </a:p>
              <a:p>
                <a:r>
                  <a:rPr lang="id-ID" dirty="0"/>
                  <a:t>x</a:t>
                </a:r>
                <a:r>
                  <a:rPr lang="id-ID" dirty="0" smtClean="0"/>
                  <a:t>y-y =2</a:t>
                </a:r>
              </a:p>
              <a:p>
                <a:r>
                  <a:rPr lang="id-ID" dirty="0"/>
                  <a:t>y</a:t>
                </a:r>
                <a:r>
                  <a:rPr lang="id-ID" dirty="0" smtClean="0"/>
                  <a:t>(x-1)=2</a:t>
                </a:r>
              </a:p>
              <a:p>
                <a14:m>
                  <m:oMath xmlns:m="http://schemas.openxmlformats.org/officeDocument/2006/math">
                    <m:r>
                      <a:rPr lang="id-ID" i="1">
                        <a:latin typeface="Cambria Math"/>
                      </a:rPr>
                      <m:t>𝑦</m:t>
                    </m:r>
                    <m:r>
                      <a:rPr lang="id-ID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id-ID" i="1">
                            <a:latin typeface="Cambria Math"/>
                          </a:rPr>
                          <m:t>𝑥</m:t>
                        </m:r>
                        <m:r>
                          <a:rPr lang="id-ID" i="1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id-ID" dirty="0" smtClean="0"/>
                  <a:t>		check it is function or relation by </a:t>
                </a:r>
              </a:p>
              <a:p>
                <a:r>
                  <a:rPr lang="id-ID" dirty="0" smtClean="0"/>
                  <a:t>                              draw the graph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b="-125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54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514350" lvl="0" indent="-514350">
                  <a:buFont typeface="+mj-lt"/>
                  <a:buAutoNum type="arabicPeriod"/>
                </a:pPr>
                <a:r>
                  <a:rPr lang="en-US" dirty="0" smtClean="0"/>
                  <a:t>Untuk</a:t>
                </a:r>
                <a:r>
                  <a:rPr lang="en-US" dirty="0" smtClean="0"/>
                  <a:t> f(x) = 3x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+ x, </a:t>
                </a:r>
                <a:r>
                  <a:rPr lang="en-US" dirty="0" err="1" smtClean="0"/>
                  <a:t>hitunglah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masing-masing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:</a:t>
                </a:r>
              </a:p>
              <a:p>
                <a:pPr marL="514350" lvl="0" indent="-514350">
                  <a:buNone/>
                </a:pPr>
                <a:r>
                  <a:rPr lang="en-US" dirty="0" smtClean="0"/>
                  <a:t>	a.  f(-6)                         c. f(3,2)</a:t>
                </a:r>
              </a:p>
              <a:p>
                <a:pPr marL="514350" lvl="0" indent="-514350">
                  <a:buNone/>
                </a:pPr>
                <a:r>
                  <a:rPr lang="en-US" dirty="0" smtClean="0"/>
                  <a:t>	b.  f(1/2)                      d. </a:t>
                </a:r>
                <a:r>
                  <a:rPr lang="en-US" dirty="0" smtClean="0"/>
                  <a:t>f(</a:t>
                </a:r>
                <a:r>
                  <a:rPr lang="id-ID" dirty="0" smtClean="0"/>
                  <a:t>4</a:t>
                </a:r>
                <a:r>
                  <a:rPr lang="en-US" dirty="0" smtClean="0"/>
                  <a:t>)</a:t>
                </a:r>
                <a:endParaRPr lang="en-US" dirty="0" smtClean="0"/>
              </a:p>
              <a:p>
                <a:pPr marL="514350" lvl="0" indent="-514350">
                  <a:buAutoNum type="arabicPeriod" startAt="2"/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diketahui</a:t>
                </a:r>
                <a:r>
                  <a:rPr lang="en-US" dirty="0" smtClean="0"/>
                  <a:t>              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                   , </a:t>
                </a:r>
                <a:r>
                  <a:rPr lang="en-US" dirty="0" err="1" smtClean="0"/>
                  <a:t>cari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</a:p>
              <a:p>
                <a:pPr marL="514350" lvl="0" indent="-514350">
                  <a:buNone/>
                </a:pPr>
                <a:r>
                  <a:rPr lang="en-US" dirty="0" smtClean="0"/>
                  <a:t>	</a:t>
                </a:r>
                <a:r>
                  <a:rPr lang="en-US" dirty="0" err="1" smtClean="0"/>
                  <a:t>sederhanakan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operasi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aljabarnya</a:t>
                </a:r>
                <a:r>
                  <a:rPr lang="en-US" dirty="0" smtClean="0"/>
                  <a:t> !</a:t>
                </a:r>
              </a:p>
              <a:p>
                <a:pPr marL="514350" lvl="0" indent="-514350">
                  <a:buNone/>
                </a:pPr>
                <a:r>
                  <a:rPr lang="en-US" dirty="0" smtClean="0"/>
                  <a:t>3.	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diketahui</a:t>
                </a:r>
                <a:r>
                  <a:rPr lang="en-US" dirty="0" smtClean="0"/>
                  <a:t>                   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inversnya</a:t>
                </a:r>
                <a:r>
                  <a:rPr lang="en-US" dirty="0" smtClean="0"/>
                  <a:t> !</a:t>
                </a:r>
              </a:p>
              <a:p>
                <a:pPr marL="514350" lvl="0" indent="-514350">
                  <a:buNone/>
                </a:pPr>
                <a:r>
                  <a:rPr lang="en-US" dirty="0" smtClean="0"/>
                  <a:t>4.	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diketahui</a:t>
                </a:r>
                <a:r>
                  <a:rPr lang="en-US" dirty="0" smtClean="0"/>
                  <a:t>                      </a:t>
                </a:r>
                <a:r>
                  <a:rPr lang="en-US" dirty="0" err="1" smtClean="0"/>
                  <a:t>dan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/>
                      </a:rPr>
                      <m:t>     </m:t>
                    </m:r>
                    <m:r>
                      <a:rPr lang="id-ID" i="1"/>
                      <m:t>𝑔</m:t>
                    </m:r>
                    <m:r>
                      <a:rPr lang="id-ID" i="1"/>
                      <m:t>(</m:t>
                    </m:r>
                    <m:r>
                      <a:rPr lang="id-ID" i="1"/>
                      <m:t>𝑥</m:t>
                    </m:r>
                    <m:r>
                      <a:rPr lang="id-ID" i="1"/>
                      <m:t>)=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id-ID" i="1"/>
                          <m:t>1</m:t>
                        </m:r>
                      </m:num>
                      <m:den>
                        <m:r>
                          <a:rPr lang="id-ID" i="1"/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.  </a:t>
                </a:r>
                <a:r>
                  <a:rPr lang="en-US" dirty="0" err="1" smtClean="0"/>
                  <a:t>Tentukan</a:t>
                </a:r>
                <a:endParaRPr lang="en-US" dirty="0" smtClean="0"/>
              </a:p>
              <a:p>
                <a:pPr marL="514350" lvl="0" indent="-514350">
                  <a:buNone/>
                </a:pPr>
                <a:r>
                  <a:rPr lang="en-US" dirty="0" smtClean="0"/>
                  <a:t>	a.  (fog)(x)</a:t>
                </a:r>
              </a:p>
              <a:p>
                <a:pPr marL="514350" lvl="0" indent="-514350">
                  <a:buNone/>
                </a:pPr>
                <a:r>
                  <a:rPr lang="en-US" dirty="0" smtClean="0"/>
                  <a:t>	b.  (</a:t>
                </a:r>
                <a:r>
                  <a:rPr lang="en-US" dirty="0" err="1" smtClean="0"/>
                  <a:t>gof</a:t>
                </a:r>
                <a:r>
                  <a:rPr lang="en-US" dirty="0" smtClean="0"/>
                  <a:t>)(x)</a:t>
                </a:r>
              </a:p>
              <a:p>
                <a:pPr marL="514350" lvl="0" indent="-514350">
                  <a:buAutoNum type="arabicPeriod" startAt="5"/>
                </a:pP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diketahui</a:t>
                </a:r>
                <a:r>
                  <a:rPr lang="en-US" dirty="0" smtClean="0"/>
                  <a:t>                         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 (fog)(x) = -x . </a:t>
                </a:r>
                <a:r>
                  <a:rPr lang="en-US" dirty="0" err="1" smtClean="0"/>
                  <a:t>Tentukanlah</a:t>
                </a:r>
                <a:r>
                  <a:rPr lang="en-US" dirty="0" smtClean="0"/>
                  <a:t> g(x)</a:t>
                </a:r>
              </a:p>
              <a:p>
                <a:pPr marL="514350" indent="-51435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971800"/>
            <a:ext cx="914400" cy="509451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3048000"/>
            <a:ext cx="1357745" cy="3048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733800"/>
            <a:ext cx="1143000" cy="462337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410200"/>
            <a:ext cx="1676400" cy="347933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8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343400"/>
            <a:ext cx="1143000" cy="462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Let A and B be sets, a function 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f</a:t>
            </a:r>
            <a:r>
              <a:rPr lang="id-ID" dirty="0" smtClean="0"/>
              <a:t> from A to B is an assignment of exactly one element of B to each element of A.</a:t>
            </a:r>
          </a:p>
          <a:p>
            <a:pPr algn="just"/>
            <a:r>
              <a:rPr lang="id-ID" dirty="0" smtClean="0"/>
              <a:t>We write :</a:t>
            </a:r>
          </a:p>
          <a:p>
            <a:pPr lvl="2" algn="just"/>
            <a:r>
              <a:rPr lang="id-ID" i="1" dirty="0" smtClean="0">
                <a:latin typeface="Arial" pitchFamily="34" charset="0"/>
                <a:cs typeface="Arial" pitchFamily="34" charset="0"/>
              </a:rPr>
              <a:t>f(a) = b</a:t>
            </a:r>
            <a:r>
              <a:rPr lang="id-ID" dirty="0" smtClean="0"/>
              <a:t> </a:t>
            </a:r>
          </a:p>
          <a:p>
            <a:pPr lvl="1" algn="just"/>
            <a:r>
              <a:rPr lang="id-ID" dirty="0" smtClean="0"/>
              <a:t>if </a:t>
            </a:r>
            <a:r>
              <a:rPr lang="id-ID" i="1" dirty="0" smtClean="0"/>
              <a:t>b</a:t>
            </a:r>
            <a:r>
              <a:rPr lang="id-ID" dirty="0" smtClean="0"/>
              <a:t> is the unique element of B assigned by the function 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f</a:t>
            </a:r>
            <a:r>
              <a:rPr lang="id-ID" dirty="0" smtClean="0"/>
              <a:t> to the element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id-ID" dirty="0" smtClean="0"/>
              <a:t> of A.</a:t>
            </a:r>
          </a:p>
          <a:p>
            <a:pPr lvl="1" algn="just"/>
            <a:r>
              <a:rPr lang="id-ID" dirty="0" smtClean="0"/>
              <a:t>If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 f </a:t>
            </a:r>
            <a:r>
              <a:rPr lang="id-ID" dirty="0" smtClean="0"/>
              <a:t> is a function from A to B , we write 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f : A</a:t>
            </a:r>
            <a:r>
              <a:rPr lang="id-ID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B</a:t>
            </a:r>
            <a:endParaRPr lang="id-ID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28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If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id-ID" dirty="0" smtClean="0"/>
              <a:t> is a function from A to B, we say that A is the domain of 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f</a:t>
            </a:r>
            <a:r>
              <a:rPr lang="id-ID" dirty="0" smtClean="0"/>
              <a:t>, and B is the codomain of 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f</a:t>
            </a:r>
            <a:r>
              <a:rPr lang="id-ID" dirty="0" smtClean="0"/>
              <a:t>.</a:t>
            </a:r>
          </a:p>
          <a:p>
            <a:r>
              <a:rPr lang="id-ID" dirty="0" smtClean="0"/>
              <a:t>If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f(a) = b</a:t>
            </a:r>
            <a:r>
              <a:rPr lang="id-ID" dirty="0" smtClean="0"/>
              <a:t>, we say that 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b</a:t>
            </a:r>
            <a:r>
              <a:rPr lang="id-ID" dirty="0" smtClean="0"/>
              <a:t> is the image of a and 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a</a:t>
            </a:r>
            <a:r>
              <a:rPr lang="id-ID" dirty="0" smtClean="0"/>
              <a:t> is a pre-image of 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b</a:t>
            </a:r>
            <a:r>
              <a:rPr lang="id-ID" dirty="0" smtClean="0"/>
              <a:t>.</a:t>
            </a:r>
          </a:p>
          <a:p>
            <a:r>
              <a:rPr lang="id-ID" dirty="0" smtClean="0"/>
              <a:t>The range of 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f</a:t>
            </a:r>
            <a:r>
              <a:rPr lang="id-ID" dirty="0" smtClean="0"/>
              <a:t> is the set of all images of elements of A.</a:t>
            </a:r>
          </a:p>
          <a:p>
            <a:r>
              <a:rPr lang="id-ID" dirty="0" smtClean="0"/>
              <a:t>If 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f</a:t>
            </a:r>
            <a:r>
              <a:rPr lang="id-ID" dirty="0" smtClean="0"/>
              <a:t> is a function from A to B, we say that </a:t>
            </a:r>
            <a:r>
              <a:rPr lang="id-ID" i="1" dirty="0">
                <a:latin typeface="Arial" pitchFamily="34" charset="0"/>
                <a:cs typeface="Arial" pitchFamily="34" charset="0"/>
              </a:rPr>
              <a:t>f</a:t>
            </a:r>
            <a:r>
              <a:rPr lang="id-ID" dirty="0" smtClean="0"/>
              <a:t> maps A to B.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486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400" dirty="0" smtClean="0"/>
              <a:t>	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924738"/>
              </p:ext>
            </p:extLst>
          </p:nvPr>
        </p:nvGraphicFramePr>
        <p:xfrm>
          <a:off x="2362199" y="2971800"/>
          <a:ext cx="4043749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Visio" r:id="rId3" imgW="3155195" imgH="2173317" progId="Visio.Drawing.11">
                  <p:embed/>
                </p:oleObj>
              </mc:Choice>
              <mc:Fallback>
                <p:oleObj name="Visio" r:id="rId3" imgW="3155195" imgH="2173317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199" y="2971800"/>
                        <a:ext cx="4043749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 </a:t>
            </a:r>
            <a:r>
              <a:rPr lang="id-ID" dirty="0" smtClean="0"/>
              <a:t>Lets</a:t>
            </a:r>
            <a:r>
              <a:rPr lang="en-US" dirty="0" smtClean="0"/>
              <a:t> </a:t>
            </a:r>
            <a:r>
              <a:rPr lang="en-US" dirty="0"/>
              <a:t>f(x) = x</a:t>
            </a:r>
            <a:r>
              <a:rPr lang="en-US" baseline="30000" dirty="0"/>
              <a:t>3</a:t>
            </a:r>
            <a:r>
              <a:rPr lang="en-US" dirty="0"/>
              <a:t> – 4 , </a:t>
            </a:r>
            <a:r>
              <a:rPr lang="id-ID" dirty="0" smtClean="0"/>
              <a:t>find each value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lvl="0">
              <a:buNone/>
            </a:pPr>
            <a:r>
              <a:rPr lang="en-US" dirty="0" smtClean="0"/>
              <a:t>	f(2</a:t>
            </a:r>
            <a:r>
              <a:rPr lang="en-US" dirty="0"/>
              <a:t>) = 2</a:t>
            </a:r>
            <a:r>
              <a:rPr lang="en-US" baseline="30000" dirty="0"/>
              <a:t>3</a:t>
            </a:r>
            <a:r>
              <a:rPr lang="en-US" dirty="0"/>
              <a:t> – 4 = 4</a:t>
            </a:r>
          </a:p>
          <a:p>
            <a:pPr lvl="0">
              <a:buNone/>
            </a:pPr>
            <a:r>
              <a:rPr lang="en-US" dirty="0" smtClean="0"/>
              <a:t>	f</a:t>
            </a:r>
            <a:r>
              <a:rPr lang="en-US" dirty="0"/>
              <a:t>(-1) = (-1)</a:t>
            </a:r>
            <a:r>
              <a:rPr lang="en-US" baseline="30000" dirty="0"/>
              <a:t>3</a:t>
            </a:r>
            <a:r>
              <a:rPr lang="en-US" dirty="0"/>
              <a:t> – 4 = -5</a:t>
            </a:r>
          </a:p>
          <a:p>
            <a:pPr lvl="0">
              <a:buNone/>
            </a:pPr>
            <a:r>
              <a:rPr lang="en-US" dirty="0" smtClean="0"/>
              <a:t>	f(a</a:t>
            </a:r>
            <a:r>
              <a:rPr lang="en-US" dirty="0"/>
              <a:t>) = a</a:t>
            </a:r>
            <a:r>
              <a:rPr lang="en-US" baseline="30000" dirty="0"/>
              <a:t>3</a:t>
            </a:r>
            <a:r>
              <a:rPr lang="en-US" dirty="0"/>
              <a:t> – 4 </a:t>
            </a:r>
          </a:p>
          <a:p>
            <a:pPr lvl="0">
              <a:buNone/>
            </a:pPr>
            <a:r>
              <a:rPr lang="en-US" dirty="0" smtClean="0"/>
              <a:t>	f(</a:t>
            </a:r>
            <a:r>
              <a:rPr lang="en-US" dirty="0" err="1" smtClean="0"/>
              <a:t>a+h</a:t>
            </a:r>
            <a:r>
              <a:rPr lang="en-US" dirty="0"/>
              <a:t>) = (</a:t>
            </a:r>
            <a:r>
              <a:rPr lang="en-US" dirty="0" err="1"/>
              <a:t>a+h</a:t>
            </a:r>
            <a:r>
              <a:rPr lang="en-US" dirty="0"/>
              <a:t>)</a:t>
            </a:r>
            <a:r>
              <a:rPr lang="en-US" baseline="30000" dirty="0"/>
              <a:t>3</a:t>
            </a:r>
            <a:r>
              <a:rPr lang="en-US" dirty="0"/>
              <a:t> – 4 = a</a:t>
            </a:r>
            <a:r>
              <a:rPr lang="en-US" baseline="30000" dirty="0"/>
              <a:t>3</a:t>
            </a:r>
            <a:r>
              <a:rPr lang="en-US" dirty="0"/>
              <a:t> + 3a</a:t>
            </a:r>
            <a:r>
              <a:rPr lang="en-US" baseline="30000" dirty="0"/>
              <a:t>2</a:t>
            </a:r>
            <a:r>
              <a:rPr lang="en-US" dirty="0"/>
              <a:t>h + 3ah</a:t>
            </a:r>
            <a:r>
              <a:rPr lang="en-US" baseline="30000" dirty="0"/>
              <a:t>2</a:t>
            </a:r>
            <a:r>
              <a:rPr lang="en-US" dirty="0"/>
              <a:t> + h</a:t>
            </a:r>
            <a:r>
              <a:rPr lang="en-US" baseline="30000" dirty="0"/>
              <a:t>3</a:t>
            </a:r>
            <a:r>
              <a:rPr lang="en-US" dirty="0"/>
              <a:t> – 4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O</a:t>
            </a:r>
            <a:r>
              <a:rPr lang="id-ID" dirty="0" smtClean="0"/>
              <a:t>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( f + g)(x) = f(x) + g(x)</a:t>
            </a:r>
          </a:p>
          <a:p>
            <a:pPr lvl="0"/>
            <a:r>
              <a:rPr lang="en-US" dirty="0"/>
              <a:t>( f – g )(x) = f(x) – g(x)</a:t>
            </a:r>
          </a:p>
          <a:p>
            <a:pPr lvl="0"/>
            <a:r>
              <a:rPr lang="en-US" dirty="0"/>
              <a:t>( </a:t>
            </a:r>
            <a:r>
              <a:rPr lang="en-US" dirty="0" err="1"/>
              <a:t>f.g</a:t>
            </a:r>
            <a:r>
              <a:rPr lang="en-US" dirty="0"/>
              <a:t> )(x) = f(x) . g(x)</a:t>
            </a:r>
          </a:p>
          <a:p>
            <a:pPr lvl="0"/>
            <a:r>
              <a:rPr lang="en-US" dirty="0"/>
              <a:t>( f/g )(x) = </a:t>
            </a:r>
          </a:p>
          <a:p>
            <a:endParaRPr lang="en-US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199" y="3505200"/>
            <a:ext cx="510363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  <a:br>
              <a:rPr lang="en-US" sz="2800" dirty="0" smtClean="0"/>
            </a:br>
            <a:r>
              <a:rPr lang="id-ID" sz="2800" dirty="0" smtClean="0"/>
              <a:t>if we knew  </a:t>
            </a:r>
            <a:r>
              <a:rPr lang="en-US" sz="2800" dirty="0" smtClean="0"/>
              <a:t>          </a:t>
            </a:r>
            <a:r>
              <a:rPr lang="id-ID" sz="2800" dirty="0" smtClean="0"/>
              <a:t>  </a:t>
            </a:r>
            <a:r>
              <a:rPr lang="en-US" sz="2800" dirty="0" err="1" smtClean="0"/>
              <a:t>dan</a:t>
            </a:r>
            <a:r>
              <a:rPr lang="en-US" sz="2800" dirty="0" smtClean="0"/>
              <a:t>                .</a:t>
            </a:r>
            <a:r>
              <a:rPr lang="id-ID" sz="2800" dirty="0" smtClean="0"/>
              <a:t> </a:t>
            </a:r>
            <a:r>
              <a:rPr lang="en-US" sz="2800" dirty="0" smtClean="0"/>
              <a:t> </a:t>
            </a:r>
            <a:r>
              <a:rPr lang="id-ID" sz="2800" dirty="0" smtClean="0"/>
              <a:t>Find the new function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( f + g)(x) = f(x) + g(x)</a:t>
            </a:r>
          </a:p>
          <a:p>
            <a:pPr lvl="0">
              <a:buNone/>
            </a:pP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( f – g )(x) = f(x) – g(x)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( </a:t>
            </a:r>
            <a:r>
              <a:rPr lang="en-US" sz="2400" dirty="0" err="1" smtClean="0"/>
              <a:t>f.g</a:t>
            </a:r>
            <a:r>
              <a:rPr lang="en-US" sz="2400" dirty="0" smtClean="0"/>
              <a:t> )(x) = f(x) . g(x)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( f/g )(x) = </a:t>
            </a:r>
          </a:p>
          <a:p>
            <a:endParaRPr lang="en-US" sz="24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1307" y="914400"/>
            <a:ext cx="834293" cy="533400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45523" y="914400"/>
            <a:ext cx="1055077" cy="45720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399" y="2057400"/>
            <a:ext cx="7325592" cy="685800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352799"/>
            <a:ext cx="6655390" cy="685801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711137"/>
            <a:ext cx="4191000" cy="753892"/>
          </a:xfrm>
          <a:prstGeom prst="rect">
            <a:avLst/>
          </a:prstGeom>
          <a:noFill/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5720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599" y="6019800"/>
            <a:ext cx="5613991" cy="685800"/>
          </a:xfrm>
          <a:prstGeom prst="rect">
            <a:avLst/>
          </a:prstGeom>
          <a:noFill/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572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600" dirty="0" err="1" smtClean="0"/>
              <a:t>Jika</a:t>
            </a:r>
            <a:r>
              <a:rPr lang="en-US" sz="2600" dirty="0" smtClean="0"/>
              <a:t> f(x) =   </a:t>
            </a:r>
            <a:r>
              <a:rPr lang="en-US" sz="2600" dirty="0" err="1" smtClean="0"/>
              <a:t>dan</a:t>
            </a:r>
            <a:r>
              <a:rPr lang="en-US" sz="2600" dirty="0" smtClean="0"/>
              <a:t> g(x) = 4x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– 5 </a:t>
            </a:r>
            <a:r>
              <a:rPr lang="en-US" sz="2600" dirty="0" err="1" smtClean="0"/>
              <a:t>maka</a:t>
            </a:r>
            <a:r>
              <a:rPr lang="en-US" sz="2600" dirty="0" smtClean="0"/>
              <a:t>(g o f) (2) = …</a:t>
            </a:r>
          </a:p>
          <a:p>
            <a:pPr>
              <a:buNone/>
            </a:pPr>
            <a:r>
              <a:rPr lang="en-US" sz="2600" dirty="0" smtClean="0"/>
              <a:t>	(g o f) (x) = g (f (x))</a:t>
            </a:r>
          </a:p>
          <a:p>
            <a:pPr>
              <a:buNone/>
            </a:pPr>
            <a:r>
              <a:rPr lang="en-US" sz="2600" dirty="0" smtClean="0"/>
              <a:t>	= 4 (f(x))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– 5 </a:t>
            </a:r>
          </a:p>
          <a:p>
            <a:pPr>
              <a:buNone/>
            </a:pPr>
            <a:r>
              <a:rPr lang="en-US" sz="2600" dirty="0" smtClean="0"/>
              <a:t>	= 4  - 5  </a:t>
            </a:r>
          </a:p>
          <a:p>
            <a:pPr>
              <a:buNone/>
            </a:pPr>
            <a:r>
              <a:rPr lang="en-US" sz="2600" dirty="0" smtClean="0"/>
              <a:t>	= 4 (2x + 1) – 5 = 8x + 4 – 5 = 8x – 1 </a:t>
            </a:r>
          </a:p>
          <a:p>
            <a:pPr>
              <a:buNone/>
            </a:pPr>
            <a:r>
              <a:rPr lang="en-US" sz="2600" dirty="0" smtClean="0"/>
              <a:t>		</a:t>
            </a:r>
            <a:r>
              <a:rPr lang="en-US" sz="2600" dirty="0" err="1" smtClean="0"/>
              <a:t>Maka</a:t>
            </a:r>
            <a:r>
              <a:rPr lang="en-US" sz="2600" dirty="0" smtClean="0"/>
              <a:t> (g o f) (2) = 8(2) – 1 = 15</a:t>
            </a:r>
          </a:p>
          <a:p>
            <a:pPr>
              <a:buNone/>
            </a:pPr>
            <a:endParaRPr lang="en-US" sz="2600" dirty="0" smtClean="0"/>
          </a:p>
          <a:p>
            <a:pPr lvl="0"/>
            <a:r>
              <a:rPr lang="en-US" sz="2600" dirty="0" err="1" smtClean="0"/>
              <a:t>Jika</a:t>
            </a:r>
            <a:r>
              <a:rPr lang="en-US" sz="2600" dirty="0" smtClean="0"/>
              <a:t> f(x) = x + 1 </a:t>
            </a:r>
            <a:r>
              <a:rPr lang="en-US" sz="2600" dirty="0" err="1" smtClean="0"/>
              <a:t>dan</a:t>
            </a:r>
            <a:r>
              <a:rPr lang="en-US" sz="2600" dirty="0" smtClean="0"/>
              <a:t> (f o g) (x) = 3x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+ 4 </a:t>
            </a:r>
            <a:r>
              <a:rPr lang="en-US" sz="2600" dirty="0" err="1" smtClean="0"/>
              <a:t>maka</a:t>
            </a:r>
            <a:r>
              <a:rPr lang="en-US" sz="2600" dirty="0" smtClean="0"/>
              <a:t> g(x) = …</a:t>
            </a:r>
          </a:p>
          <a:p>
            <a:pPr>
              <a:buNone/>
            </a:pPr>
            <a:r>
              <a:rPr lang="en-US" sz="2600" dirty="0" smtClean="0"/>
              <a:t>	(f o g) (x) = f (g (x)) = 3x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+ 4</a:t>
            </a:r>
          </a:p>
          <a:p>
            <a:pPr>
              <a:buNone/>
            </a:pPr>
            <a:r>
              <a:rPr lang="en-US" sz="2600" dirty="0" smtClean="0"/>
              <a:t>	g(x) + 1 = 3x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+ 4</a:t>
            </a:r>
          </a:p>
          <a:p>
            <a:pPr>
              <a:buNone/>
            </a:pPr>
            <a:r>
              <a:rPr lang="en-US" sz="2600" dirty="0" smtClean="0"/>
              <a:t>	g(x) = 3x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+ 4 – 1 </a:t>
            </a:r>
          </a:p>
          <a:p>
            <a:pPr>
              <a:buNone/>
            </a:pPr>
            <a:r>
              <a:rPr lang="en-US" sz="2600" dirty="0" smtClean="0"/>
              <a:t>	g(x) = 3x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+ 3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(f o g) (x) = f (g (x))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(g o f) (x) = g (f (x))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err="1" smtClean="0"/>
              <a:t>Contoh</a:t>
            </a:r>
            <a:r>
              <a:rPr lang="en-US" i="1" dirty="0" smtClean="0"/>
              <a:t> 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f(x) = x</a:t>
            </a:r>
            <a:r>
              <a:rPr lang="en-US" baseline="30000" dirty="0" smtClean="0"/>
              <a:t>2</a:t>
            </a:r>
            <a:r>
              <a:rPr lang="en-US" dirty="0" smtClean="0"/>
              <a:t> – 2 </a:t>
            </a:r>
            <a:r>
              <a:rPr lang="en-US" dirty="0" err="1" smtClean="0"/>
              <a:t>dan</a:t>
            </a:r>
            <a:r>
              <a:rPr lang="en-US" dirty="0" smtClean="0"/>
              <a:t> g(x) = 2x + 1 </a:t>
            </a:r>
            <a:r>
              <a:rPr lang="en-US" dirty="0" err="1" smtClean="0"/>
              <a:t>maka</a:t>
            </a:r>
            <a:r>
              <a:rPr lang="en-US" dirty="0" smtClean="0"/>
              <a:t> (f o g) (x)= …</a:t>
            </a:r>
          </a:p>
          <a:p>
            <a:r>
              <a:rPr lang="en-US" dirty="0" smtClean="0"/>
              <a:t>(f o g) (x) = f (g (x))</a:t>
            </a:r>
          </a:p>
          <a:p>
            <a:pPr>
              <a:buNone/>
            </a:pPr>
            <a:r>
              <a:rPr lang="en-US" dirty="0" smtClean="0"/>
              <a:t>	= (g(x))</a:t>
            </a:r>
            <a:r>
              <a:rPr lang="en-US" baseline="30000" dirty="0" smtClean="0"/>
              <a:t>2</a:t>
            </a:r>
            <a:r>
              <a:rPr lang="en-US" dirty="0" smtClean="0"/>
              <a:t> – 2 </a:t>
            </a:r>
          </a:p>
          <a:p>
            <a:pPr>
              <a:buNone/>
            </a:pPr>
            <a:r>
              <a:rPr lang="en-US" dirty="0" smtClean="0"/>
              <a:t>	= (2x + 1)</a:t>
            </a:r>
            <a:r>
              <a:rPr lang="en-US" baseline="30000" dirty="0" smtClean="0"/>
              <a:t>2</a:t>
            </a:r>
            <a:r>
              <a:rPr lang="en-US" dirty="0" smtClean="0"/>
              <a:t> – 2 </a:t>
            </a:r>
          </a:p>
          <a:p>
            <a:pPr>
              <a:buNone/>
            </a:pPr>
            <a:r>
              <a:rPr lang="en-US" dirty="0" smtClean="0"/>
              <a:t>	= 4x</a:t>
            </a:r>
            <a:r>
              <a:rPr lang="en-US" baseline="30000" dirty="0" smtClean="0"/>
              <a:t>2</a:t>
            </a:r>
            <a:r>
              <a:rPr lang="en-US" dirty="0" smtClean="0"/>
              <a:t> + 2x +1 – 2 </a:t>
            </a:r>
          </a:p>
          <a:p>
            <a:pPr>
              <a:buNone/>
            </a:pPr>
            <a:r>
              <a:rPr lang="en-US" dirty="0" smtClean="0"/>
              <a:t>	= 4x</a:t>
            </a:r>
            <a:r>
              <a:rPr lang="en-US" baseline="30000" dirty="0" smtClean="0"/>
              <a:t>2</a:t>
            </a:r>
            <a:r>
              <a:rPr lang="en-US" dirty="0" smtClean="0"/>
              <a:t> + 2x – 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9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553</TotalTime>
  <Words>547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Flow</vt:lpstr>
      <vt:lpstr>Visio</vt:lpstr>
      <vt:lpstr>FUNCTION</vt:lpstr>
      <vt:lpstr>Definition</vt:lpstr>
      <vt:lpstr>Definition</vt:lpstr>
      <vt:lpstr>Ilustration</vt:lpstr>
      <vt:lpstr>Contoh :</vt:lpstr>
      <vt:lpstr>Operations</vt:lpstr>
      <vt:lpstr>Contoh : if we knew              dan                .  Find the new function</vt:lpstr>
      <vt:lpstr>PowerPoint Presentation</vt:lpstr>
      <vt:lpstr>Komposisi Fungsi</vt:lpstr>
      <vt:lpstr>PowerPoint Presentation</vt:lpstr>
      <vt:lpstr>PowerPoint Presentation</vt:lpstr>
      <vt:lpstr>Inverse Function </vt:lpstr>
      <vt:lpstr>PowerPoint Presentation</vt:lpstr>
      <vt:lpstr>Example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</dc:title>
  <dc:creator>ASUS</dc:creator>
  <cp:lastModifiedBy>Citra Noviyasari</cp:lastModifiedBy>
  <cp:revision>21</cp:revision>
  <dcterms:created xsi:type="dcterms:W3CDTF">2011-10-12T02:03:19Z</dcterms:created>
  <dcterms:modified xsi:type="dcterms:W3CDTF">2015-12-16T08:17:49Z</dcterms:modified>
</cp:coreProperties>
</file>