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9" r:id="rId20"/>
    <p:sldId id="273" r:id="rId21"/>
    <p:sldId id="278" r:id="rId22"/>
    <p:sldId id="274" r:id="rId23"/>
    <p:sldId id="275" r:id="rId2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F0EB5876-5B34-47FC-851A-04736EB56CCE}" type="datetimeFigureOut">
              <a:rPr lang="id-ID" smtClean="0"/>
              <a:t>16/12/2015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46CF5B6-87B7-4E02-82CE-9B2B49312F10}" type="slidenum">
              <a:rPr lang="id-ID" smtClean="0"/>
              <a:t>‹#›</a:t>
            </a:fld>
            <a:endParaRPr lang="id-ID"/>
          </a:p>
        </p:txBody>
      </p:sp>
    </p:spTree>
    <p:extLst>
      <p:ext uri="{BB962C8B-B14F-4D97-AF65-F5344CB8AC3E}">
        <p14:creationId xmlns:p14="http://schemas.microsoft.com/office/powerpoint/2010/main" val="29903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0EB5876-5B34-47FC-851A-04736EB56CCE}" type="datetimeFigureOut">
              <a:rPr lang="id-ID" smtClean="0"/>
              <a:t>16/12/2015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46CF5B6-87B7-4E02-82CE-9B2B49312F10}" type="slidenum">
              <a:rPr lang="id-ID" smtClean="0"/>
              <a:t>‹#›</a:t>
            </a:fld>
            <a:endParaRPr lang="id-ID"/>
          </a:p>
        </p:txBody>
      </p:sp>
    </p:spTree>
    <p:extLst>
      <p:ext uri="{BB962C8B-B14F-4D97-AF65-F5344CB8AC3E}">
        <p14:creationId xmlns:p14="http://schemas.microsoft.com/office/powerpoint/2010/main" val="1825418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0EB5876-5B34-47FC-851A-04736EB56CCE}" type="datetimeFigureOut">
              <a:rPr lang="id-ID" smtClean="0"/>
              <a:t>16/12/2015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46CF5B6-87B7-4E02-82CE-9B2B49312F10}" type="slidenum">
              <a:rPr lang="id-ID" smtClean="0"/>
              <a:t>‹#›</a:t>
            </a:fld>
            <a:endParaRPr lang="id-ID"/>
          </a:p>
        </p:txBody>
      </p:sp>
    </p:spTree>
    <p:extLst>
      <p:ext uri="{BB962C8B-B14F-4D97-AF65-F5344CB8AC3E}">
        <p14:creationId xmlns:p14="http://schemas.microsoft.com/office/powerpoint/2010/main" val="712279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0EB5876-5B34-47FC-851A-04736EB56CCE}" type="datetimeFigureOut">
              <a:rPr lang="id-ID" smtClean="0"/>
              <a:t>16/12/2015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46CF5B6-87B7-4E02-82CE-9B2B49312F10}" type="slidenum">
              <a:rPr lang="id-ID" smtClean="0"/>
              <a:t>‹#›</a:t>
            </a:fld>
            <a:endParaRPr lang="id-ID"/>
          </a:p>
        </p:txBody>
      </p:sp>
    </p:spTree>
    <p:extLst>
      <p:ext uri="{BB962C8B-B14F-4D97-AF65-F5344CB8AC3E}">
        <p14:creationId xmlns:p14="http://schemas.microsoft.com/office/powerpoint/2010/main" val="1163164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EB5876-5B34-47FC-851A-04736EB56CCE}" type="datetimeFigureOut">
              <a:rPr lang="id-ID" smtClean="0"/>
              <a:t>16/12/2015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46CF5B6-87B7-4E02-82CE-9B2B49312F10}" type="slidenum">
              <a:rPr lang="id-ID" smtClean="0"/>
              <a:t>‹#›</a:t>
            </a:fld>
            <a:endParaRPr lang="id-ID"/>
          </a:p>
        </p:txBody>
      </p:sp>
    </p:spTree>
    <p:extLst>
      <p:ext uri="{BB962C8B-B14F-4D97-AF65-F5344CB8AC3E}">
        <p14:creationId xmlns:p14="http://schemas.microsoft.com/office/powerpoint/2010/main" val="364985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F0EB5876-5B34-47FC-851A-04736EB56CCE}" type="datetimeFigureOut">
              <a:rPr lang="id-ID" smtClean="0"/>
              <a:t>16/12/2015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46CF5B6-87B7-4E02-82CE-9B2B49312F10}" type="slidenum">
              <a:rPr lang="id-ID" smtClean="0"/>
              <a:t>‹#›</a:t>
            </a:fld>
            <a:endParaRPr lang="id-ID"/>
          </a:p>
        </p:txBody>
      </p:sp>
    </p:spTree>
    <p:extLst>
      <p:ext uri="{BB962C8B-B14F-4D97-AF65-F5344CB8AC3E}">
        <p14:creationId xmlns:p14="http://schemas.microsoft.com/office/powerpoint/2010/main" val="2308922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F0EB5876-5B34-47FC-851A-04736EB56CCE}" type="datetimeFigureOut">
              <a:rPr lang="id-ID" smtClean="0"/>
              <a:t>16/12/2015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46CF5B6-87B7-4E02-82CE-9B2B49312F10}" type="slidenum">
              <a:rPr lang="id-ID" smtClean="0"/>
              <a:t>‹#›</a:t>
            </a:fld>
            <a:endParaRPr lang="id-ID"/>
          </a:p>
        </p:txBody>
      </p:sp>
    </p:spTree>
    <p:extLst>
      <p:ext uri="{BB962C8B-B14F-4D97-AF65-F5344CB8AC3E}">
        <p14:creationId xmlns:p14="http://schemas.microsoft.com/office/powerpoint/2010/main" val="2605680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F0EB5876-5B34-47FC-851A-04736EB56CCE}" type="datetimeFigureOut">
              <a:rPr lang="id-ID" smtClean="0"/>
              <a:t>16/12/2015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46CF5B6-87B7-4E02-82CE-9B2B49312F10}" type="slidenum">
              <a:rPr lang="id-ID" smtClean="0"/>
              <a:t>‹#›</a:t>
            </a:fld>
            <a:endParaRPr lang="id-ID"/>
          </a:p>
        </p:txBody>
      </p:sp>
    </p:spTree>
    <p:extLst>
      <p:ext uri="{BB962C8B-B14F-4D97-AF65-F5344CB8AC3E}">
        <p14:creationId xmlns:p14="http://schemas.microsoft.com/office/powerpoint/2010/main" val="79557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B5876-5B34-47FC-851A-04736EB56CCE}" type="datetimeFigureOut">
              <a:rPr lang="id-ID" smtClean="0"/>
              <a:t>16/12/2015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46CF5B6-87B7-4E02-82CE-9B2B49312F10}" type="slidenum">
              <a:rPr lang="id-ID" smtClean="0"/>
              <a:t>‹#›</a:t>
            </a:fld>
            <a:endParaRPr lang="id-ID"/>
          </a:p>
        </p:txBody>
      </p:sp>
    </p:spTree>
    <p:extLst>
      <p:ext uri="{BB962C8B-B14F-4D97-AF65-F5344CB8AC3E}">
        <p14:creationId xmlns:p14="http://schemas.microsoft.com/office/powerpoint/2010/main" val="1897322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EB5876-5B34-47FC-851A-04736EB56CCE}" type="datetimeFigureOut">
              <a:rPr lang="id-ID" smtClean="0"/>
              <a:t>16/12/2015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46CF5B6-87B7-4E02-82CE-9B2B49312F10}" type="slidenum">
              <a:rPr lang="id-ID" smtClean="0"/>
              <a:t>‹#›</a:t>
            </a:fld>
            <a:endParaRPr lang="id-ID"/>
          </a:p>
        </p:txBody>
      </p:sp>
    </p:spTree>
    <p:extLst>
      <p:ext uri="{BB962C8B-B14F-4D97-AF65-F5344CB8AC3E}">
        <p14:creationId xmlns:p14="http://schemas.microsoft.com/office/powerpoint/2010/main" val="54791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EB5876-5B34-47FC-851A-04736EB56CCE}" type="datetimeFigureOut">
              <a:rPr lang="id-ID" smtClean="0"/>
              <a:t>16/12/2015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46CF5B6-87B7-4E02-82CE-9B2B49312F10}" type="slidenum">
              <a:rPr lang="id-ID" smtClean="0"/>
              <a:t>‹#›</a:t>
            </a:fld>
            <a:endParaRPr lang="id-ID"/>
          </a:p>
        </p:txBody>
      </p:sp>
    </p:spTree>
    <p:extLst>
      <p:ext uri="{BB962C8B-B14F-4D97-AF65-F5344CB8AC3E}">
        <p14:creationId xmlns:p14="http://schemas.microsoft.com/office/powerpoint/2010/main" val="2782234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EB5876-5B34-47FC-851A-04736EB56CCE}" type="datetimeFigureOut">
              <a:rPr lang="id-ID" smtClean="0"/>
              <a:t>16/12/2015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6CF5B6-87B7-4E02-82CE-9B2B49312F10}" type="slidenum">
              <a:rPr lang="id-ID" smtClean="0"/>
              <a:t>‹#›</a:t>
            </a:fld>
            <a:endParaRPr lang="id-ID"/>
          </a:p>
        </p:txBody>
      </p:sp>
    </p:spTree>
    <p:extLst>
      <p:ext uri="{BB962C8B-B14F-4D97-AF65-F5344CB8AC3E}">
        <p14:creationId xmlns:p14="http://schemas.microsoft.com/office/powerpoint/2010/main" val="3007755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Strategi dan Kebijakan Teknologi Informasi</a:t>
            </a:r>
            <a:endParaRPr lang="id-ID" dirty="0"/>
          </a:p>
        </p:txBody>
      </p:sp>
    </p:spTree>
    <p:extLst>
      <p:ext uri="{BB962C8B-B14F-4D97-AF65-F5344CB8AC3E}">
        <p14:creationId xmlns:p14="http://schemas.microsoft.com/office/powerpoint/2010/main" val="4012447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marL="0" indent="0" algn="just">
              <a:buNone/>
            </a:pPr>
            <a:r>
              <a:rPr lang="id-ID" b="1" dirty="0"/>
              <a:t>2. Kedua belah pihak tidak memahami asumsi dan ketergantungan yang ada dalam system dan bisnis proses, sehingga pada tahap implementasi jika ada bagian dari proses bisnis yang belum di cover oleh system dan kemudian dibuatkan fungsi baru yang ternyata menimbulkan masalah, dan penyelesaian masalah menimbulkan masalah baru </a:t>
            </a:r>
            <a:r>
              <a:rPr lang="id-ID" dirty="0"/>
              <a:t>seperti melakukan tambal sulam yang berakibat pada benang kusut akan membuat suatu aplikasi yang tidak dapat di andalkan. Dan aplikasi hanya dibuat sebagai program untuk melakukan entry data.</a:t>
            </a:r>
            <a:endParaRPr lang="id-ID" dirty="0" smtClean="0">
              <a:effectLst/>
            </a:endParaRPr>
          </a:p>
          <a:p>
            <a:pPr marL="0" indent="0">
              <a:buNone/>
            </a:pPr>
            <a:endParaRPr lang="id-ID" dirty="0"/>
          </a:p>
        </p:txBody>
      </p:sp>
    </p:spTree>
    <p:extLst>
      <p:ext uri="{BB962C8B-B14F-4D97-AF65-F5344CB8AC3E}">
        <p14:creationId xmlns:p14="http://schemas.microsoft.com/office/powerpoint/2010/main" val="1293055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a:buNone/>
            </a:pPr>
            <a:r>
              <a:rPr lang="id-ID" dirty="0"/>
              <a:t>Dalam implementasi system terintegrasi, dimana </a:t>
            </a:r>
            <a:r>
              <a:rPr lang="id-ID" b="1" dirty="0"/>
              <a:t>pengguna tidak dapat menjadikan implementasi sebagai prioritas pertama, dimana pengguna yang sudah disibukkan dengan kegiatan operasional akan berpura-pura menyetujui, menjalankan dan mengikutinya tetapi pada kenyataannya semuanya tidak berjalan sesuai dengan harapan.</a:t>
            </a:r>
            <a:endParaRPr lang="id-ID" dirty="0"/>
          </a:p>
        </p:txBody>
      </p:sp>
    </p:spTree>
    <p:extLst>
      <p:ext uri="{BB962C8B-B14F-4D97-AF65-F5344CB8AC3E}">
        <p14:creationId xmlns:p14="http://schemas.microsoft.com/office/powerpoint/2010/main" val="866936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pPr marL="0" indent="0" algn="just">
              <a:buNone/>
            </a:pPr>
            <a:r>
              <a:rPr lang="id-ID" dirty="0" smtClean="0"/>
              <a:t>3. </a:t>
            </a:r>
            <a:r>
              <a:rPr lang="id-ID" dirty="0"/>
              <a:t>Dalam implementasi system terintegrasi, dimana </a:t>
            </a:r>
            <a:r>
              <a:rPr lang="id-ID" b="1" dirty="0"/>
              <a:t>pengguna tidak dapat menjadikan implementasi sebagai prioritas pertama, dimana pengguna yang sudah disibukkan dengan kegiatan operasional akan berpura-pura menyetujui, menjalankan dan mengikutinya tetapi pada kenyataannya semuanya tidak berjalan sesuai dengan harapan.</a:t>
            </a:r>
            <a:endParaRPr lang="id-ID" dirty="0"/>
          </a:p>
        </p:txBody>
      </p:sp>
    </p:spTree>
    <p:extLst>
      <p:ext uri="{BB962C8B-B14F-4D97-AF65-F5344CB8AC3E}">
        <p14:creationId xmlns:p14="http://schemas.microsoft.com/office/powerpoint/2010/main" val="726475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algn="just">
              <a:buNone/>
            </a:pPr>
            <a:r>
              <a:rPr lang="id-ID" b="1" dirty="0"/>
              <a:t>Alasan mengapa sistem informasi menjadi tantangan manajemen adalah karena keamanan sistem informasi memerlukan sumber organisasi dan manajemen seperti bermacam teknologi. Menyusun kerangka yang baik untuk keamanan dan kontrol meminta keahlian dalam mengimbangi risiko, reward, dan kapabilitas operasional perusahaan. </a:t>
            </a:r>
            <a:endParaRPr lang="id-ID" dirty="0"/>
          </a:p>
        </p:txBody>
      </p:sp>
    </p:spTree>
    <p:extLst>
      <p:ext uri="{BB962C8B-B14F-4D97-AF65-F5344CB8AC3E}">
        <p14:creationId xmlns:p14="http://schemas.microsoft.com/office/powerpoint/2010/main" val="2742955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Tantangan Manajemen</a:t>
            </a:r>
            <a:endParaRPr lang="id-ID" dirty="0"/>
          </a:p>
        </p:txBody>
      </p:sp>
      <p:sp>
        <p:nvSpPr>
          <p:cNvPr id="3" name="Content Placeholder 2"/>
          <p:cNvSpPr>
            <a:spLocks noGrp="1"/>
          </p:cNvSpPr>
          <p:nvPr>
            <p:ph idx="1"/>
          </p:nvPr>
        </p:nvSpPr>
        <p:spPr/>
        <p:txBody>
          <a:bodyPr>
            <a:normAutofit fontScale="92500" lnSpcReduction="10000"/>
          </a:bodyPr>
          <a:lstStyle/>
          <a:p>
            <a:r>
              <a:rPr lang="id-ID" dirty="0"/>
              <a:t>1.   Tantangan investasi sistem informasi</a:t>
            </a:r>
            <a:endParaRPr lang="id-ID" dirty="0" smtClean="0">
              <a:effectLst/>
            </a:endParaRPr>
          </a:p>
          <a:p>
            <a:pPr marL="900113" lvl="1" indent="-500063" algn="just">
              <a:buNone/>
            </a:pPr>
            <a:r>
              <a:rPr lang="id-ID" dirty="0" smtClean="0"/>
              <a:t>	Pentingnya </a:t>
            </a:r>
            <a:r>
              <a:rPr lang="id-ID" dirty="0"/>
              <a:t>sistem informasi sebagai investasi </a:t>
            </a:r>
            <a:r>
              <a:rPr lang="id-ID" dirty="0" smtClean="0"/>
              <a:t>	yang 	memproduksi </a:t>
            </a:r>
            <a:r>
              <a:rPr lang="id-ID" dirty="0"/>
              <a:t>nilai bagi perusahaan. </a:t>
            </a:r>
            <a:r>
              <a:rPr lang="id-ID" dirty="0" smtClean="0"/>
              <a:t>	Ditunjukkan </a:t>
            </a:r>
            <a:r>
              <a:rPr lang="id-ID" dirty="0"/>
              <a:t>pula bahwa tidak semua </a:t>
            </a:r>
            <a:r>
              <a:rPr lang="id-ID" dirty="0" smtClean="0"/>
              <a:t>	perusahaan 	menyadari </a:t>
            </a:r>
            <a:r>
              <a:rPr lang="id-ID" dirty="0"/>
              <a:t>nilai yang kembali </a:t>
            </a:r>
            <a:r>
              <a:rPr lang="id-ID" dirty="0" smtClean="0"/>
              <a:t>	(</a:t>
            </a:r>
            <a:r>
              <a:rPr lang="id-ID" dirty="0"/>
              <a:t>good return) dari </a:t>
            </a:r>
            <a:r>
              <a:rPr lang="id-ID" dirty="0" smtClean="0"/>
              <a:t>	investasi sistem </a:t>
            </a:r>
            <a:r>
              <a:rPr lang="id-ID" dirty="0"/>
              <a:t>informasi </a:t>
            </a:r>
            <a:r>
              <a:rPr lang="id-ID" dirty="0" smtClean="0"/>
              <a:t>	tersebut</a:t>
            </a:r>
            <a:r>
              <a:rPr lang="id-ID" dirty="0"/>
              <a:t>. Ternyata salah satu tantangan yang </a:t>
            </a:r>
            <a:r>
              <a:rPr lang="id-ID" dirty="0" smtClean="0"/>
              <a:t>	paling </a:t>
            </a:r>
            <a:r>
              <a:rPr lang="id-ID" dirty="0"/>
              <a:t>besar yang dihadapi manajer masa kini </a:t>
            </a:r>
            <a:r>
              <a:rPr lang="id-ID" dirty="0" smtClean="0"/>
              <a:t>	adalah </a:t>
            </a:r>
            <a:r>
              <a:rPr lang="id-ID" dirty="0"/>
              <a:t>jaminan bahwa perusahaan mereka </a:t>
            </a:r>
            <a:r>
              <a:rPr lang="id-ID" dirty="0" smtClean="0"/>
              <a:t>	benar-benar </a:t>
            </a:r>
            <a:r>
              <a:rPr lang="id-ID" dirty="0"/>
              <a:t>mendapatkan good return dari biaya </a:t>
            </a:r>
            <a:r>
              <a:rPr lang="id-ID" dirty="0" smtClean="0"/>
              <a:t>	yang </a:t>
            </a:r>
            <a:r>
              <a:rPr lang="id-ID" dirty="0"/>
              <a:t>mereka keluarkan untuk sistem informasi.</a:t>
            </a:r>
            <a:endParaRPr lang="id-ID" dirty="0" smtClean="0">
              <a:effectLst/>
            </a:endParaRPr>
          </a:p>
          <a:p>
            <a:pPr marL="400050" lvl="1" indent="0">
              <a:buNone/>
            </a:pPr>
            <a:endParaRPr lang="id-ID" dirty="0"/>
          </a:p>
        </p:txBody>
      </p:sp>
    </p:spTree>
    <p:extLst>
      <p:ext uri="{BB962C8B-B14F-4D97-AF65-F5344CB8AC3E}">
        <p14:creationId xmlns:p14="http://schemas.microsoft.com/office/powerpoint/2010/main" val="1385165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0000" lnSpcReduction="20000"/>
          </a:bodyPr>
          <a:lstStyle/>
          <a:p>
            <a:pPr marL="0" indent="0">
              <a:buNone/>
            </a:pPr>
            <a:r>
              <a:rPr lang="id-ID" dirty="0"/>
              <a:t>2. Tantangan stratejik bisnis</a:t>
            </a:r>
            <a:endParaRPr lang="id-ID" dirty="0" smtClean="0">
              <a:effectLst/>
            </a:endParaRPr>
          </a:p>
          <a:p>
            <a:pPr marL="0" indent="0" algn="just" defTabSz="360363">
              <a:buNone/>
            </a:pPr>
            <a:r>
              <a:rPr lang="id-ID" dirty="0" smtClean="0"/>
              <a:t>	- </a:t>
            </a:r>
            <a:r>
              <a:rPr lang="id-ID" dirty="0"/>
              <a:t>Selain investasi TI yang berat, banyak organisasi tidak menyadari </a:t>
            </a:r>
            <a:r>
              <a:rPr lang="id-ID" dirty="0" smtClean="0"/>
              <a:t>		nilai </a:t>
            </a:r>
            <a:r>
              <a:rPr lang="id-ID" dirty="0"/>
              <a:t>bisnis yang penting dari sistem mereka, karena mereka kurang </a:t>
            </a:r>
            <a:r>
              <a:rPr lang="id-ID" dirty="0" smtClean="0"/>
              <a:t>	atau </a:t>
            </a:r>
            <a:r>
              <a:rPr lang="id-ID" dirty="0"/>
              <a:t>gagal untuk menghargai aset komplemen yang diperlukan agar </a:t>
            </a:r>
            <a:r>
              <a:rPr lang="id-ID" dirty="0" smtClean="0"/>
              <a:t>	dapat </a:t>
            </a:r>
            <a:r>
              <a:rPr lang="id-ID" dirty="0"/>
              <a:t>menggunakan aset teknologi mereka untuk bekerja.</a:t>
            </a:r>
            <a:endParaRPr lang="id-ID" dirty="0" smtClean="0">
              <a:effectLst/>
            </a:endParaRPr>
          </a:p>
          <a:p>
            <a:pPr marL="0" indent="0" algn="just" defTabSz="360363">
              <a:buNone/>
            </a:pPr>
            <a:r>
              <a:rPr lang="id-ID" dirty="0" smtClean="0"/>
              <a:t>	- </a:t>
            </a:r>
            <a:r>
              <a:rPr lang="id-ID" dirty="0"/>
              <a:t>Kekuatan dari komputer hardware dan software tumbuh lebih </a:t>
            </a:r>
            <a:r>
              <a:rPr lang="id-ID" dirty="0" smtClean="0"/>
              <a:t>	cepat </a:t>
            </a:r>
            <a:r>
              <a:rPr lang="id-ID" dirty="0"/>
              <a:t>dari kemampuan organisasi untuk mengaplikasikan dan </a:t>
            </a:r>
            <a:r>
              <a:rPr lang="id-ID" dirty="0" smtClean="0"/>
              <a:t>	menggunakan </a:t>
            </a:r>
            <a:r>
              <a:rPr lang="id-ID" dirty="0"/>
              <a:t>teknologi.</a:t>
            </a:r>
            <a:endParaRPr lang="id-ID" dirty="0" smtClean="0">
              <a:effectLst/>
            </a:endParaRPr>
          </a:p>
          <a:p>
            <a:pPr marL="0" indent="0" algn="just" defTabSz="360363">
              <a:buNone/>
            </a:pPr>
            <a:r>
              <a:rPr lang="id-ID" dirty="0" smtClean="0"/>
              <a:t>	- </a:t>
            </a:r>
            <a:r>
              <a:rPr lang="id-ID" dirty="0"/>
              <a:t>Untuk mendapatkan keuntungan sepenuhnya dari TI, menyadarai </a:t>
            </a:r>
            <a:r>
              <a:rPr lang="id-ID" dirty="0" smtClean="0"/>
              <a:t>	produktivitas </a:t>
            </a:r>
            <a:r>
              <a:rPr lang="id-ID" dirty="0"/>
              <a:t>yang asli, dan agar berdaya saing serta efektif, maka </a:t>
            </a:r>
            <a:r>
              <a:rPr lang="id-ID" dirty="0" smtClean="0"/>
              <a:t>	organisasi </a:t>
            </a:r>
            <a:r>
              <a:rPr lang="id-ID" dirty="0"/>
              <a:t>perlu melakukan desain ulang. Merekan harus membuat </a:t>
            </a:r>
            <a:r>
              <a:rPr lang="id-ID" dirty="0" smtClean="0"/>
              <a:t>	perubahan </a:t>
            </a:r>
            <a:r>
              <a:rPr lang="id-ID" dirty="0"/>
              <a:t>fundamental dan perilaku pengelolaan (manajer), </a:t>
            </a:r>
            <a:r>
              <a:rPr lang="id-ID" dirty="0" smtClean="0"/>
              <a:t>	membangun </a:t>
            </a:r>
            <a:r>
              <a:rPr lang="id-ID" dirty="0"/>
              <a:t>model bisnis, menghilangkangkan peraturan krja yang </a:t>
            </a:r>
            <a:r>
              <a:rPr lang="id-ID" dirty="0" smtClean="0"/>
              <a:t>	kadaluwarsa</a:t>
            </a:r>
            <a:r>
              <a:rPr lang="id-ID" dirty="0"/>
              <a:t>, mengeliminasi proses bisnis dan struktur organisasi </a:t>
            </a:r>
            <a:r>
              <a:rPr lang="id-ID" dirty="0" smtClean="0"/>
              <a:t>	yang </a:t>
            </a:r>
            <a:r>
              <a:rPr lang="id-ID" dirty="0"/>
              <a:t>modelnya tidak efisien.</a:t>
            </a:r>
            <a:endParaRPr lang="id-ID" dirty="0" smtClean="0">
              <a:effectLst/>
            </a:endParaRPr>
          </a:p>
          <a:p>
            <a:pPr marL="0" indent="0">
              <a:buNone/>
            </a:pPr>
            <a:endParaRPr lang="id-ID" dirty="0"/>
          </a:p>
        </p:txBody>
      </p:sp>
    </p:spTree>
    <p:extLst>
      <p:ext uri="{BB962C8B-B14F-4D97-AF65-F5344CB8AC3E}">
        <p14:creationId xmlns:p14="http://schemas.microsoft.com/office/powerpoint/2010/main" val="1361364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pPr marL="0" indent="0">
              <a:buNone/>
            </a:pPr>
            <a:r>
              <a:rPr lang="id-ID" dirty="0"/>
              <a:t>3. Tantangan globalisasi</a:t>
            </a:r>
            <a:endParaRPr lang="id-ID" dirty="0" smtClean="0">
              <a:effectLst/>
            </a:endParaRPr>
          </a:p>
          <a:p>
            <a:pPr marL="0" indent="0" algn="just" defTabSz="360363">
              <a:buNone/>
            </a:pPr>
            <a:r>
              <a:rPr lang="id-ID" dirty="0" smtClean="0"/>
              <a:t>	- </a:t>
            </a:r>
            <a:r>
              <a:rPr lang="id-ID" dirty="0"/>
              <a:t>Pertumbuhan yang cepat dalam perdagangan </a:t>
            </a:r>
            <a:r>
              <a:rPr lang="id-ID" dirty="0" smtClean="0"/>
              <a:t>	internasional </a:t>
            </a:r>
            <a:r>
              <a:rPr lang="id-ID" dirty="0"/>
              <a:t>dan timbulnya ekonomi global </a:t>
            </a:r>
            <a:r>
              <a:rPr lang="id-ID" dirty="0" smtClean="0"/>
              <a:t>	memerlukan </a:t>
            </a:r>
            <a:r>
              <a:rPr lang="id-ID" dirty="0"/>
              <a:t>sistem informasi yang mendukung </a:t>
            </a:r>
            <a:r>
              <a:rPr lang="id-ID" dirty="0" smtClean="0"/>
              <a:t>	produksi </a:t>
            </a:r>
            <a:r>
              <a:rPr lang="id-ID" dirty="0"/>
              <a:t>dan menjual produk di berbagai negara yang </a:t>
            </a:r>
            <a:r>
              <a:rPr lang="id-ID" dirty="0" smtClean="0"/>
              <a:t>	berbeda</a:t>
            </a:r>
            <a:r>
              <a:rPr lang="id-ID" dirty="0"/>
              <a:t>.</a:t>
            </a:r>
            <a:endParaRPr lang="id-ID" dirty="0" smtClean="0">
              <a:effectLst/>
            </a:endParaRPr>
          </a:p>
          <a:p>
            <a:pPr marL="0" indent="0" algn="just" defTabSz="360363">
              <a:buNone/>
            </a:pPr>
            <a:r>
              <a:rPr lang="id-ID" dirty="0" smtClean="0"/>
              <a:t>	- </a:t>
            </a:r>
            <a:r>
              <a:rPr lang="id-ID" dirty="0"/>
              <a:t>Untuk membangun sistem informasi yang </a:t>
            </a:r>
            <a:r>
              <a:rPr lang="id-ID" dirty="0" smtClean="0"/>
              <a:t>	multinasional </a:t>
            </a:r>
            <a:r>
              <a:rPr lang="id-ID" dirty="0"/>
              <a:t>dan terintegrasi, maka bisnis harus </a:t>
            </a:r>
            <a:r>
              <a:rPr lang="id-ID" dirty="0" smtClean="0"/>
              <a:t>	membangun </a:t>
            </a:r>
            <a:r>
              <a:rPr lang="id-ID" dirty="0"/>
              <a:t>standar global hardware, software dan </a:t>
            </a:r>
            <a:r>
              <a:rPr lang="id-ID" dirty="0" smtClean="0"/>
              <a:t>	komunikasi</a:t>
            </a:r>
            <a:r>
              <a:rPr lang="id-ID" dirty="0"/>
              <a:t>, menciptakan akuntansi dan struktur </a:t>
            </a:r>
            <a:r>
              <a:rPr lang="id-ID" dirty="0" smtClean="0"/>
              <a:t>	laporan </a:t>
            </a:r>
            <a:r>
              <a:rPr lang="id-ID" dirty="0"/>
              <a:t>yang antar budaya serta mendesain proses </a:t>
            </a:r>
            <a:r>
              <a:rPr lang="id-ID" dirty="0" smtClean="0"/>
              <a:t>	bisnis </a:t>
            </a:r>
            <a:r>
              <a:rPr lang="id-ID" dirty="0"/>
              <a:t>transnasional.</a:t>
            </a:r>
            <a:endParaRPr lang="id-ID" dirty="0" smtClean="0">
              <a:effectLst/>
            </a:endParaRPr>
          </a:p>
          <a:p>
            <a:pPr marL="0" indent="0">
              <a:buNone/>
            </a:pPr>
            <a:endParaRPr lang="id-ID" dirty="0"/>
          </a:p>
        </p:txBody>
      </p:sp>
    </p:spTree>
    <p:extLst>
      <p:ext uri="{BB962C8B-B14F-4D97-AF65-F5344CB8AC3E}">
        <p14:creationId xmlns:p14="http://schemas.microsoft.com/office/powerpoint/2010/main" val="212140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a:t>4. Tantangan infrastruktur teknologi informasi</a:t>
            </a:r>
            <a:endParaRPr lang="id-ID" dirty="0" smtClean="0">
              <a:effectLst/>
            </a:endParaRPr>
          </a:p>
          <a:p>
            <a:pPr marL="0" indent="0" algn="just">
              <a:buNone/>
            </a:pPr>
            <a:r>
              <a:rPr lang="id-ID" dirty="0" smtClean="0"/>
              <a:t>	- </a:t>
            </a:r>
            <a:r>
              <a:rPr lang="id-ID" dirty="0"/>
              <a:t>Banyak perusahaan yang dibebani dengan </a:t>
            </a:r>
            <a:r>
              <a:rPr lang="id-ID" dirty="0" smtClean="0"/>
              <a:t>	program </a:t>
            </a:r>
            <a:r>
              <a:rPr lang="id-ID" dirty="0"/>
              <a:t>TI yang mahal, sistem informasi yang </a:t>
            </a:r>
            <a:r>
              <a:rPr lang="id-ID" dirty="0" smtClean="0"/>
              <a:t>	kompleks </a:t>
            </a:r>
            <a:r>
              <a:rPr lang="id-ID" dirty="0"/>
              <a:t>dan rapuh, serta tindakan mereka </a:t>
            </a:r>
            <a:r>
              <a:rPr lang="id-ID" dirty="0" smtClean="0"/>
              <a:t>	yang </a:t>
            </a:r>
            <a:r>
              <a:rPr lang="id-ID" dirty="0"/>
              <a:t>merupakan hambatan bagi strategi dan </a:t>
            </a:r>
            <a:r>
              <a:rPr lang="id-ID" dirty="0" smtClean="0"/>
              <a:t>	pelaksanaan </a:t>
            </a:r>
            <a:r>
              <a:rPr lang="id-ID" dirty="0"/>
              <a:t>bisnisnya.</a:t>
            </a:r>
            <a:endParaRPr lang="id-ID" dirty="0" smtClean="0">
              <a:effectLst/>
            </a:endParaRPr>
          </a:p>
          <a:p>
            <a:pPr marL="0" indent="0" algn="just">
              <a:buNone/>
            </a:pPr>
            <a:r>
              <a:rPr lang="id-ID" dirty="0" smtClean="0"/>
              <a:t>	- </a:t>
            </a:r>
            <a:r>
              <a:rPr lang="id-ID" dirty="0"/>
              <a:t>Untuk membangun infrastruktur TI baru </a:t>
            </a:r>
            <a:r>
              <a:rPr lang="id-ID" dirty="0" smtClean="0"/>
              <a:t>	merupakan </a:t>
            </a:r>
            <a:r>
              <a:rPr lang="id-ID" dirty="0"/>
              <a:t>tugas berat yang khusus, banyak </a:t>
            </a:r>
            <a:r>
              <a:rPr lang="id-ID" dirty="0" smtClean="0"/>
              <a:t>	perusahaan </a:t>
            </a:r>
            <a:r>
              <a:rPr lang="id-ID" dirty="0"/>
              <a:t>yang berjuang mengintegrasikan </a:t>
            </a:r>
            <a:r>
              <a:rPr lang="id-ID" dirty="0" smtClean="0"/>
              <a:t>	pulau </a:t>
            </a:r>
            <a:r>
              <a:rPr lang="id-ID" dirty="0"/>
              <a:t>teknologi dan sistem informasi mereka.</a:t>
            </a:r>
            <a:endParaRPr lang="id-ID" dirty="0" smtClean="0">
              <a:effectLst/>
            </a:endParaRPr>
          </a:p>
          <a:p>
            <a:pPr marL="0" indent="0">
              <a:buNone/>
            </a:pPr>
            <a:endParaRPr lang="id-ID" dirty="0"/>
          </a:p>
        </p:txBody>
      </p:sp>
    </p:spTree>
    <p:extLst>
      <p:ext uri="{BB962C8B-B14F-4D97-AF65-F5344CB8AC3E}">
        <p14:creationId xmlns:p14="http://schemas.microsoft.com/office/powerpoint/2010/main" val="529623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pPr marL="0" indent="0" defTabSz="360363">
              <a:buNone/>
            </a:pPr>
            <a:r>
              <a:rPr lang="id-ID" dirty="0"/>
              <a:t>5. Tantangan tanggungjawab dan pengawasan: etika dan </a:t>
            </a:r>
            <a:r>
              <a:rPr lang="id-ID" dirty="0" smtClean="0"/>
              <a:t>	pengawasan</a:t>
            </a:r>
            <a:r>
              <a:rPr lang="id-ID" dirty="0"/>
              <a:t>.</a:t>
            </a:r>
            <a:endParaRPr lang="id-ID" dirty="0" smtClean="0">
              <a:effectLst/>
            </a:endParaRPr>
          </a:p>
          <a:p>
            <a:pPr marL="0" indent="0" algn="just" defTabSz="263525">
              <a:buNone/>
            </a:pPr>
            <a:r>
              <a:rPr lang="id-ID" dirty="0" smtClean="0"/>
              <a:t>	- </a:t>
            </a:r>
            <a:r>
              <a:rPr lang="id-ID" dirty="0"/>
              <a:t>Meskipun sistem informasi memberikan keuntungan dan </a:t>
            </a:r>
            <a:r>
              <a:rPr lang="id-ID" dirty="0" smtClean="0"/>
              <a:t>	efisiensi </a:t>
            </a:r>
            <a:r>
              <a:rPr lang="id-ID" dirty="0"/>
              <a:t>yang besar, mereka juga menciptakan masalah dan </a:t>
            </a:r>
            <a:r>
              <a:rPr lang="id-ID" dirty="0" smtClean="0"/>
              <a:t>	tantangan </a:t>
            </a:r>
            <a:r>
              <a:rPr lang="id-ID" dirty="0"/>
              <a:t>sosial dan etis baru, seperti ancaman ke </a:t>
            </a:r>
            <a:r>
              <a:rPr lang="id-ID" dirty="0" smtClean="0"/>
              <a:t>	individual </a:t>
            </a:r>
            <a:r>
              <a:rPr lang="id-ID" dirty="0"/>
              <a:t>privacy dan hak kepemilikan intelektual, masalah </a:t>
            </a:r>
            <a:r>
              <a:rPr lang="id-ID" dirty="0" smtClean="0"/>
              <a:t>	kesehatan </a:t>
            </a:r>
            <a:r>
              <a:rPr lang="id-ID" dirty="0"/>
              <a:t>yang berhubungan dengan komputer, kejahatan </a:t>
            </a:r>
            <a:r>
              <a:rPr lang="id-ID" dirty="0" smtClean="0"/>
              <a:t>	komputer </a:t>
            </a:r>
            <a:r>
              <a:rPr lang="id-ID" dirty="0"/>
              <a:t>dan eliminasi pekerjaan.</a:t>
            </a:r>
            <a:endParaRPr lang="id-ID" dirty="0" smtClean="0">
              <a:effectLst/>
            </a:endParaRPr>
          </a:p>
          <a:p>
            <a:pPr marL="0" indent="0" algn="just" defTabSz="263525">
              <a:buNone/>
            </a:pPr>
            <a:r>
              <a:rPr lang="id-ID" dirty="0" smtClean="0"/>
              <a:t>	- </a:t>
            </a:r>
            <a:r>
              <a:rPr lang="id-ID" dirty="0"/>
              <a:t>Tantangan besar dari pengelolaan (manajer) adalah </a:t>
            </a:r>
            <a:r>
              <a:rPr lang="id-ID" dirty="0" smtClean="0"/>
              <a:t>	membuat </a:t>
            </a:r>
            <a:r>
              <a:rPr lang="id-ID" dirty="0"/>
              <a:t>keputusan terinformasi yang sensitif sampai ke </a:t>
            </a:r>
            <a:r>
              <a:rPr lang="id-ID" dirty="0" smtClean="0"/>
              <a:t>	konsekuensi </a:t>
            </a:r>
            <a:r>
              <a:rPr lang="id-ID" dirty="0"/>
              <a:t>negatif dari sistem informasi sampai ke yang </a:t>
            </a:r>
            <a:r>
              <a:rPr lang="id-ID" dirty="0" smtClean="0"/>
              <a:t>	negatif</a:t>
            </a:r>
            <a:r>
              <a:rPr lang="id-ID" dirty="0"/>
              <a:t>.</a:t>
            </a:r>
            <a:endParaRPr lang="id-ID" dirty="0" smtClean="0">
              <a:effectLst/>
            </a:endParaRPr>
          </a:p>
          <a:p>
            <a:endParaRPr lang="id-ID" dirty="0"/>
          </a:p>
        </p:txBody>
      </p:sp>
    </p:spTree>
    <p:extLst>
      <p:ext uri="{BB962C8B-B14F-4D97-AF65-F5344CB8AC3E}">
        <p14:creationId xmlns:p14="http://schemas.microsoft.com/office/powerpoint/2010/main" val="501473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Perencanaan Bisnis/TI</a:t>
            </a:r>
            <a:endParaRPr lang="id-ID" dirty="0"/>
          </a:p>
        </p:txBody>
      </p:sp>
      <p:sp>
        <p:nvSpPr>
          <p:cNvPr id="3" name="Content Placeholder 2"/>
          <p:cNvSpPr>
            <a:spLocks noGrp="1"/>
          </p:cNvSpPr>
          <p:nvPr>
            <p:ph idx="1"/>
          </p:nvPr>
        </p:nvSpPr>
        <p:spPr/>
        <p:txBody>
          <a:bodyPr>
            <a:normAutofit fontScale="70000" lnSpcReduction="20000"/>
          </a:bodyPr>
          <a:lstStyle/>
          <a:p>
            <a:pPr marL="0" indent="0">
              <a:buNone/>
            </a:pPr>
            <a:r>
              <a:rPr lang="id-ID" dirty="0" smtClean="0"/>
              <a:t>Proses perencanaan bisnis/TI memiliki tiga komponen utama :</a:t>
            </a:r>
          </a:p>
          <a:p>
            <a:pPr algn="just"/>
            <a:r>
              <a:rPr lang="id-ID" b="1" dirty="0" smtClean="0"/>
              <a:t>Pengembangan strategi.</a:t>
            </a:r>
            <a:r>
              <a:rPr lang="id-ID" dirty="0" smtClean="0"/>
              <a:t> Mengembangkan berbagai strategi bisnis yang mendukung visi bisnis perusahaan. Contohnya menggunakan teknologi informasi untuk membuat sistem </a:t>
            </a:r>
            <a:r>
              <a:rPr lang="id-ID" i="1" dirty="0" smtClean="0"/>
              <a:t>e –business</a:t>
            </a:r>
            <a:r>
              <a:rPr lang="id-ID" dirty="0" smtClean="0"/>
              <a:t> inovatif yang berfokus pada nilai pelanggan dan bisnis.</a:t>
            </a:r>
          </a:p>
          <a:p>
            <a:pPr algn="just"/>
            <a:r>
              <a:rPr lang="id-ID" b="1" dirty="0" smtClean="0"/>
              <a:t>Manajemen sumber daya.</a:t>
            </a:r>
            <a:r>
              <a:rPr lang="id-ID" dirty="0" smtClean="0"/>
              <a:t> Mengembangkan berbagai rencana strategi untuk mengelola atau melakukan </a:t>
            </a:r>
            <a:r>
              <a:rPr lang="id-ID" i="1" dirty="0" smtClean="0"/>
              <a:t>outsourching </a:t>
            </a:r>
            <a:r>
              <a:rPr lang="id-ID" dirty="0" smtClean="0"/>
              <a:t>atas sumber daya TI perusahaan, termasuk personel SI, hardware, software, data, dan sumber daya jaringan.</a:t>
            </a:r>
          </a:p>
          <a:p>
            <a:pPr algn="just"/>
            <a:r>
              <a:rPr lang="id-ID" b="1" dirty="0" smtClean="0"/>
              <a:t>Arsitektur teknologi.</a:t>
            </a:r>
            <a:r>
              <a:rPr lang="id-ID" dirty="0" smtClean="0"/>
              <a:t> Membuat pilihan TI strategis yang mencerminkan arsitektur teknologi informasi yang disesain untuk mendukung usaha bisnis / TI perusahaan.</a:t>
            </a:r>
          </a:p>
          <a:p>
            <a:endParaRPr lang="id-ID" dirty="0"/>
          </a:p>
        </p:txBody>
      </p:sp>
    </p:spTree>
    <p:extLst>
      <p:ext uri="{BB962C8B-B14F-4D97-AF65-F5344CB8AC3E}">
        <p14:creationId xmlns:p14="http://schemas.microsoft.com/office/powerpoint/2010/main" val="1794369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 Strategi</a:t>
            </a:r>
            <a:endParaRPr lang="id-ID" dirty="0"/>
          </a:p>
        </p:txBody>
      </p:sp>
      <p:sp>
        <p:nvSpPr>
          <p:cNvPr id="3" name="Content Placeholder 2"/>
          <p:cNvSpPr>
            <a:spLocks noGrp="1"/>
          </p:cNvSpPr>
          <p:nvPr>
            <p:ph idx="1"/>
          </p:nvPr>
        </p:nvSpPr>
        <p:spPr/>
        <p:txBody>
          <a:bodyPr>
            <a:normAutofit fontScale="85000" lnSpcReduction="20000"/>
          </a:bodyPr>
          <a:lstStyle/>
          <a:p>
            <a:pPr algn="just"/>
            <a:r>
              <a:rPr lang="id-ID" dirty="0"/>
              <a:t>Strategi adalah pola tindakan utama yang dipilih untuk mewujudkan visi perusahaan, melalui misi</a:t>
            </a:r>
            <a:r>
              <a:rPr lang="id-ID" dirty="0" smtClean="0"/>
              <a:t>.</a:t>
            </a:r>
          </a:p>
          <a:p>
            <a:pPr algn="just"/>
            <a:r>
              <a:rPr lang="id-ID" dirty="0"/>
              <a:t>Definisi strategi yang pertama </a:t>
            </a:r>
            <a:r>
              <a:rPr lang="id-ID" dirty="0" smtClean="0"/>
              <a:t>yang dikemukakan </a:t>
            </a:r>
            <a:r>
              <a:rPr lang="id-ID" dirty="0"/>
              <a:t>oleh Chandler menyebutkan bahwa, “Strategi adalah tujuan jangka panjang dari suatu </a:t>
            </a:r>
            <a:r>
              <a:rPr lang="id-ID" dirty="0" smtClean="0"/>
              <a:t>perusahaan, serta pendayagunaan </a:t>
            </a:r>
            <a:r>
              <a:rPr lang="id-ID" dirty="0"/>
              <a:t>dan alokasi semua sumber daya yang penting untuk mencapai tujuan tersebut”. </a:t>
            </a:r>
            <a:r>
              <a:rPr lang="id-ID" dirty="0" smtClean="0"/>
              <a:t>Dilain pihak</a:t>
            </a:r>
            <a:r>
              <a:rPr lang="id-ID" dirty="0"/>
              <a:t>, strategi dirumuskan untuk menggalang berbagai sumber daya perusahaan dan mengarahkannya </a:t>
            </a:r>
            <a:r>
              <a:rPr lang="id-ID" dirty="0" smtClean="0"/>
              <a:t>ke pencapaian </a:t>
            </a:r>
            <a:r>
              <a:rPr lang="id-ID" dirty="0"/>
              <a:t>visi perusahaan. Tanpa strategi yang tepat, sumber daya perusahaan akan terhambur </a:t>
            </a:r>
            <a:r>
              <a:rPr lang="id-ID" dirty="0" smtClean="0"/>
              <a:t>konsumsinya, sehingga </a:t>
            </a:r>
            <a:r>
              <a:rPr lang="id-ID" dirty="0"/>
              <a:t>akan berakibat pada kegagalan perusahaan dalam mewujudkan visinya.</a:t>
            </a:r>
          </a:p>
        </p:txBody>
      </p:sp>
    </p:spTree>
    <p:extLst>
      <p:ext uri="{BB962C8B-B14F-4D97-AF65-F5344CB8AC3E}">
        <p14:creationId xmlns:p14="http://schemas.microsoft.com/office/powerpoint/2010/main" val="13691050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Hubungan Strategi Bisnis, Strategi SI &amp; TI (Ward &amp; Peppar)</a:t>
            </a:r>
            <a:endParaRPr lang="id-ID"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628800"/>
            <a:ext cx="7920880"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2489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Model Penyusunan Strategi SI dan TI</a:t>
            </a:r>
            <a:endParaRPr lang="id-ID"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643062"/>
            <a:ext cx="8280920" cy="4882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9658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Integrated Business Strategy Framework</a:t>
            </a:r>
            <a:endParaRPr lang="id-ID"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772816"/>
            <a:ext cx="7776864"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69189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Teknik Pengidentifikasian Kebutuhan SI</a:t>
            </a:r>
            <a:endParaRPr lang="id-ID"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628800"/>
            <a:ext cx="8064896" cy="52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7368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marL="0" indent="0" algn="just">
              <a:buNone/>
            </a:pPr>
            <a:r>
              <a:rPr lang="id-ID" dirty="0"/>
              <a:t>Strategi perusahaan berbasis sistem informasi perlu dibuat karena sumber daya yang dimiliki perusahaan sangat terbatas, sehingga harus dimanfaatkan secara optimal. Strategi ini juga digunakan untuk meningkatkan daya saing atau kinerja perusahaan karena para kompetitor memiliki sumberdaya teknologi yang sama dan memastikan bahwa aset teknologi informasi dapat dimanfaatkan secara langsung maupun tidak langsung dalam meningkatkan profitabilitas perusahaan, baik berupa peningkatan pendapatan mapun pengurangan biaya.</a:t>
            </a:r>
          </a:p>
        </p:txBody>
      </p:sp>
    </p:spTree>
    <p:extLst>
      <p:ext uri="{BB962C8B-B14F-4D97-AF65-F5344CB8AC3E}">
        <p14:creationId xmlns:p14="http://schemas.microsoft.com/office/powerpoint/2010/main" val="265068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marL="0" indent="0" algn="just">
              <a:buNone/>
            </a:pPr>
            <a:r>
              <a:rPr lang="id-ID" dirty="0"/>
              <a:t>Menurut O’Brien (2005), peran strategis sistem informasi dalam organisasi adalah memperbaiki efisiensi operasi, meningkatkan inovasi organisasi dan membangun sumber daya informasi yang strategis. Ketiga peran strategis ini dapat mendukung organisasi dalam meningkatkan keunggulan kompetitif dalam bersaing. Dalam sebuah organisasi </a:t>
            </a:r>
            <a:r>
              <a:rPr lang="id-ID" i="1" dirty="0"/>
              <a:t>non-profit</a:t>
            </a:r>
            <a:r>
              <a:rPr lang="id-ID" dirty="0"/>
              <a:t>, peran strategis yang dimaksud adalah meningkatkan efisiensi dalam pelaksanaan pekerjaan dan meningkatkan kinerja dalam melakukan aktivitas pelayanan.</a:t>
            </a:r>
          </a:p>
        </p:txBody>
      </p:sp>
    </p:spTree>
    <p:extLst>
      <p:ext uri="{BB962C8B-B14F-4D97-AF65-F5344CB8AC3E}">
        <p14:creationId xmlns:p14="http://schemas.microsoft.com/office/powerpoint/2010/main" val="1990502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marL="0" indent="0" algn="just">
              <a:buNone/>
            </a:pPr>
            <a:r>
              <a:rPr lang="id-ID" dirty="0"/>
              <a:t>Sistem informasi yang diaplikasikan oleh perusahaan untuk menunjang strateginya dapat pula digunakan untuk melihat kecenderungan tren bisnis di masa depan. Dengan adanya sistem informasi, maka perusahaan dapat mengantisipasi perubahan-perubahan yang mungkin terjadi dalam jangka pendek, menengah, maupun panjang karena adanya perubahan orientasi bisnis. Disamping itu, sistem informasi yang unggul akan menciptakan </a:t>
            </a:r>
            <a:r>
              <a:rPr lang="id-ID" i="1" dirty="0"/>
              <a:t>barriers to entry </a:t>
            </a:r>
            <a:r>
              <a:rPr lang="id-ID" dirty="0"/>
              <a:t>pada kompetitor karena adanya kerumitan teknologi untuk memasuki persaingan pasar.</a:t>
            </a:r>
          </a:p>
        </p:txBody>
      </p:sp>
    </p:spTree>
    <p:extLst>
      <p:ext uri="{BB962C8B-B14F-4D97-AF65-F5344CB8AC3E}">
        <p14:creationId xmlns:p14="http://schemas.microsoft.com/office/powerpoint/2010/main" val="555348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marL="0" indent="0" algn="just">
              <a:buNone/>
            </a:pPr>
            <a:r>
              <a:rPr lang="id-ID" dirty="0"/>
              <a:t>Dari sisi internal perusahaan, penggunaan sistem informasi bukan saja akan meningkatkan kualitas serta kecepatan informasi yang dihasilkan bagi manajemen, tetapi juga dapat menciptakan suatu sistem informasi manajemen yang mampu meningkatkan integrasi di bidang informasi dan operasi diantara berbagai pihak yang ada di perusahaan. Sistem ini dapat berjalan dengan baik apabila semua proses didukung dengan teknologi yang tinggi, sumberdaya yang berkualitas, dan yang paling penting adalah komitmen perusahaan</a:t>
            </a:r>
          </a:p>
        </p:txBody>
      </p:sp>
    </p:spTree>
    <p:extLst>
      <p:ext uri="{BB962C8B-B14F-4D97-AF65-F5344CB8AC3E}">
        <p14:creationId xmlns:p14="http://schemas.microsoft.com/office/powerpoint/2010/main" val="2381629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40000" lnSpcReduction="20000"/>
          </a:bodyPr>
          <a:lstStyle/>
          <a:p>
            <a:pPr marL="0" indent="0">
              <a:buNone/>
            </a:pPr>
            <a:r>
              <a:rPr lang="id-ID" dirty="0"/>
              <a:t>Sistem informasi secara umum memiliki beberapa peranan dalam perusahaan, diantaranya sebagai berikut.</a:t>
            </a:r>
            <a:endParaRPr lang="id-ID" dirty="0" smtClean="0">
              <a:effectLst/>
            </a:endParaRPr>
          </a:p>
          <a:p>
            <a:pPr marL="0" lvl="0" indent="0">
              <a:buNone/>
            </a:pPr>
            <a:r>
              <a:rPr lang="id-ID" dirty="0" smtClean="0"/>
              <a:t>1</a:t>
            </a:r>
            <a:r>
              <a:rPr lang="id-ID" dirty="0"/>
              <a:t>.      </a:t>
            </a:r>
            <a:r>
              <a:rPr lang="id-ID" i="1" dirty="0"/>
              <a:t>Minimize</a:t>
            </a:r>
            <a:r>
              <a:rPr lang="id-ID" dirty="0"/>
              <a:t> </a:t>
            </a:r>
            <a:r>
              <a:rPr lang="id-ID" i="1" dirty="0"/>
              <a:t>Risk</a:t>
            </a:r>
            <a:endParaRPr lang="id-ID" dirty="0" smtClean="0">
              <a:effectLst/>
            </a:endParaRPr>
          </a:p>
          <a:p>
            <a:pPr marL="0" indent="0" algn="just" defTabSz="360363">
              <a:buNone/>
            </a:pPr>
            <a:r>
              <a:rPr lang="id-ID" dirty="0" smtClean="0"/>
              <a:t>	Setiap </a:t>
            </a:r>
            <a:r>
              <a:rPr lang="id-ID" dirty="0"/>
              <a:t>bisnis memiliki resiko, terutama berkaitan dengan faktor-faktor keuangan. Pada umumnya resiko berasal </a:t>
            </a:r>
            <a:r>
              <a:rPr lang="id-ID" dirty="0" smtClean="0"/>
              <a:t>	dari </a:t>
            </a:r>
            <a:r>
              <a:rPr lang="id-ID" dirty="0"/>
              <a:t>ketidakpastian dalam berbagai hal dan aspek-aspek eksternal lain yang berada diuar kontrol perusahaan. Saat </a:t>
            </a:r>
            <a:r>
              <a:rPr lang="id-ID" dirty="0" smtClean="0"/>
              <a:t>	ini </a:t>
            </a:r>
            <a:r>
              <a:rPr lang="id-ID" dirty="0"/>
              <a:t>berbagai jenis aplikasi telah tersedia untuk mengurangi resiko-resiko yang kerap diahadapi oleh bisnis, seperti </a:t>
            </a:r>
            <a:r>
              <a:rPr lang="id-ID" dirty="0" smtClean="0"/>
              <a:t>	</a:t>
            </a:r>
            <a:r>
              <a:rPr lang="id-ID" i="1" dirty="0" smtClean="0"/>
              <a:t>forecasting</a:t>
            </a:r>
            <a:r>
              <a:rPr lang="id-ID" dirty="0"/>
              <a:t>, </a:t>
            </a:r>
            <a:r>
              <a:rPr lang="id-ID" i="1" dirty="0"/>
              <a:t>financial advisory</a:t>
            </a:r>
            <a:r>
              <a:rPr lang="id-ID" dirty="0"/>
              <a:t>, </a:t>
            </a:r>
            <a:r>
              <a:rPr lang="id-ID" i="1" dirty="0"/>
              <a:t>planning expert</a:t>
            </a:r>
            <a:r>
              <a:rPr lang="id-ID" dirty="0"/>
              <a:t>, dan lain-lain. Selain itu, kehadiran teknologi informasi merupakan </a:t>
            </a:r>
            <a:r>
              <a:rPr lang="id-ID" dirty="0" smtClean="0"/>
              <a:t>	sarana </a:t>
            </a:r>
            <a:r>
              <a:rPr lang="id-ID" dirty="0"/>
              <a:t>bagi manajemen dalam mengelola resiko yang dihadapi.</a:t>
            </a:r>
            <a:endParaRPr lang="id-ID" dirty="0" smtClean="0">
              <a:effectLst/>
            </a:endParaRPr>
          </a:p>
          <a:p>
            <a:pPr marL="0" lvl="0" indent="0">
              <a:buNone/>
            </a:pPr>
            <a:r>
              <a:rPr lang="id-ID" i="1" dirty="0"/>
              <a:t>2.      Reduce</a:t>
            </a:r>
            <a:r>
              <a:rPr lang="id-ID" dirty="0"/>
              <a:t> </a:t>
            </a:r>
            <a:r>
              <a:rPr lang="id-ID" i="1" dirty="0"/>
              <a:t>Cost</a:t>
            </a:r>
            <a:endParaRPr lang="id-ID" dirty="0" smtClean="0">
              <a:effectLst/>
            </a:endParaRPr>
          </a:p>
          <a:p>
            <a:pPr marL="0" indent="0" algn="just">
              <a:buNone/>
              <a:tabLst>
                <a:tab pos="360363" algn="l"/>
              </a:tabLst>
            </a:pPr>
            <a:r>
              <a:rPr lang="id-ID" dirty="0" smtClean="0"/>
              <a:t>	Peran </a:t>
            </a:r>
            <a:r>
              <a:rPr lang="id-ID" dirty="0"/>
              <a:t>teknologi informasi sebagai katalisator dalam berbagai usaha pengurangan biaya operasional perusahaan </a:t>
            </a:r>
            <a:r>
              <a:rPr lang="id-ID" dirty="0" smtClean="0"/>
              <a:t>	akan </a:t>
            </a:r>
            <a:r>
              <a:rPr lang="id-ID" dirty="0"/>
              <a:t>berpengaruh terhadap profitabilitas perusahaan. Terdapat empat cara untuk mengurangi biaya operasional </a:t>
            </a:r>
            <a:r>
              <a:rPr lang="id-ID" dirty="0" smtClean="0"/>
              <a:t>	melalui </a:t>
            </a:r>
            <a:r>
              <a:rPr lang="id-ID" dirty="0"/>
              <a:t>penerapan sistem informasi, yakni eliminasi proses yang dirasa tidak perlu, simplifikasi proses, integrasi </a:t>
            </a:r>
            <a:r>
              <a:rPr lang="id-ID" dirty="0" smtClean="0"/>
              <a:t>	proses </a:t>
            </a:r>
            <a:r>
              <a:rPr lang="id-ID" dirty="0"/>
              <a:t>sehingga lebih cepat dan praktis, serta otomatisasi proses.</a:t>
            </a:r>
            <a:endParaRPr lang="id-ID" dirty="0" smtClean="0">
              <a:effectLst/>
            </a:endParaRPr>
          </a:p>
          <a:p>
            <a:pPr marL="0" lvl="0" indent="0">
              <a:buNone/>
            </a:pPr>
            <a:r>
              <a:rPr lang="id-ID" dirty="0"/>
              <a:t>3.      </a:t>
            </a:r>
            <a:r>
              <a:rPr lang="id-ID" i="1" dirty="0"/>
              <a:t>Added</a:t>
            </a:r>
            <a:r>
              <a:rPr lang="id-ID" dirty="0"/>
              <a:t> </a:t>
            </a:r>
            <a:r>
              <a:rPr lang="id-ID" i="1" dirty="0"/>
              <a:t>Value</a:t>
            </a:r>
            <a:endParaRPr lang="id-ID" dirty="0" smtClean="0">
              <a:effectLst/>
            </a:endParaRPr>
          </a:p>
          <a:p>
            <a:pPr marL="0" indent="0" algn="just" defTabSz="360363">
              <a:buNone/>
            </a:pPr>
            <a:r>
              <a:rPr lang="id-ID" dirty="0" smtClean="0"/>
              <a:t>	Teknologi </a:t>
            </a:r>
            <a:r>
              <a:rPr lang="id-ID" dirty="0"/>
              <a:t>informasi dapat menciptakan </a:t>
            </a:r>
            <a:r>
              <a:rPr lang="id-ID" i="1" dirty="0"/>
              <a:t>value </a:t>
            </a:r>
            <a:r>
              <a:rPr lang="id-ID" dirty="0"/>
              <a:t>bagi pelanggan perusahaan. Penciptaan </a:t>
            </a:r>
            <a:r>
              <a:rPr lang="id-ID" i="1" dirty="0"/>
              <a:t>value </a:t>
            </a:r>
            <a:r>
              <a:rPr lang="id-ID" dirty="0"/>
              <a:t>ini tidak sekedar </a:t>
            </a:r>
            <a:r>
              <a:rPr lang="id-ID" dirty="0" smtClean="0"/>
              <a:t>	untuk </a:t>
            </a:r>
            <a:r>
              <a:rPr lang="id-ID" dirty="0"/>
              <a:t>memuaskan pelanggan, tetapi juga untuk menciptakan loyalitas pelanggan dalam jangka panjang.</a:t>
            </a:r>
            <a:endParaRPr lang="id-ID" dirty="0" smtClean="0">
              <a:effectLst/>
            </a:endParaRPr>
          </a:p>
          <a:p>
            <a:pPr marL="0" lvl="0" indent="0">
              <a:buNone/>
            </a:pPr>
            <a:r>
              <a:rPr lang="id-ID" dirty="0"/>
              <a:t>4.      </a:t>
            </a:r>
            <a:r>
              <a:rPr lang="id-ID" i="1" dirty="0"/>
              <a:t>Create New</a:t>
            </a:r>
            <a:r>
              <a:rPr lang="id-ID" dirty="0"/>
              <a:t> </a:t>
            </a:r>
            <a:r>
              <a:rPr lang="id-ID" i="1" dirty="0"/>
              <a:t>Realities</a:t>
            </a:r>
            <a:endParaRPr lang="id-ID" dirty="0" smtClean="0">
              <a:effectLst/>
            </a:endParaRPr>
          </a:p>
          <a:p>
            <a:pPr marL="0" indent="0" algn="just" defTabSz="360363">
              <a:buNone/>
            </a:pPr>
            <a:r>
              <a:rPr lang="id-ID" dirty="0" smtClean="0"/>
              <a:t>	Pesatnya </a:t>
            </a:r>
            <a:r>
              <a:rPr lang="id-ID" dirty="0"/>
              <a:t>teknologi internet menghasilkan suatu arena bersaing baru bagi perusahaan di dunia maya. Hal ini </a:t>
            </a:r>
            <a:r>
              <a:rPr lang="id-ID" dirty="0" smtClean="0"/>
              <a:t>	ditunjukkan </a:t>
            </a:r>
            <a:r>
              <a:rPr lang="id-ID" dirty="0"/>
              <a:t>dengan maraknya penggunaan </a:t>
            </a:r>
            <a:r>
              <a:rPr lang="id-ID" i="1" dirty="0"/>
              <a:t>e-commerce</a:t>
            </a:r>
            <a:r>
              <a:rPr lang="id-ID" dirty="0"/>
              <a:t>, </a:t>
            </a:r>
            <a:r>
              <a:rPr lang="id-ID" i="1" dirty="0"/>
              <a:t>e-loyalty</a:t>
            </a:r>
            <a:r>
              <a:rPr lang="id-ID" dirty="0"/>
              <a:t>, </a:t>
            </a:r>
            <a:r>
              <a:rPr lang="id-ID" i="1" dirty="0"/>
              <a:t>e-customer</a:t>
            </a:r>
            <a:r>
              <a:rPr lang="id-ID" dirty="0"/>
              <a:t>, dan lain-lain dalam menanggapi </a:t>
            </a:r>
            <a:r>
              <a:rPr lang="id-ID" dirty="0" smtClean="0"/>
              <a:t>	mekanisme </a:t>
            </a:r>
            <a:r>
              <a:rPr lang="id-ID" dirty="0"/>
              <a:t>bisnis di era globalisasi informasi.</a:t>
            </a:r>
            <a:endParaRPr lang="id-ID" dirty="0" smtClean="0">
              <a:effectLst/>
            </a:endParaRPr>
          </a:p>
          <a:p>
            <a:pPr marL="0" indent="0">
              <a:buNone/>
            </a:pPr>
            <a:endParaRPr lang="id-ID" dirty="0"/>
          </a:p>
        </p:txBody>
      </p:sp>
    </p:spTree>
    <p:extLst>
      <p:ext uri="{BB962C8B-B14F-4D97-AF65-F5344CB8AC3E}">
        <p14:creationId xmlns:p14="http://schemas.microsoft.com/office/powerpoint/2010/main" val="2966800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pPr marL="0" indent="0" algn="just">
              <a:buNone/>
            </a:pPr>
            <a:r>
              <a:rPr lang="id-ID" dirty="0"/>
              <a:t>Perencanaan strategis sistem informasi diperlukan agar sebuah organisasi dapat mengenali target terbaik untuk melakukan pembelian dan penerapan sistem informasi manajemen, serta memaksimalkan hasil investasi dari teknologi informasi. Sebuah sistem informasi yang baik akan membantu sebuah organisasi dalam pengambilan keputusan untuk merealisasikan rencana bisnisnya. Dengan demikian, penerapan teknologi informasi untuk menentukan strategi perusahaan adalah salah satu cara yang paling efektif dalam untuk meningkatkan performa bisnis. Strategi sistem informasi dipengaruhi oleh strategi-strategi lain yang diterapkan perusahaan dan selalu memiliki konsekuensi.</a:t>
            </a:r>
          </a:p>
        </p:txBody>
      </p:sp>
    </p:spTree>
    <p:extLst>
      <p:ext uri="{BB962C8B-B14F-4D97-AF65-F5344CB8AC3E}">
        <p14:creationId xmlns:p14="http://schemas.microsoft.com/office/powerpoint/2010/main" val="2703661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Tantangan Implementasi</a:t>
            </a:r>
            <a:endParaRPr lang="id-ID" dirty="0"/>
          </a:p>
        </p:txBody>
      </p:sp>
      <p:sp>
        <p:nvSpPr>
          <p:cNvPr id="3" name="Content Placeholder 2"/>
          <p:cNvSpPr>
            <a:spLocks noGrp="1"/>
          </p:cNvSpPr>
          <p:nvPr>
            <p:ph idx="1"/>
          </p:nvPr>
        </p:nvSpPr>
        <p:spPr/>
        <p:txBody>
          <a:bodyPr>
            <a:normAutofit fontScale="85000" lnSpcReduction="10000"/>
          </a:bodyPr>
          <a:lstStyle/>
          <a:p>
            <a:pPr marL="0" indent="0" algn="just">
              <a:buNone/>
            </a:pPr>
            <a:r>
              <a:rPr lang="id-ID" b="1" dirty="0"/>
              <a:t>1. Pengguna tidak mengetahui kemampuan teknologi yang dapat digunakan untuk membantu proses bisnis yang dikerjakannya setiap hari, </a:t>
            </a:r>
            <a:r>
              <a:rPr lang="id-ID" dirty="0"/>
              <a:t>dan pada tahap analisa developer juga tidak mengetahui benar-benar proses bisnis yang berlangsung atau juga karena standard dari developer yang kurang dalam membuat program sehingga program yang dihasilkan adalah program yang baik dari kacamata developer bukan dari kedua belah pihak. Karena ketidak tahuan pengguna maka masalah ini bisa diabaikan dimana pengguna juga tidak keberatan dengan program yang diberikan untuk digunakan.</a:t>
            </a:r>
            <a:endParaRPr lang="id-ID" dirty="0" smtClean="0">
              <a:effectLst/>
            </a:endParaRPr>
          </a:p>
          <a:p>
            <a:pPr marL="0" indent="0">
              <a:buNone/>
            </a:pPr>
            <a:endParaRPr lang="id-ID" dirty="0"/>
          </a:p>
        </p:txBody>
      </p:sp>
    </p:spTree>
    <p:extLst>
      <p:ext uri="{BB962C8B-B14F-4D97-AF65-F5344CB8AC3E}">
        <p14:creationId xmlns:p14="http://schemas.microsoft.com/office/powerpoint/2010/main" val="23216013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913</Words>
  <Application>Microsoft Office PowerPoint</Application>
  <PresentationFormat>On-screen Show (4:3)</PresentationFormat>
  <Paragraphs>49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Strategi dan Kebijakan Teknologi Informasi</vt:lpstr>
      <vt:lpstr>Definisi Strategi</vt:lpstr>
      <vt:lpstr>PowerPoint Presentation</vt:lpstr>
      <vt:lpstr>PowerPoint Presentation</vt:lpstr>
      <vt:lpstr>PowerPoint Presentation</vt:lpstr>
      <vt:lpstr>PowerPoint Presentation</vt:lpstr>
      <vt:lpstr>PowerPoint Presentation</vt:lpstr>
      <vt:lpstr>PowerPoint Presentation</vt:lpstr>
      <vt:lpstr>Tantangan Implementasi</vt:lpstr>
      <vt:lpstr>PowerPoint Presentation</vt:lpstr>
      <vt:lpstr>PowerPoint Presentation</vt:lpstr>
      <vt:lpstr>PowerPoint Presentation</vt:lpstr>
      <vt:lpstr>PowerPoint Presentation</vt:lpstr>
      <vt:lpstr>Tantangan Manajemen</vt:lpstr>
      <vt:lpstr>PowerPoint Presentation</vt:lpstr>
      <vt:lpstr>PowerPoint Presentation</vt:lpstr>
      <vt:lpstr>PowerPoint Presentation</vt:lpstr>
      <vt:lpstr>PowerPoint Presentation</vt:lpstr>
      <vt:lpstr> Perencanaan Bisnis/TI</vt:lpstr>
      <vt:lpstr>Hubungan Strategi Bisnis, Strategi SI &amp; TI (Ward &amp; Peppar)</vt:lpstr>
      <vt:lpstr>Model Penyusunan Strategi SI dan TI</vt:lpstr>
      <vt:lpstr>Integrated Business Strategy Framework</vt:lpstr>
      <vt:lpstr>Teknik Pengidentifikasian Kebutuhan 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 dan Kebijakan Teknologi Informasi</dc:title>
  <dc:creator>Axioo</dc:creator>
  <cp:lastModifiedBy>Axioo</cp:lastModifiedBy>
  <cp:revision>9</cp:revision>
  <dcterms:created xsi:type="dcterms:W3CDTF">2015-12-16T05:33:34Z</dcterms:created>
  <dcterms:modified xsi:type="dcterms:W3CDTF">2015-12-16T06:54:32Z</dcterms:modified>
</cp:coreProperties>
</file>