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2FB4B13-14F1-4153-BC6F-E6944B45E0E9}" type="datetimeFigureOut">
              <a:rPr lang="id-ID" smtClean="0"/>
              <a:t>18/12/2015</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39473BB-11E0-4DD5-85DA-6E147069E406}" type="slidenum">
              <a:rPr lang="id-ID" smtClean="0"/>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B4B13-14F1-4153-BC6F-E6944B45E0E9}" type="datetimeFigureOut">
              <a:rPr lang="id-ID" smtClean="0"/>
              <a:t>18/12/2015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9473BB-11E0-4DD5-85DA-6E147069E406}" type="slidenum">
              <a:rPr lang="id-ID" smtClean="0"/>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B4B13-14F1-4153-BC6F-E6944B45E0E9}" type="datetimeFigureOut">
              <a:rPr lang="id-ID" smtClean="0"/>
              <a:t>18/12/2015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9473BB-11E0-4DD5-85DA-6E147069E406}" type="slidenum">
              <a:rPr lang="id-ID" smtClean="0"/>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B4B13-14F1-4153-BC6F-E6944B45E0E9}" type="datetimeFigureOut">
              <a:rPr lang="id-ID" smtClean="0"/>
              <a:t>18/12/2015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9473BB-11E0-4DD5-85DA-6E147069E406}" type="slidenum">
              <a:rPr lang="id-ID" smtClean="0"/>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FB4B13-14F1-4153-BC6F-E6944B45E0E9}" type="datetimeFigureOut">
              <a:rPr lang="id-ID" smtClean="0"/>
              <a:t>18/12/2015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9473BB-11E0-4DD5-85DA-6E147069E40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2FB4B13-14F1-4153-BC6F-E6944B45E0E9}" type="datetimeFigureOut">
              <a:rPr lang="id-ID" smtClean="0"/>
              <a:t>18/12/2015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9473BB-11E0-4DD5-85DA-6E147069E406}" type="slidenum">
              <a:rPr lang="id-ID" smtClean="0"/>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FB4B13-14F1-4153-BC6F-E6944B45E0E9}" type="datetimeFigureOut">
              <a:rPr lang="id-ID" smtClean="0"/>
              <a:t>18/12/2015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39473BB-11E0-4DD5-85DA-6E147069E406}" type="slidenum">
              <a:rPr lang="id-ID" smtClean="0"/>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FB4B13-14F1-4153-BC6F-E6944B45E0E9}" type="datetimeFigureOut">
              <a:rPr lang="id-ID" smtClean="0"/>
              <a:t>18/12/2015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39473BB-11E0-4DD5-85DA-6E147069E406}" type="slidenum">
              <a:rPr lang="id-ID" smtClean="0"/>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B4B13-14F1-4153-BC6F-E6944B45E0E9}" type="datetimeFigureOut">
              <a:rPr lang="id-ID" smtClean="0"/>
              <a:t>18/12/2015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39473BB-11E0-4DD5-85DA-6E147069E40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B4B13-14F1-4153-BC6F-E6944B45E0E9}" type="datetimeFigureOut">
              <a:rPr lang="id-ID" smtClean="0"/>
              <a:t>18/12/2015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9473BB-11E0-4DD5-85DA-6E147069E40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B4B13-14F1-4153-BC6F-E6944B45E0E9}" type="datetimeFigureOut">
              <a:rPr lang="id-ID" smtClean="0"/>
              <a:t>18/12/2015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9473BB-11E0-4DD5-85DA-6E147069E40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2FB4B13-14F1-4153-BC6F-E6944B45E0E9}" type="datetimeFigureOut">
              <a:rPr lang="id-ID" smtClean="0"/>
              <a:t>18/12/2015</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39473BB-11E0-4DD5-85DA-6E147069E40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dirty="0" smtClean="0">
                <a:latin typeface="Arial" pitchFamily="34" charset="0"/>
                <a:cs typeface="Arial" pitchFamily="34" charset="0"/>
              </a:rPr>
              <a:t>KRISIS HUMAS</a:t>
            </a:r>
            <a:endParaRPr lang="id-ID" sz="3600"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id-ID" dirty="0" smtClean="0">
              <a:latin typeface="Arial" pitchFamily="34" charset="0"/>
              <a:cs typeface="Arial" pitchFamily="34" charset="0"/>
            </a:endParaRPr>
          </a:p>
          <a:p>
            <a:r>
              <a:rPr lang="id-ID" dirty="0" smtClean="0">
                <a:latin typeface="Arial" pitchFamily="34" charset="0"/>
                <a:cs typeface="Arial" pitchFamily="34" charset="0"/>
              </a:rPr>
              <a:t>MELLY MAULIN P</a:t>
            </a:r>
            <a:endParaRPr lang="id-ID" dirty="0">
              <a:latin typeface="Arial" pitchFamily="34" charset="0"/>
              <a:cs typeface="Arial" pitchFamily="34" charset="0"/>
            </a:endParaRPr>
          </a:p>
        </p:txBody>
      </p:sp>
    </p:spTree>
    <p:extLst>
      <p:ext uri="{BB962C8B-B14F-4D97-AF65-F5344CB8AC3E}">
        <p14:creationId xmlns:p14="http://schemas.microsoft.com/office/powerpoint/2010/main" val="376993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4000" i="1" dirty="0" smtClean="0">
                <a:latin typeface="Arial" pitchFamily="34" charset="0"/>
                <a:cs typeface="Arial" pitchFamily="34" charset="0"/>
              </a:rPr>
              <a:t>Turning point in history/life</a:t>
            </a:r>
            <a:endParaRPr lang="id-ID" sz="4000" i="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id-ID" sz="3200" dirty="0" smtClean="0">
                <a:latin typeface="Gabriola" pitchFamily="82" charset="0"/>
              </a:rPr>
              <a:t>Hatur Nuhun</a:t>
            </a:r>
            <a:endParaRPr lang="id-ID" sz="3200" dirty="0">
              <a:latin typeface="Gabriola" pitchFamily="82" charset="0"/>
            </a:endParaRPr>
          </a:p>
        </p:txBody>
      </p:sp>
    </p:spTree>
    <p:extLst>
      <p:ext uri="{BB962C8B-B14F-4D97-AF65-F5344CB8AC3E}">
        <p14:creationId xmlns:p14="http://schemas.microsoft.com/office/powerpoint/2010/main" val="255418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dirty="0" smtClean="0">
                <a:latin typeface="Arial" pitchFamily="34" charset="0"/>
                <a:cs typeface="Arial" pitchFamily="34" charset="0"/>
              </a:rPr>
              <a:t>Kata krisis berasal dari bahasa Yunani krisis, yang berarti keputusan.</a:t>
            </a:r>
          </a:p>
          <a:p>
            <a:pPr algn="just"/>
            <a:r>
              <a:rPr lang="id-ID" dirty="0" smtClean="0">
                <a:latin typeface="Arial" pitchFamily="34" charset="0"/>
                <a:cs typeface="Arial" pitchFamily="34" charset="0"/>
              </a:rPr>
              <a:t>Krisis dalam bahasa Cina diucapkan dengan wei-ji dan memiliki dua arti yaitu bahaya dan peluang. </a:t>
            </a:r>
            <a:r>
              <a:rPr lang="id-ID" i="1" dirty="0" smtClean="0">
                <a:latin typeface="Arial" pitchFamily="34" charset="0"/>
                <a:cs typeface="Arial" pitchFamily="34" charset="0"/>
              </a:rPr>
              <a:t>Two side in the same coin.</a:t>
            </a:r>
          </a:p>
          <a:p>
            <a:pPr algn="just"/>
            <a:r>
              <a:rPr lang="id-ID" dirty="0" smtClean="0">
                <a:latin typeface="Arial" pitchFamily="34" charset="0"/>
                <a:cs typeface="Arial" pitchFamily="34" charset="0"/>
              </a:rPr>
              <a:t>Krisis menurut Robert P. Powell adalah kejadian yang tidak diharapkan, berdampak dramatis, kadang belum pernah terjadi sebelumnya yang mendorong organisasi kepada suatu kekacauan dan dapat menghancurkan organisasi tersebut tanpa adanya tindakan nyata.</a:t>
            </a:r>
          </a:p>
          <a:p>
            <a:pPr algn="just"/>
            <a:r>
              <a:rPr lang="id-ID" dirty="0" smtClean="0">
                <a:latin typeface="Arial" pitchFamily="34" charset="0"/>
                <a:cs typeface="Arial" pitchFamily="34" charset="0"/>
              </a:rPr>
              <a:t>Krisis Humas adalah peristiwa, rumor atau informasi yang membawa pengaruh buruk terhadap reputasi, citra dan kredibilitas perusahaan.</a:t>
            </a:r>
            <a:endParaRPr lang="id-ID" dirty="0">
              <a:latin typeface="Arial" pitchFamily="34" charset="0"/>
              <a:cs typeface="Arial" pitchFamily="34" charset="0"/>
            </a:endParaRPr>
          </a:p>
        </p:txBody>
      </p:sp>
      <p:sp>
        <p:nvSpPr>
          <p:cNvPr id="3" name="Title 2"/>
          <p:cNvSpPr>
            <a:spLocks noGrp="1"/>
          </p:cNvSpPr>
          <p:nvPr>
            <p:ph type="title"/>
          </p:nvPr>
        </p:nvSpPr>
        <p:spPr/>
        <p:txBody>
          <a:bodyPr/>
          <a:lstStyle/>
          <a:p>
            <a:r>
              <a:rPr lang="id-ID" sz="3200" dirty="0" smtClean="0">
                <a:latin typeface="Arial" pitchFamily="34" charset="0"/>
                <a:cs typeface="Arial" pitchFamily="34" charset="0"/>
              </a:rPr>
              <a:t>MEMAHAMI DEFINISI KRISIS</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33666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t>Krisis level 1 : mengakibatkan tercemarnya nama organisasi, dan hambatan dalam mewujudkan misi</a:t>
            </a:r>
          </a:p>
          <a:p>
            <a:pPr algn="just"/>
            <a:r>
              <a:rPr lang="id-ID" dirty="0" smtClean="0"/>
              <a:t>Krisis level 2 : dampak fisik, korban jiwa, rusaknya properti, hancurnya reputasi perusahaan dan kombinasinya.</a:t>
            </a:r>
          </a:p>
          <a:p>
            <a:pPr algn="just"/>
            <a:r>
              <a:rPr lang="id-ID" dirty="0" smtClean="0"/>
              <a:t>Krisis </a:t>
            </a:r>
            <a:r>
              <a:rPr lang="id-ID" dirty="0"/>
              <a:t>level </a:t>
            </a:r>
            <a:r>
              <a:rPr lang="id-ID" dirty="0" smtClean="0"/>
              <a:t>3 : dampak </a:t>
            </a:r>
            <a:r>
              <a:rPr lang="id-ID" dirty="0"/>
              <a:t>fisik, korban jiwa, rusaknya </a:t>
            </a:r>
            <a:r>
              <a:rPr lang="id-ID" dirty="0" smtClean="0"/>
              <a:t>proferti yang serius dan kemungkinan kebangkrutan. </a:t>
            </a:r>
            <a:endParaRPr lang="id-ID" dirty="0"/>
          </a:p>
        </p:txBody>
      </p:sp>
      <p:sp>
        <p:nvSpPr>
          <p:cNvPr id="3" name="Title 2"/>
          <p:cNvSpPr>
            <a:spLocks noGrp="1"/>
          </p:cNvSpPr>
          <p:nvPr>
            <p:ph type="title"/>
          </p:nvPr>
        </p:nvSpPr>
        <p:spPr/>
        <p:txBody>
          <a:bodyPr/>
          <a:lstStyle/>
          <a:p>
            <a:r>
              <a:rPr lang="id-ID" sz="3200" dirty="0" smtClean="0">
                <a:latin typeface="Arial" pitchFamily="34" charset="0"/>
                <a:cs typeface="Arial" pitchFamily="34" charset="0"/>
              </a:rPr>
              <a:t>Kategori Krisis Berdasarkan Dampaknya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375071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latin typeface="Arial" pitchFamily="34" charset="0"/>
                <a:cs typeface="Arial" pitchFamily="34" charset="0"/>
              </a:rPr>
              <a:t>Bencana alam</a:t>
            </a:r>
          </a:p>
          <a:p>
            <a:r>
              <a:rPr lang="id-ID" dirty="0" smtClean="0">
                <a:latin typeface="Arial" pitchFamily="34" charset="0"/>
                <a:cs typeface="Arial" pitchFamily="34" charset="0"/>
              </a:rPr>
              <a:t>Kecelakaan industri</a:t>
            </a:r>
          </a:p>
          <a:p>
            <a:r>
              <a:rPr lang="id-ID" dirty="0" smtClean="0">
                <a:latin typeface="Arial" pitchFamily="34" charset="0"/>
                <a:cs typeface="Arial" pitchFamily="34" charset="0"/>
              </a:rPr>
              <a:t>Produk kurang sempurna</a:t>
            </a:r>
          </a:p>
          <a:p>
            <a:r>
              <a:rPr lang="id-ID" dirty="0" smtClean="0">
                <a:latin typeface="Arial" pitchFamily="34" charset="0"/>
                <a:cs typeface="Arial" pitchFamily="34" charset="0"/>
              </a:rPr>
              <a:t>Persepsi publik</a:t>
            </a:r>
          </a:p>
          <a:p>
            <a:r>
              <a:rPr lang="id-ID" dirty="0" smtClean="0">
                <a:latin typeface="Arial" pitchFamily="34" charset="0"/>
                <a:cs typeface="Arial" pitchFamily="34" charset="0"/>
              </a:rPr>
              <a:t>Hubungan kerja yang buruk</a:t>
            </a:r>
          </a:p>
          <a:p>
            <a:r>
              <a:rPr lang="id-ID" dirty="0" smtClean="0">
                <a:latin typeface="Arial" pitchFamily="34" charset="0"/>
                <a:cs typeface="Arial" pitchFamily="34" charset="0"/>
              </a:rPr>
              <a:t>Kesalahan strategi bisnis</a:t>
            </a:r>
          </a:p>
          <a:p>
            <a:r>
              <a:rPr lang="id-ID" dirty="0" smtClean="0">
                <a:latin typeface="Arial" pitchFamily="34" charset="0"/>
                <a:cs typeface="Arial" pitchFamily="34" charset="0"/>
              </a:rPr>
              <a:t>Masalah kriminal</a:t>
            </a:r>
          </a:p>
          <a:p>
            <a:r>
              <a:rPr lang="id-ID" dirty="0" smtClean="0">
                <a:latin typeface="Arial" pitchFamily="34" charset="0"/>
                <a:cs typeface="Arial" pitchFamily="34" charset="0"/>
              </a:rPr>
              <a:t>Pergantian manajemen</a:t>
            </a:r>
          </a:p>
          <a:p>
            <a:r>
              <a:rPr lang="id-ID" dirty="0" smtClean="0">
                <a:latin typeface="Arial" pitchFamily="34" charset="0"/>
                <a:cs typeface="Arial" pitchFamily="34" charset="0"/>
              </a:rPr>
              <a:t>Persaingan bisnis</a:t>
            </a:r>
            <a:endParaRPr lang="id-ID" dirty="0">
              <a:latin typeface="Arial" pitchFamily="34" charset="0"/>
              <a:cs typeface="Arial" pitchFamily="34" charset="0"/>
            </a:endParaRPr>
          </a:p>
        </p:txBody>
      </p:sp>
      <p:sp>
        <p:nvSpPr>
          <p:cNvPr id="3" name="Title 2"/>
          <p:cNvSpPr>
            <a:spLocks noGrp="1"/>
          </p:cNvSpPr>
          <p:nvPr>
            <p:ph type="title"/>
          </p:nvPr>
        </p:nvSpPr>
        <p:spPr/>
        <p:txBody>
          <a:bodyPr/>
          <a:lstStyle/>
          <a:p>
            <a:r>
              <a:rPr lang="id-ID" sz="3200" dirty="0" smtClean="0">
                <a:latin typeface="Arial" pitchFamily="34" charset="0"/>
                <a:cs typeface="Arial" pitchFamily="34" charset="0"/>
              </a:rPr>
              <a:t>Memahami Faktor Penyebab Krisis</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77586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dirty="0" smtClean="0">
                <a:latin typeface="Arial" pitchFamily="34" charset="0"/>
                <a:cs typeface="Arial" pitchFamily="34" charset="0"/>
              </a:rPr>
              <a:t>Tahap </a:t>
            </a:r>
            <a:r>
              <a:rPr lang="id-ID" i="1" dirty="0" smtClean="0">
                <a:latin typeface="Arial" pitchFamily="34" charset="0"/>
                <a:cs typeface="Arial" pitchFamily="34" charset="0"/>
              </a:rPr>
              <a:t>pre-crisis</a:t>
            </a:r>
            <a:r>
              <a:rPr lang="id-ID" dirty="0" smtClean="0">
                <a:latin typeface="Arial" pitchFamily="34" charset="0"/>
                <a:cs typeface="Arial" pitchFamily="34" charset="0"/>
              </a:rPr>
              <a:t> [sebelum krisis], benih krisi sudah ada, namun tidak diperhatikan karena beberapa aspek perusahaan memang penuh resiko, selain itu perusahaan tidak memiliki perencanaan menghadapi krisis.</a:t>
            </a:r>
          </a:p>
          <a:p>
            <a:pPr algn="just"/>
            <a:r>
              <a:rPr lang="id-ID" dirty="0" smtClean="0">
                <a:latin typeface="Arial" pitchFamily="34" charset="0"/>
                <a:cs typeface="Arial" pitchFamily="34" charset="0"/>
              </a:rPr>
              <a:t>Tahap </a:t>
            </a:r>
            <a:r>
              <a:rPr lang="id-ID" i="1" dirty="0" smtClean="0">
                <a:latin typeface="Arial" pitchFamily="34" charset="0"/>
                <a:cs typeface="Arial" pitchFamily="34" charset="0"/>
              </a:rPr>
              <a:t>warning</a:t>
            </a:r>
            <a:r>
              <a:rPr lang="id-ID" dirty="0" smtClean="0">
                <a:latin typeface="Arial" pitchFamily="34" charset="0"/>
                <a:cs typeface="Arial" pitchFamily="34" charset="0"/>
              </a:rPr>
              <a:t> [peringatan], tahap paling penting. Suatu masalah dikenali, dipecahkan dan diakhiri atau dibiarkan berkembang. Reaksi tahap ini adalah kaget, menyangkal atau pura-pura aman.</a:t>
            </a:r>
          </a:p>
          <a:p>
            <a:pPr algn="just"/>
            <a:r>
              <a:rPr lang="id-ID" dirty="0" smtClean="0">
                <a:latin typeface="Arial" pitchFamily="34" charset="0"/>
                <a:cs typeface="Arial" pitchFamily="34" charset="0"/>
              </a:rPr>
              <a:t>Tahap </a:t>
            </a:r>
            <a:r>
              <a:rPr lang="id-ID" i="1" dirty="0" smtClean="0">
                <a:latin typeface="Arial" pitchFamily="34" charset="0"/>
                <a:cs typeface="Arial" pitchFamily="34" charset="0"/>
              </a:rPr>
              <a:t>acute crisis </a:t>
            </a:r>
            <a:r>
              <a:rPr lang="id-ID" dirty="0" smtClean="0">
                <a:latin typeface="Arial" pitchFamily="34" charset="0"/>
                <a:cs typeface="Arial" pitchFamily="34" charset="0"/>
              </a:rPr>
              <a:t>[akut], krisis mulai terbentuk, media dan publik mulai mengetahui adanya masalah. Saat ini berbagai dokumen dan modul untuk menghadapi krisi digunakan.</a:t>
            </a:r>
            <a:endParaRPr lang="id-ID" dirty="0">
              <a:latin typeface="Arial" pitchFamily="34" charset="0"/>
              <a:cs typeface="Arial" pitchFamily="34" charset="0"/>
            </a:endParaRPr>
          </a:p>
        </p:txBody>
      </p:sp>
      <p:sp>
        <p:nvSpPr>
          <p:cNvPr id="3" name="Title 2"/>
          <p:cNvSpPr>
            <a:spLocks noGrp="1"/>
          </p:cNvSpPr>
          <p:nvPr>
            <p:ph type="title"/>
          </p:nvPr>
        </p:nvSpPr>
        <p:spPr/>
        <p:txBody>
          <a:bodyPr/>
          <a:lstStyle/>
          <a:p>
            <a:r>
              <a:rPr lang="id-ID" sz="3600" dirty="0" smtClean="0">
                <a:latin typeface="Arial" pitchFamily="34" charset="0"/>
                <a:cs typeface="Arial" pitchFamily="34" charset="0"/>
              </a:rPr>
              <a:t>Siklus Krisis</a:t>
            </a:r>
            <a:endParaRPr lang="id-ID" sz="3600" dirty="0">
              <a:latin typeface="Arial" pitchFamily="34" charset="0"/>
              <a:cs typeface="Arial" pitchFamily="34" charset="0"/>
            </a:endParaRPr>
          </a:p>
        </p:txBody>
      </p:sp>
    </p:spTree>
    <p:extLst>
      <p:ext uri="{BB962C8B-B14F-4D97-AF65-F5344CB8AC3E}">
        <p14:creationId xmlns:p14="http://schemas.microsoft.com/office/powerpoint/2010/main" val="219541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latin typeface="Arial" pitchFamily="34" charset="0"/>
                <a:cs typeface="Arial" pitchFamily="34" charset="0"/>
              </a:rPr>
              <a:t>Tahap </a:t>
            </a:r>
            <a:r>
              <a:rPr lang="id-ID" i="1" dirty="0" smtClean="0">
                <a:latin typeface="Arial" pitchFamily="34" charset="0"/>
                <a:cs typeface="Arial" pitchFamily="34" charset="0"/>
              </a:rPr>
              <a:t>Clean up </a:t>
            </a:r>
            <a:r>
              <a:rPr lang="id-ID" dirty="0" smtClean="0">
                <a:latin typeface="Arial" pitchFamily="34" charset="0"/>
                <a:cs typeface="Arial" pitchFamily="34" charset="0"/>
              </a:rPr>
              <a:t>[pembersihan], waktunya untuk pemulihan dari kerugian, menyelamatkan yang tersisa. Prusahaan akan menghadapi masalah hukum, media, dan tekanan publik. </a:t>
            </a:r>
          </a:p>
          <a:p>
            <a:pPr algn="just"/>
            <a:r>
              <a:rPr lang="id-ID" dirty="0" smtClean="0">
                <a:latin typeface="Arial" pitchFamily="34" charset="0"/>
                <a:cs typeface="Arial" pitchFamily="34" charset="0"/>
              </a:rPr>
              <a:t>Tahap </a:t>
            </a:r>
            <a:r>
              <a:rPr lang="id-ID" i="1" dirty="0" smtClean="0">
                <a:latin typeface="Arial" pitchFamily="34" charset="0"/>
                <a:cs typeface="Arial" pitchFamily="34" charset="0"/>
              </a:rPr>
              <a:t>post-crisis</a:t>
            </a:r>
            <a:r>
              <a:rPr lang="id-ID" dirty="0" smtClean="0">
                <a:latin typeface="Arial" pitchFamily="34" charset="0"/>
                <a:cs typeface="Arial" pitchFamily="34" charset="0"/>
              </a:rPr>
              <a:t> [sesudah krisis], jika perusahaan memenangkan kembali kepercayaan publik dan dapat beroperasi kembali dengan normal, maka secara formal dapat dikatakan krisis telah berakhir.</a:t>
            </a:r>
            <a:endParaRPr lang="id-ID" dirty="0">
              <a:latin typeface="Arial" pitchFamily="34" charset="0"/>
              <a:cs typeface="Arial" pitchFamily="34" charset="0"/>
            </a:endParaRPr>
          </a:p>
        </p:txBody>
      </p:sp>
    </p:spTree>
    <p:extLst>
      <p:ext uri="{BB962C8B-B14F-4D97-AF65-F5344CB8AC3E}">
        <p14:creationId xmlns:p14="http://schemas.microsoft.com/office/powerpoint/2010/main" val="187859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t>Perusahaan yang sedang mengalami krisis sebaiknya cepat memberi respon kepada publik</a:t>
            </a:r>
          </a:p>
          <a:p>
            <a:pPr algn="just"/>
            <a:r>
              <a:rPr lang="id-ID" dirty="0" smtClean="0"/>
              <a:t>Perusahaan harus memberikan informasi yang jujur karena publik akan lebih mudah memaafkan kesalahan apabila perusahaan jujur.</a:t>
            </a:r>
          </a:p>
          <a:p>
            <a:pPr algn="just"/>
            <a:r>
              <a:rPr lang="id-ID" dirty="0" smtClean="0"/>
              <a:t>Informatif sehingga bisa menghindari gosip/rumor</a:t>
            </a:r>
          </a:p>
          <a:p>
            <a:pPr algn="just"/>
            <a:r>
              <a:rPr lang="id-ID" dirty="0" smtClean="0"/>
              <a:t>Memperlihatkan kepeduliaan kepada korban krisis</a:t>
            </a:r>
          </a:p>
          <a:p>
            <a:pPr algn="just"/>
            <a:r>
              <a:rPr lang="id-ID" dirty="0" smtClean="0"/>
              <a:t>Memelihara hubungan baik</a:t>
            </a:r>
            <a:endParaRPr lang="id-ID" dirty="0"/>
          </a:p>
        </p:txBody>
      </p:sp>
      <p:sp>
        <p:nvSpPr>
          <p:cNvPr id="3" name="Title 2"/>
          <p:cNvSpPr>
            <a:spLocks noGrp="1"/>
          </p:cNvSpPr>
          <p:nvPr>
            <p:ph type="title"/>
          </p:nvPr>
        </p:nvSpPr>
        <p:spPr/>
        <p:txBody>
          <a:bodyPr/>
          <a:lstStyle/>
          <a:p>
            <a:r>
              <a:rPr lang="id-ID" sz="3600" dirty="0" smtClean="0">
                <a:latin typeface="Arial" pitchFamily="34" charset="0"/>
                <a:cs typeface="Arial" pitchFamily="34" charset="0"/>
              </a:rPr>
              <a:t>5 Langkah Mengatasi Krisis Humas</a:t>
            </a:r>
            <a:endParaRPr lang="id-ID" sz="3600" dirty="0">
              <a:latin typeface="Arial" pitchFamily="34" charset="0"/>
              <a:cs typeface="Arial" pitchFamily="34" charset="0"/>
            </a:endParaRPr>
          </a:p>
        </p:txBody>
      </p:sp>
    </p:spTree>
    <p:extLst>
      <p:ext uri="{BB962C8B-B14F-4D97-AF65-F5344CB8AC3E}">
        <p14:creationId xmlns:p14="http://schemas.microsoft.com/office/powerpoint/2010/main" val="411197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down)">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latin typeface="Arial" pitchFamily="34" charset="0"/>
                <a:cs typeface="Arial" pitchFamily="34" charset="0"/>
              </a:rPr>
              <a:t>Mengumpulkan fakta</a:t>
            </a:r>
          </a:p>
          <a:p>
            <a:r>
              <a:rPr lang="id-ID" dirty="0" smtClean="0">
                <a:latin typeface="Arial" pitchFamily="34" charset="0"/>
                <a:cs typeface="Arial" pitchFamily="34" charset="0"/>
              </a:rPr>
              <a:t>Jangan panik</a:t>
            </a:r>
          </a:p>
          <a:p>
            <a:r>
              <a:rPr lang="id-ID" dirty="0" smtClean="0">
                <a:latin typeface="Arial" pitchFamily="34" charset="0"/>
                <a:cs typeface="Arial" pitchFamily="34" charset="0"/>
              </a:rPr>
              <a:t>Pilih juru bicara yang tepat</a:t>
            </a:r>
          </a:p>
          <a:p>
            <a:r>
              <a:rPr lang="id-ID" dirty="0" smtClean="0">
                <a:latin typeface="Arial" pitchFamily="34" charset="0"/>
                <a:cs typeface="Arial" pitchFamily="34" charset="0"/>
              </a:rPr>
              <a:t>Menjaga citra perusahaan</a:t>
            </a:r>
          </a:p>
          <a:p>
            <a:r>
              <a:rPr lang="id-ID" dirty="0" smtClean="0">
                <a:latin typeface="Arial" pitchFamily="34" charset="0"/>
                <a:cs typeface="Arial" pitchFamily="34" charset="0"/>
              </a:rPr>
              <a:t>Mengetahui cara merespon krisis</a:t>
            </a:r>
          </a:p>
          <a:p>
            <a:r>
              <a:rPr lang="id-ID" dirty="0" smtClean="0">
                <a:latin typeface="Arial" pitchFamily="34" charset="0"/>
                <a:cs typeface="Arial" pitchFamily="34" charset="0"/>
              </a:rPr>
              <a:t>Ada informasi yang tidak bisa diumumkan</a:t>
            </a:r>
            <a:endParaRPr lang="id-ID" dirty="0">
              <a:latin typeface="Arial" pitchFamily="34" charset="0"/>
              <a:cs typeface="Arial" pitchFamily="34" charset="0"/>
            </a:endParaRPr>
          </a:p>
        </p:txBody>
      </p:sp>
      <p:sp>
        <p:nvSpPr>
          <p:cNvPr id="3" name="Title 2"/>
          <p:cNvSpPr>
            <a:spLocks noGrp="1"/>
          </p:cNvSpPr>
          <p:nvPr>
            <p:ph type="title"/>
          </p:nvPr>
        </p:nvSpPr>
        <p:spPr/>
        <p:txBody>
          <a:bodyPr/>
          <a:lstStyle/>
          <a:p>
            <a:r>
              <a:rPr lang="id-ID" sz="3600" dirty="0" smtClean="0">
                <a:latin typeface="Arial" pitchFamily="34" charset="0"/>
                <a:cs typeface="Arial" pitchFamily="34" charset="0"/>
              </a:rPr>
              <a:t>Menghadapi Media</a:t>
            </a:r>
            <a:endParaRPr lang="id-ID" sz="3600" dirty="0">
              <a:latin typeface="Arial" pitchFamily="34" charset="0"/>
              <a:cs typeface="Arial" pitchFamily="34" charset="0"/>
            </a:endParaRPr>
          </a:p>
        </p:txBody>
      </p:sp>
    </p:spTree>
    <p:extLst>
      <p:ext uri="{BB962C8B-B14F-4D97-AF65-F5344CB8AC3E}">
        <p14:creationId xmlns:p14="http://schemas.microsoft.com/office/powerpoint/2010/main" val="72595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dow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ipe(down)">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id-ID" dirty="0" smtClean="0"/>
              <a:t>Informasikan akhir dari krisis</a:t>
            </a:r>
          </a:p>
          <a:p>
            <a:pPr>
              <a:lnSpc>
                <a:spcPct val="150000"/>
              </a:lnSpc>
            </a:pPr>
            <a:r>
              <a:rPr lang="id-ID" dirty="0" smtClean="0"/>
              <a:t>Informasikan kelanjutan/</a:t>
            </a:r>
            <a:r>
              <a:rPr lang="id-ID" i="1" dirty="0" smtClean="0"/>
              <a:t>follow</a:t>
            </a:r>
            <a:r>
              <a:rPr lang="id-ID" dirty="0" smtClean="0"/>
              <a:t> </a:t>
            </a:r>
            <a:r>
              <a:rPr lang="id-ID" i="1" dirty="0" smtClean="0"/>
              <a:t>up</a:t>
            </a:r>
          </a:p>
          <a:p>
            <a:pPr>
              <a:lnSpc>
                <a:spcPct val="150000"/>
              </a:lnSpc>
            </a:pPr>
            <a:r>
              <a:rPr lang="id-ID" dirty="0" smtClean="0"/>
              <a:t>Bangum tim komunikasi krisis</a:t>
            </a:r>
            <a:endParaRPr lang="id-ID" dirty="0"/>
          </a:p>
        </p:txBody>
      </p:sp>
      <p:sp>
        <p:nvSpPr>
          <p:cNvPr id="3" name="Title 2"/>
          <p:cNvSpPr>
            <a:spLocks noGrp="1"/>
          </p:cNvSpPr>
          <p:nvPr>
            <p:ph type="title"/>
          </p:nvPr>
        </p:nvSpPr>
        <p:spPr/>
        <p:txBody>
          <a:bodyPr/>
          <a:lstStyle/>
          <a:p>
            <a:r>
              <a:rPr lang="id-ID" sz="3600" dirty="0" smtClean="0">
                <a:latin typeface="Arial" pitchFamily="34" charset="0"/>
                <a:cs typeface="Arial" pitchFamily="34" charset="0"/>
              </a:rPr>
              <a:t>Setelah Krisis Berakhir</a:t>
            </a:r>
            <a:endParaRPr lang="id-ID" sz="3600" dirty="0">
              <a:latin typeface="Arial" pitchFamily="34" charset="0"/>
              <a:cs typeface="Arial" pitchFamily="34" charset="0"/>
            </a:endParaRPr>
          </a:p>
        </p:txBody>
      </p:sp>
    </p:spTree>
    <p:extLst>
      <p:ext uri="{BB962C8B-B14F-4D97-AF65-F5344CB8AC3E}">
        <p14:creationId xmlns:p14="http://schemas.microsoft.com/office/powerpoint/2010/main" val="234444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71</TotalTime>
  <Words>419</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KRISIS HUMAS</vt:lpstr>
      <vt:lpstr>MEMAHAMI DEFINISI KRISIS</vt:lpstr>
      <vt:lpstr>Kategori Krisis Berdasarkan Dampaknya</vt:lpstr>
      <vt:lpstr>Memahami Faktor Penyebab Krisis</vt:lpstr>
      <vt:lpstr>Siklus Krisis</vt:lpstr>
      <vt:lpstr>PowerPoint Presentation</vt:lpstr>
      <vt:lpstr>5 Langkah Mengatasi Krisis Humas</vt:lpstr>
      <vt:lpstr>Menghadapi Media</vt:lpstr>
      <vt:lpstr>Setelah Krisis Berakhir</vt:lpstr>
      <vt:lpstr>Turning point in history/life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KRISIS HUMAS</dc:title>
  <dc:creator>User Pc</dc:creator>
  <cp:lastModifiedBy>User Pc</cp:lastModifiedBy>
  <cp:revision>12</cp:revision>
  <dcterms:created xsi:type="dcterms:W3CDTF">2015-12-18T10:26:02Z</dcterms:created>
  <dcterms:modified xsi:type="dcterms:W3CDTF">2015-12-18T11:37:43Z</dcterms:modified>
</cp:coreProperties>
</file>