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256" r:id="rId2"/>
    <p:sldId id="266" r:id="rId3"/>
    <p:sldId id="267" r:id="rId4"/>
    <p:sldId id="268" r:id="rId5"/>
    <p:sldId id="269" r:id="rId6"/>
    <p:sldId id="312" r:id="rId7"/>
    <p:sldId id="271" r:id="rId8"/>
    <p:sldId id="272" r:id="rId9"/>
    <p:sldId id="273" r:id="rId10"/>
    <p:sldId id="274" r:id="rId11"/>
    <p:sldId id="275" r:id="rId12"/>
    <p:sldId id="276" r:id="rId13"/>
    <p:sldId id="277" r:id="rId14"/>
    <p:sldId id="278" r:id="rId15"/>
    <p:sldId id="279" r:id="rId16"/>
    <p:sldId id="280" r:id="rId17"/>
    <p:sldId id="281" r:id="rId18"/>
    <p:sldId id="270" r:id="rId19"/>
    <p:sldId id="282" r:id="rId20"/>
    <p:sldId id="283" r:id="rId21"/>
    <p:sldId id="284" r:id="rId22"/>
    <p:sldId id="285" r:id="rId23"/>
    <p:sldId id="286" r:id="rId24"/>
    <p:sldId id="287" r:id="rId25"/>
    <p:sldId id="288" r:id="rId26"/>
    <p:sldId id="289" r:id="rId27"/>
    <p:sldId id="290" r:id="rId28"/>
    <p:sldId id="291" r:id="rId29"/>
    <p:sldId id="292" r:id="rId30"/>
    <p:sldId id="295" r:id="rId31"/>
    <p:sldId id="296" r:id="rId32"/>
    <p:sldId id="297" r:id="rId33"/>
    <p:sldId id="298" r:id="rId34"/>
    <p:sldId id="299" r:id="rId35"/>
    <p:sldId id="300" r:id="rId36"/>
    <p:sldId id="301" r:id="rId37"/>
    <p:sldId id="302" r:id="rId38"/>
    <p:sldId id="303" r:id="rId39"/>
    <p:sldId id="304" r:id="rId40"/>
    <p:sldId id="305" r:id="rId41"/>
    <p:sldId id="311" r:id="rId42"/>
    <p:sldId id="309" r:id="rId43"/>
    <p:sldId id="263" r:id="rId44"/>
    <p:sldId id="308" r:id="rId45"/>
    <p:sldId id="258" r:id="rId46"/>
    <p:sldId id="259" r:id="rId47"/>
    <p:sldId id="26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0.wmf"/><Relationship Id="rId1" Type="http://schemas.openxmlformats.org/officeDocument/2006/relationships/image" Target="../media/image16.wmf"/><Relationship Id="rId4"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EA6E87-465A-42B0-81AE-8A5F28D5EB9F}" type="datetimeFigureOut">
              <a:rPr lang="en-US" smtClean="0"/>
              <a:pPr/>
              <a:t>9/30/2013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E5F4F7-6FC3-4F02-BF6C-12DAB542FF78}" type="slidenum">
              <a:rPr lang="en-US" smtClean="0"/>
              <a:pPr/>
              <a:t>‹#›</a:t>
            </a:fld>
            <a:endParaRPr lang="en-US"/>
          </a:p>
        </p:txBody>
      </p:sp>
    </p:spTree>
    <p:extLst>
      <p:ext uri="{BB962C8B-B14F-4D97-AF65-F5344CB8AC3E}">
        <p14:creationId xmlns:p14="http://schemas.microsoft.com/office/powerpoint/2010/main" val="55297702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C657A2-BA4F-42FF-B6A3-213035C09437}"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95B57A-CDD4-4858-B9DB-A04375B7A56E}" type="slidenum">
              <a:rPr lang="en-US" smtClean="0"/>
              <a:pPr/>
              <a:t>‹#›</a:t>
            </a:fld>
            <a:endParaRPr lang="en-US"/>
          </a:p>
        </p:txBody>
      </p:sp>
    </p:spTree>
    <p:extLst>
      <p:ext uri="{BB962C8B-B14F-4D97-AF65-F5344CB8AC3E}">
        <p14:creationId xmlns:p14="http://schemas.microsoft.com/office/powerpoint/2010/main" val="361633517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95B57A-CDD4-4858-B9DB-A04375B7A56E}"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C4AA03-1DCF-4CFB-9D64-1CDACFBD96C4}" type="slidenum">
              <a:rPr lang="en-US"/>
              <a:pPr/>
              <a:t>11</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p:txBody>
          <a:bodyPr/>
          <a:lstStyle/>
          <a:p>
            <a:pPr>
              <a:lnSpc>
                <a:spcPct val="90000"/>
              </a:lnSpc>
            </a:pPr>
            <a:r>
              <a:rPr lang="en-US"/>
              <a:t>Law of continuing change </a:t>
            </a:r>
          </a:p>
          <a:p>
            <a:pPr lvl="1">
              <a:lnSpc>
                <a:spcPct val="90000"/>
              </a:lnSpc>
            </a:pPr>
            <a:r>
              <a:rPr lang="en-US"/>
              <a:t>Systems must be continually adapted or they become progressively unsatisfactory</a:t>
            </a:r>
          </a:p>
          <a:p>
            <a:pPr>
              <a:lnSpc>
                <a:spcPct val="90000"/>
              </a:lnSpc>
            </a:pPr>
            <a:r>
              <a:rPr lang="en-US"/>
              <a:t>Law of increasing complexity </a:t>
            </a:r>
          </a:p>
          <a:p>
            <a:pPr lvl="1">
              <a:lnSpc>
                <a:spcPct val="90000"/>
              </a:lnSpc>
            </a:pPr>
            <a:r>
              <a:rPr lang="en-US"/>
              <a:t>As system evolves its complexity increases unless work is done to reduce the complexity</a:t>
            </a:r>
          </a:p>
          <a:p>
            <a:pPr>
              <a:lnSpc>
                <a:spcPct val="90000"/>
              </a:lnSpc>
            </a:pPr>
            <a:r>
              <a:rPr lang="en-US"/>
              <a:t>Law of self-regulation </a:t>
            </a:r>
          </a:p>
          <a:p>
            <a:pPr lvl="1">
              <a:lnSpc>
                <a:spcPct val="90000"/>
              </a:lnSpc>
            </a:pPr>
            <a:r>
              <a:rPr lang="en-US"/>
              <a:t>System evolution is self-regulating with its process and product measures following near normal distributions</a:t>
            </a:r>
          </a:p>
          <a:p>
            <a:pPr>
              <a:lnSpc>
                <a:spcPct val="90000"/>
              </a:lnSpc>
            </a:pPr>
            <a:r>
              <a:rPr lang="en-US"/>
              <a:t>Law of conservation of Organizational Stability </a:t>
            </a:r>
          </a:p>
          <a:p>
            <a:pPr lvl="1">
              <a:lnSpc>
                <a:spcPct val="90000"/>
              </a:lnSpc>
            </a:pPr>
            <a:r>
              <a:rPr lang="en-US"/>
              <a:t>Average effective global activity rate for an evolving systems is invariant over the product lifetime</a:t>
            </a:r>
          </a:p>
          <a:p>
            <a:pPr>
              <a:lnSpc>
                <a:spcPct val="90000"/>
              </a:lnSpc>
            </a:pPr>
            <a:r>
              <a:rPr lang="en-US"/>
              <a:t>Law of conservation of familiarity </a:t>
            </a:r>
          </a:p>
          <a:p>
            <a:pPr lvl="1">
              <a:lnSpc>
                <a:spcPct val="90000"/>
              </a:lnSpc>
            </a:pPr>
            <a:r>
              <a:rPr lang="en-US"/>
              <a:t>As system evolves all stakeholders must maintain their mastery of its content and behavior to achieve satisfactory evolution</a:t>
            </a:r>
          </a:p>
          <a:p>
            <a:pPr>
              <a:lnSpc>
                <a:spcPct val="90000"/>
              </a:lnSpc>
            </a:pPr>
            <a:r>
              <a:rPr lang="en-US"/>
              <a:t>Law of continuing growth </a:t>
            </a:r>
          </a:p>
          <a:p>
            <a:pPr lvl="1">
              <a:lnSpc>
                <a:spcPct val="90000"/>
              </a:lnSpc>
            </a:pPr>
            <a:r>
              <a:rPr lang="en-US"/>
              <a:t>Functional content of system must be continually increased to maintain user satisfaction over its lifetime</a:t>
            </a:r>
          </a:p>
          <a:p>
            <a:pPr>
              <a:lnSpc>
                <a:spcPct val="90000"/>
              </a:lnSpc>
            </a:pPr>
            <a:r>
              <a:rPr lang="en-US"/>
              <a:t>Law of declining quality </a:t>
            </a:r>
          </a:p>
          <a:p>
            <a:pPr lvl="1">
              <a:lnSpc>
                <a:spcPct val="90000"/>
              </a:lnSpc>
            </a:pPr>
            <a:r>
              <a:rPr lang="en-US"/>
              <a:t>System quality will appear to decline unless the system is rigorously maintained and adapted to environment changes</a:t>
            </a:r>
          </a:p>
          <a:p>
            <a:pPr>
              <a:lnSpc>
                <a:spcPct val="90000"/>
              </a:lnSpc>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95B57A-CDD4-4858-B9DB-A04375B7A56E}"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F77785-1F6E-41C6-B844-B9D7920CFD95}" type="datetime1">
              <a:rPr lang="en-US" smtClean="0"/>
              <a:pPr/>
              <a:t>9/30/2013</a:t>
            </a:fld>
            <a:endParaRPr lang="en-US"/>
          </a:p>
        </p:txBody>
      </p:sp>
      <p:sp>
        <p:nvSpPr>
          <p:cNvPr id="19" name="Footer Placeholder 18"/>
          <p:cNvSpPr>
            <a:spLocks noGrp="1"/>
          </p:cNvSpPr>
          <p:nvPr>
            <p:ph type="ftr" sz="quarter" idx="11"/>
          </p:nvPr>
        </p:nvSpPr>
        <p:spPr/>
        <p:txBody>
          <a:bodyPr/>
          <a:lstStyle/>
          <a:p>
            <a:r>
              <a:rPr lang="en-US" smtClean="0"/>
              <a:t>Rekayasa Perangkat Lunak - Citra N., S.Si, MT</a:t>
            </a:r>
            <a:endParaRPr lang="en-US"/>
          </a:p>
        </p:txBody>
      </p:sp>
      <p:sp>
        <p:nvSpPr>
          <p:cNvPr id="27" name="Slide Number Placeholder 26"/>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463FAA-2244-4673-955A-C759BFB5E75A}"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D7D979-3E70-4C37-AF10-DB9D7A0702DD}"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347" y="274638"/>
            <a:ext cx="8229307"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347" y="1600200"/>
            <a:ext cx="4044293"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42361" y="1600200"/>
            <a:ext cx="4044292" cy="4533900"/>
          </a:xfrm>
        </p:spPr>
        <p:txBody>
          <a:bodyPr/>
          <a:lstStyle/>
          <a:p>
            <a:endParaRPr lang="id-ID"/>
          </a:p>
        </p:txBody>
      </p:sp>
      <p:sp>
        <p:nvSpPr>
          <p:cNvPr id="5" name="Slide Number Placeholder 4"/>
          <p:cNvSpPr>
            <a:spLocks noGrp="1"/>
          </p:cNvSpPr>
          <p:nvPr>
            <p:ph type="sldNum" sz="quarter" idx="10"/>
          </p:nvPr>
        </p:nvSpPr>
        <p:spPr>
          <a:xfrm>
            <a:off x="6553836" y="6243638"/>
            <a:ext cx="2132818" cy="457200"/>
          </a:xfrm>
        </p:spPr>
        <p:txBody>
          <a:bodyPr/>
          <a:lstStyle>
            <a:lvl1pPr>
              <a:defRPr/>
            </a:lvl1pPr>
          </a:lstStyle>
          <a:p>
            <a:fld id="{2FC77286-5B0B-4B44-A1A5-B2D6316FAB6D}" type="slidenum">
              <a:rPr lang="en-US"/>
              <a:pPr/>
              <a:t>‹#›</a:t>
            </a:fld>
            <a:endParaRPr lang="en-US"/>
          </a:p>
        </p:txBody>
      </p:sp>
      <p:sp>
        <p:nvSpPr>
          <p:cNvPr id="6" name="Date Placeholder 5"/>
          <p:cNvSpPr>
            <a:spLocks noGrp="1"/>
          </p:cNvSpPr>
          <p:nvPr>
            <p:ph type="dt" sz="half" idx="11"/>
          </p:nvPr>
        </p:nvSpPr>
        <p:spPr>
          <a:xfrm>
            <a:off x="457347" y="6243638"/>
            <a:ext cx="2132819" cy="457200"/>
          </a:xfrm>
        </p:spPr>
        <p:txBody>
          <a:bodyPr/>
          <a:lstStyle>
            <a:lvl1pPr>
              <a:defRPr/>
            </a:lvl1pPr>
          </a:lstStyle>
          <a:p>
            <a:endParaRPr lang="en-US"/>
          </a:p>
        </p:txBody>
      </p:sp>
      <p:sp>
        <p:nvSpPr>
          <p:cNvPr id="7" name="Footer Placeholder 6"/>
          <p:cNvSpPr>
            <a:spLocks noGrp="1"/>
          </p:cNvSpPr>
          <p:nvPr>
            <p:ph type="ftr" sz="quarter" idx="12"/>
          </p:nvPr>
        </p:nvSpPr>
        <p:spPr>
          <a:xfrm>
            <a:off x="3123736" y="6243638"/>
            <a:ext cx="2896528"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510B1-12A0-4523-AB1F-9E6245A49E7D}"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5B1443-8324-4F0B-95B5-EF6F498AB595}"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0660608B-D438-4EE7-8975-14D9F62648B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C1C428-DAA9-4AA6-89A0-BEA88C5EAD13}"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2BD3DE-0AA1-4808-90B0-E67D214CA1C7}" type="datetime1">
              <a:rPr lang="en-US" smtClean="0"/>
              <a:pPr/>
              <a:t>9/30/2013</a:t>
            </a:fld>
            <a:endParaRPr lang="en-US"/>
          </a:p>
        </p:txBody>
      </p:sp>
      <p:sp>
        <p:nvSpPr>
          <p:cNvPr id="8" name="Footer Placeholder 7"/>
          <p:cNvSpPr>
            <a:spLocks noGrp="1"/>
          </p:cNvSpPr>
          <p:nvPr>
            <p:ph type="ftr" sz="quarter" idx="11"/>
          </p:nvPr>
        </p:nvSpPr>
        <p:spPr/>
        <p:txBody>
          <a:bodyPr/>
          <a:lstStyle/>
          <a:p>
            <a:r>
              <a:rPr lang="en-US" smtClean="0"/>
              <a:t>Rekayasa Perangkat Lunak - Citra N., S.Si, MT</a:t>
            </a:r>
            <a:endParaRPr lang="en-US"/>
          </a:p>
        </p:txBody>
      </p:sp>
      <p:sp>
        <p:nvSpPr>
          <p:cNvPr id="9" name="Slide Number Placeholder 8"/>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9ECA9B0-014A-44F2-AC1A-2759C2213C07}" type="datetime1">
              <a:rPr lang="en-US" smtClean="0"/>
              <a:pPr/>
              <a:t>9/30/2013</a:t>
            </a:fld>
            <a:endParaRPr lang="en-US"/>
          </a:p>
        </p:txBody>
      </p:sp>
      <p:sp>
        <p:nvSpPr>
          <p:cNvPr id="4" name="Footer Placeholder 3"/>
          <p:cNvSpPr>
            <a:spLocks noGrp="1"/>
          </p:cNvSpPr>
          <p:nvPr>
            <p:ph type="ftr" sz="quarter" idx="11"/>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22746-4047-4AA1-B77E-380F0FDE8B0C}" type="datetime1">
              <a:rPr lang="en-US" smtClean="0"/>
              <a:pPr/>
              <a:t>9/30/2013</a:t>
            </a:fld>
            <a:endParaRPr lang="en-US"/>
          </a:p>
        </p:txBody>
      </p:sp>
      <p:sp>
        <p:nvSpPr>
          <p:cNvPr id="3" name="Footer Placeholder 2"/>
          <p:cNvSpPr>
            <a:spLocks noGrp="1"/>
          </p:cNvSpPr>
          <p:nvPr>
            <p:ph type="ftr" sz="quarter" idx="11"/>
          </p:nvPr>
        </p:nvSpPr>
        <p:spPr/>
        <p:txBody>
          <a:bodyPr/>
          <a:lstStyle/>
          <a:p>
            <a:r>
              <a:rPr lang="en-US" smtClean="0"/>
              <a:t>Rekayasa Perangkat Lunak - Citra N., S.Si, MT</a:t>
            </a:r>
            <a:endParaRPr lang="en-US"/>
          </a:p>
        </p:txBody>
      </p:sp>
      <p:sp>
        <p:nvSpPr>
          <p:cNvPr id="4" name="Slide Number Placeholder 3"/>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A23761-3C45-49E8-B057-2E563853A7F8}"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0660608B-D438-4EE7-8975-14D9F62648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50FD30-7E0A-4CAE-A1C2-8CAB76668BED}"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60608B-D438-4EE7-8975-14D9F62648B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846FE-2580-44AF-93A8-75E9C4162582}" type="datetime1">
              <a:rPr lang="en-US" smtClean="0"/>
              <a:pPr/>
              <a:t>9/30/2013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Rekayasa Perangkat Lunak - Citra N., S.Si, MT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60608B-D438-4EE7-8975-14D9F62648B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25.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wmf"/><Relationship Id="rId5" Type="http://schemas.openxmlformats.org/officeDocument/2006/relationships/oleObject" Target="../embeddings/oleObject17.bin"/><Relationship Id="rId10" Type="http://schemas.openxmlformats.org/officeDocument/2006/relationships/image" Target="../media/image18.wmf"/><Relationship Id="rId4" Type="http://schemas.openxmlformats.org/officeDocument/2006/relationships/image" Target="../media/image16.wmf"/><Relationship Id="rId9" Type="http://schemas.openxmlformats.org/officeDocument/2006/relationships/oleObject" Target="../embeddings/oleObject19.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1.wmf"/><Relationship Id="rId5" Type="http://schemas.openxmlformats.org/officeDocument/2006/relationships/oleObject" Target="../embeddings/oleObject23.bin"/><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image" Target="../media/image3.emf"/><Relationship Id="rId5" Type="http://schemas.openxmlformats.org/officeDocument/2006/relationships/oleObject" Target="../embeddings/oleObject26.bin"/><Relationship Id="rId4" Type="http://schemas.openxmlformats.org/officeDocument/2006/relationships/image" Target="../media/image2.emf"/></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dirty="0" smtClean="0"/>
              <a:t>INTRODUCTION TO SOFTWARE ENGINEERING</a:t>
            </a:r>
            <a:endParaRPr lang="en-US" dirty="0"/>
          </a:p>
        </p:txBody>
      </p:sp>
      <p:sp>
        <p:nvSpPr>
          <p:cNvPr id="3" name="Subtitle 2"/>
          <p:cNvSpPr>
            <a:spLocks noGrp="1"/>
          </p:cNvSpPr>
          <p:nvPr>
            <p:ph type="subTitle" idx="1"/>
          </p:nvPr>
        </p:nvSpPr>
        <p:spPr/>
        <p:txBody>
          <a:bodyPr/>
          <a:lstStyle/>
          <a:p>
            <a:r>
              <a:rPr lang="id-ID" dirty="0" smtClean="0"/>
              <a:t>Citra  Noviyasari, S.Si, MT</a:t>
            </a: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1</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Legacy Software</a:t>
            </a:r>
          </a:p>
        </p:txBody>
      </p:sp>
      <p:sp>
        <p:nvSpPr>
          <p:cNvPr id="353283" name="Rectangle 3"/>
          <p:cNvSpPr>
            <a:spLocks noGrp="1" noChangeArrowheads="1"/>
          </p:cNvSpPr>
          <p:nvPr>
            <p:ph type="body" idx="1"/>
          </p:nvPr>
        </p:nvSpPr>
        <p:spPr/>
        <p:txBody>
          <a:bodyPr/>
          <a:lstStyle/>
          <a:p>
            <a:r>
              <a:rPr lang="en-US" sz="2800"/>
              <a:t>must be adapted to meet the needs of new computing environments or technology</a:t>
            </a:r>
          </a:p>
          <a:p>
            <a:r>
              <a:rPr lang="en-US" sz="2800"/>
              <a:t>must be enhanced to implement new business requirements</a:t>
            </a:r>
          </a:p>
          <a:p>
            <a:r>
              <a:rPr lang="en-US" sz="2800"/>
              <a:t>must be extended to make it interoperable with more modern systems or databases</a:t>
            </a:r>
          </a:p>
          <a:p>
            <a:r>
              <a:rPr lang="en-US" sz="2800"/>
              <a:t>must be re-architected to make it viable within a network environment</a:t>
            </a:r>
          </a:p>
        </p:txBody>
      </p:sp>
      <p:sp>
        <p:nvSpPr>
          <p:cNvPr id="35328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Software Evolution</a:t>
            </a:r>
          </a:p>
        </p:txBody>
      </p:sp>
      <p:sp>
        <p:nvSpPr>
          <p:cNvPr id="260099" name="Rectangle 3"/>
          <p:cNvSpPr>
            <a:spLocks noGrp="1" noChangeArrowheads="1"/>
          </p:cNvSpPr>
          <p:nvPr>
            <p:ph type="body" idx="1"/>
          </p:nvPr>
        </p:nvSpPr>
        <p:spPr/>
        <p:txBody>
          <a:bodyPr/>
          <a:lstStyle/>
          <a:p>
            <a:r>
              <a:rPr lang="en-US"/>
              <a:t>Process by which programs change shape, adapt to the market place, and inherit characteristics from preexisting programs </a:t>
            </a:r>
          </a:p>
          <a:p>
            <a:r>
              <a:rPr lang="en-US"/>
              <a:t>Unified theory for software evolution (Lehman):</a:t>
            </a:r>
          </a:p>
          <a:p>
            <a:pPr lvl="1"/>
            <a:r>
              <a:rPr lang="en-US"/>
              <a:t>Law of continuing change </a:t>
            </a:r>
          </a:p>
          <a:p>
            <a:pPr lvl="1"/>
            <a:r>
              <a:rPr lang="en-US"/>
              <a:t>Law of increasing complexity </a:t>
            </a:r>
          </a:p>
          <a:p>
            <a:pPr lvl="1"/>
            <a:r>
              <a:rPr lang="en-US"/>
              <a:t>…</a:t>
            </a:r>
          </a:p>
        </p:txBody>
      </p:sp>
      <p:sp>
        <p:nvSpPr>
          <p:cNvPr id="260100"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9" name="Rectangle 5"/>
          <p:cNvSpPr>
            <a:spLocks noGrp="1" noChangeArrowheads="1"/>
          </p:cNvSpPr>
          <p:nvPr>
            <p:ph type="title"/>
          </p:nvPr>
        </p:nvSpPr>
        <p:spPr/>
        <p:txBody>
          <a:bodyPr/>
          <a:lstStyle/>
          <a:p>
            <a:r>
              <a:rPr lang="en-US"/>
              <a:t>The Cost of Change</a:t>
            </a:r>
          </a:p>
        </p:txBody>
      </p:sp>
      <p:pic>
        <p:nvPicPr>
          <p:cNvPr id="333828" name="Picture 4"/>
          <p:cNvPicPr>
            <a:picLocks noGrp="1" noChangeArrowheads="1"/>
          </p:cNvPicPr>
          <p:nvPr>
            <p:ph idx="1"/>
          </p:nvPr>
        </p:nvPicPr>
        <p:blipFill>
          <a:blip r:embed="rId2"/>
          <a:srcRect/>
          <a:stretch>
            <a:fillRect/>
          </a:stretch>
        </p:blipFill>
        <p:spPr>
          <a:xfrm>
            <a:off x="2015550" y="2012950"/>
            <a:ext cx="5112900" cy="3708400"/>
          </a:xfrm>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sz="3200"/>
              <a:t>Important Questions for Software Engineers</a:t>
            </a:r>
            <a:r>
              <a:rPr lang="en-US" sz="4000"/>
              <a:t> </a:t>
            </a:r>
          </a:p>
        </p:txBody>
      </p:sp>
      <p:sp>
        <p:nvSpPr>
          <p:cNvPr id="257027" name="Rectangle 3"/>
          <p:cNvSpPr>
            <a:spLocks noGrp="1" noChangeArrowheads="1"/>
          </p:cNvSpPr>
          <p:nvPr>
            <p:ph type="body" idx="1"/>
          </p:nvPr>
        </p:nvSpPr>
        <p:spPr/>
        <p:txBody>
          <a:bodyPr/>
          <a:lstStyle/>
          <a:p>
            <a:r>
              <a:rPr lang="en-US" sz="2800"/>
              <a:t>Why does it take so long to get software finished? </a:t>
            </a:r>
          </a:p>
          <a:p>
            <a:r>
              <a:rPr lang="en-US" sz="2800"/>
              <a:t>Why are development costs so high? </a:t>
            </a:r>
          </a:p>
          <a:p>
            <a:r>
              <a:rPr lang="en-US" sz="2800"/>
              <a:t>Why can't we find all errors before we give the software to our customers? </a:t>
            </a:r>
          </a:p>
          <a:p>
            <a:r>
              <a:rPr lang="en-US" sz="2800"/>
              <a:t>Why do we continue to have difficulty in measuring progress as software is being developed?</a:t>
            </a:r>
          </a:p>
        </p:txBody>
      </p:sp>
      <p:sp>
        <p:nvSpPr>
          <p:cNvPr id="257028"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457200" y="457200"/>
            <a:ext cx="8229600" cy="1143000"/>
          </a:xfrm>
        </p:spPr>
        <p:txBody>
          <a:bodyPr/>
          <a:lstStyle/>
          <a:p>
            <a:r>
              <a:rPr lang="en-US" dirty="0"/>
              <a:t>Software Myths </a:t>
            </a:r>
          </a:p>
        </p:txBody>
      </p:sp>
      <p:sp>
        <p:nvSpPr>
          <p:cNvPr id="261123" name="Rectangle 3"/>
          <p:cNvSpPr>
            <a:spLocks noGrp="1" noChangeArrowheads="1"/>
          </p:cNvSpPr>
          <p:nvPr>
            <p:ph type="body" idx="1"/>
          </p:nvPr>
        </p:nvSpPr>
        <p:spPr>
          <a:xfrm>
            <a:off x="1335394" y="1600200"/>
            <a:ext cx="6191769" cy="4533900"/>
          </a:xfrm>
        </p:spPr>
        <p:txBody>
          <a:bodyPr/>
          <a:lstStyle/>
          <a:p>
            <a:r>
              <a:rPr lang="en-US" sz="2800"/>
              <a:t>Still believed by many managers and practitioners </a:t>
            </a:r>
          </a:p>
          <a:p>
            <a:r>
              <a:rPr lang="en-US" sz="2800"/>
              <a:t>Insidious because they do have elements of truth </a:t>
            </a:r>
          </a:p>
          <a:p>
            <a:r>
              <a:rPr lang="en-US" sz="2800"/>
              <a:t>Every practitioner and manager should understand the reality of the software business.</a:t>
            </a:r>
          </a:p>
        </p:txBody>
      </p:sp>
      <p:sp>
        <p:nvSpPr>
          <p:cNvPr id="26112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457200"/>
            <a:ext cx="8229600" cy="1143000"/>
          </a:xfrm>
        </p:spPr>
        <p:txBody>
          <a:bodyPr/>
          <a:lstStyle/>
          <a:p>
            <a:r>
              <a:rPr lang="en-US" sz="3200" i="1" dirty="0"/>
              <a:t>Software Myths:</a:t>
            </a:r>
            <a:br>
              <a:rPr lang="en-US" sz="3200" i="1" dirty="0"/>
            </a:br>
            <a:r>
              <a:rPr lang="en-US" sz="3200" i="1" dirty="0"/>
              <a:t>Clients’ point of view</a:t>
            </a:r>
            <a:endParaRPr lang="en-GB" sz="3200" i="1" dirty="0"/>
          </a:p>
        </p:txBody>
      </p:sp>
      <p:sp>
        <p:nvSpPr>
          <p:cNvPr id="140291" name="Rectangle 3"/>
          <p:cNvSpPr>
            <a:spLocks noGrp="1" noChangeArrowheads="1"/>
          </p:cNvSpPr>
          <p:nvPr>
            <p:ph type="body" sz="half" idx="1"/>
          </p:nvPr>
        </p:nvSpPr>
        <p:spPr>
          <a:xfrm>
            <a:off x="457347" y="1600200"/>
            <a:ext cx="4039895" cy="4533900"/>
          </a:xfrm>
        </p:spPr>
        <p:txBody>
          <a:bodyPr/>
          <a:lstStyle/>
          <a:p>
            <a:pPr>
              <a:spcAft>
                <a:spcPct val="50000"/>
              </a:spcAft>
              <a:buFont typeface="Wingdings" pitchFamily="2" charset="2"/>
              <a:buNone/>
            </a:pPr>
            <a:r>
              <a:rPr lang="en-US" sz="2400"/>
              <a:t>Myths:</a:t>
            </a:r>
          </a:p>
          <a:p>
            <a:pPr>
              <a:spcAft>
                <a:spcPct val="50000"/>
              </a:spcAft>
              <a:buFont typeface="Wingdings" pitchFamily="2" charset="2"/>
              <a:buChar char="l"/>
            </a:pPr>
            <a:r>
              <a:rPr lang="en-US" sz="2400"/>
              <a:t>A general statement of objectives is enough to get going.  Fill in the details later.</a:t>
            </a:r>
          </a:p>
          <a:p>
            <a:pPr>
              <a:spcAft>
                <a:spcPct val="50000"/>
              </a:spcAft>
              <a:buFont typeface="Wingdings" pitchFamily="2" charset="2"/>
              <a:buChar char="l"/>
            </a:pPr>
            <a:r>
              <a:rPr lang="en-US" sz="2400"/>
              <a:t>Project requirements continually change, but change can be easily accommodated because software is flexible.</a:t>
            </a:r>
          </a:p>
          <a:p>
            <a:endParaRPr lang="en-GB" sz="2400"/>
          </a:p>
        </p:txBody>
      </p:sp>
      <p:sp>
        <p:nvSpPr>
          <p:cNvPr id="140292" name="Rectangle 4"/>
          <p:cNvSpPr>
            <a:spLocks noGrp="1" noChangeArrowheads="1"/>
          </p:cNvSpPr>
          <p:nvPr>
            <p:ph type="body" sz="half" idx="2"/>
          </p:nvPr>
        </p:nvSpPr>
        <p:spPr>
          <a:xfrm>
            <a:off x="4646758" y="1600200"/>
            <a:ext cx="4039895" cy="4533900"/>
          </a:xfrm>
        </p:spPr>
        <p:txBody>
          <a:bodyPr/>
          <a:lstStyle/>
          <a:p>
            <a:pPr>
              <a:buFont typeface="Wingdings" pitchFamily="2" charset="2"/>
              <a:buNone/>
            </a:pPr>
            <a:r>
              <a:rPr lang="en-US"/>
              <a:t>Reality:</a:t>
            </a:r>
          </a:p>
          <a:p>
            <a:pPr>
              <a:spcAft>
                <a:spcPct val="50000"/>
              </a:spcAft>
              <a:buFont typeface="Wingdings" pitchFamily="2" charset="2"/>
              <a:buChar char="l"/>
            </a:pPr>
            <a:r>
              <a:rPr lang="en-US" sz="2400"/>
              <a:t>Poor up-front definition of the requirements is </a:t>
            </a:r>
            <a:r>
              <a:rPr lang="en-US" sz="2400" i="1"/>
              <a:t>THE</a:t>
            </a:r>
            <a:r>
              <a:rPr lang="en-US" sz="2400"/>
              <a:t>  major cause of poor and late software.</a:t>
            </a:r>
          </a:p>
          <a:p>
            <a:pPr>
              <a:spcAft>
                <a:spcPct val="50000"/>
              </a:spcAft>
              <a:buFont typeface="Wingdings" pitchFamily="2" charset="2"/>
              <a:buChar char="l"/>
            </a:pPr>
            <a:r>
              <a:rPr lang="en-US" sz="2400"/>
              <a:t>Cost of the change to software in order to fix an error increases dramatically in later phases of the life of the software.</a:t>
            </a:r>
            <a:endParaRPr lang="en-GB"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347" y="274638"/>
            <a:ext cx="8229307" cy="1020762"/>
          </a:xfrm>
        </p:spPr>
        <p:txBody>
          <a:bodyPr/>
          <a:lstStyle/>
          <a:p>
            <a:r>
              <a:rPr lang="en-US" sz="2800" i="1"/>
              <a:t>Software Myths: </a:t>
            </a:r>
            <a:br>
              <a:rPr lang="en-US" sz="2800" i="1"/>
            </a:br>
            <a:r>
              <a:rPr lang="en-US" sz="2800" i="1"/>
              <a:t>Developers’ point of view</a:t>
            </a:r>
            <a:endParaRPr lang="en-GB" sz="2800" i="1"/>
          </a:p>
        </p:txBody>
      </p:sp>
      <p:sp>
        <p:nvSpPr>
          <p:cNvPr id="141315" name="Rectangle 3"/>
          <p:cNvSpPr>
            <a:spLocks noGrp="1" noChangeArrowheads="1"/>
          </p:cNvSpPr>
          <p:nvPr>
            <p:ph type="body" sz="half" idx="1"/>
          </p:nvPr>
        </p:nvSpPr>
        <p:spPr>
          <a:xfrm>
            <a:off x="687486" y="1371600"/>
            <a:ext cx="3815619" cy="4724400"/>
          </a:xfrm>
        </p:spPr>
        <p:txBody>
          <a:bodyPr/>
          <a:lstStyle/>
          <a:p>
            <a:pPr>
              <a:spcAft>
                <a:spcPct val="50000"/>
              </a:spcAft>
              <a:buFont typeface="Wingdings" pitchFamily="2" charset="2"/>
              <a:buNone/>
            </a:pPr>
            <a:r>
              <a:rPr lang="en-US"/>
              <a:t>Myths:</a:t>
            </a:r>
          </a:p>
          <a:p>
            <a:pPr>
              <a:spcAft>
                <a:spcPct val="50000"/>
              </a:spcAft>
              <a:buFont typeface="Wingdings" pitchFamily="2" charset="2"/>
              <a:buChar char="l"/>
            </a:pPr>
            <a:r>
              <a:rPr lang="en-US" sz="2000"/>
              <a:t>Once a program is written and works, the developer's job is done.</a:t>
            </a:r>
          </a:p>
          <a:p>
            <a:pPr>
              <a:spcAft>
                <a:spcPct val="50000"/>
              </a:spcAft>
              <a:buFont typeface="Wingdings" pitchFamily="2" charset="2"/>
              <a:buChar char="l"/>
            </a:pPr>
            <a:r>
              <a:rPr lang="en-US" sz="2000"/>
              <a:t>Until a program is running, there is no way to assess its quality.</a:t>
            </a:r>
          </a:p>
          <a:p>
            <a:pPr>
              <a:spcAft>
                <a:spcPct val="50000"/>
              </a:spcAft>
              <a:buFont typeface="Wingdings" pitchFamily="2" charset="2"/>
              <a:buChar char="l"/>
            </a:pPr>
            <a:r>
              <a:rPr lang="en-US" sz="2000"/>
              <a:t>The only deliverable for a successful project is a working program.</a:t>
            </a:r>
            <a:endParaRPr lang="en-GB" sz="2000"/>
          </a:p>
        </p:txBody>
      </p:sp>
      <p:sp>
        <p:nvSpPr>
          <p:cNvPr id="141316" name="Rectangle 4"/>
          <p:cNvSpPr>
            <a:spLocks noGrp="1" noChangeArrowheads="1"/>
          </p:cNvSpPr>
          <p:nvPr>
            <p:ph type="body" sz="half" idx="2"/>
          </p:nvPr>
        </p:nvSpPr>
        <p:spPr>
          <a:xfrm>
            <a:off x="4643827" y="1295400"/>
            <a:ext cx="3815620" cy="4800600"/>
          </a:xfrm>
        </p:spPr>
        <p:txBody>
          <a:bodyPr/>
          <a:lstStyle/>
          <a:p>
            <a:pPr>
              <a:lnSpc>
                <a:spcPct val="90000"/>
              </a:lnSpc>
              <a:spcAft>
                <a:spcPct val="50000"/>
              </a:spcAft>
              <a:buFont typeface="Wingdings" pitchFamily="2" charset="2"/>
              <a:buNone/>
            </a:pPr>
            <a:r>
              <a:rPr lang="en-US" sz="2400"/>
              <a:t>Reality:</a:t>
            </a:r>
          </a:p>
          <a:p>
            <a:pPr>
              <a:lnSpc>
                <a:spcPct val="90000"/>
              </a:lnSpc>
              <a:spcAft>
                <a:spcPct val="50000"/>
              </a:spcAft>
              <a:buFont typeface="Wingdings" pitchFamily="2" charset="2"/>
              <a:buChar char="l"/>
            </a:pPr>
            <a:r>
              <a:rPr lang="en-US" sz="2000"/>
              <a:t>50%-70% of the effort expended on a program occurs after it is delivered to the customer.</a:t>
            </a:r>
          </a:p>
          <a:p>
            <a:pPr>
              <a:lnSpc>
                <a:spcPct val="90000"/>
              </a:lnSpc>
              <a:spcAft>
                <a:spcPct val="50000"/>
              </a:spcAft>
              <a:buFont typeface="Wingdings" pitchFamily="2" charset="2"/>
              <a:buChar char="l"/>
            </a:pPr>
            <a:r>
              <a:rPr lang="en-US" sz="2000"/>
              <a:t>Software reviews can be more effective in finding errors than testing for certain classes of errors.</a:t>
            </a:r>
          </a:p>
          <a:p>
            <a:pPr>
              <a:lnSpc>
                <a:spcPct val="90000"/>
              </a:lnSpc>
              <a:spcAft>
                <a:spcPct val="50000"/>
              </a:spcAft>
              <a:buFont typeface="Wingdings" pitchFamily="2" charset="2"/>
              <a:buChar char="l"/>
            </a:pPr>
            <a:r>
              <a:rPr lang="en-US" sz="2000"/>
              <a:t>A software configuration includes documentation, regeneration files, test input data, and test results data.</a:t>
            </a:r>
            <a:endParaRPr lang="en-GB"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457200"/>
            <a:ext cx="8229600" cy="1143000"/>
          </a:xfrm>
        </p:spPr>
        <p:txBody>
          <a:bodyPr/>
          <a:lstStyle/>
          <a:p>
            <a:r>
              <a:rPr lang="en-US" sz="3200" i="1" dirty="0"/>
              <a:t>Software Myths: </a:t>
            </a:r>
            <a:br>
              <a:rPr lang="en-US" sz="3200" i="1" dirty="0"/>
            </a:br>
            <a:r>
              <a:rPr lang="en-US" sz="3200" i="1" dirty="0"/>
              <a:t>Management’s point of view</a:t>
            </a:r>
            <a:endParaRPr lang="en-GB" sz="3200" i="1" dirty="0"/>
          </a:p>
        </p:txBody>
      </p:sp>
      <p:sp>
        <p:nvSpPr>
          <p:cNvPr id="142339" name="Rectangle 3"/>
          <p:cNvSpPr>
            <a:spLocks noGrp="1" noChangeArrowheads="1"/>
          </p:cNvSpPr>
          <p:nvPr>
            <p:ph type="body" sz="half" idx="1"/>
          </p:nvPr>
        </p:nvSpPr>
        <p:spPr>
          <a:xfrm>
            <a:off x="457347" y="1600200"/>
            <a:ext cx="4039895" cy="4533900"/>
          </a:xfrm>
        </p:spPr>
        <p:txBody>
          <a:bodyPr/>
          <a:lstStyle/>
          <a:p>
            <a:pPr>
              <a:buFont typeface="Wingdings" pitchFamily="2" charset="2"/>
              <a:buNone/>
            </a:pPr>
            <a:r>
              <a:rPr lang="en-US" sz="2400" dirty="0"/>
              <a:t>Myths:</a:t>
            </a:r>
          </a:p>
          <a:p>
            <a:pPr>
              <a:spcAft>
                <a:spcPct val="50000"/>
              </a:spcAft>
              <a:buFont typeface="Wingdings" pitchFamily="2" charset="2"/>
              <a:buChar char="l"/>
            </a:pPr>
            <a:r>
              <a:rPr lang="en-US" sz="2400" dirty="0"/>
              <a:t>Books of standards exist in-house so software will be developed satisfactorily.</a:t>
            </a:r>
          </a:p>
          <a:p>
            <a:pPr>
              <a:spcAft>
                <a:spcPct val="50000"/>
              </a:spcAft>
              <a:buFont typeface="Wingdings" pitchFamily="2" charset="2"/>
              <a:buChar char="l"/>
            </a:pPr>
            <a:r>
              <a:rPr lang="en-US" sz="2400" dirty="0"/>
              <a:t>Computers and software tools that are available in-house are sufficient.</a:t>
            </a:r>
          </a:p>
          <a:p>
            <a:pPr>
              <a:spcAft>
                <a:spcPct val="50000"/>
              </a:spcAft>
              <a:buFont typeface="Wingdings" pitchFamily="2" charset="2"/>
              <a:buChar char="l"/>
            </a:pPr>
            <a:r>
              <a:rPr lang="en-US" sz="2400" dirty="0"/>
              <a:t>We can always add more programmers if the project gets behind.</a:t>
            </a:r>
          </a:p>
          <a:p>
            <a:endParaRPr lang="en-GB" sz="2400" dirty="0"/>
          </a:p>
        </p:txBody>
      </p:sp>
      <p:sp>
        <p:nvSpPr>
          <p:cNvPr id="142340" name="Rectangle 4"/>
          <p:cNvSpPr>
            <a:spLocks noGrp="1" noChangeArrowheads="1"/>
          </p:cNvSpPr>
          <p:nvPr>
            <p:ph type="body" sz="half" idx="2"/>
          </p:nvPr>
        </p:nvSpPr>
        <p:spPr>
          <a:xfrm>
            <a:off x="4646758" y="1600200"/>
            <a:ext cx="4039895" cy="4533900"/>
          </a:xfrm>
        </p:spPr>
        <p:txBody>
          <a:bodyPr>
            <a:normAutofit lnSpcReduction="10000"/>
          </a:bodyPr>
          <a:lstStyle/>
          <a:p>
            <a:pPr>
              <a:spcAft>
                <a:spcPct val="50000"/>
              </a:spcAft>
              <a:buFont typeface="Wingdings" pitchFamily="2" charset="2"/>
              <a:buNone/>
            </a:pPr>
            <a:r>
              <a:rPr lang="en-US" sz="2400"/>
              <a:t>Reality:</a:t>
            </a:r>
          </a:p>
          <a:p>
            <a:pPr>
              <a:spcAft>
                <a:spcPct val="50000"/>
              </a:spcAft>
              <a:buFont typeface="Wingdings" pitchFamily="2" charset="2"/>
              <a:buChar char="l"/>
            </a:pPr>
            <a:r>
              <a:rPr lang="en-US" sz="2400"/>
              <a:t>Books may exist, but they are usually not up to date and not used.</a:t>
            </a:r>
          </a:p>
          <a:p>
            <a:pPr>
              <a:spcAft>
                <a:spcPct val="50000"/>
              </a:spcAft>
              <a:buFont typeface="Wingdings" pitchFamily="2" charset="2"/>
              <a:buChar char="l"/>
            </a:pPr>
            <a:r>
              <a:rPr lang="en-US" sz="2400"/>
              <a:t>CASE</a:t>
            </a:r>
            <a:r>
              <a:rPr lang="en-US" sz="2400" baseline="30000"/>
              <a:t>(**)</a:t>
            </a:r>
            <a:r>
              <a:rPr lang="en-US" sz="2400"/>
              <a:t> tools are needed but are not usually obtained or used.</a:t>
            </a:r>
          </a:p>
          <a:p>
            <a:pPr>
              <a:spcAft>
                <a:spcPct val="50000"/>
              </a:spcAft>
              <a:buFont typeface="Wingdings" pitchFamily="2" charset="2"/>
              <a:buChar char="l"/>
            </a:pPr>
            <a:r>
              <a:rPr lang="en-US" sz="2400"/>
              <a:t>"Adding people to a late software project makes it later."  -- </a:t>
            </a:r>
            <a:r>
              <a:rPr lang="en-US" sz="2400" i="1"/>
              <a:t>Brooks</a:t>
            </a:r>
          </a:p>
          <a:p>
            <a:endParaRPr lang="en-GB"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r>
              <a:rPr lang="en-US"/>
              <a:t>What is Software Engineering ?</a:t>
            </a:r>
          </a:p>
        </p:txBody>
      </p:sp>
      <p:sp>
        <p:nvSpPr>
          <p:cNvPr id="338947" name="Rectangle 3"/>
          <p:cNvSpPr>
            <a:spLocks noGrp="1" noChangeArrowheads="1"/>
          </p:cNvSpPr>
          <p:nvPr>
            <p:ph type="body" idx="1"/>
          </p:nvPr>
        </p:nvSpPr>
        <p:spPr/>
        <p:txBody>
          <a:bodyPr/>
          <a:lstStyle/>
          <a:p>
            <a:r>
              <a:rPr lang="en-US" sz="2800"/>
              <a:t>Software engineering is the establishment and sound engineering principles in order to obtain economically software that is reliable and works efficiently on real machines (Fritz Bauer,1969)</a:t>
            </a:r>
          </a:p>
          <a:p>
            <a:r>
              <a:rPr lang="en-US" sz="2800"/>
              <a:t>Software engineering is [1] the application of a systematic, disciplined, quantifiable approach to the development, operation, and maintenance of software, and [2] the study of approaches as in [1] (IEEE,1993)</a:t>
            </a:r>
          </a:p>
          <a:p>
            <a:endParaRPr lang="en-US" sz="2800"/>
          </a:p>
        </p:txBody>
      </p:sp>
      <p:sp>
        <p:nvSpPr>
          <p:cNvPr id="338948" name="Rectangle 4"/>
          <p:cNvSpPr>
            <a:spLocks noChangeArrowheads="1"/>
          </p:cNvSpPr>
          <p:nvPr/>
        </p:nvSpPr>
        <p:spPr bwMode="auto">
          <a:xfrm>
            <a:off x="631784" y="6022657"/>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SEPA 6</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Roger S. Pressman</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457200" y="533400"/>
            <a:ext cx="8229600" cy="1143000"/>
          </a:xfrm>
        </p:spPr>
        <p:txBody>
          <a:bodyPr/>
          <a:lstStyle/>
          <a:p>
            <a:r>
              <a:rPr lang="en-US" dirty="0"/>
              <a:t>Why SE ?</a:t>
            </a:r>
          </a:p>
        </p:txBody>
      </p:sp>
      <p:sp>
        <p:nvSpPr>
          <p:cNvPr id="344067" name="Rectangle 3"/>
          <p:cNvSpPr>
            <a:spLocks noGrp="1" noChangeArrowheads="1"/>
          </p:cNvSpPr>
          <p:nvPr>
            <p:ph type="body" idx="1"/>
          </p:nvPr>
        </p:nvSpPr>
        <p:spPr>
          <a:xfrm>
            <a:off x="474937" y="1671638"/>
            <a:ext cx="5926450" cy="4327525"/>
          </a:xfrm>
          <a:noFill/>
          <a:ln/>
        </p:spPr>
        <p:txBody>
          <a:bodyPr/>
          <a:lstStyle/>
          <a:p>
            <a:r>
              <a:rPr lang="en-US"/>
              <a:t>To get the right software and to make the software right</a:t>
            </a:r>
          </a:p>
          <a:p>
            <a:r>
              <a:rPr lang="en-GB"/>
              <a:t>Complexity of software </a:t>
            </a:r>
          </a:p>
          <a:p>
            <a:pPr lvl="1"/>
            <a:r>
              <a:rPr lang="en-GB" i="1"/>
              <a:t>Domain problem: Business Rule</a:t>
            </a:r>
          </a:p>
          <a:p>
            <a:pPr lvl="1"/>
            <a:r>
              <a:rPr lang="en-GB" i="1"/>
              <a:t>Data size: Digital and Non Digital</a:t>
            </a:r>
          </a:p>
          <a:p>
            <a:pPr lvl="1"/>
            <a:r>
              <a:rPr lang="en-GB" i="1"/>
              <a:t>Solution: Algorithm</a:t>
            </a:r>
          </a:p>
          <a:p>
            <a:pPr lvl="1"/>
            <a:r>
              <a:rPr lang="en-GB" i="1"/>
              <a:t>Place or Sites</a:t>
            </a:r>
          </a:p>
        </p:txBody>
      </p:sp>
      <p:graphicFrame>
        <p:nvGraphicFramePr>
          <p:cNvPr id="344068" name="Object 4"/>
          <p:cNvGraphicFramePr>
            <a:graphicFrameLocks noChangeAspect="1"/>
          </p:cNvGraphicFramePr>
          <p:nvPr/>
        </p:nvGraphicFramePr>
        <p:xfrm>
          <a:off x="6964275" y="2209801"/>
          <a:ext cx="985054" cy="714375"/>
        </p:xfrm>
        <a:graphic>
          <a:graphicData uri="http://schemas.openxmlformats.org/presentationml/2006/ole">
            <mc:AlternateContent xmlns:mc="http://schemas.openxmlformats.org/markup-compatibility/2006">
              <mc:Choice xmlns:v="urn:schemas-microsoft-com:vml" Requires="v">
                <p:oleObj spid="_x0000_s21514" name="Clip" r:id="rId3" imgW="2719440" imgH="1822680" progId="MS_ClipArt_Gallery.2">
                  <p:embed/>
                </p:oleObj>
              </mc:Choice>
              <mc:Fallback>
                <p:oleObj name="Clip" r:id="rId3" imgW="2719440" imgH="18226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4275" y="2209801"/>
                        <a:ext cx="985054"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4069" name="Object 5"/>
          <p:cNvGraphicFramePr>
            <a:graphicFrameLocks noChangeAspect="1"/>
          </p:cNvGraphicFramePr>
          <p:nvPr/>
        </p:nvGraphicFramePr>
        <p:xfrm>
          <a:off x="6542109" y="3429001"/>
          <a:ext cx="1917338" cy="2405063"/>
        </p:xfrm>
        <a:graphic>
          <a:graphicData uri="http://schemas.openxmlformats.org/presentationml/2006/ole">
            <mc:AlternateContent xmlns:mc="http://schemas.openxmlformats.org/markup-compatibility/2006">
              <mc:Choice xmlns:v="urn:schemas-microsoft-com:vml" Requires="v">
                <p:oleObj spid="_x0000_s21515" name="Clip" r:id="rId5" imgW="1484640" imgH="1719720" progId="MS_ClipArt_Gallery.2">
                  <p:embed/>
                </p:oleObj>
              </mc:Choice>
              <mc:Fallback>
                <p:oleObj name="Clip" r:id="rId5" imgW="1484640" imgH="171972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2109" y="3429001"/>
                        <a:ext cx="1917338" cy="2405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dirty="0"/>
              <a:t>What is software ?</a:t>
            </a:r>
          </a:p>
        </p:txBody>
      </p:sp>
      <p:sp>
        <p:nvSpPr>
          <p:cNvPr id="331780" name="Freeform 4"/>
          <p:cNvSpPr>
            <a:spLocks/>
          </p:cNvSpPr>
          <p:nvPr/>
        </p:nvSpPr>
        <p:spPr bwMode="auto">
          <a:xfrm>
            <a:off x="4327202" y="3854450"/>
            <a:ext cx="458813" cy="1487488"/>
          </a:xfrm>
          <a:custGeom>
            <a:avLst/>
            <a:gdLst/>
            <a:ahLst/>
            <a:cxnLst>
              <a:cxn ang="0">
                <a:pos x="184" y="0"/>
              </a:cxn>
              <a:cxn ang="0">
                <a:pos x="184" y="0"/>
              </a:cxn>
              <a:cxn ang="0">
                <a:pos x="0" y="552"/>
              </a:cxn>
              <a:cxn ang="0">
                <a:pos x="312" y="936"/>
              </a:cxn>
            </a:cxnLst>
            <a:rect l="0" t="0" r="r" b="b"/>
            <a:pathLst>
              <a:path w="313" h="937">
                <a:moveTo>
                  <a:pt x="184" y="0"/>
                </a:moveTo>
                <a:lnTo>
                  <a:pt x="184" y="0"/>
                </a:lnTo>
                <a:lnTo>
                  <a:pt x="0" y="552"/>
                </a:lnTo>
                <a:lnTo>
                  <a:pt x="312" y="936"/>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81" name="Freeform 5"/>
          <p:cNvSpPr>
            <a:spLocks/>
          </p:cNvSpPr>
          <p:nvPr/>
        </p:nvSpPr>
        <p:spPr bwMode="auto">
          <a:xfrm>
            <a:off x="4303749" y="3829050"/>
            <a:ext cx="458813" cy="1487488"/>
          </a:xfrm>
          <a:custGeom>
            <a:avLst/>
            <a:gdLst/>
            <a:ahLst/>
            <a:cxnLst>
              <a:cxn ang="0">
                <a:pos x="184" y="0"/>
              </a:cxn>
              <a:cxn ang="0">
                <a:pos x="0" y="552"/>
              </a:cxn>
              <a:cxn ang="0">
                <a:pos x="312" y="936"/>
              </a:cxn>
            </a:cxnLst>
            <a:rect l="0" t="0" r="r" b="b"/>
            <a:pathLst>
              <a:path w="313" h="937">
                <a:moveTo>
                  <a:pt x="184" y="0"/>
                </a:moveTo>
                <a:lnTo>
                  <a:pt x="0" y="552"/>
                </a:lnTo>
                <a:lnTo>
                  <a:pt x="312" y="936"/>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82" name="Rectangle 6"/>
          <p:cNvSpPr>
            <a:spLocks noChangeArrowheads="1"/>
          </p:cNvSpPr>
          <p:nvPr/>
        </p:nvSpPr>
        <p:spPr bwMode="auto">
          <a:xfrm>
            <a:off x="6156589" y="2825750"/>
            <a:ext cx="1407220" cy="1308100"/>
          </a:xfrm>
          <a:prstGeom prst="rect">
            <a:avLst/>
          </a:prstGeom>
          <a:noFill/>
          <a:ln w="127000">
            <a:noFill/>
            <a:miter lim="800000"/>
            <a:headEnd/>
            <a:tailEnd/>
          </a:ln>
          <a:effectLst/>
        </p:spPr>
        <p:txBody>
          <a:bodyPr wrap="none" anchor="ctr"/>
          <a:lstStyle/>
          <a:p>
            <a:endParaRPr lang="id-ID"/>
          </a:p>
        </p:txBody>
      </p:sp>
      <p:sp>
        <p:nvSpPr>
          <p:cNvPr id="331783" name="Rectangle 7"/>
          <p:cNvSpPr>
            <a:spLocks noChangeArrowheads="1"/>
          </p:cNvSpPr>
          <p:nvPr/>
        </p:nvSpPr>
        <p:spPr bwMode="auto">
          <a:xfrm>
            <a:off x="6156589" y="2825750"/>
            <a:ext cx="1407220" cy="1308100"/>
          </a:xfrm>
          <a:prstGeom prst="rect">
            <a:avLst/>
          </a:prstGeom>
          <a:noFill/>
          <a:ln w="50800">
            <a:solidFill>
              <a:srgbClr val="0066CC"/>
            </a:solidFill>
            <a:miter lim="800000"/>
            <a:headEnd/>
            <a:tailEnd/>
          </a:ln>
          <a:effectLst/>
        </p:spPr>
        <p:txBody>
          <a:bodyPr wrap="none" anchor="ctr"/>
          <a:lstStyle/>
          <a:p>
            <a:endParaRPr lang="id-ID"/>
          </a:p>
        </p:txBody>
      </p:sp>
      <p:sp>
        <p:nvSpPr>
          <p:cNvPr id="331784" name="AutoShape 8"/>
          <p:cNvSpPr>
            <a:spLocks noChangeArrowheads="1"/>
          </p:cNvSpPr>
          <p:nvPr/>
        </p:nvSpPr>
        <p:spPr bwMode="auto">
          <a:xfrm>
            <a:off x="6203496" y="2901950"/>
            <a:ext cx="1313406" cy="1181100"/>
          </a:xfrm>
          <a:prstGeom prst="roundRect">
            <a:avLst>
              <a:gd name="adj" fmla="val 18611"/>
            </a:avLst>
          </a:prstGeom>
          <a:noFill/>
          <a:ln w="127000">
            <a:noFill/>
            <a:round/>
            <a:headEnd/>
            <a:tailEnd/>
          </a:ln>
          <a:effectLst/>
        </p:spPr>
        <p:txBody>
          <a:bodyPr wrap="none" anchor="ctr"/>
          <a:lstStyle/>
          <a:p>
            <a:endParaRPr lang="id-ID"/>
          </a:p>
        </p:txBody>
      </p:sp>
      <p:sp>
        <p:nvSpPr>
          <p:cNvPr id="331785" name="AutoShape 9"/>
          <p:cNvSpPr>
            <a:spLocks noChangeArrowheads="1"/>
          </p:cNvSpPr>
          <p:nvPr/>
        </p:nvSpPr>
        <p:spPr bwMode="auto">
          <a:xfrm>
            <a:off x="6203496" y="2901950"/>
            <a:ext cx="1313406" cy="1181100"/>
          </a:xfrm>
          <a:prstGeom prst="roundRect">
            <a:avLst>
              <a:gd name="adj" fmla="val 19889"/>
            </a:avLst>
          </a:prstGeom>
          <a:noFill/>
          <a:ln w="50800">
            <a:solidFill>
              <a:srgbClr val="0066CC"/>
            </a:solidFill>
            <a:round/>
            <a:headEnd/>
            <a:tailEnd/>
          </a:ln>
          <a:effectLst/>
        </p:spPr>
        <p:txBody>
          <a:bodyPr wrap="none" anchor="ctr"/>
          <a:lstStyle/>
          <a:p>
            <a:endParaRPr lang="id-ID"/>
          </a:p>
        </p:txBody>
      </p:sp>
      <p:sp>
        <p:nvSpPr>
          <p:cNvPr id="331786" name="Rectangle 10"/>
          <p:cNvSpPr>
            <a:spLocks noChangeArrowheads="1"/>
          </p:cNvSpPr>
          <p:nvPr/>
        </p:nvSpPr>
        <p:spPr bwMode="auto">
          <a:xfrm>
            <a:off x="6156589" y="4171950"/>
            <a:ext cx="1407220" cy="342900"/>
          </a:xfrm>
          <a:prstGeom prst="rect">
            <a:avLst/>
          </a:prstGeom>
          <a:noFill/>
          <a:ln w="12700">
            <a:noFill/>
            <a:miter lim="800000"/>
            <a:headEnd/>
            <a:tailEnd/>
          </a:ln>
          <a:effectLst/>
        </p:spPr>
        <p:txBody>
          <a:bodyPr wrap="none" anchor="ctr"/>
          <a:lstStyle/>
          <a:p>
            <a:endParaRPr lang="id-ID"/>
          </a:p>
        </p:txBody>
      </p:sp>
      <p:sp>
        <p:nvSpPr>
          <p:cNvPr id="331787" name="Rectangle 11"/>
          <p:cNvSpPr>
            <a:spLocks noChangeArrowheads="1"/>
          </p:cNvSpPr>
          <p:nvPr/>
        </p:nvSpPr>
        <p:spPr bwMode="auto">
          <a:xfrm>
            <a:off x="6156589" y="4171950"/>
            <a:ext cx="1407220" cy="342900"/>
          </a:xfrm>
          <a:prstGeom prst="rect">
            <a:avLst/>
          </a:prstGeom>
          <a:noFill/>
          <a:ln w="50800">
            <a:solidFill>
              <a:srgbClr val="0066CC"/>
            </a:solidFill>
            <a:miter lim="800000"/>
            <a:headEnd/>
            <a:tailEnd/>
          </a:ln>
          <a:effectLst/>
        </p:spPr>
        <p:txBody>
          <a:bodyPr wrap="none" anchor="ctr"/>
          <a:lstStyle/>
          <a:p>
            <a:endParaRPr lang="id-ID"/>
          </a:p>
        </p:txBody>
      </p:sp>
      <p:sp>
        <p:nvSpPr>
          <p:cNvPr id="331788" name="Rectangle 12"/>
          <p:cNvSpPr>
            <a:spLocks noChangeArrowheads="1"/>
          </p:cNvSpPr>
          <p:nvPr/>
        </p:nvSpPr>
        <p:spPr bwMode="auto">
          <a:xfrm>
            <a:off x="6156589" y="4425950"/>
            <a:ext cx="1407220" cy="139700"/>
          </a:xfrm>
          <a:prstGeom prst="rect">
            <a:avLst/>
          </a:prstGeom>
          <a:noFill/>
          <a:ln w="50800">
            <a:noFill/>
            <a:miter lim="800000"/>
            <a:headEnd/>
            <a:tailEnd/>
          </a:ln>
          <a:effectLst/>
        </p:spPr>
        <p:txBody>
          <a:bodyPr wrap="none" anchor="ctr"/>
          <a:lstStyle/>
          <a:p>
            <a:endParaRPr lang="id-ID"/>
          </a:p>
        </p:txBody>
      </p:sp>
      <p:sp>
        <p:nvSpPr>
          <p:cNvPr id="331789" name="Rectangle 13"/>
          <p:cNvSpPr>
            <a:spLocks noChangeArrowheads="1"/>
          </p:cNvSpPr>
          <p:nvPr/>
        </p:nvSpPr>
        <p:spPr bwMode="auto">
          <a:xfrm>
            <a:off x="6156589" y="4425950"/>
            <a:ext cx="1407220" cy="139700"/>
          </a:xfrm>
          <a:prstGeom prst="rect">
            <a:avLst/>
          </a:prstGeom>
          <a:noFill/>
          <a:ln w="50800">
            <a:solidFill>
              <a:srgbClr val="0066CC"/>
            </a:solidFill>
            <a:miter lim="800000"/>
            <a:headEnd/>
            <a:tailEnd/>
          </a:ln>
          <a:effectLst/>
        </p:spPr>
        <p:txBody>
          <a:bodyPr wrap="none" anchor="ctr"/>
          <a:lstStyle/>
          <a:p>
            <a:endParaRPr lang="id-ID"/>
          </a:p>
        </p:txBody>
      </p:sp>
      <p:sp>
        <p:nvSpPr>
          <p:cNvPr id="331790" name="Freeform 14"/>
          <p:cNvSpPr>
            <a:spLocks/>
          </p:cNvSpPr>
          <p:nvPr/>
        </p:nvSpPr>
        <p:spPr bwMode="auto">
          <a:xfrm>
            <a:off x="5875145" y="4349750"/>
            <a:ext cx="1654950" cy="928688"/>
          </a:xfrm>
          <a:custGeom>
            <a:avLst/>
            <a:gdLst/>
            <a:ahLst/>
            <a:cxnLst>
              <a:cxn ang="0">
                <a:pos x="128" y="0"/>
              </a:cxn>
              <a:cxn ang="0">
                <a:pos x="128" y="0"/>
              </a:cxn>
              <a:cxn ang="0">
                <a:pos x="1128" y="312"/>
              </a:cxn>
              <a:cxn ang="0">
                <a:pos x="880" y="584"/>
              </a:cxn>
              <a:cxn ang="0">
                <a:pos x="0" y="128"/>
              </a:cxn>
              <a:cxn ang="0">
                <a:pos x="128" y="0"/>
              </a:cxn>
            </a:cxnLst>
            <a:rect l="0" t="0" r="r" b="b"/>
            <a:pathLst>
              <a:path w="1129" h="585">
                <a:moveTo>
                  <a:pt x="128" y="0"/>
                </a:moveTo>
                <a:lnTo>
                  <a:pt x="128" y="0"/>
                </a:lnTo>
                <a:lnTo>
                  <a:pt x="1128" y="312"/>
                </a:lnTo>
                <a:lnTo>
                  <a:pt x="880" y="584"/>
                </a:lnTo>
                <a:lnTo>
                  <a:pt x="0" y="128"/>
                </a:lnTo>
                <a:lnTo>
                  <a:pt x="128"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1" name="Freeform 15"/>
          <p:cNvSpPr>
            <a:spLocks/>
          </p:cNvSpPr>
          <p:nvPr/>
        </p:nvSpPr>
        <p:spPr bwMode="auto">
          <a:xfrm>
            <a:off x="5851691" y="4324350"/>
            <a:ext cx="1654950" cy="928688"/>
          </a:xfrm>
          <a:custGeom>
            <a:avLst/>
            <a:gdLst/>
            <a:ahLst/>
            <a:cxnLst>
              <a:cxn ang="0">
                <a:pos x="128" y="0"/>
              </a:cxn>
              <a:cxn ang="0">
                <a:pos x="1128" y="312"/>
              </a:cxn>
              <a:cxn ang="0">
                <a:pos x="880" y="584"/>
              </a:cxn>
              <a:cxn ang="0">
                <a:pos x="0" y="128"/>
              </a:cxn>
              <a:cxn ang="0">
                <a:pos x="128" y="0"/>
              </a:cxn>
            </a:cxnLst>
            <a:rect l="0" t="0" r="r" b="b"/>
            <a:pathLst>
              <a:path w="1129" h="585">
                <a:moveTo>
                  <a:pt x="128" y="0"/>
                </a:moveTo>
                <a:lnTo>
                  <a:pt x="1128" y="312"/>
                </a:lnTo>
                <a:lnTo>
                  <a:pt x="880" y="584"/>
                </a:lnTo>
                <a:lnTo>
                  <a:pt x="0" y="128"/>
                </a:lnTo>
                <a:lnTo>
                  <a:pt x="128" y="0"/>
                </a:lnTo>
              </a:path>
            </a:pathLst>
          </a:custGeom>
          <a:solidFill>
            <a:schemeClr val="bg1"/>
          </a:solidFill>
          <a:ln w="50800" cap="rnd" cmpd="sng">
            <a:solidFill>
              <a:srgbClr val="0066CC"/>
            </a:solidFill>
            <a:prstDash val="solid"/>
            <a:round/>
            <a:headEnd type="none" w="med" len="med"/>
            <a:tailEnd type="none" w="med" len="med"/>
          </a:ln>
          <a:effectLst/>
        </p:spPr>
        <p:txBody>
          <a:bodyPr/>
          <a:lstStyle/>
          <a:p>
            <a:endParaRPr lang="id-ID"/>
          </a:p>
        </p:txBody>
      </p:sp>
      <p:sp>
        <p:nvSpPr>
          <p:cNvPr id="331792" name="Freeform 16"/>
          <p:cNvSpPr>
            <a:spLocks/>
          </p:cNvSpPr>
          <p:nvPr/>
        </p:nvSpPr>
        <p:spPr bwMode="auto">
          <a:xfrm>
            <a:off x="5875145" y="4552950"/>
            <a:ext cx="1654950" cy="801688"/>
          </a:xfrm>
          <a:custGeom>
            <a:avLst/>
            <a:gdLst/>
            <a:ahLst/>
            <a:cxnLst>
              <a:cxn ang="0">
                <a:pos x="1128" y="184"/>
              </a:cxn>
              <a:cxn ang="0">
                <a:pos x="1128" y="184"/>
              </a:cxn>
              <a:cxn ang="0">
                <a:pos x="1128" y="312"/>
              </a:cxn>
              <a:cxn ang="0">
                <a:pos x="880" y="504"/>
              </a:cxn>
              <a:cxn ang="0">
                <a:pos x="0" y="0"/>
              </a:cxn>
            </a:cxnLst>
            <a:rect l="0" t="0" r="r" b="b"/>
            <a:pathLst>
              <a:path w="1129" h="505">
                <a:moveTo>
                  <a:pt x="1128" y="184"/>
                </a:moveTo>
                <a:lnTo>
                  <a:pt x="1128" y="184"/>
                </a:ln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3" name="Freeform 17"/>
          <p:cNvSpPr>
            <a:spLocks/>
          </p:cNvSpPr>
          <p:nvPr/>
        </p:nvSpPr>
        <p:spPr bwMode="auto">
          <a:xfrm>
            <a:off x="5851691" y="4527550"/>
            <a:ext cx="1654950" cy="801688"/>
          </a:xfrm>
          <a:custGeom>
            <a:avLst/>
            <a:gdLst/>
            <a:ahLst/>
            <a:cxnLst>
              <a:cxn ang="0">
                <a:pos x="1128" y="184"/>
              </a:cxn>
              <a:cxn ang="0">
                <a:pos x="1128" y="312"/>
              </a:cxn>
              <a:cxn ang="0">
                <a:pos x="880" y="504"/>
              </a:cxn>
              <a:cxn ang="0">
                <a:pos x="0" y="0"/>
              </a:cxn>
            </a:cxnLst>
            <a:rect l="0" t="0" r="r" b="b"/>
            <a:pathLst>
              <a:path w="1129" h="505">
                <a:moveTo>
                  <a:pt x="1128" y="184"/>
                </a:moveTo>
                <a:lnTo>
                  <a:pt x="1128" y="312"/>
                </a:lnTo>
                <a:lnTo>
                  <a:pt x="880" y="504"/>
                </a:lnTo>
                <a:lnTo>
                  <a:pt x="0"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4" name="Line 18"/>
          <p:cNvSpPr>
            <a:spLocks noChangeShapeType="1"/>
          </p:cNvSpPr>
          <p:nvPr/>
        </p:nvSpPr>
        <p:spPr bwMode="auto">
          <a:xfrm>
            <a:off x="7118189" y="5226050"/>
            <a:ext cx="0" cy="63500"/>
          </a:xfrm>
          <a:prstGeom prst="line">
            <a:avLst/>
          </a:prstGeom>
          <a:noFill/>
          <a:ln w="50800">
            <a:solidFill>
              <a:srgbClr val="0066CC"/>
            </a:solidFill>
            <a:round/>
            <a:headEnd/>
            <a:tailEnd/>
          </a:ln>
          <a:effectLst/>
        </p:spPr>
        <p:txBody>
          <a:bodyPr wrap="none" anchor="ctr"/>
          <a:lstStyle/>
          <a:p>
            <a:endParaRPr lang="id-ID"/>
          </a:p>
        </p:txBody>
      </p:sp>
      <p:sp>
        <p:nvSpPr>
          <p:cNvPr id="331795" name="Freeform 19"/>
          <p:cNvSpPr>
            <a:spLocks/>
          </p:cNvSpPr>
          <p:nvPr/>
        </p:nvSpPr>
        <p:spPr bwMode="auto">
          <a:xfrm>
            <a:off x="5511613" y="4705350"/>
            <a:ext cx="388452" cy="268288"/>
          </a:xfrm>
          <a:custGeom>
            <a:avLst/>
            <a:gdLst/>
            <a:ahLst/>
            <a:cxnLst>
              <a:cxn ang="0">
                <a:pos x="176" y="0"/>
              </a:cxn>
              <a:cxn ang="0">
                <a:pos x="176" y="0"/>
              </a:cxn>
              <a:cxn ang="0">
                <a:pos x="264" y="48"/>
              </a:cxn>
              <a:cxn ang="0">
                <a:pos x="80" y="168"/>
              </a:cxn>
              <a:cxn ang="0">
                <a:pos x="0" y="120"/>
              </a:cxn>
              <a:cxn ang="0">
                <a:pos x="176" y="0"/>
              </a:cxn>
            </a:cxnLst>
            <a:rect l="0" t="0" r="r" b="b"/>
            <a:pathLst>
              <a:path w="265" h="169">
                <a:moveTo>
                  <a:pt x="176" y="0"/>
                </a:moveTo>
                <a:lnTo>
                  <a:pt x="176" y="0"/>
                </a:lnTo>
                <a:lnTo>
                  <a:pt x="264" y="48"/>
                </a:lnTo>
                <a:lnTo>
                  <a:pt x="80" y="168"/>
                </a:lnTo>
                <a:lnTo>
                  <a:pt x="0" y="120"/>
                </a:lnTo>
                <a:lnTo>
                  <a:pt x="176" y="0"/>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6" name="Freeform 20"/>
          <p:cNvSpPr>
            <a:spLocks/>
          </p:cNvSpPr>
          <p:nvPr/>
        </p:nvSpPr>
        <p:spPr bwMode="auto">
          <a:xfrm>
            <a:off x="5488159" y="4679950"/>
            <a:ext cx="388452" cy="268288"/>
          </a:xfrm>
          <a:custGeom>
            <a:avLst/>
            <a:gdLst/>
            <a:ahLst/>
            <a:cxnLst>
              <a:cxn ang="0">
                <a:pos x="176" y="0"/>
              </a:cxn>
              <a:cxn ang="0">
                <a:pos x="264" y="48"/>
              </a:cxn>
              <a:cxn ang="0">
                <a:pos x="80" y="168"/>
              </a:cxn>
              <a:cxn ang="0">
                <a:pos x="0" y="120"/>
              </a:cxn>
              <a:cxn ang="0">
                <a:pos x="176" y="0"/>
              </a:cxn>
            </a:cxnLst>
            <a:rect l="0" t="0" r="r" b="b"/>
            <a:pathLst>
              <a:path w="265" h="169">
                <a:moveTo>
                  <a:pt x="176" y="0"/>
                </a:moveTo>
                <a:lnTo>
                  <a:pt x="264" y="48"/>
                </a:lnTo>
                <a:lnTo>
                  <a:pt x="80" y="168"/>
                </a:lnTo>
                <a:lnTo>
                  <a:pt x="0" y="120"/>
                </a:lnTo>
                <a:lnTo>
                  <a:pt x="176" y="0"/>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7" name="Freeform 21"/>
          <p:cNvSpPr>
            <a:spLocks/>
          </p:cNvSpPr>
          <p:nvPr/>
        </p:nvSpPr>
        <p:spPr bwMode="auto">
          <a:xfrm>
            <a:off x="5511613" y="4806950"/>
            <a:ext cx="388452" cy="217488"/>
          </a:xfrm>
          <a:custGeom>
            <a:avLst/>
            <a:gdLst/>
            <a:ahLst/>
            <a:cxnLst>
              <a:cxn ang="0">
                <a:pos x="264" y="0"/>
              </a:cxn>
              <a:cxn ang="0">
                <a:pos x="264" y="0"/>
              </a:cxn>
              <a:cxn ang="0">
                <a:pos x="264" y="72"/>
              </a:cxn>
              <a:cxn ang="0">
                <a:pos x="64" y="136"/>
              </a:cxn>
              <a:cxn ang="0">
                <a:pos x="0" y="88"/>
              </a:cxn>
            </a:cxnLst>
            <a:rect l="0" t="0" r="r" b="b"/>
            <a:pathLst>
              <a:path w="265" h="137">
                <a:moveTo>
                  <a:pt x="264" y="0"/>
                </a:moveTo>
                <a:lnTo>
                  <a:pt x="264" y="0"/>
                </a:lnTo>
                <a:lnTo>
                  <a:pt x="264" y="72"/>
                </a:lnTo>
                <a:lnTo>
                  <a:pt x="64" y="136"/>
                </a:lnTo>
                <a:lnTo>
                  <a:pt x="0" y="8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798" name="Freeform 22"/>
          <p:cNvSpPr>
            <a:spLocks/>
          </p:cNvSpPr>
          <p:nvPr/>
        </p:nvSpPr>
        <p:spPr bwMode="auto">
          <a:xfrm>
            <a:off x="5488159" y="4781550"/>
            <a:ext cx="388452" cy="217488"/>
          </a:xfrm>
          <a:custGeom>
            <a:avLst/>
            <a:gdLst/>
            <a:ahLst/>
            <a:cxnLst>
              <a:cxn ang="0">
                <a:pos x="264" y="0"/>
              </a:cxn>
              <a:cxn ang="0">
                <a:pos x="264" y="72"/>
              </a:cxn>
              <a:cxn ang="0">
                <a:pos x="64" y="136"/>
              </a:cxn>
              <a:cxn ang="0">
                <a:pos x="0" y="88"/>
              </a:cxn>
            </a:cxnLst>
            <a:rect l="0" t="0" r="r" b="b"/>
            <a:pathLst>
              <a:path w="265" h="137">
                <a:moveTo>
                  <a:pt x="264" y="0"/>
                </a:moveTo>
                <a:lnTo>
                  <a:pt x="264" y="72"/>
                </a:lnTo>
                <a:lnTo>
                  <a:pt x="64" y="136"/>
                </a:lnTo>
                <a:lnTo>
                  <a:pt x="0" y="8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799" name="Line 23"/>
          <p:cNvSpPr>
            <a:spLocks noChangeShapeType="1"/>
          </p:cNvSpPr>
          <p:nvPr/>
        </p:nvSpPr>
        <p:spPr bwMode="auto">
          <a:xfrm>
            <a:off x="5558520" y="4921250"/>
            <a:ext cx="0" cy="38100"/>
          </a:xfrm>
          <a:prstGeom prst="line">
            <a:avLst/>
          </a:prstGeom>
          <a:noFill/>
          <a:ln w="50800">
            <a:solidFill>
              <a:srgbClr val="0066CC"/>
            </a:solidFill>
            <a:round/>
            <a:headEnd/>
            <a:tailEnd/>
          </a:ln>
          <a:effectLst/>
        </p:spPr>
        <p:txBody>
          <a:bodyPr wrap="none" anchor="ctr"/>
          <a:lstStyle/>
          <a:p>
            <a:endParaRPr lang="id-ID"/>
          </a:p>
        </p:txBody>
      </p:sp>
      <p:sp>
        <p:nvSpPr>
          <p:cNvPr id="331800" name="Line 24"/>
          <p:cNvSpPr>
            <a:spLocks noChangeShapeType="1"/>
          </p:cNvSpPr>
          <p:nvPr/>
        </p:nvSpPr>
        <p:spPr bwMode="auto">
          <a:xfrm>
            <a:off x="5464705" y="4845050"/>
            <a:ext cx="0" cy="38100"/>
          </a:xfrm>
          <a:prstGeom prst="line">
            <a:avLst/>
          </a:prstGeom>
          <a:noFill/>
          <a:ln w="50800">
            <a:solidFill>
              <a:srgbClr val="0066CC"/>
            </a:solidFill>
            <a:round/>
            <a:headEnd/>
            <a:tailEnd/>
          </a:ln>
          <a:effectLst/>
        </p:spPr>
        <p:txBody>
          <a:bodyPr wrap="none" anchor="ctr"/>
          <a:lstStyle/>
          <a:p>
            <a:endParaRPr lang="id-ID"/>
          </a:p>
        </p:txBody>
      </p:sp>
      <p:sp>
        <p:nvSpPr>
          <p:cNvPr id="331801" name="Freeform 25"/>
          <p:cNvSpPr>
            <a:spLocks/>
          </p:cNvSpPr>
          <p:nvPr/>
        </p:nvSpPr>
        <p:spPr bwMode="auto">
          <a:xfrm>
            <a:off x="5757876" y="4438650"/>
            <a:ext cx="236003" cy="407988"/>
          </a:xfrm>
          <a:custGeom>
            <a:avLst/>
            <a:gdLst/>
            <a:ahLst/>
            <a:cxnLst>
              <a:cxn ang="0">
                <a:pos x="96" y="256"/>
              </a:cxn>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96" y="256"/>
                </a:ln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2" name="Freeform 26"/>
          <p:cNvSpPr>
            <a:spLocks/>
          </p:cNvSpPr>
          <p:nvPr/>
        </p:nvSpPr>
        <p:spPr bwMode="auto">
          <a:xfrm>
            <a:off x="5734423" y="4413250"/>
            <a:ext cx="236003" cy="407988"/>
          </a:xfrm>
          <a:custGeom>
            <a:avLst/>
            <a:gdLst/>
            <a:ahLst/>
            <a:cxnLst>
              <a:cxn ang="0">
                <a:pos x="96" y="256"/>
              </a:cxn>
              <a:cxn ang="0">
                <a:pos x="136" y="256"/>
              </a:cxn>
              <a:cxn ang="0">
                <a:pos x="160" y="216"/>
              </a:cxn>
              <a:cxn ang="0">
                <a:pos x="152" y="176"/>
              </a:cxn>
              <a:cxn ang="0">
                <a:pos x="120" y="152"/>
              </a:cxn>
              <a:cxn ang="0">
                <a:pos x="88" y="136"/>
              </a:cxn>
              <a:cxn ang="0">
                <a:pos x="48" y="112"/>
              </a:cxn>
              <a:cxn ang="0">
                <a:pos x="16" y="96"/>
              </a:cxn>
              <a:cxn ang="0">
                <a:pos x="0" y="56"/>
              </a:cxn>
              <a:cxn ang="0">
                <a:pos x="0" y="24"/>
              </a:cxn>
              <a:cxn ang="0">
                <a:pos x="40" y="8"/>
              </a:cxn>
              <a:cxn ang="0">
                <a:pos x="72" y="8"/>
              </a:cxn>
              <a:cxn ang="0">
                <a:pos x="104" y="0"/>
              </a:cxn>
              <a:cxn ang="0">
                <a:pos x="144" y="8"/>
              </a:cxn>
              <a:cxn ang="0">
                <a:pos x="152" y="8"/>
              </a:cxn>
            </a:cxnLst>
            <a:rect l="0" t="0" r="r" b="b"/>
            <a:pathLst>
              <a:path w="161" h="257">
                <a:moveTo>
                  <a:pt x="96" y="256"/>
                </a:moveTo>
                <a:lnTo>
                  <a:pt x="136" y="256"/>
                </a:lnTo>
                <a:lnTo>
                  <a:pt x="160" y="216"/>
                </a:lnTo>
                <a:lnTo>
                  <a:pt x="152" y="176"/>
                </a:lnTo>
                <a:lnTo>
                  <a:pt x="120" y="152"/>
                </a:lnTo>
                <a:lnTo>
                  <a:pt x="88" y="136"/>
                </a:lnTo>
                <a:lnTo>
                  <a:pt x="48" y="112"/>
                </a:lnTo>
                <a:lnTo>
                  <a:pt x="16" y="96"/>
                </a:lnTo>
                <a:lnTo>
                  <a:pt x="0" y="56"/>
                </a:lnTo>
                <a:lnTo>
                  <a:pt x="0" y="24"/>
                </a:lnTo>
                <a:lnTo>
                  <a:pt x="40" y="8"/>
                </a:lnTo>
                <a:lnTo>
                  <a:pt x="72" y="8"/>
                </a:lnTo>
                <a:lnTo>
                  <a:pt x="104" y="0"/>
                </a:lnTo>
                <a:lnTo>
                  <a:pt x="144" y="8"/>
                </a:lnTo>
                <a:lnTo>
                  <a:pt x="152" y="8"/>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3" name="Freeform 27"/>
          <p:cNvSpPr>
            <a:spLocks/>
          </p:cNvSpPr>
          <p:nvPr/>
        </p:nvSpPr>
        <p:spPr bwMode="auto">
          <a:xfrm>
            <a:off x="4585193" y="3790950"/>
            <a:ext cx="728530" cy="2160588"/>
          </a:xfrm>
          <a:custGeom>
            <a:avLst/>
            <a:gdLst/>
            <a:ahLst/>
            <a:cxnLst>
              <a:cxn ang="0">
                <a:pos x="32" y="32"/>
              </a:cxn>
              <a:cxn ang="0">
                <a:pos x="32" y="32"/>
              </a:cxn>
              <a:cxn ang="0">
                <a:pos x="496" y="128"/>
              </a:cxn>
              <a:cxn ang="0">
                <a:pos x="424" y="1296"/>
              </a:cxn>
              <a:cxn ang="0">
                <a:pos x="72" y="1360"/>
              </a:cxn>
              <a:cxn ang="0">
                <a:pos x="16" y="16"/>
              </a:cxn>
              <a:cxn ang="0">
                <a:pos x="480" y="112"/>
              </a:cxn>
              <a:cxn ang="0">
                <a:pos x="408" y="1280"/>
              </a:cxn>
              <a:cxn ang="0">
                <a:pos x="56" y="1344"/>
              </a:cxn>
              <a:cxn ang="0">
                <a:pos x="0" y="0"/>
              </a:cxn>
            </a:cxnLst>
            <a:rect l="0" t="0" r="r" b="b"/>
            <a:pathLst>
              <a:path w="497" h="1361">
                <a:moveTo>
                  <a:pt x="32" y="32"/>
                </a:moveTo>
                <a:lnTo>
                  <a:pt x="32" y="32"/>
                </a:lnTo>
                <a:lnTo>
                  <a:pt x="496" y="128"/>
                </a:lnTo>
                <a:lnTo>
                  <a:pt x="424" y="1296"/>
                </a:lnTo>
                <a:lnTo>
                  <a:pt x="72" y="1360"/>
                </a:lnTo>
                <a:lnTo>
                  <a:pt x="16" y="16"/>
                </a:lnTo>
                <a:lnTo>
                  <a:pt x="480" y="112"/>
                </a:lnTo>
                <a:lnTo>
                  <a:pt x="408" y="1280"/>
                </a:lnTo>
                <a:lnTo>
                  <a:pt x="56" y="1344"/>
                </a:lnTo>
                <a:lnTo>
                  <a:pt x="0" y="0"/>
                </a:lnTo>
              </a:path>
            </a:pathLst>
          </a:custGeom>
          <a:solidFill>
            <a:schemeClr val="bg2"/>
          </a:solidFill>
          <a:ln w="50800" cap="rnd" cmpd="sng">
            <a:solidFill>
              <a:schemeClr val="bg1"/>
            </a:solidFill>
            <a:prstDash val="solid"/>
            <a:round/>
            <a:headEnd type="none" w="med" len="med"/>
            <a:tailEnd type="none" w="med" len="med"/>
          </a:ln>
          <a:effectLst/>
        </p:spPr>
        <p:txBody>
          <a:bodyPr/>
          <a:lstStyle/>
          <a:p>
            <a:endParaRPr lang="id-ID"/>
          </a:p>
        </p:txBody>
      </p:sp>
      <p:sp>
        <p:nvSpPr>
          <p:cNvPr id="331804" name="Oval 28"/>
          <p:cNvSpPr>
            <a:spLocks noChangeArrowheads="1"/>
          </p:cNvSpPr>
          <p:nvPr/>
        </p:nvSpPr>
        <p:spPr bwMode="auto">
          <a:xfrm>
            <a:off x="4737642" y="2889250"/>
            <a:ext cx="398712" cy="1181100"/>
          </a:xfrm>
          <a:prstGeom prst="ellipse">
            <a:avLst/>
          </a:prstGeom>
          <a:solidFill>
            <a:schemeClr val="bg1"/>
          </a:solidFill>
          <a:ln w="127000">
            <a:noFill/>
            <a:round/>
            <a:headEnd/>
            <a:tailEnd/>
          </a:ln>
          <a:effectLst/>
        </p:spPr>
        <p:txBody>
          <a:bodyPr wrap="none" anchor="ctr"/>
          <a:lstStyle/>
          <a:p>
            <a:endParaRPr lang="id-ID"/>
          </a:p>
        </p:txBody>
      </p:sp>
      <p:sp>
        <p:nvSpPr>
          <p:cNvPr id="331805" name="Oval 29"/>
          <p:cNvSpPr>
            <a:spLocks noChangeArrowheads="1"/>
          </p:cNvSpPr>
          <p:nvPr/>
        </p:nvSpPr>
        <p:spPr bwMode="auto">
          <a:xfrm>
            <a:off x="4737642" y="2889250"/>
            <a:ext cx="398712" cy="1181100"/>
          </a:xfrm>
          <a:prstGeom prst="ellipse">
            <a:avLst/>
          </a:prstGeom>
          <a:solidFill>
            <a:schemeClr val="bg1"/>
          </a:solidFill>
          <a:ln w="50800">
            <a:solidFill>
              <a:srgbClr val="0066CC"/>
            </a:solidFill>
            <a:round/>
            <a:headEnd/>
            <a:tailEnd/>
          </a:ln>
          <a:effectLst/>
        </p:spPr>
        <p:txBody>
          <a:bodyPr wrap="none" anchor="ctr"/>
          <a:lstStyle/>
          <a:p>
            <a:endParaRPr lang="id-ID"/>
          </a:p>
        </p:txBody>
      </p:sp>
      <p:sp>
        <p:nvSpPr>
          <p:cNvPr id="331806" name="Freeform 30"/>
          <p:cNvSpPr>
            <a:spLocks/>
          </p:cNvSpPr>
          <p:nvPr/>
        </p:nvSpPr>
        <p:spPr bwMode="auto">
          <a:xfrm>
            <a:off x="5300530" y="3994150"/>
            <a:ext cx="236003" cy="865188"/>
          </a:xfrm>
          <a:custGeom>
            <a:avLst/>
            <a:gdLst/>
            <a:ahLst/>
            <a:cxnLst>
              <a:cxn ang="0">
                <a:pos x="0" y="0"/>
              </a:cxn>
              <a:cxn ang="0">
                <a:pos x="0" y="0"/>
              </a:cxn>
              <a:cxn ang="0">
                <a:pos x="104" y="544"/>
              </a:cxn>
              <a:cxn ang="0">
                <a:pos x="160" y="432"/>
              </a:cxn>
            </a:cxnLst>
            <a:rect l="0" t="0" r="r" b="b"/>
            <a:pathLst>
              <a:path w="161" h="545">
                <a:moveTo>
                  <a:pt x="0" y="0"/>
                </a:moveTo>
                <a:lnTo>
                  <a:pt x="0" y="0"/>
                </a:lnTo>
                <a:lnTo>
                  <a:pt x="104" y="544"/>
                </a:lnTo>
                <a:lnTo>
                  <a:pt x="160" y="432"/>
                </a:lnTo>
              </a:path>
            </a:pathLst>
          </a:custGeom>
          <a:noFill/>
          <a:ln w="50800" cap="rnd" cmpd="sng">
            <a:solidFill>
              <a:srgbClr val="0066CC"/>
            </a:solidFill>
            <a:prstDash val="solid"/>
            <a:round/>
            <a:headEnd type="none" w="med" len="med"/>
            <a:tailEnd type="none" w="med" len="med"/>
          </a:ln>
          <a:effectLst/>
        </p:spPr>
        <p:txBody>
          <a:bodyPr/>
          <a:lstStyle/>
          <a:p>
            <a:endParaRPr lang="id-ID"/>
          </a:p>
        </p:txBody>
      </p:sp>
      <p:sp>
        <p:nvSpPr>
          <p:cNvPr id="331807" name="Freeform 31"/>
          <p:cNvSpPr>
            <a:spLocks/>
          </p:cNvSpPr>
          <p:nvPr/>
        </p:nvSpPr>
        <p:spPr bwMode="auto">
          <a:xfrm>
            <a:off x="5277076" y="3968750"/>
            <a:ext cx="236003" cy="865188"/>
          </a:xfrm>
          <a:custGeom>
            <a:avLst/>
            <a:gdLst/>
            <a:ahLst/>
            <a:cxnLst>
              <a:cxn ang="0">
                <a:pos x="0" y="0"/>
              </a:cxn>
              <a:cxn ang="0">
                <a:pos x="104" y="544"/>
              </a:cxn>
              <a:cxn ang="0">
                <a:pos x="160" y="432"/>
              </a:cxn>
            </a:cxnLst>
            <a:rect l="0" t="0" r="r" b="b"/>
            <a:pathLst>
              <a:path w="161" h="545">
                <a:moveTo>
                  <a:pt x="0" y="0"/>
                </a:moveTo>
                <a:lnTo>
                  <a:pt x="104" y="544"/>
                </a:lnTo>
                <a:lnTo>
                  <a:pt x="160" y="432"/>
                </a:lnTo>
              </a:path>
            </a:pathLst>
          </a:custGeom>
          <a:noFill/>
          <a:ln w="50800" cap="rnd" cmpd="sng">
            <a:solidFill>
              <a:schemeClr val="bg1"/>
            </a:solidFill>
            <a:prstDash val="solid"/>
            <a:round/>
            <a:headEnd type="none" w="med" len="med"/>
            <a:tailEnd type="none" w="med" len="med"/>
          </a:ln>
          <a:effectLst/>
        </p:spPr>
        <p:txBody>
          <a:bodyPr/>
          <a:lstStyle/>
          <a:p>
            <a:endParaRPr lang="id-ID"/>
          </a:p>
        </p:txBody>
      </p:sp>
      <p:sp>
        <p:nvSpPr>
          <p:cNvPr id="331808" name="Rectangle 32"/>
          <p:cNvSpPr>
            <a:spLocks noChangeArrowheads="1"/>
          </p:cNvSpPr>
          <p:nvPr/>
        </p:nvSpPr>
        <p:spPr bwMode="auto">
          <a:xfrm>
            <a:off x="2543259" y="269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09" name="Rectangle 33"/>
          <p:cNvSpPr>
            <a:spLocks noChangeArrowheads="1"/>
          </p:cNvSpPr>
          <p:nvPr/>
        </p:nvSpPr>
        <p:spPr bwMode="auto">
          <a:xfrm>
            <a:off x="2543259" y="3325813"/>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0" name="Rectangle 34"/>
          <p:cNvSpPr>
            <a:spLocks noChangeArrowheads="1"/>
          </p:cNvSpPr>
          <p:nvPr/>
        </p:nvSpPr>
        <p:spPr bwMode="auto">
          <a:xfrm>
            <a:off x="2543259" y="3960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1" name="Rectangle 35"/>
          <p:cNvSpPr>
            <a:spLocks noChangeArrowheads="1"/>
          </p:cNvSpPr>
          <p:nvPr/>
        </p:nvSpPr>
        <p:spPr bwMode="auto">
          <a:xfrm>
            <a:off x="2543259" y="4595814"/>
            <a:ext cx="182806" cy="791499"/>
          </a:xfrm>
          <a:prstGeom prst="rect">
            <a:avLst/>
          </a:prstGeom>
          <a:noFill/>
          <a:ln w="12700">
            <a:noFill/>
            <a:miter lim="800000"/>
            <a:headEnd/>
            <a:tailEnd/>
          </a:ln>
          <a:effectLst/>
        </p:spPr>
        <p:txBody>
          <a:bodyPr wrap="none" lIns="90487" tIns="44450" rIns="90487" bIns="44450">
            <a:spAutoFit/>
          </a:bodyPr>
          <a:lstStyle/>
          <a:p>
            <a:endParaRPr lang="en-US" sz="2400" b="1">
              <a:solidFill>
                <a:srgbClr val="F3F3F3"/>
              </a:solidFill>
              <a:effectLst>
                <a:outerShdw blurRad="38100" dist="38100" dir="2700000" algn="tl">
                  <a:srgbClr val="000000"/>
                </a:outerShdw>
              </a:effectLst>
              <a:latin typeface="Helvetica" charset="0"/>
            </a:endParaRPr>
          </a:p>
          <a:p>
            <a:pPr>
              <a:lnSpc>
                <a:spcPct val="90000"/>
              </a:lnSpc>
            </a:pPr>
            <a:endParaRPr lang="en-US" sz="2400" b="1">
              <a:solidFill>
                <a:srgbClr val="F3F3F3"/>
              </a:solidFill>
              <a:effectLst>
                <a:outerShdw blurRad="38100" dist="38100" dir="2700000" algn="tl">
                  <a:srgbClr val="000000"/>
                </a:outerShdw>
              </a:effectLst>
              <a:latin typeface="Helvetica" charset="0"/>
            </a:endParaRPr>
          </a:p>
        </p:txBody>
      </p:sp>
      <p:sp>
        <p:nvSpPr>
          <p:cNvPr id="331812" name="Rectangle 36"/>
          <p:cNvSpPr>
            <a:spLocks noChangeArrowheads="1"/>
          </p:cNvSpPr>
          <p:nvPr/>
        </p:nvSpPr>
        <p:spPr bwMode="auto">
          <a:xfrm>
            <a:off x="1687199" y="1828800"/>
            <a:ext cx="6359112" cy="2859757"/>
          </a:xfrm>
          <a:prstGeom prst="rect">
            <a:avLst/>
          </a:prstGeom>
          <a:noFill/>
          <a:ln w="12700">
            <a:noFill/>
            <a:miter lim="800000"/>
            <a:headEnd/>
            <a:tailEnd/>
          </a:ln>
          <a:effectLst/>
        </p:spPr>
        <p:txBody>
          <a:bodyPr wrap="none" lIns="90487" tIns="44450" rIns="90487" bIns="44450">
            <a:spAutoFit/>
          </a:bodyPr>
          <a:lstStyle/>
          <a:p>
            <a:r>
              <a:rPr lang="en-US" sz="3000" dirty="0">
                <a:latin typeface="Helvetica" charset="0"/>
              </a:rPr>
              <a:t>Software is a set of items or objects </a:t>
            </a:r>
          </a:p>
          <a:p>
            <a:r>
              <a:rPr lang="en-US" sz="3000" dirty="0">
                <a:latin typeface="Helvetica" charset="0"/>
              </a:rPr>
              <a:t>that form a “configuration” that </a:t>
            </a:r>
          </a:p>
          <a:p>
            <a:r>
              <a:rPr lang="en-US" sz="3000" dirty="0">
                <a:latin typeface="Helvetica" charset="0"/>
              </a:rPr>
              <a:t>includes </a:t>
            </a:r>
          </a:p>
          <a:p>
            <a:r>
              <a:rPr lang="en-US" sz="3000" dirty="0">
                <a:latin typeface="Helvetica" charset="0"/>
              </a:rPr>
              <a:t>     •  programs </a:t>
            </a:r>
          </a:p>
          <a:p>
            <a:r>
              <a:rPr lang="en-US" sz="3000" dirty="0">
                <a:latin typeface="Helvetica" charset="0"/>
              </a:rPr>
              <a:t>     •  documents</a:t>
            </a:r>
          </a:p>
          <a:p>
            <a:r>
              <a:rPr lang="en-US" sz="3000" dirty="0">
                <a:latin typeface="Helvetica" charset="0"/>
              </a:rPr>
              <a:t>     •  data ...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a:t>Why SE ? (2)</a:t>
            </a:r>
          </a:p>
        </p:txBody>
      </p:sp>
      <p:sp>
        <p:nvSpPr>
          <p:cNvPr id="345091" name="Rectangle 3"/>
          <p:cNvSpPr>
            <a:spLocks noGrp="1" noChangeArrowheads="1"/>
          </p:cNvSpPr>
          <p:nvPr>
            <p:ph type="body" idx="1"/>
          </p:nvPr>
        </p:nvSpPr>
        <p:spPr>
          <a:xfrm>
            <a:off x="474937" y="1806575"/>
            <a:ext cx="7598989" cy="3651250"/>
          </a:xfrm>
          <a:noFill/>
          <a:ln/>
        </p:spPr>
        <p:txBody>
          <a:bodyPr/>
          <a:lstStyle/>
          <a:p>
            <a:r>
              <a:rPr lang="en-GB"/>
              <a:t>Software must be </a:t>
            </a:r>
            <a:r>
              <a:rPr lang="en-GB" b="1" i="1"/>
              <a:t>correct</a:t>
            </a:r>
            <a:endParaRPr lang="en-GB"/>
          </a:p>
          <a:p>
            <a:r>
              <a:rPr lang="en-US"/>
              <a:t>Software correctness have to be maintained</a:t>
            </a:r>
            <a:endParaRPr lang="en-GB"/>
          </a:p>
        </p:txBody>
      </p:sp>
      <p:graphicFrame>
        <p:nvGraphicFramePr>
          <p:cNvPr id="345092" name="Object 4"/>
          <p:cNvGraphicFramePr>
            <a:graphicFrameLocks noChangeAspect="1"/>
          </p:cNvGraphicFramePr>
          <p:nvPr/>
        </p:nvGraphicFramePr>
        <p:xfrm>
          <a:off x="5205249" y="4191000"/>
          <a:ext cx="3447690" cy="2005013"/>
        </p:xfrm>
        <a:graphic>
          <a:graphicData uri="http://schemas.openxmlformats.org/presentationml/2006/ole">
            <mc:AlternateContent xmlns:mc="http://schemas.openxmlformats.org/markup-compatibility/2006">
              <mc:Choice xmlns:v="urn:schemas-microsoft-com:vml" Requires="v">
                <p:oleObj spid="_x0000_s22534" name="Clip" r:id="rId3" imgW="5045040" imgH="3238200" progId="MS_ClipArt_Gallery.2">
                  <p:embed/>
                </p:oleObj>
              </mc:Choice>
              <mc:Fallback>
                <p:oleObj name="Clip" r:id="rId3" imgW="5045040" imgH="32382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5249" y="4191000"/>
                        <a:ext cx="3447690" cy="2005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How should SE be applied ?</a:t>
            </a:r>
          </a:p>
        </p:txBody>
      </p:sp>
      <p:sp>
        <p:nvSpPr>
          <p:cNvPr id="346115" name="Rectangle 3"/>
          <p:cNvSpPr>
            <a:spLocks noGrp="1" noChangeArrowheads="1"/>
          </p:cNvSpPr>
          <p:nvPr>
            <p:ph type="body" idx="1"/>
          </p:nvPr>
        </p:nvSpPr>
        <p:spPr>
          <a:xfrm>
            <a:off x="474937" y="1739901"/>
            <a:ext cx="7598989" cy="4124325"/>
          </a:xfrm>
          <a:noFill/>
          <a:ln/>
        </p:spPr>
        <p:txBody>
          <a:bodyPr/>
          <a:lstStyle/>
          <a:p>
            <a:r>
              <a:rPr lang="en-GB"/>
              <a:t>There are 2 things to be considered in SE:</a:t>
            </a:r>
          </a:p>
          <a:p>
            <a:pPr lvl="1"/>
            <a:r>
              <a:rPr lang="en-GB"/>
              <a:t>Product = Software:</a:t>
            </a:r>
          </a:p>
          <a:p>
            <a:pPr lvl="2"/>
            <a:r>
              <a:rPr lang="en-GB"/>
              <a:t>Programs</a:t>
            </a:r>
          </a:p>
          <a:p>
            <a:pPr lvl="2"/>
            <a:r>
              <a:rPr lang="en-GB"/>
              <a:t>Documents</a:t>
            </a:r>
          </a:p>
          <a:p>
            <a:pPr lvl="2"/>
            <a:r>
              <a:rPr lang="en-GB"/>
              <a:t>Data</a:t>
            </a:r>
          </a:p>
          <a:p>
            <a:pPr lvl="1"/>
            <a:r>
              <a:rPr lang="en-GB"/>
              <a:t>Process of how the software is build:</a:t>
            </a:r>
          </a:p>
          <a:p>
            <a:pPr lvl="2"/>
            <a:r>
              <a:rPr lang="en-GB"/>
              <a:t>Management process</a:t>
            </a:r>
          </a:p>
          <a:p>
            <a:pPr lvl="2"/>
            <a:r>
              <a:rPr lang="en-GB"/>
              <a:t>Technical process</a:t>
            </a:r>
          </a:p>
        </p:txBody>
      </p:sp>
      <p:graphicFrame>
        <p:nvGraphicFramePr>
          <p:cNvPr id="346116" name="Object 4"/>
          <p:cNvGraphicFramePr>
            <a:graphicFrameLocks noChangeAspect="1"/>
          </p:cNvGraphicFramePr>
          <p:nvPr/>
        </p:nvGraphicFramePr>
        <p:xfrm>
          <a:off x="5557055" y="2971800"/>
          <a:ext cx="844332" cy="1017588"/>
        </p:xfrm>
        <a:graphic>
          <a:graphicData uri="http://schemas.openxmlformats.org/presentationml/2006/ole">
            <mc:AlternateContent xmlns:mc="http://schemas.openxmlformats.org/markup-compatibility/2006">
              <mc:Choice xmlns:v="urn:schemas-microsoft-com:vml" Requires="v">
                <p:oleObj spid="_x0000_s23574" name="Clip" r:id="rId3" imgW="3382560" imgH="3328920" progId="MS_ClipArt_Gallery.2">
                  <p:embed/>
                </p:oleObj>
              </mc:Choice>
              <mc:Fallback>
                <p:oleObj name="Clip" r:id="rId3" imgW="3382560" imgH="332892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7055" y="2971800"/>
                        <a:ext cx="844332" cy="1017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7" name="Object 5"/>
          <p:cNvGraphicFramePr>
            <a:graphicFrameLocks noChangeAspect="1"/>
          </p:cNvGraphicFramePr>
          <p:nvPr/>
        </p:nvGraphicFramePr>
        <p:xfrm>
          <a:off x="7104997" y="3048000"/>
          <a:ext cx="844332" cy="858838"/>
        </p:xfrm>
        <a:graphic>
          <a:graphicData uri="http://schemas.openxmlformats.org/presentationml/2006/ole">
            <mc:AlternateContent xmlns:mc="http://schemas.openxmlformats.org/markup-compatibility/2006">
              <mc:Choice xmlns:v="urn:schemas-microsoft-com:vml" Requires="v">
                <p:oleObj spid="_x0000_s23575" name="Clip" r:id="rId5" imgW="4152600" imgH="3450960" progId="MS_ClipArt_Gallery.2">
                  <p:embed/>
                </p:oleObj>
              </mc:Choice>
              <mc:Fallback>
                <p:oleObj name="Clip" r:id="rId5" imgW="4152600" imgH="345096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4997" y="3048000"/>
                        <a:ext cx="844332"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8" name="Object 6"/>
          <p:cNvGraphicFramePr>
            <a:graphicFrameLocks noChangeAspect="1"/>
          </p:cNvGraphicFramePr>
          <p:nvPr/>
        </p:nvGraphicFramePr>
        <p:xfrm>
          <a:off x="5064528" y="4572001"/>
          <a:ext cx="1829386" cy="1109663"/>
        </p:xfrm>
        <a:graphic>
          <a:graphicData uri="http://schemas.openxmlformats.org/presentationml/2006/ole">
            <mc:AlternateContent xmlns:mc="http://schemas.openxmlformats.org/markup-compatibility/2006">
              <mc:Choice xmlns:v="urn:schemas-microsoft-com:vml" Requires="v">
                <p:oleObj spid="_x0000_s23576" name="Clip" r:id="rId7" imgW="5821200" imgH="2887200" progId="MS_ClipArt_Gallery.2">
                  <p:embed/>
                </p:oleObj>
              </mc:Choice>
              <mc:Fallback>
                <p:oleObj name="Clip" r:id="rId7" imgW="5821200" imgH="288720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4528" y="4572001"/>
                        <a:ext cx="1829386" cy="1109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19" name="Object 7"/>
          <p:cNvGraphicFramePr>
            <a:graphicFrameLocks noChangeAspect="1"/>
          </p:cNvGraphicFramePr>
          <p:nvPr/>
        </p:nvGraphicFramePr>
        <p:xfrm>
          <a:off x="7104997" y="4267200"/>
          <a:ext cx="1159490" cy="1855788"/>
        </p:xfrm>
        <a:graphic>
          <a:graphicData uri="http://schemas.openxmlformats.org/presentationml/2006/ole">
            <mc:AlternateContent xmlns:mc="http://schemas.openxmlformats.org/markup-compatibility/2006">
              <mc:Choice xmlns:v="urn:schemas-microsoft-com:vml" Requires="v">
                <p:oleObj spid="_x0000_s23577" name="Clip" r:id="rId9" imgW="3793680" imgH="4960800" progId="MS_ClipArt_Gallery.2">
                  <p:embed/>
                </p:oleObj>
              </mc:Choice>
              <mc:Fallback>
                <p:oleObj name="Clip" r:id="rId9" imgW="3793680" imgH="496080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4997" y="4267200"/>
                        <a:ext cx="1159490" cy="185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6120" name="Object 8"/>
          <p:cNvGraphicFramePr>
            <a:graphicFrameLocks noChangeAspect="1"/>
          </p:cNvGraphicFramePr>
          <p:nvPr/>
        </p:nvGraphicFramePr>
        <p:xfrm>
          <a:off x="6401387" y="2362200"/>
          <a:ext cx="684554" cy="1144588"/>
        </p:xfrm>
        <a:graphic>
          <a:graphicData uri="http://schemas.openxmlformats.org/presentationml/2006/ole">
            <mc:AlternateContent xmlns:mc="http://schemas.openxmlformats.org/markup-compatibility/2006">
              <mc:Choice xmlns:v="urn:schemas-microsoft-com:vml" Requires="v">
                <p:oleObj spid="_x0000_s23578" name="Clip" r:id="rId11" imgW="2149200" imgH="2939760" progId="MS_ClipArt_Gallery.2">
                  <p:embed/>
                </p:oleObj>
              </mc:Choice>
              <mc:Fallback>
                <p:oleObj name="Clip" r:id="rId11" imgW="2149200" imgH="2939760" progId="MS_ClipArt_Gallery.2">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01387" y="2362200"/>
                        <a:ext cx="684554"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Product of SE</a:t>
            </a:r>
          </a:p>
        </p:txBody>
      </p:sp>
      <p:sp>
        <p:nvSpPr>
          <p:cNvPr id="347139" name="Rectangle 3"/>
          <p:cNvSpPr>
            <a:spLocks noGrp="1" noChangeArrowheads="1"/>
          </p:cNvSpPr>
          <p:nvPr>
            <p:ph type="body" idx="1"/>
          </p:nvPr>
        </p:nvSpPr>
        <p:spPr/>
        <p:txBody>
          <a:bodyPr/>
          <a:lstStyle/>
          <a:p>
            <a:r>
              <a:rPr lang="en-GB"/>
              <a:t>Product is obtained through stages of development = Software Development Life Cycle (SDLC)</a:t>
            </a:r>
          </a:p>
          <a:p>
            <a:r>
              <a:rPr lang="en-GB"/>
              <a:t>Examples of life cycles (SDLC):</a:t>
            </a:r>
          </a:p>
          <a:p>
            <a:pPr lvl="1">
              <a:lnSpc>
                <a:spcPct val="80000"/>
              </a:lnSpc>
            </a:pPr>
            <a:r>
              <a:rPr lang="en-GB"/>
              <a:t>Waterfall model</a:t>
            </a:r>
          </a:p>
          <a:p>
            <a:pPr lvl="1">
              <a:lnSpc>
                <a:spcPct val="80000"/>
              </a:lnSpc>
            </a:pPr>
            <a:r>
              <a:rPr lang="en-GB"/>
              <a:t>V model</a:t>
            </a:r>
          </a:p>
          <a:p>
            <a:pPr lvl="1">
              <a:lnSpc>
                <a:spcPct val="80000"/>
              </a:lnSpc>
            </a:pPr>
            <a:r>
              <a:rPr lang="en-GB"/>
              <a:t>Spiral model</a:t>
            </a:r>
          </a:p>
          <a:p>
            <a:pPr lvl="1">
              <a:lnSpc>
                <a:spcPct val="80000"/>
              </a:lnSpc>
            </a:pPr>
            <a:r>
              <a:rPr lang="en-GB"/>
              <a:t>Fountain model</a:t>
            </a:r>
          </a:p>
          <a:p>
            <a:pPr lvl="1">
              <a:lnSpc>
                <a:spcPct val="80000"/>
              </a:lnSpc>
            </a:pPr>
            <a:r>
              <a:rPr lang="en-GB"/>
              <a:t>Prototyping</a:t>
            </a:r>
          </a:p>
          <a:p>
            <a:endParaRPr lang="en-US"/>
          </a:p>
        </p:txBody>
      </p:sp>
      <p:graphicFrame>
        <p:nvGraphicFramePr>
          <p:cNvPr id="347140" name="Object 4"/>
          <p:cNvGraphicFramePr>
            <a:graphicFrameLocks noChangeAspect="1"/>
          </p:cNvGraphicFramePr>
          <p:nvPr/>
        </p:nvGraphicFramePr>
        <p:xfrm>
          <a:off x="5768138" y="4267200"/>
          <a:ext cx="702144" cy="762000"/>
        </p:xfrm>
        <a:graphic>
          <a:graphicData uri="http://schemas.openxmlformats.org/presentationml/2006/ole">
            <mc:AlternateContent xmlns:mc="http://schemas.openxmlformats.org/markup-compatibility/2006">
              <mc:Choice xmlns:v="urn:schemas-microsoft-com:vml" Requires="v">
                <p:oleObj spid="_x0000_s24590" name="Clip" r:id="rId3" imgW="3452400" imgH="3458520" progId="MS_ClipArt_Gallery.2">
                  <p:embed/>
                </p:oleObj>
              </mc:Choice>
              <mc:Fallback>
                <p:oleObj name="Clip" r:id="rId3" imgW="3452400" imgH="345852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8138" y="42672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1" name="Object 5"/>
          <p:cNvGraphicFramePr>
            <a:graphicFrameLocks noChangeAspect="1"/>
          </p:cNvGraphicFramePr>
          <p:nvPr/>
        </p:nvGraphicFramePr>
        <p:xfrm>
          <a:off x="6471748" y="5334000"/>
          <a:ext cx="702144" cy="762000"/>
        </p:xfrm>
        <a:graphic>
          <a:graphicData uri="http://schemas.openxmlformats.org/presentationml/2006/ole">
            <mc:AlternateContent xmlns:mc="http://schemas.openxmlformats.org/markup-compatibility/2006">
              <mc:Choice xmlns:v="urn:schemas-microsoft-com:vml" Requires="v">
                <p:oleObj spid="_x0000_s24591" name="Clip" r:id="rId5" imgW="3452400" imgH="3458520" progId="MS_ClipArt_Gallery.2">
                  <p:embed/>
                </p:oleObj>
              </mc:Choice>
              <mc:Fallback>
                <p:oleObj name="Clip" r:id="rId5" imgW="3452400" imgH="3458520" progId="MS_ClipArt_Gallery.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1748" y="53340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2" name="Object 6"/>
          <p:cNvGraphicFramePr>
            <a:graphicFrameLocks noChangeAspect="1"/>
          </p:cNvGraphicFramePr>
          <p:nvPr/>
        </p:nvGraphicFramePr>
        <p:xfrm>
          <a:off x="7386441" y="4191000"/>
          <a:ext cx="702144" cy="762000"/>
        </p:xfrm>
        <a:graphic>
          <a:graphicData uri="http://schemas.openxmlformats.org/presentationml/2006/ole">
            <mc:AlternateContent xmlns:mc="http://schemas.openxmlformats.org/markup-compatibility/2006">
              <mc:Choice xmlns:v="urn:schemas-microsoft-com:vml" Requires="v">
                <p:oleObj spid="_x0000_s24592" name="Clip" r:id="rId6" imgW="3452400" imgH="3458520" progId="MS_ClipArt_Gallery.2">
                  <p:embed/>
                </p:oleObj>
              </mc:Choice>
              <mc:Fallback>
                <p:oleObj name="Clip" r:id="rId6" imgW="3452400" imgH="3458520" progId="MS_ClipArt_Gallery.2">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6441" y="4191000"/>
                        <a:ext cx="702144"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7143" name="AutoShape 7"/>
          <p:cNvSpPr>
            <a:spLocks noChangeArrowheads="1"/>
          </p:cNvSpPr>
          <p:nvPr/>
        </p:nvSpPr>
        <p:spPr bwMode="auto">
          <a:xfrm rot="18900000">
            <a:off x="5627416" y="4953000"/>
            <a:ext cx="492527" cy="1219200"/>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4" name="AutoShape 8"/>
          <p:cNvSpPr>
            <a:spLocks noChangeArrowheads="1"/>
          </p:cNvSpPr>
          <p:nvPr/>
        </p:nvSpPr>
        <p:spPr bwMode="auto">
          <a:xfrm rot="13500000">
            <a:off x="7612268" y="4961612"/>
            <a:ext cx="533400" cy="1125776"/>
          </a:xfrm>
          <a:prstGeom prst="curvedRightArrow">
            <a:avLst>
              <a:gd name="adj1" fmla="val 45714"/>
              <a:gd name="adj2" fmla="val 91429"/>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
        <p:nvSpPr>
          <p:cNvPr id="347145" name="AutoShape 9"/>
          <p:cNvSpPr>
            <a:spLocks noChangeArrowheads="1"/>
          </p:cNvSpPr>
          <p:nvPr/>
        </p:nvSpPr>
        <p:spPr bwMode="auto">
          <a:xfrm>
            <a:off x="6190304" y="3657600"/>
            <a:ext cx="1407220" cy="457200"/>
          </a:xfrm>
          <a:prstGeom prst="curvedDownArrow">
            <a:avLst>
              <a:gd name="adj1" fmla="val 66667"/>
              <a:gd name="adj2" fmla="val 133333"/>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Process of SE</a:t>
            </a:r>
          </a:p>
        </p:txBody>
      </p:sp>
      <p:sp>
        <p:nvSpPr>
          <p:cNvPr id="348163" name="Rectangle 3"/>
          <p:cNvSpPr>
            <a:spLocks noGrp="1" noChangeArrowheads="1"/>
          </p:cNvSpPr>
          <p:nvPr>
            <p:ph type="body" sz="half" idx="1"/>
          </p:nvPr>
        </p:nvSpPr>
        <p:spPr>
          <a:xfrm>
            <a:off x="457346" y="1600200"/>
            <a:ext cx="8063666" cy="4533900"/>
          </a:xfrm>
        </p:spPr>
        <p:txBody>
          <a:bodyPr/>
          <a:lstStyle/>
          <a:p>
            <a:r>
              <a:rPr lang="en-GB" sz="2800"/>
              <a:t>Management process includes:</a:t>
            </a:r>
          </a:p>
          <a:p>
            <a:pPr lvl="1"/>
            <a:r>
              <a:rPr lang="en-GB" sz="2400"/>
              <a:t>Project management</a:t>
            </a:r>
          </a:p>
          <a:p>
            <a:pPr lvl="1"/>
            <a:r>
              <a:rPr lang="en-GB" sz="2400"/>
              <a:t>Configuration management</a:t>
            </a:r>
          </a:p>
          <a:p>
            <a:pPr lvl="1"/>
            <a:r>
              <a:rPr lang="en-GB" sz="2400"/>
              <a:t>Quality Assurance management</a:t>
            </a:r>
          </a:p>
          <a:p>
            <a:endParaRPr lang="en-US" sz="2800"/>
          </a:p>
        </p:txBody>
      </p:sp>
      <p:graphicFrame>
        <p:nvGraphicFramePr>
          <p:cNvPr id="348164" name="Object 4"/>
          <p:cNvGraphicFramePr>
            <a:graphicFrameLocks noGrp="1" noChangeAspect="1"/>
          </p:cNvGraphicFramePr>
          <p:nvPr>
            <p:ph sz="half" idx="2"/>
          </p:nvPr>
        </p:nvGraphicFramePr>
        <p:xfrm>
          <a:off x="2261814" y="3835401"/>
          <a:ext cx="3799495" cy="2092325"/>
        </p:xfrm>
        <a:graphic>
          <a:graphicData uri="http://schemas.openxmlformats.org/presentationml/2006/ole">
            <mc:AlternateContent xmlns:mc="http://schemas.openxmlformats.org/markup-compatibility/2006">
              <mc:Choice xmlns:v="urn:schemas-microsoft-com:vml" Requires="v">
                <p:oleObj spid="_x0000_s25606" name="Clip" r:id="rId3" imgW="3537360" imgH="2144880" progId="MS_ClipArt_Gallery.2">
                  <p:embed/>
                </p:oleObj>
              </mc:Choice>
              <mc:Fallback>
                <p:oleObj name="Clip" r:id="rId3" imgW="3537360" imgH="214488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1814" y="3835401"/>
                        <a:ext cx="3799495" cy="209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Process of SE (2)</a:t>
            </a:r>
          </a:p>
        </p:txBody>
      </p:sp>
      <p:sp>
        <p:nvSpPr>
          <p:cNvPr id="349187" name="Rectangle 3"/>
          <p:cNvSpPr>
            <a:spLocks noGrp="1" noChangeArrowheads="1"/>
          </p:cNvSpPr>
          <p:nvPr>
            <p:ph type="body" sz="half" idx="1"/>
          </p:nvPr>
        </p:nvSpPr>
        <p:spPr>
          <a:xfrm>
            <a:off x="686020" y="1524000"/>
            <a:ext cx="7826197" cy="4572000"/>
          </a:xfrm>
        </p:spPr>
        <p:txBody>
          <a:bodyPr/>
          <a:lstStyle/>
          <a:p>
            <a:r>
              <a:rPr lang="en-GB" sz="2800"/>
              <a:t>Technical process, described as methods to be applied in a particular stage of the s/w development life-cycle</a:t>
            </a:r>
          </a:p>
          <a:p>
            <a:pPr lvl="1"/>
            <a:r>
              <a:rPr lang="en-GB" sz="2400"/>
              <a:t>Analysis methods</a:t>
            </a:r>
          </a:p>
          <a:p>
            <a:pPr lvl="1"/>
            <a:r>
              <a:rPr lang="en-GB" sz="2400"/>
              <a:t>Design methods</a:t>
            </a:r>
          </a:p>
          <a:p>
            <a:pPr lvl="1"/>
            <a:r>
              <a:rPr lang="en-GB" sz="2400"/>
              <a:t>Programming methods</a:t>
            </a:r>
          </a:p>
          <a:p>
            <a:pPr lvl="1"/>
            <a:r>
              <a:rPr lang="en-GB" sz="2400"/>
              <a:t>Testing methods</a:t>
            </a:r>
          </a:p>
          <a:p>
            <a:r>
              <a:rPr lang="en-GB" sz="2800"/>
              <a:t>Technical methods are leading to paradigms</a:t>
            </a:r>
          </a:p>
          <a:p>
            <a:endParaRPr lang="en-US" sz="2800"/>
          </a:p>
        </p:txBody>
      </p:sp>
      <p:graphicFrame>
        <p:nvGraphicFramePr>
          <p:cNvPr id="349188" name="Object 4"/>
          <p:cNvGraphicFramePr>
            <a:graphicFrameLocks noGrp="1" noChangeAspect="1"/>
          </p:cNvGraphicFramePr>
          <p:nvPr>
            <p:ph sz="half" idx="2"/>
          </p:nvPr>
        </p:nvGraphicFramePr>
        <p:xfrm>
          <a:off x="5688982" y="2551114"/>
          <a:ext cx="1767820" cy="1825625"/>
        </p:xfrm>
        <a:graphic>
          <a:graphicData uri="http://schemas.openxmlformats.org/presentationml/2006/ole">
            <mc:AlternateContent xmlns:mc="http://schemas.openxmlformats.org/markup-compatibility/2006">
              <mc:Choice xmlns:v="urn:schemas-microsoft-com:vml" Requires="v">
                <p:oleObj spid="_x0000_s26630" name="Clip" r:id="rId3" imgW="5640120" imgH="6414840" progId="MS_ClipArt_Gallery.2">
                  <p:embed/>
                </p:oleObj>
              </mc:Choice>
              <mc:Fallback>
                <p:oleObj name="Clip" r:id="rId3" imgW="5640120" imgH="641484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88982" y="2551114"/>
                        <a:ext cx="1767820" cy="182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When should SE be applied ?</a:t>
            </a:r>
          </a:p>
        </p:txBody>
      </p:sp>
      <p:sp>
        <p:nvSpPr>
          <p:cNvPr id="350211" name="Rectangle 3"/>
          <p:cNvSpPr>
            <a:spLocks noGrp="1" noChangeArrowheads="1"/>
          </p:cNvSpPr>
          <p:nvPr>
            <p:ph type="body" idx="1"/>
          </p:nvPr>
        </p:nvSpPr>
        <p:spPr>
          <a:xfrm>
            <a:off x="474937" y="1806576"/>
            <a:ext cx="8046075" cy="1851025"/>
          </a:xfrm>
          <a:noFill/>
          <a:ln/>
        </p:spPr>
        <p:txBody>
          <a:bodyPr/>
          <a:lstStyle/>
          <a:p>
            <a:pPr>
              <a:lnSpc>
                <a:spcPct val="80000"/>
              </a:lnSpc>
            </a:pPr>
            <a:r>
              <a:rPr lang="en-GB" sz="2800"/>
              <a:t>Pre-project</a:t>
            </a:r>
          </a:p>
          <a:p>
            <a:pPr>
              <a:lnSpc>
                <a:spcPct val="80000"/>
              </a:lnSpc>
            </a:pPr>
            <a:r>
              <a:rPr lang="en-GB" sz="2800"/>
              <a:t>Project Initiation</a:t>
            </a:r>
          </a:p>
          <a:p>
            <a:pPr>
              <a:lnSpc>
                <a:spcPct val="80000"/>
              </a:lnSpc>
            </a:pPr>
            <a:r>
              <a:rPr lang="en-GB" sz="2800"/>
              <a:t>Project Realisation</a:t>
            </a:r>
          </a:p>
          <a:p>
            <a:pPr>
              <a:lnSpc>
                <a:spcPct val="80000"/>
              </a:lnSpc>
            </a:pPr>
            <a:r>
              <a:rPr lang="en-GB" sz="2800"/>
              <a:t>Software Delivery &amp; Maintenance</a:t>
            </a:r>
          </a:p>
        </p:txBody>
      </p:sp>
      <p:graphicFrame>
        <p:nvGraphicFramePr>
          <p:cNvPr id="350212" name="Object 4"/>
          <p:cNvGraphicFramePr>
            <a:graphicFrameLocks noChangeAspect="1"/>
          </p:cNvGraphicFramePr>
          <p:nvPr/>
        </p:nvGraphicFramePr>
        <p:xfrm>
          <a:off x="913228" y="4270376"/>
          <a:ext cx="1266498" cy="1052513"/>
        </p:xfrm>
        <a:graphic>
          <a:graphicData uri="http://schemas.openxmlformats.org/presentationml/2006/ole">
            <mc:AlternateContent xmlns:mc="http://schemas.openxmlformats.org/markup-compatibility/2006">
              <mc:Choice xmlns:v="urn:schemas-microsoft-com:vml" Requires="v">
                <p:oleObj spid="_x0000_s27666" name="Clip" r:id="rId3" imgW="4519440" imgH="3466800" progId="MS_ClipArt_Gallery.2">
                  <p:embed/>
                </p:oleObj>
              </mc:Choice>
              <mc:Fallback>
                <p:oleObj name="Clip" r:id="rId3" imgW="4519440" imgH="34668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3228" y="4270376"/>
                        <a:ext cx="1266498"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13" name="Object 5"/>
          <p:cNvGraphicFramePr>
            <a:graphicFrameLocks noChangeAspect="1"/>
          </p:cNvGraphicFramePr>
          <p:nvPr/>
        </p:nvGraphicFramePr>
        <p:xfrm>
          <a:off x="2953697" y="4475163"/>
          <a:ext cx="1547942" cy="831850"/>
        </p:xfrm>
        <a:graphic>
          <a:graphicData uri="http://schemas.openxmlformats.org/presentationml/2006/ole">
            <mc:AlternateContent xmlns:mc="http://schemas.openxmlformats.org/markup-compatibility/2006">
              <mc:Choice xmlns:v="urn:schemas-microsoft-com:vml" Requires="v">
                <p:oleObj spid="_x0000_s27667" name="Clip" r:id="rId5" imgW="5821200" imgH="2887200" progId="MS_ClipArt_Gallery.2">
                  <p:embed/>
                </p:oleObj>
              </mc:Choice>
              <mc:Fallback>
                <p:oleObj name="Clip" r:id="rId5" imgW="5821200" imgH="28872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3697" y="4475163"/>
                        <a:ext cx="1547942"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0214" name="Object 6"/>
          <p:cNvGraphicFramePr>
            <a:graphicFrameLocks noChangeAspect="1"/>
          </p:cNvGraphicFramePr>
          <p:nvPr/>
        </p:nvGraphicFramePr>
        <p:xfrm>
          <a:off x="5134889" y="4343401"/>
          <a:ext cx="1266498" cy="962025"/>
        </p:xfrm>
        <a:graphic>
          <a:graphicData uri="http://schemas.openxmlformats.org/presentationml/2006/ole">
            <mc:AlternateContent xmlns:mc="http://schemas.openxmlformats.org/markup-compatibility/2006">
              <mc:Choice xmlns:v="urn:schemas-microsoft-com:vml" Requires="v">
                <p:oleObj spid="_x0000_s27668" name="Clip" r:id="rId7" imgW="4952880" imgH="3474720" progId="MS_ClipArt_Gallery.2">
                  <p:embed/>
                </p:oleObj>
              </mc:Choice>
              <mc:Fallback>
                <p:oleObj name="Clip" r:id="rId7" imgW="4952880" imgH="347472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34889" y="4343401"/>
                        <a:ext cx="1266498" cy="96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0215" name="AutoShape 7"/>
          <p:cNvSpPr>
            <a:spLocks noChangeArrowheads="1"/>
          </p:cNvSpPr>
          <p:nvPr/>
        </p:nvSpPr>
        <p:spPr bwMode="auto">
          <a:xfrm>
            <a:off x="1898282" y="3886200"/>
            <a:ext cx="2181191" cy="457200"/>
          </a:xfrm>
          <a:prstGeom prst="curvedDownArrow">
            <a:avLst>
              <a:gd name="adj1" fmla="val 42027"/>
              <a:gd name="adj2" fmla="val 183680"/>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6" name="AutoShape 8"/>
          <p:cNvSpPr>
            <a:spLocks noChangeArrowheads="1"/>
          </p:cNvSpPr>
          <p:nvPr/>
        </p:nvSpPr>
        <p:spPr bwMode="auto">
          <a:xfrm>
            <a:off x="5838499" y="3810000"/>
            <a:ext cx="1829386" cy="457200"/>
          </a:xfrm>
          <a:prstGeom prst="curvedDownArrow">
            <a:avLst>
              <a:gd name="adj1" fmla="val 35248"/>
              <a:gd name="adj2" fmla="val 154054"/>
              <a:gd name="adj3" fmla="val 46528"/>
            </a:avLst>
          </a:prstGeom>
          <a:solidFill>
            <a:schemeClr val="accent1"/>
          </a:solidFill>
          <a:ln w="9525">
            <a:solidFill>
              <a:schemeClr val="tx1"/>
            </a:solidFill>
            <a:miter lim="800000"/>
            <a:headEnd/>
            <a:tailEnd/>
          </a:ln>
          <a:effectLst/>
        </p:spPr>
        <p:txBody>
          <a:bodyPr wrap="none" anchor="ctr"/>
          <a:lstStyle/>
          <a:p>
            <a:endParaRPr lang="id-ID"/>
          </a:p>
        </p:txBody>
      </p:sp>
      <p:sp>
        <p:nvSpPr>
          <p:cNvPr id="350217" name="AutoShape 9"/>
          <p:cNvSpPr>
            <a:spLocks noChangeArrowheads="1"/>
          </p:cNvSpPr>
          <p:nvPr/>
        </p:nvSpPr>
        <p:spPr bwMode="auto">
          <a:xfrm>
            <a:off x="3868390" y="5410200"/>
            <a:ext cx="1688664" cy="304800"/>
          </a:xfrm>
          <a:prstGeom prst="curvedUpArrow">
            <a:avLst>
              <a:gd name="adj1" fmla="val 120000"/>
              <a:gd name="adj2" fmla="val 240000"/>
              <a:gd name="adj3" fmla="val 33333"/>
            </a:avLst>
          </a:prstGeom>
          <a:solidFill>
            <a:schemeClr val="accent1"/>
          </a:solidFill>
          <a:ln w="9525">
            <a:solidFill>
              <a:schemeClr val="tx1"/>
            </a:solidFill>
            <a:miter lim="800000"/>
            <a:headEnd/>
            <a:tailEnd/>
          </a:ln>
          <a:effectLst/>
        </p:spPr>
        <p:txBody>
          <a:bodyPr wrap="none" anchor="ctr"/>
          <a:lstStyle/>
          <a:p>
            <a:endParaRPr lang="id-ID"/>
          </a:p>
        </p:txBody>
      </p:sp>
      <p:graphicFrame>
        <p:nvGraphicFramePr>
          <p:cNvPr id="350218" name="Object 10"/>
          <p:cNvGraphicFramePr>
            <a:graphicFrameLocks noChangeAspect="1"/>
          </p:cNvGraphicFramePr>
          <p:nvPr/>
        </p:nvGraphicFramePr>
        <p:xfrm>
          <a:off x="6823553" y="4343401"/>
          <a:ext cx="951339" cy="1146175"/>
        </p:xfrm>
        <a:graphic>
          <a:graphicData uri="http://schemas.openxmlformats.org/presentationml/2006/ole">
            <mc:AlternateContent xmlns:mc="http://schemas.openxmlformats.org/markup-compatibility/2006">
              <mc:Choice xmlns:v="urn:schemas-microsoft-com:vml" Requires="v">
                <p:oleObj spid="_x0000_s27669" name="Clip" r:id="rId9" imgW="691200" imgH="769320" progId="MS_ClipArt_Gallery.2">
                  <p:embed/>
                </p:oleObj>
              </mc:Choice>
              <mc:Fallback>
                <p:oleObj name="Clip" r:id="rId9" imgW="691200" imgH="769320" progId="MS_ClipArt_Gallery.2">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23553" y="4343401"/>
                        <a:ext cx="951339"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en-US"/>
              <a:t>Who is involved ?</a:t>
            </a:r>
          </a:p>
        </p:txBody>
      </p:sp>
      <p:sp>
        <p:nvSpPr>
          <p:cNvPr id="351235" name="Rectangle 3"/>
          <p:cNvSpPr>
            <a:spLocks noGrp="1" noChangeArrowheads="1"/>
          </p:cNvSpPr>
          <p:nvPr>
            <p:ph type="body" idx="1"/>
          </p:nvPr>
        </p:nvSpPr>
        <p:spPr>
          <a:xfrm>
            <a:off x="631784" y="1905000"/>
            <a:ext cx="7739711" cy="3886200"/>
          </a:xfrm>
          <a:noFill/>
          <a:ln/>
        </p:spPr>
        <p:txBody>
          <a:bodyPr/>
          <a:lstStyle/>
          <a:p>
            <a:r>
              <a:rPr lang="en-GB" dirty="0"/>
              <a:t>Manager</a:t>
            </a:r>
          </a:p>
          <a:p>
            <a:pPr lvl="1"/>
            <a:r>
              <a:rPr lang="en-GB" dirty="0"/>
              <a:t>Project Manager</a:t>
            </a:r>
          </a:p>
          <a:p>
            <a:pPr lvl="1"/>
            <a:r>
              <a:rPr lang="en-GB" dirty="0"/>
              <a:t>Configuration Manager</a:t>
            </a:r>
          </a:p>
          <a:p>
            <a:pPr lvl="1"/>
            <a:r>
              <a:rPr lang="en-GB" dirty="0"/>
              <a:t>Quality Assurance Manager</a:t>
            </a:r>
          </a:p>
          <a:p>
            <a:r>
              <a:rPr lang="en-GB" dirty="0"/>
              <a:t>Software Developer:</a:t>
            </a:r>
          </a:p>
          <a:p>
            <a:pPr lvl="1"/>
            <a:r>
              <a:rPr lang="en-GB" dirty="0"/>
              <a:t>Analyst</a:t>
            </a:r>
          </a:p>
          <a:p>
            <a:pPr lvl="1"/>
            <a:r>
              <a:rPr lang="en-GB" dirty="0"/>
              <a:t>Designer</a:t>
            </a:r>
          </a:p>
          <a:p>
            <a:pPr lvl="1"/>
            <a:r>
              <a:rPr lang="en-GB" dirty="0"/>
              <a:t>Programmer</a:t>
            </a:r>
          </a:p>
        </p:txBody>
      </p:sp>
      <p:graphicFrame>
        <p:nvGraphicFramePr>
          <p:cNvPr id="351236" name="Object 4"/>
          <p:cNvGraphicFramePr>
            <a:graphicFrameLocks noChangeAspect="1"/>
          </p:cNvGraphicFramePr>
          <p:nvPr/>
        </p:nvGraphicFramePr>
        <p:xfrm>
          <a:off x="4853444" y="3495676"/>
          <a:ext cx="3518051" cy="2390775"/>
        </p:xfrm>
        <a:graphic>
          <a:graphicData uri="http://schemas.openxmlformats.org/presentationml/2006/ole">
            <mc:AlternateContent xmlns:mc="http://schemas.openxmlformats.org/markup-compatibility/2006">
              <mc:Choice xmlns:v="urn:schemas-microsoft-com:vml" Requires="v">
                <p:oleObj spid="_x0000_s28682" name="Clip" r:id="rId3" imgW="4038840" imgH="2534400" progId="MS_ClipArt_Gallery.2">
                  <p:embed/>
                </p:oleObj>
              </mc:Choice>
              <mc:Fallback>
                <p:oleObj name="Clip" r:id="rId3" imgW="4038840" imgH="253440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3444" y="3495676"/>
                        <a:ext cx="3518051" cy="239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1237" name="Object 5"/>
          <p:cNvGraphicFramePr>
            <a:graphicFrameLocks noChangeAspect="1"/>
          </p:cNvGraphicFramePr>
          <p:nvPr/>
        </p:nvGraphicFramePr>
        <p:xfrm>
          <a:off x="5838499" y="1066801"/>
          <a:ext cx="2298460" cy="1909763"/>
        </p:xfrm>
        <a:graphic>
          <a:graphicData uri="http://schemas.openxmlformats.org/presentationml/2006/ole">
            <mc:AlternateContent xmlns:mc="http://schemas.openxmlformats.org/markup-compatibility/2006">
              <mc:Choice xmlns:v="urn:schemas-microsoft-com:vml" Requires="v">
                <p:oleObj spid="_x0000_s28683" name="Clip" r:id="rId5" imgW="4519440" imgH="3466800" progId="MS_ClipArt_Gallery.2">
                  <p:embed/>
                </p:oleObj>
              </mc:Choice>
              <mc:Fallback>
                <p:oleObj name="Clip" r:id="rId5" imgW="4519440" imgH="34668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8499" y="1066801"/>
                        <a:ext cx="2298460" cy="190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Who is involved ?</a:t>
            </a:r>
          </a:p>
        </p:txBody>
      </p:sp>
      <p:sp>
        <p:nvSpPr>
          <p:cNvPr id="352259" name="Rectangle 3"/>
          <p:cNvSpPr>
            <a:spLocks noGrp="1" noChangeArrowheads="1"/>
          </p:cNvSpPr>
          <p:nvPr>
            <p:ph type="body" idx="1"/>
          </p:nvPr>
        </p:nvSpPr>
        <p:spPr>
          <a:xfrm>
            <a:off x="631784" y="1676400"/>
            <a:ext cx="7880433" cy="4267200"/>
          </a:xfrm>
          <a:noFill/>
          <a:ln/>
        </p:spPr>
        <p:txBody>
          <a:bodyPr/>
          <a:lstStyle/>
          <a:p>
            <a:r>
              <a:rPr lang="en-GB" dirty="0"/>
              <a:t>Support</a:t>
            </a:r>
          </a:p>
          <a:p>
            <a:pPr lvl="1"/>
            <a:r>
              <a:rPr lang="en-GB" dirty="0"/>
              <a:t>Administration</a:t>
            </a:r>
          </a:p>
          <a:p>
            <a:pPr lvl="1"/>
            <a:r>
              <a:rPr lang="en-GB" dirty="0"/>
              <a:t>Technical Support for Customer</a:t>
            </a:r>
          </a:p>
          <a:p>
            <a:pPr lvl="1"/>
            <a:r>
              <a:rPr lang="en-GB" dirty="0"/>
              <a:t>Welfare</a:t>
            </a:r>
          </a:p>
        </p:txBody>
      </p:sp>
      <p:graphicFrame>
        <p:nvGraphicFramePr>
          <p:cNvPr id="352260" name="Object 4"/>
          <p:cNvGraphicFramePr>
            <a:graphicFrameLocks noChangeAspect="1"/>
          </p:cNvGraphicFramePr>
          <p:nvPr/>
        </p:nvGraphicFramePr>
        <p:xfrm>
          <a:off x="3375863" y="3124200"/>
          <a:ext cx="2093240" cy="1612900"/>
        </p:xfrm>
        <a:graphic>
          <a:graphicData uri="http://schemas.openxmlformats.org/presentationml/2006/ole">
            <mc:AlternateContent xmlns:mc="http://schemas.openxmlformats.org/markup-compatibility/2006">
              <mc:Choice xmlns:v="urn:schemas-microsoft-com:vml" Requires="v">
                <p:oleObj spid="_x0000_s29710" name="Clip" r:id="rId3" imgW="6514560" imgH="4633560" progId="MS_ClipArt_Gallery.2">
                  <p:embed/>
                </p:oleObj>
              </mc:Choice>
              <mc:Fallback>
                <p:oleObj name="Clip" r:id="rId3" imgW="6514560" imgH="4633560" progId="MS_ClipArt_Gallery.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5863" y="3124200"/>
                        <a:ext cx="2093240" cy="161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1" name="Object 5"/>
          <p:cNvGraphicFramePr>
            <a:graphicFrameLocks noChangeAspect="1"/>
          </p:cNvGraphicFramePr>
          <p:nvPr/>
        </p:nvGraphicFramePr>
        <p:xfrm>
          <a:off x="913228" y="3657601"/>
          <a:ext cx="1723845" cy="1947863"/>
        </p:xfrm>
        <a:graphic>
          <a:graphicData uri="http://schemas.openxmlformats.org/presentationml/2006/ole">
            <mc:AlternateContent xmlns:mc="http://schemas.openxmlformats.org/markup-compatibility/2006">
              <mc:Choice xmlns:v="urn:schemas-microsoft-com:vml" Requires="v">
                <p:oleObj spid="_x0000_s29711" name="Clip" r:id="rId5" imgW="4754520" imgH="4960800" progId="MS_ClipArt_Gallery.2">
                  <p:embed/>
                </p:oleObj>
              </mc:Choice>
              <mc:Fallback>
                <p:oleObj name="Clip" r:id="rId5" imgW="4754520" imgH="4960800" progId="MS_ClipArt_Gallery.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3228" y="3657601"/>
                        <a:ext cx="1723845" cy="1947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2262" name="Object 6"/>
          <p:cNvGraphicFramePr>
            <a:graphicFrameLocks noChangeAspect="1"/>
          </p:cNvGraphicFramePr>
          <p:nvPr/>
        </p:nvGraphicFramePr>
        <p:xfrm>
          <a:off x="6119943" y="3124200"/>
          <a:ext cx="1616837" cy="2514600"/>
        </p:xfrm>
        <a:graphic>
          <a:graphicData uri="http://schemas.openxmlformats.org/presentationml/2006/ole">
            <mc:AlternateContent xmlns:mc="http://schemas.openxmlformats.org/markup-compatibility/2006">
              <mc:Choice xmlns:v="urn:schemas-microsoft-com:vml" Requires="v">
                <p:oleObj spid="_x0000_s29712" name="Clip" r:id="rId7" imgW="798120" imgH="1145160" progId="MS_ClipArt_Gallery.2">
                  <p:embed/>
                </p:oleObj>
              </mc:Choice>
              <mc:Fallback>
                <p:oleObj name="Clip" r:id="rId7" imgW="798120" imgH="1145160" progId="MS_ClipArt_Gallery.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9943" y="3124200"/>
                        <a:ext cx="1616837"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en-GB" sz="3200"/>
              <a:t>What are the costs of software engineering?</a:t>
            </a:r>
            <a:endParaRPr lang="en-US" sz="3200"/>
          </a:p>
        </p:txBody>
      </p:sp>
      <p:sp>
        <p:nvSpPr>
          <p:cNvPr id="359427" name="Rectangle 3"/>
          <p:cNvSpPr>
            <a:spLocks noGrp="1" noChangeArrowheads="1"/>
          </p:cNvSpPr>
          <p:nvPr>
            <p:ph type="body" idx="1"/>
          </p:nvPr>
        </p:nvSpPr>
        <p:spPr/>
        <p:txBody>
          <a:bodyPr/>
          <a:lstStyle/>
          <a:p>
            <a:r>
              <a:rPr lang="en-GB" sz="2800"/>
              <a:t>Roughly 60% of costs are development costs, 40% are testing costs. For custom software, evolution costs often exceed development costs.</a:t>
            </a:r>
          </a:p>
          <a:p>
            <a:r>
              <a:rPr lang="en-GB" sz="2800"/>
              <a:t>Costs vary depending on the type of system being developed and the requirements of system attributes such as performance and system reliability.</a:t>
            </a:r>
          </a:p>
          <a:p>
            <a:r>
              <a:rPr lang="en-GB" sz="2800"/>
              <a:t>Distribution of costs depends on the development model that is used.</a:t>
            </a:r>
            <a:endParaRPr lang="en-US" sz="2800"/>
          </a:p>
        </p:txBody>
      </p:sp>
      <p:sp>
        <p:nvSpPr>
          <p:cNvPr id="359428" name="Rectangle 4"/>
          <p:cNvSpPr>
            <a:spLocks noChangeArrowheads="1"/>
          </p:cNvSpPr>
          <p:nvPr/>
        </p:nvSpPr>
        <p:spPr bwMode="auto">
          <a:xfrm>
            <a:off x="304800" y="62484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Software Engineering 7</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Ian </a:t>
            </a:r>
            <a:r>
              <a:rPr lang="en-US" sz="1400" b="1" i="1" dirty="0" err="1">
                <a:latin typeface="Times New Roman" pitchFamily="18" charset="0"/>
              </a:rPr>
              <a:t>Sommerville</a:t>
            </a:r>
            <a:endParaRPr lang="en-US" sz="1200" b="1" i="1" dirty="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en-GB" sz="3600"/>
              <a:t>What are software engineering methods?</a:t>
            </a:r>
            <a:endParaRPr lang="en-US" sz="3600"/>
          </a:p>
        </p:txBody>
      </p:sp>
      <p:sp>
        <p:nvSpPr>
          <p:cNvPr id="360451" name="Rectangle 3"/>
          <p:cNvSpPr>
            <a:spLocks noGrp="1" noChangeArrowheads="1"/>
          </p:cNvSpPr>
          <p:nvPr>
            <p:ph type="body" idx="1"/>
          </p:nvPr>
        </p:nvSpPr>
        <p:spPr>
          <a:xfrm>
            <a:off x="457347" y="2133600"/>
            <a:ext cx="8229307" cy="3581400"/>
          </a:xfrm>
        </p:spPr>
        <p:txBody>
          <a:bodyPr>
            <a:normAutofit fontScale="92500" lnSpcReduction="10000"/>
          </a:bodyPr>
          <a:lstStyle/>
          <a:p>
            <a:pPr>
              <a:lnSpc>
                <a:spcPct val="90000"/>
              </a:lnSpc>
            </a:pPr>
            <a:r>
              <a:rPr lang="en-GB" sz="2400" dirty="0"/>
              <a:t>Structured approaches to software development which include </a:t>
            </a:r>
            <a:r>
              <a:rPr lang="en-GB" sz="2400" u="sng" dirty="0"/>
              <a:t>system models</a:t>
            </a:r>
            <a:r>
              <a:rPr lang="en-GB" sz="2400" dirty="0"/>
              <a:t>, </a:t>
            </a:r>
            <a:r>
              <a:rPr lang="en-GB" sz="2400" u="sng" dirty="0"/>
              <a:t>notations</a:t>
            </a:r>
            <a:r>
              <a:rPr lang="en-GB" sz="2400" dirty="0"/>
              <a:t>, </a:t>
            </a:r>
            <a:r>
              <a:rPr lang="en-GB" sz="2400" u="sng" dirty="0"/>
              <a:t>rules</a:t>
            </a:r>
            <a:r>
              <a:rPr lang="en-GB" sz="2400" dirty="0"/>
              <a:t>, </a:t>
            </a:r>
            <a:r>
              <a:rPr lang="en-GB" sz="2400" u="sng" dirty="0"/>
              <a:t>design advice</a:t>
            </a:r>
            <a:r>
              <a:rPr lang="en-GB" sz="2400" dirty="0"/>
              <a:t> and </a:t>
            </a:r>
            <a:r>
              <a:rPr lang="en-GB" sz="2400" u="sng" dirty="0"/>
              <a:t>process guidance</a:t>
            </a:r>
            <a:r>
              <a:rPr lang="en-GB" sz="2400" dirty="0"/>
              <a:t>.</a:t>
            </a:r>
          </a:p>
          <a:p>
            <a:pPr>
              <a:lnSpc>
                <a:spcPct val="90000"/>
              </a:lnSpc>
            </a:pPr>
            <a:r>
              <a:rPr lang="en-GB" sz="2400" dirty="0"/>
              <a:t>Model descriptions	</a:t>
            </a:r>
          </a:p>
          <a:p>
            <a:pPr lvl="1">
              <a:lnSpc>
                <a:spcPct val="90000"/>
              </a:lnSpc>
            </a:pPr>
            <a:r>
              <a:rPr lang="en-GB" sz="2000" dirty="0"/>
              <a:t>Descriptions of graphical models which should be produced;</a:t>
            </a:r>
          </a:p>
          <a:p>
            <a:pPr>
              <a:lnSpc>
                <a:spcPct val="90000"/>
              </a:lnSpc>
            </a:pPr>
            <a:r>
              <a:rPr lang="en-GB" sz="2400" dirty="0"/>
              <a:t>Rules</a:t>
            </a:r>
          </a:p>
          <a:p>
            <a:pPr lvl="1">
              <a:lnSpc>
                <a:spcPct val="90000"/>
              </a:lnSpc>
            </a:pPr>
            <a:r>
              <a:rPr lang="en-GB" sz="2000" dirty="0"/>
              <a:t>Constraints applied to system models;</a:t>
            </a:r>
          </a:p>
          <a:p>
            <a:pPr>
              <a:lnSpc>
                <a:spcPct val="90000"/>
              </a:lnSpc>
            </a:pPr>
            <a:r>
              <a:rPr lang="en-GB" sz="2400" dirty="0"/>
              <a:t>Recommendations</a:t>
            </a:r>
          </a:p>
          <a:p>
            <a:pPr lvl="1">
              <a:lnSpc>
                <a:spcPct val="90000"/>
              </a:lnSpc>
            </a:pPr>
            <a:r>
              <a:rPr lang="en-GB" sz="2000" dirty="0"/>
              <a:t>Advice on good design practice;</a:t>
            </a:r>
          </a:p>
          <a:p>
            <a:pPr>
              <a:lnSpc>
                <a:spcPct val="90000"/>
              </a:lnSpc>
            </a:pPr>
            <a:r>
              <a:rPr lang="en-GB" sz="2400" dirty="0"/>
              <a:t>Process guidance</a:t>
            </a:r>
          </a:p>
          <a:p>
            <a:pPr lvl="1">
              <a:lnSpc>
                <a:spcPct val="90000"/>
              </a:lnSpc>
            </a:pPr>
            <a:r>
              <a:rPr lang="en-GB" sz="2000" dirty="0"/>
              <a:t>What activities to follow.</a:t>
            </a:r>
          </a:p>
          <a:p>
            <a:pPr>
              <a:lnSpc>
                <a:spcPct val="90000"/>
              </a:lnSpc>
            </a:pPr>
            <a:endParaRPr lang="en-US" sz="2400" dirty="0"/>
          </a:p>
        </p:txBody>
      </p:sp>
      <p:sp>
        <p:nvSpPr>
          <p:cNvPr id="360452" name="Rectangle 4"/>
          <p:cNvSpPr>
            <a:spLocks noChangeArrowheads="1"/>
          </p:cNvSpPr>
          <p:nvPr/>
        </p:nvSpPr>
        <p:spPr bwMode="auto">
          <a:xfrm>
            <a:off x="279979"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GB"/>
              <a:t>What is software?</a:t>
            </a:r>
            <a:endParaRPr lang="en-US"/>
          </a:p>
        </p:txBody>
      </p:sp>
      <p:sp>
        <p:nvSpPr>
          <p:cNvPr id="65539" name="Rectangle 3"/>
          <p:cNvSpPr>
            <a:spLocks noGrp="1" noChangeArrowheads="1"/>
          </p:cNvSpPr>
          <p:nvPr>
            <p:ph type="body" idx="1"/>
          </p:nvPr>
        </p:nvSpPr>
        <p:spPr>
          <a:xfrm>
            <a:off x="1476116" y="1752600"/>
            <a:ext cx="6191769" cy="4381500"/>
          </a:xfrm>
        </p:spPr>
        <p:txBody>
          <a:bodyPr/>
          <a:lstStyle/>
          <a:p>
            <a:pPr>
              <a:lnSpc>
                <a:spcPct val="80000"/>
              </a:lnSpc>
            </a:pPr>
            <a:r>
              <a:rPr lang="en-GB" sz="2400" dirty="0"/>
              <a:t>Definitions:</a:t>
            </a:r>
          </a:p>
          <a:p>
            <a:pPr lvl="1">
              <a:lnSpc>
                <a:spcPct val="80000"/>
              </a:lnSpc>
              <a:buFont typeface="Wingdings" pitchFamily="2" charset="2"/>
              <a:buNone/>
            </a:pPr>
            <a:r>
              <a:rPr lang="en-US" sz="2400" i="1" dirty="0"/>
              <a:t>	Computer programs, procedures, and possibly associated documentation and data pertaining to the operation of a computer system (</a:t>
            </a:r>
            <a:r>
              <a:rPr lang="en-US" sz="2400" b="1" dirty="0"/>
              <a:t>IEEE Standard Glossary of Software Engineering Terminology, 1990</a:t>
            </a:r>
            <a:r>
              <a:rPr lang="en-US" sz="2400" i="1" dirty="0"/>
              <a:t>)</a:t>
            </a:r>
            <a:endParaRPr lang="en-GB"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noFill/>
        </p:spPr>
        <p:txBody>
          <a:bodyPr/>
          <a:lstStyle/>
          <a:p>
            <a:pPr defTabSz="962025"/>
            <a:r>
              <a:rPr lang="en-GB" sz="3600"/>
              <a:t>What are the attributes of good software?</a:t>
            </a:r>
            <a:endParaRPr lang="en-GB"/>
          </a:p>
        </p:txBody>
      </p:sp>
      <p:sp>
        <p:nvSpPr>
          <p:cNvPr id="363523" name="Rectangle 3"/>
          <p:cNvSpPr>
            <a:spLocks noGrp="1" noChangeArrowheads="1"/>
          </p:cNvSpPr>
          <p:nvPr>
            <p:ph type="body" idx="1"/>
          </p:nvPr>
        </p:nvSpPr>
        <p:spPr>
          <a:xfrm>
            <a:off x="457347" y="1828800"/>
            <a:ext cx="8229307" cy="4724400"/>
          </a:xfrm>
        </p:spPr>
        <p:txBody>
          <a:bodyPr/>
          <a:lstStyle/>
          <a:p>
            <a:pPr marL="488950" indent="-488950" defTabSz="962025">
              <a:lnSpc>
                <a:spcPct val="90000"/>
              </a:lnSpc>
            </a:pPr>
            <a:r>
              <a:rPr lang="en-GB" sz="2400" dirty="0"/>
              <a:t>The software should deliver the required functionality and performance to the user and should be maintainable, dependable and acceptable.</a:t>
            </a:r>
          </a:p>
          <a:p>
            <a:pPr marL="488950" indent="-488950" defTabSz="962025">
              <a:lnSpc>
                <a:spcPct val="90000"/>
              </a:lnSpc>
            </a:pPr>
            <a:r>
              <a:rPr lang="en-GB" sz="2400" dirty="0"/>
              <a:t>Maintainability</a:t>
            </a:r>
          </a:p>
          <a:p>
            <a:pPr marL="1089025" lvl="1" indent="-479425" defTabSz="962025">
              <a:lnSpc>
                <a:spcPct val="90000"/>
              </a:lnSpc>
            </a:pPr>
            <a:r>
              <a:rPr lang="en-GB" sz="2000" dirty="0"/>
              <a:t>Software must evolve to meet changing needs;</a:t>
            </a:r>
          </a:p>
          <a:p>
            <a:pPr marL="488950" indent="-488950" defTabSz="962025">
              <a:lnSpc>
                <a:spcPct val="90000"/>
              </a:lnSpc>
            </a:pPr>
            <a:r>
              <a:rPr lang="en-GB" sz="2400" dirty="0"/>
              <a:t>Dependability</a:t>
            </a:r>
          </a:p>
          <a:p>
            <a:pPr marL="1089025" lvl="1" indent="-479425" defTabSz="962025">
              <a:lnSpc>
                <a:spcPct val="90000"/>
              </a:lnSpc>
            </a:pPr>
            <a:r>
              <a:rPr lang="en-GB" sz="2000" dirty="0"/>
              <a:t>Software must be trustworthy;</a:t>
            </a:r>
          </a:p>
          <a:p>
            <a:pPr marL="488950" indent="-488950" defTabSz="962025">
              <a:lnSpc>
                <a:spcPct val="90000"/>
              </a:lnSpc>
            </a:pPr>
            <a:r>
              <a:rPr lang="en-GB" sz="2400" dirty="0"/>
              <a:t>Efficiency</a:t>
            </a:r>
          </a:p>
          <a:p>
            <a:pPr marL="1089025" lvl="1" indent="-479425" defTabSz="962025">
              <a:lnSpc>
                <a:spcPct val="90000"/>
              </a:lnSpc>
            </a:pPr>
            <a:r>
              <a:rPr lang="en-GB" sz="2000" dirty="0"/>
              <a:t>Software should not make wasteful use of system resources;</a:t>
            </a:r>
          </a:p>
          <a:p>
            <a:pPr marL="488950" indent="-488950" defTabSz="962025">
              <a:lnSpc>
                <a:spcPct val="90000"/>
              </a:lnSpc>
            </a:pPr>
            <a:r>
              <a:rPr lang="en-GB" sz="2400" dirty="0"/>
              <a:t>Acceptability</a:t>
            </a:r>
          </a:p>
          <a:p>
            <a:pPr marL="1089025" lvl="1" indent="-479425" defTabSz="962025">
              <a:lnSpc>
                <a:spcPct val="90000"/>
              </a:lnSpc>
            </a:pPr>
            <a:r>
              <a:rPr lang="en-GB" sz="2000" dirty="0"/>
              <a:t>Software must accepted by the users for which it was designed. This means it must be understandable, usable and compatible with other systems.</a:t>
            </a:r>
          </a:p>
        </p:txBody>
      </p:sp>
      <p:sp>
        <p:nvSpPr>
          <p:cNvPr id="36352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p:txBody>
          <a:bodyPr/>
          <a:lstStyle/>
          <a:p>
            <a:pPr defTabSz="962025"/>
            <a:r>
              <a:rPr lang="en-GB" sz="3600" dirty="0"/>
              <a:t>What are the key challenges facing software engineering?</a:t>
            </a:r>
            <a:endParaRPr lang="en-GB" dirty="0"/>
          </a:p>
        </p:txBody>
      </p:sp>
      <p:sp>
        <p:nvSpPr>
          <p:cNvPr id="364547" name="Rectangle 3"/>
          <p:cNvSpPr>
            <a:spLocks noGrp="1" noChangeArrowheads="1"/>
          </p:cNvSpPr>
          <p:nvPr>
            <p:ph type="body" idx="1"/>
          </p:nvPr>
        </p:nvSpPr>
        <p:spPr/>
        <p:txBody>
          <a:bodyPr/>
          <a:lstStyle/>
          <a:p>
            <a:pPr marL="488950" indent="-488950" defTabSz="962025"/>
            <a:r>
              <a:rPr lang="en-GB" sz="2800" dirty="0"/>
              <a:t>Heterogeneity</a:t>
            </a:r>
          </a:p>
          <a:p>
            <a:pPr marL="1089025" lvl="1" indent="-479425" defTabSz="962025"/>
            <a:r>
              <a:rPr lang="en-GB" sz="2400" dirty="0"/>
              <a:t>Developing techniques for building software that can cope with heterogeneous platforms and execution environments;</a:t>
            </a:r>
          </a:p>
          <a:p>
            <a:pPr marL="488950" indent="-488950" defTabSz="962025"/>
            <a:r>
              <a:rPr lang="en-GB" sz="2800" dirty="0"/>
              <a:t>Delivery</a:t>
            </a:r>
          </a:p>
          <a:p>
            <a:pPr marL="1089025" lvl="1" indent="-479425" defTabSz="962025"/>
            <a:r>
              <a:rPr lang="en-GB" sz="2400" dirty="0"/>
              <a:t>Developing techniques that lead to faster delivery of software;</a:t>
            </a:r>
          </a:p>
          <a:p>
            <a:pPr marL="488950" indent="-488950" defTabSz="962025"/>
            <a:r>
              <a:rPr lang="en-GB" sz="2800" dirty="0"/>
              <a:t>Trust</a:t>
            </a:r>
          </a:p>
          <a:p>
            <a:pPr marL="1089025" lvl="1" indent="-479425" defTabSz="962025"/>
            <a:r>
              <a:rPr lang="en-GB" sz="2400" dirty="0"/>
              <a:t>Developing techniques that demonstrate that software can be trusted by its users.</a:t>
            </a:r>
          </a:p>
        </p:txBody>
      </p:sp>
      <p:sp>
        <p:nvSpPr>
          <p:cNvPr id="364548" name="Rectangle 4"/>
          <p:cNvSpPr>
            <a:spLocks noChangeArrowheads="1"/>
          </p:cNvSpPr>
          <p:nvPr/>
        </p:nvSpPr>
        <p:spPr bwMode="auto">
          <a:xfrm>
            <a:off x="5064528" y="6175057"/>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Software Engineering 7</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Ian </a:t>
            </a:r>
            <a:r>
              <a:rPr lang="en-US" sz="1400" b="1" i="1" dirty="0" err="1">
                <a:latin typeface="Times New Roman" pitchFamily="18" charset="0"/>
              </a:rPr>
              <a:t>Sommerville</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474937" y="304801"/>
            <a:ext cx="8192661" cy="917575"/>
          </a:xfrm>
          <a:noFill/>
        </p:spPr>
        <p:txBody>
          <a:bodyPr/>
          <a:lstStyle/>
          <a:p>
            <a:r>
              <a:rPr lang="en-GB" sz="4000"/>
              <a:t>Professional and ethical responsibility</a:t>
            </a:r>
          </a:p>
        </p:txBody>
      </p:sp>
      <p:sp>
        <p:nvSpPr>
          <p:cNvPr id="365571" name="Rectangle 3"/>
          <p:cNvSpPr>
            <a:spLocks noGrp="1" noChangeArrowheads="1"/>
          </p:cNvSpPr>
          <p:nvPr>
            <p:ph type="body" idx="1"/>
          </p:nvPr>
        </p:nvSpPr>
        <p:spPr/>
        <p:txBody>
          <a:bodyPr/>
          <a:lstStyle/>
          <a:p>
            <a:r>
              <a:rPr lang="en-GB" sz="2800"/>
              <a:t>Software engineering involves wider responsibilities than simply the application of technical skills.</a:t>
            </a:r>
          </a:p>
          <a:p>
            <a:r>
              <a:rPr lang="en-GB" sz="2800"/>
              <a:t>Software engineers must behave in </a:t>
            </a:r>
            <a:r>
              <a:rPr lang="en-GB" sz="2800" u="sng"/>
              <a:t>an honest</a:t>
            </a:r>
            <a:r>
              <a:rPr lang="en-GB" sz="2800"/>
              <a:t> and </a:t>
            </a:r>
            <a:r>
              <a:rPr lang="en-GB" sz="2800" u="sng"/>
              <a:t>ethically responsible</a:t>
            </a:r>
            <a:r>
              <a:rPr lang="en-GB" sz="2800"/>
              <a:t> way if they are to be respected as </a:t>
            </a:r>
            <a:r>
              <a:rPr lang="en-GB" sz="2800" u="sng"/>
              <a:t>professionals</a:t>
            </a:r>
            <a:r>
              <a:rPr lang="en-GB" sz="2800"/>
              <a:t>.</a:t>
            </a:r>
          </a:p>
          <a:p>
            <a:r>
              <a:rPr lang="en-GB" sz="2800"/>
              <a:t>Ethical behaviour is more than simply upholding the law.</a:t>
            </a:r>
          </a:p>
        </p:txBody>
      </p:sp>
      <p:sp>
        <p:nvSpPr>
          <p:cNvPr id="36557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noFill/>
        </p:spPr>
        <p:txBody>
          <a:bodyPr/>
          <a:lstStyle/>
          <a:p>
            <a:r>
              <a:rPr lang="en-GB" sz="4000"/>
              <a:t>Issues of professional responsibility</a:t>
            </a:r>
          </a:p>
        </p:txBody>
      </p:sp>
      <p:sp>
        <p:nvSpPr>
          <p:cNvPr id="366595" name="Rectangle 3"/>
          <p:cNvSpPr>
            <a:spLocks noGrp="1" noChangeArrowheads="1"/>
          </p:cNvSpPr>
          <p:nvPr>
            <p:ph type="body" idx="1"/>
          </p:nvPr>
        </p:nvSpPr>
        <p:spPr/>
        <p:txBody>
          <a:bodyPr/>
          <a:lstStyle/>
          <a:p>
            <a:pPr marL="488950" indent="-488950" defTabSz="962025">
              <a:lnSpc>
                <a:spcPct val="90000"/>
              </a:lnSpc>
            </a:pPr>
            <a:r>
              <a:rPr lang="en-GB"/>
              <a:t>Confidentiality </a:t>
            </a:r>
          </a:p>
          <a:p>
            <a:pPr marL="1089025" lvl="1" indent="-479425" defTabSz="962025">
              <a:lnSpc>
                <a:spcPct val="90000"/>
              </a:lnSpc>
            </a:pPr>
            <a:r>
              <a:rPr lang="en-GB"/>
              <a:t>Engineers should normally respect the confidentiality of their employers or clients irrespective of whether or not a formal confidentiality agreement has been signed.</a:t>
            </a:r>
          </a:p>
          <a:p>
            <a:pPr marL="488950" indent="-488950" defTabSz="962025">
              <a:lnSpc>
                <a:spcPct val="90000"/>
              </a:lnSpc>
            </a:pPr>
            <a:r>
              <a:rPr lang="en-GB"/>
              <a:t>Competence </a:t>
            </a:r>
          </a:p>
          <a:p>
            <a:pPr marL="1089025" lvl="1" indent="-479425" defTabSz="962025">
              <a:lnSpc>
                <a:spcPct val="90000"/>
              </a:lnSpc>
            </a:pPr>
            <a:r>
              <a:rPr lang="en-GB"/>
              <a:t>Engineers should not misrepresent their level of competence. They should not knowingly accept work which is outwith their competence.</a:t>
            </a:r>
          </a:p>
          <a:p>
            <a:pPr marL="488950" indent="-488950" defTabSz="962025">
              <a:lnSpc>
                <a:spcPct val="90000"/>
              </a:lnSpc>
            </a:pPr>
            <a:endParaRPr lang="en-GB"/>
          </a:p>
        </p:txBody>
      </p:sp>
      <p:sp>
        <p:nvSpPr>
          <p:cNvPr id="36659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en-GB" sz="4000"/>
              <a:t>Issues of professional responsibility</a:t>
            </a:r>
          </a:p>
        </p:txBody>
      </p:sp>
      <p:sp>
        <p:nvSpPr>
          <p:cNvPr id="367619" name="Rectangle 3"/>
          <p:cNvSpPr>
            <a:spLocks noGrp="1" noChangeArrowheads="1"/>
          </p:cNvSpPr>
          <p:nvPr>
            <p:ph type="body" idx="1"/>
          </p:nvPr>
        </p:nvSpPr>
        <p:spPr>
          <a:xfrm>
            <a:off x="491062" y="1828800"/>
            <a:ext cx="8229307" cy="4152900"/>
          </a:xfrm>
        </p:spPr>
        <p:txBody>
          <a:bodyPr/>
          <a:lstStyle/>
          <a:p>
            <a:pPr marL="488950" indent="-488950" defTabSz="962025"/>
            <a:r>
              <a:rPr lang="en-GB" sz="2400" dirty="0"/>
              <a:t>Intellectual property rights </a:t>
            </a:r>
          </a:p>
          <a:p>
            <a:pPr marL="1089025" lvl="1" indent="-479425" defTabSz="962025"/>
            <a:r>
              <a:rPr lang="en-GB" sz="2000" dirty="0"/>
              <a:t>Engineers should be aware of local laws governing the use of intellectual property such as patents, copyright, etc. They should be careful to ensure that the intellectual property of employers and clients is protected.</a:t>
            </a:r>
          </a:p>
          <a:p>
            <a:pPr marL="488950" indent="-488950" defTabSz="962025"/>
            <a:r>
              <a:rPr lang="en-GB" sz="2400" dirty="0"/>
              <a:t>Computer misuse </a:t>
            </a:r>
          </a:p>
          <a:p>
            <a:pPr marL="1089025" lvl="1" indent="-479425" defTabSz="962025"/>
            <a:r>
              <a:rPr lang="en-GB" sz="2000" dirty="0"/>
              <a:t>Software engineers should not use their technical skills to misuse other people’s computers. Computer misuse ranges from relatively trivial (game playing on an employer’s machine, say) to extremely serious (dissemination of viruses).</a:t>
            </a:r>
            <a:r>
              <a:rPr lang="en-GB" sz="2400" dirty="0"/>
              <a:t> </a:t>
            </a:r>
          </a:p>
        </p:txBody>
      </p:sp>
      <p:sp>
        <p:nvSpPr>
          <p:cNvPr id="36762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en-GB"/>
              <a:t>ACM/IEEE Code of Ethics</a:t>
            </a:r>
          </a:p>
        </p:txBody>
      </p:sp>
      <p:sp>
        <p:nvSpPr>
          <p:cNvPr id="368643" name="Rectangle 3"/>
          <p:cNvSpPr>
            <a:spLocks noGrp="1" noChangeArrowheads="1"/>
          </p:cNvSpPr>
          <p:nvPr>
            <p:ph type="body" idx="1"/>
          </p:nvPr>
        </p:nvSpPr>
        <p:spPr/>
        <p:txBody>
          <a:bodyPr/>
          <a:lstStyle/>
          <a:p>
            <a:pPr marL="488950" indent="-488950" defTabSz="962025">
              <a:lnSpc>
                <a:spcPct val="90000"/>
              </a:lnSpc>
            </a:pPr>
            <a:r>
              <a:rPr lang="en-GB" sz="2800"/>
              <a:t>The professional societies in the US have cooperated to produce a code of ethical practice.</a:t>
            </a:r>
          </a:p>
          <a:p>
            <a:pPr marL="488950" indent="-488950" defTabSz="962025">
              <a:lnSpc>
                <a:spcPct val="90000"/>
              </a:lnSpc>
            </a:pPr>
            <a:r>
              <a:rPr lang="en-GB" sz="2800"/>
              <a:t>Members of these organisations sign up to the code of practice when they join.</a:t>
            </a:r>
          </a:p>
          <a:p>
            <a:pPr marL="488950" indent="-488950" defTabSz="962025">
              <a:lnSpc>
                <a:spcPct val="90000"/>
              </a:lnSpc>
            </a:pPr>
            <a:r>
              <a:rPr lang="en-GB" sz="280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36864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GB"/>
              <a:t>Code of ethics - preamble</a:t>
            </a:r>
          </a:p>
        </p:txBody>
      </p:sp>
      <p:sp>
        <p:nvSpPr>
          <p:cNvPr id="369667" name="Rectangle 3"/>
          <p:cNvSpPr>
            <a:spLocks noGrp="1" noChangeArrowheads="1"/>
          </p:cNvSpPr>
          <p:nvPr>
            <p:ph type="body" idx="1"/>
          </p:nvPr>
        </p:nvSpPr>
        <p:spPr/>
        <p:txBody>
          <a:bodyPr>
            <a:normAutofit lnSpcReduction="10000"/>
          </a:bodyPr>
          <a:lstStyle/>
          <a:p>
            <a:pPr marL="488950" indent="-488950" defTabSz="962025">
              <a:lnSpc>
                <a:spcPct val="90000"/>
              </a:lnSpc>
            </a:pPr>
            <a:r>
              <a:rPr lang="en-GB" sz="2800"/>
              <a:t>Preamble</a:t>
            </a:r>
          </a:p>
          <a:p>
            <a:pPr marL="1089025" lvl="1" indent="-479425" defTabSz="962025">
              <a:lnSpc>
                <a:spcPct val="90000"/>
              </a:lnSpc>
            </a:pPr>
            <a:r>
              <a:rPr lang="en-GB" sz="200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p>
          <a:p>
            <a:pPr marL="1089025" lvl="1" indent="-479425" defTabSz="962025">
              <a:lnSpc>
                <a:spcPct val="90000"/>
              </a:lnSpc>
            </a:pPr>
            <a:r>
              <a:rPr lang="en-GB" sz="200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p>
          <a:p>
            <a:pPr marL="488950" indent="-488950" defTabSz="962025">
              <a:lnSpc>
                <a:spcPct val="90000"/>
              </a:lnSpc>
            </a:pPr>
            <a:endParaRPr lang="en-GB" sz="2400"/>
          </a:p>
        </p:txBody>
      </p:sp>
      <p:sp>
        <p:nvSpPr>
          <p:cNvPr id="369668"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GB"/>
              <a:t>Code of ethics - principles</a:t>
            </a:r>
          </a:p>
        </p:txBody>
      </p:sp>
      <p:sp>
        <p:nvSpPr>
          <p:cNvPr id="370691" name="Rectangle 3"/>
          <p:cNvSpPr>
            <a:spLocks noGrp="1" noChangeArrowheads="1"/>
          </p:cNvSpPr>
          <p:nvPr>
            <p:ph type="body" idx="1"/>
          </p:nvPr>
        </p:nvSpPr>
        <p:spPr>
          <a:xfrm>
            <a:off x="491062" y="1828800"/>
            <a:ext cx="8229307" cy="4076700"/>
          </a:xfrm>
        </p:spPr>
        <p:txBody>
          <a:bodyPr/>
          <a:lstStyle/>
          <a:p>
            <a:pPr marL="488950" indent="-488950" defTabSz="962025"/>
            <a:r>
              <a:rPr lang="en-GB" sz="2400"/>
              <a:t>PUBLIC  </a:t>
            </a:r>
          </a:p>
          <a:p>
            <a:pPr marL="1089025" lvl="1" indent="-479425" defTabSz="962025"/>
            <a:r>
              <a:rPr lang="en-GB" sz="2000"/>
              <a:t>Software engineers shall act consistently with the </a:t>
            </a:r>
            <a:r>
              <a:rPr lang="en-GB" sz="2000" u="sng"/>
              <a:t>public interest</a:t>
            </a:r>
            <a:r>
              <a:rPr lang="en-GB" sz="2000"/>
              <a:t>.</a:t>
            </a:r>
          </a:p>
          <a:p>
            <a:pPr marL="488950" indent="-488950" defTabSz="962025"/>
            <a:r>
              <a:rPr lang="en-GB" sz="2400"/>
              <a:t>CLIENT AND EMPLOYER </a:t>
            </a:r>
          </a:p>
          <a:p>
            <a:pPr marL="1089025" lvl="1" indent="-479425" defTabSz="962025"/>
            <a:r>
              <a:rPr lang="en-GB" sz="2000"/>
              <a:t>Software engineers shall act in a manner that is </a:t>
            </a:r>
            <a:r>
              <a:rPr lang="en-GB" sz="2000" u="sng"/>
              <a:t>in the best interests of their client and employer</a:t>
            </a:r>
            <a:r>
              <a:rPr lang="en-GB" sz="2000"/>
              <a:t> consistent with the public interest.</a:t>
            </a:r>
          </a:p>
          <a:p>
            <a:pPr marL="488950" indent="-488950" defTabSz="962025"/>
            <a:r>
              <a:rPr lang="en-GB" sz="2400"/>
              <a:t>PRODUCT </a:t>
            </a:r>
          </a:p>
          <a:p>
            <a:pPr marL="1089025" lvl="1" indent="-479425" defTabSz="962025"/>
            <a:r>
              <a:rPr lang="en-GB" sz="2000"/>
              <a:t>Software engineers shall ensure that their </a:t>
            </a:r>
            <a:r>
              <a:rPr lang="en-GB" sz="2000" u="sng"/>
              <a:t>products</a:t>
            </a:r>
            <a:r>
              <a:rPr lang="en-GB" sz="2000"/>
              <a:t> and related modifications </a:t>
            </a:r>
            <a:r>
              <a:rPr lang="en-GB" sz="2000" u="sng"/>
              <a:t>meet the highest professional standards</a:t>
            </a:r>
            <a:r>
              <a:rPr lang="en-GB" sz="2000"/>
              <a:t> possible.</a:t>
            </a:r>
          </a:p>
        </p:txBody>
      </p:sp>
      <p:sp>
        <p:nvSpPr>
          <p:cNvPr id="370692"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noFill/>
        </p:spPr>
        <p:txBody>
          <a:bodyPr/>
          <a:lstStyle/>
          <a:p>
            <a:r>
              <a:rPr lang="en-GB"/>
              <a:t>Code of ethics - principles</a:t>
            </a:r>
          </a:p>
        </p:txBody>
      </p:sp>
      <p:sp>
        <p:nvSpPr>
          <p:cNvPr id="371715" name="Rectangle 3"/>
          <p:cNvSpPr>
            <a:spLocks noGrp="1" noChangeArrowheads="1"/>
          </p:cNvSpPr>
          <p:nvPr>
            <p:ph type="body" idx="1"/>
          </p:nvPr>
        </p:nvSpPr>
        <p:spPr>
          <a:xfrm>
            <a:off x="491062" y="1676400"/>
            <a:ext cx="8229307" cy="4305300"/>
          </a:xfrm>
        </p:spPr>
        <p:txBody>
          <a:bodyPr/>
          <a:lstStyle/>
          <a:p>
            <a:pPr marL="488950" indent="-488950" defTabSz="962025"/>
            <a:r>
              <a:rPr lang="en-GB" sz="2400"/>
              <a:t>JUDGMENT </a:t>
            </a:r>
          </a:p>
          <a:p>
            <a:pPr marL="1089025" lvl="1" indent="-479425" defTabSz="962025"/>
            <a:r>
              <a:rPr lang="en-GB" sz="2000"/>
              <a:t>Software engineers shall maintain integrity and independence in </a:t>
            </a:r>
            <a:r>
              <a:rPr lang="en-GB" sz="2000" u="sng"/>
              <a:t>their professional judgment</a:t>
            </a:r>
            <a:r>
              <a:rPr lang="en-GB" sz="2000"/>
              <a:t>.</a:t>
            </a:r>
          </a:p>
          <a:p>
            <a:pPr marL="488950" indent="-488950" defTabSz="962025"/>
            <a:r>
              <a:rPr lang="en-GB" sz="2400"/>
              <a:t>MANAGEMENT </a:t>
            </a:r>
          </a:p>
          <a:p>
            <a:pPr marL="1089025" lvl="1" indent="-479425" defTabSz="962025"/>
            <a:r>
              <a:rPr lang="en-GB" sz="2000"/>
              <a:t>Software engineering managers and leaders shall subscribe to and promote </a:t>
            </a:r>
            <a:r>
              <a:rPr lang="en-GB" sz="2000" u="sng"/>
              <a:t>an ethical approach to the management of software development and maintenance</a:t>
            </a:r>
            <a:r>
              <a:rPr lang="en-GB" sz="2000"/>
              <a:t>.</a:t>
            </a:r>
          </a:p>
          <a:p>
            <a:pPr marL="488950" indent="-488950" defTabSz="962025"/>
            <a:r>
              <a:rPr lang="en-GB" sz="2400"/>
              <a:t>PROFESSION </a:t>
            </a:r>
          </a:p>
          <a:p>
            <a:pPr marL="1089025" lvl="1" indent="-479425" defTabSz="962025"/>
            <a:r>
              <a:rPr lang="en-GB" sz="2000"/>
              <a:t>Software engineers shall </a:t>
            </a:r>
            <a:r>
              <a:rPr lang="en-GB" sz="2000" u="sng"/>
              <a:t>advance the integrity and reputation of the profession</a:t>
            </a:r>
            <a:r>
              <a:rPr lang="en-GB" sz="2000"/>
              <a:t> consistent with the public interest.</a:t>
            </a:r>
          </a:p>
          <a:p>
            <a:pPr marL="488950" indent="-488950" defTabSz="962025"/>
            <a:endParaRPr lang="en-GB" sz="2400"/>
          </a:p>
        </p:txBody>
      </p:sp>
      <p:sp>
        <p:nvSpPr>
          <p:cNvPr id="371716"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noFill/>
        </p:spPr>
        <p:txBody>
          <a:bodyPr/>
          <a:lstStyle/>
          <a:p>
            <a:r>
              <a:rPr lang="en-GB"/>
              <a:t>Code of ethics - principles</a:t>
            </a:r>
          </a:p>
        </p:txBody>
      </p:sp>
      <p:sp>
        <p:nvSpPr>
          <p:cNvPr id="372739" name="Rectangle 3"/>
          <p:cNvSpPr>
            <a:spLocks noGrp="1" noChangeArrowheads="1"/>
          </p:cNvSpPr>
          <p:nvPr>
            <p:ph type="body" idx="1"/>
          </p:nvPr>
        </p:nvSpPr>
        <p:spPr/>
        <p:txBody>
          <a:bodyPr/>
          <a:lstStyle/>
          <a:p>
            <a:r>
              <a:rPr lang="en-GB" sz="2800"/>
              <a:t>COLLEAGUES </a:t>
            </a:r>
          </a:p>
          <a:p>
            <a:pPr lvl="1"/>
            <a:r>
              <a:rPr lang="en-GB" sz="2400"/>
              <a:t>Software engineers shall be </a:t>
            </a:r>
            <a:r>
              <a:rPr lang="en-GB" sz="2400" u="sng"/>
              <a:t>fair to and supportive</a:t>
            </a:r>
            <a:r>
              <a:rPr lang="en-GB" sz="2400"/>
              <a:t> of their colleagues.</a:t>
            </a:r>
          </a:p>
          <a:p>
            <a:r>
              <a:rPr lang="en-GB" sz="2800"/>
              <a:t>SELF </a:t>
            </a:r>
          </a:p>
          <a:p>
            <a:pPr lvl="1"/>
            <a:r>
              <a:rPr lang="en-GB" sz="2400"/>
              <a:t>Software engineers shall participate in </a:t>
            </a:r>
            <a:r>
              <a:rPr lang="en-GB" sz="2400" u="sng"/>
              <a:t>lifelong learning</a:t>
            </a:r>
            <a:r>
              <a:rPr lang="en-GB" sz="2400"/>
              <a:t> regarding the practice of their profession and shall promote an ethical approach to the practice of the profession.</a:t>
            </a:r>
          </a:p>
        </p:txBody>
      </p:sp>
      <p:sp>
        <p:nvSpPr>
          <p:cNvPr id="372740"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p:txBody>
          <a:bodyPr/>
          <a:lstStyle/>
          <a:p>
            <a:r>
              <a:rPr lang="en-US"/>
              <a:t>What is software ?</a:t>
            </a:r>
          </a:p>
        </p:txBody>
      </p:sp>
      <p:sp>
        <p:nvSpPr>
          <p:cNvPr id="332803" name="Rectangle 3"/>
          <p:cNvSpPr>
            <a:spLocks noGrp="1" noChangeArrowheads="1"/>
          </p:cNvSpPr>
          <p:nvPr>
            <p:ph type="body" idx="1"/>
          </p:nvPr>
        </p:nvSpPr>
        <p:spPr/>
        <p:txBody>
          <a:bodyPr/>
          <a:lstStyle/>
          <a:p>
            <a:r>
              <a:rPr lang="en-US" sz="2800" dirty="0"/>
              <a:t>Software is designed and built by software engineers. </a:t>
            </a:r>
          </a:p>
          <a:p>
            <a:r>
              <a:rPr lang="en-US" sz="2800" dirty="0"/>
              <a:t>Software is used by virtually everyone in society. </a:t>
            </a:r>
          </a:p>
          <a:p>
            <a:r>
              <a:rPr lang="en-US" sz="2800" dirty="0"/>
              <a:t>Software engineers have a moral obligation to build reliable software that does no harm to other people. </a:t>
            </a:r>
          </a:p>
          <a:p>
            <a:r>
              <a:rPr lang="en-US" sz="2800" dirty="0"/>
              <a:t>Software users are only concerned with whether or not software products meet their expectations and make their tasks easier to complete. </a:t>
            </a:r>
            <a:endParaRPr lang="en-US" sz="1800" dirty="0"/>
          </a:p>
          <a:p>
            <a:endParaRPr lang="en-US" sz="2800" dirty="0"/>
          </a:p>
        </p:txBody>
      </p:sp>
      <p:sp>
        <p:nvSpPr>
          <p:cNvPr id="332804" name="Rectangle 4"/>
          <p:cNvSpPr>
            <a:spLocks noChangeArrowheads="1"/>
          </p:cNvSpPr>
          <p:nvPr/>
        </p:nvSpPr>
        <p:spPr bwMode="auto">
          <a:xfrm>
            <a:off x="631784" y="6327457"/>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dirty="0">
                <a:latin typeface="Times New Roman" pitchFamily="18" charset="0"/>
              </a:rPr>
              <a:t>* SEPA 6</a:t>
            </a:r>
            <a:r>
              <a:rPr lang="en-US" sz="1400" b="1" i="1" baseline="30000" dirty="0">
                <a:latin typeface="Times New Roman" pitchFamily="18" charset="0"/>
              </a:rPr>
              <a:t>th</a:t>
            </a:r>
            <a:r>
              <a:rPr lang="en-US" sz="1400" b="1" i="1" dirty="0">
                <a:latin typeface="Times New Roman" pitchFamily="18" charset="0"/>
              </a:rPr>
              <a:t> </a:t>
            </a:r>
            <a:r>
              <a:rPr lang="en-US" sz="1400" b="1" i="1" dirty="0" err="1">
                <a:latin typeface="Times New Roman" pitchFamily="18" charset="0"/>
              </a:rPr>
              <a:t>ed</a:t>
            </a:r>
            <a:r>
              <a:rPr lang="en-US" sz="1400" b="1" i="1" dirty="0">
                <a:latin typeface="Times New Roman" pitchFamily="18" charset="0"/>
              </a:rPr>
              <a:t>, Roger S. Pressman</a:t>
            </a:r>
            <a:endParaRPr lang="en-US" sz="1200" b="1" i="1" dirty="0">
              <a:latin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r>
              <a:rPr lang="en-GB"/>
              <a:t>Ethical dilemmas</a:t>
            </a:r>
          </a:p>
        </p:txBody>
      </p:sp>
      <p:sp>
        <p:nvSpPr>
          <p:cNvPr id="373763" name="Rectangle 3"/>
          <p:cNvSpPr>
            <a:spLocks noGrp="1" noChangeArrowheads="1"/>
          </p:cNvSpPr>
          <p:nvPr>
            <p:ph type="body" idx="1"/>
          </p:nvPr>
        </p:nvSpPr>
        <p:spPr/>
        <p:txBody>
          <a:bodyPr/>
          <a:lstStyle/>
          <a:p>
            <a:r>
              <a:rPr lang="en-GB"/>
              <a:t>Disagreement in principle with the policies of senior management.</a:t>
            </a:r>
          </a:p>
          <a:p>
            <a:r>
              <a:rPr lang="en-GB"/>
              <a:t>Your employer acts in an unethical way and releases a safety-critical system without finishing the testing of the system.</a:t>
            </a:r>
          </a:p>
          <a:p>
            <a:r>
              <a:rPr lang="en-GB"/>
              <a:t>Participation in the development of military weapons systems or nuclear systems.</a:t>
            </a:r>
          </a:p>
          <a:p>
            <a:endParaRPr lang="en-GB"/>
          </a:p>
        </p:txBody>
      </p:sp>
      <p:sp>
        <p:nvSpPr>
          <p:cNvPr id="373764" name="Rectangle 4"/>
          <p:cNvSpPr>
            <a:spLocks noChangeArrowheads="1"/>
          </p:cNvSpPr>
          <p:nvPr/>
        </p:nvSpPr>
        <p:spPr bwMode="auto">
          <a:xfrm>
            <a:off x="5064528" y="5715000"/>
            <a:ext cx="3725379"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Software Engineering 7</a:t>
            </a:r>
            <a:r>
              <a:rPr lang="en-US" sz="1400" b="1" i="1" baseline="30000">
                <a:latin typeface="Times New Roman" pitchFamily="18" charset="0"/>
              </a:rPr>
              <a:t>th</a:t>
            </a:r>
            <a:r>
              <a:rPr lang="en-US" sz="1400" b="1" i="1">
                <a:latin typeface="Times New Roman" pitchFamily="18" charset="0"/>
              </a:rPr>
              <a:t> ed, Ian Sommerville</a:t>
            </a:r>
            <a:endParaRPr lang="en-US" sz="1200" b="1" i="1">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84" name="Picture 4" descr="computer"/>
          <p:cNvPicPr>
            <a:picLocks noGrp="1" noChangeAspect="1" noChangeArrowheads="1"/>
          </p:cNvPicPr>
          <p:nvPr>
            <p:ph idx="1"/>
          </p:nvPr>
        </p:nvPicPr>
        <p:blipFill>
          <a:blip r:embed="rId2"/>
          <a:srcRect/>
          <a:stretch>
            <a:fillRect/>
          </a:stretch>
        </p:blipFill>
        <p:spPr>
          <a:xfrm>
            <a:off x="1898282" y="609601"/>
            <a:ext cx="5442717" cy="5419725"/>
          </a:xfrm>
          <a:noFill/>
          <a:ln/>
        </p:spPr>
      </p:pic>
    </p:spTree>
    <p:extLst>
      <p:ext uri="{BB962C8B-B14F-4D97-AF65-F5344CB8AC3E}">
        <p14:creationId xmlns:p14="http://schemas.microsoft.com/office/powerpoint/2010/main" val="1389039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Atribut</a:t>
            </a:r>
            <a:r>
              <a:rPr lang="en-US" dirty="0" smtClean="0"/>
              <a:t> </a:t>
            </a:r>
            <a:r>
              <a:rPr lang="en-US" dirty="0" err="1" smtClean="0"/>
              <a:t>Produk</a:t>
            </a:r>
            <a:endParaRPr lang="en-US" dirty="0"/>
          </a:p>
        </p:txBody>
      </p:sp>
      <p:sp>
        <p:nvSpPr>
          <p:cNvPr id="3" name="Content Placeholder 2"/>
          <p:cNvSpPr>
            <a:spLocks noGrp="1"/>
          </p:cNvSpPr>
          <p:nvPr>
            <p:ph idx="1"/>
          </p:nvPr>
        </p:nvSpPr>
        <p:spPr>
          <a:xfrm>
            <a:off x="457200" y="1676400"/>
            <a:ext cx="8229600" cy="4975192"/>
          </a:xfrm>
        </p:spPr>
        <p:txBody>
          <a:bodyPr>
            <a:normAutofit/>
          </a:bodyPr>
          <a:lstStyle/>
          <a:p>
            <a:pPr lvl="0"/>
            <a:r>
              <a:rPr lang="en-GB" dirty="0" err="1" smtClean="0"/>
              <a:t>Kinerja</a:t>
            </a:r>
            <a:endParaRPr lang="en-US" dirty="0" smtClean="0"/>
          </a:p>
          <a:p>
            <a:pPr lvl="0"/>
            <a:r>
              <a:rPr lang="en-GB" dirty="0" smtClean="0"/>
              <a:t>Reliability</a:t>
            </a:r>
            <a:endParaRPr lang="en-US" dirty="0" smtClean="0"/>
          </a:p>
          <a:p>
            <a:pPr lvl="0"/>
            <a:r>
              <a:rPr lang="en-GB" dirty="0" err="1" smtClean="0"/>
              <a:t>Pelayanan</a:t>
            </a:r>
            <a:endParaRPr lang="en-US" dirty="0" smtClean="0"/>
          </a:p>
          <a:p>
            <a:pPr lvl="0"/>
            <a:r>
              <a:rPr lang="en-GB" dirty="0" err="1" smtClean="0"/>
              <a:t>Maintanability</a:t>
            </a:r>
            <a:endParaRPr lang="en-US" dirty="0" smtClean="0"/>
          </a:p>
          <a:p>
            <a:pPr lvl="0"/>
            <a:r>
              <a:rPr lang="en-GB" dirty="0" err="1" smtClean="0"/>
              <a:t>Garansi</a:t>
            </a:r>
            <a:endParaRPr lang="en-US" dirty="0" smtClean="0"/>
          </a:p>
          <a:p>
            <a:pPr lvl="0"/>
            <a:r>
              <a:rPr lang="en-GB" dirty="0" err="1" smtClean="0"/>
              <a:t>Mudah</a:t>
            </a:r>
            <a:r>
              <a:rPr lang="en-GB" dirty="0" smtClean="0"/>
              <a:t> </a:t>
            </a:r>
            <a:r>
              <a:rPr lang="en-GB" dirty="0" err="1" smtClean="0"/>
              <a:t>digunakan</a:t>
            </a:r>
            <a:endParaRPr lang="en-US" dirty="0" smtClean="0"/>
          </a:p>
          <a:p>
            <a:pPr lvl="0"/>
            <a:r>
              <a:rPr lang="en-GB" dirty="0" err="1" smtClean="0"/>
              <a:t>Penampilan</a:t>
            </a:r>
            <a:endParaRPr lang="en-US" dirty="0" smtClean="0"/>
          </a:p>
          <a:p>
            <a:pPr lvl="0"/>
            <a:r>
              <a:rPr lang="en-GB" dirty="0" err="1" smtClean="0"/>
              <a:t>Merek</a:t>
            </a:r>
            <a:endParaRPr lang="en-US" dirty="0" smtClean="0"/>
          </a:p>
          <a:p>
            <a:pPr lvl="0"/>
            <a:r>
              <a:rPr lang="en-GB" dirty="0" err="1" smtClean="0"/>
              <a:t>Kemasan</a:t>
            </a:r>
            <a:endParaRPr lang="en-US" dirty="0" smtClean="0"/>
          </a:p>
          <a:p>
            <a:pPr lvl="0"/>
            <a:r>
              <a:rPr lang="en-GB" dirty="0" smtClean="0"/>
              <a:t>Model </a:t>
            </a:r>
            <a:r>
              <a:rPr lang="en-GB" dirty="0" err="1" smtClean="0"/>
              <a:t>terakhir</a:t>
            </a:r>
            <a:endParaRPr lang="en-US" dirty="0" smtClean="0"/>
          </a:p>
          <a:p>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42</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extLst>
      <p:ext uri="{BB962C8B-B14F-4D97-AF65-F5344CB8AC3E}">
        <p14:creationId xmlns:p14="http://schemas.microsoft.com/office/powerpoint/2010/main" val="4276590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lnSpcReduction="10000"/>
          </a:bodyPr>
          <a:lstStyle/>
          <a:p>
            <a:pPr lvl="0" algn="just"/>
            <a:r>
              <a:rPr lang="en-GB" dirty="0" err="1" smtClean="0"/>
              <a:t>Kekakuan</a:t>
            </a:r>
            <a:r>
              <a:rPr lang="en-GB" dirty="0" smtClean="0"/>
              <a:t> (</a:t>
            </a:r>
            <a:r>
              <a:rPr lang="en-GB" i="1" dirty="0" smtClean="0"/>
              <a:t>Rigor</a:t>
            </a:r>
            <a:r>
              <a:rPr lang="en-GB" dirty="0" smtClean="0"/>
              <a:t>),</a:t>
            </a:r>
            <a:endParaRPr lang="en-US" dirty="0" smtClean="0"/>
          </a:p>
          <a:p>
            <a:pPr algn="just">
              <a:buNone/>
            </a:pPr>
            <a:r>
              <a:rPr lang="en-GB" dirty="0" smtClean="0"/>
              <a:t>	</a:t>
            </a:r>
            <a:r>
              <a:rPr lang="en-GB" dirty="0" err="1" smtClean="0"/>
              <a:t>Rekayasa</a:t>
            </a:r>
            <a:r>
              <a:rPr lang="en-GB" dirty="0" smtClean="0"/>
              <a:t> yang </a:t>
            </a:r>
            <a:r>
              <a:rPr lang="en-GB" dirty="0" err="1" smtClean="0"/>
              <a:t>dilakukan</a:t>
            </a:r>
            <a:r>
              <a:rPr lang="en-GB" dirty="0" smtClean="0"/>
              <a:t> </a:t>
            </a:r>
            <a:r>
              <a:rPr lang="en-GB" dirty="0" err="1" smtClean="0"/>
              <a:t>harus</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keinginan</a:t>
            </a:r>
            <a:r>
              <a:rPr lang="en-GB" dirty="0" smtClean="0"/>
              <a:t> user, </a:t>
            </a:r>
            <a:r>
              <a:rPr lang="en-GB" dirty="0" err="1" smtClean="0"/>
              <a:t>walupun</a:t>
            </a:r>
            <a:r>
              <a:rPr lang="en-GB" dirty="0" smtClean="0"/>
              <a:t> </a:t>
            </a:r>
            <a:r>
              <a:rPr lang="en-GB" dirty="0" err="1" smtClean="0"/>
              <a:t>terkadang</a:t>
            </a:r>
            <a:r>
              <a:rPr lang="en-GB" dirty="0" smtClean="0"/>
              <a:t> </a:t>
            </a:r>
            <a:r>
              <a:rPr lang="en-GB" dirty="0" err="1" smtClean="0"/>
              <a:t>diperlukan</a:t>
            </a:r>
            <a:r>
              <a:rPr lang="en-GB" dirty="0" smtClean="0"/>
              <a:t> </a:t>
            </a:r>
            <a:r>
              <a:rPr lang="en-GB" dirty="0" err="1" smtClean="0"/>
              <a:t>kreativitas</a:t>
            </a:r>
            <a:r>
              <a:rPr lang="en-GB" dirty="0" smtClean="0"/>
              <a:t> </a:t>
            </a:r>
            <a:r>
              <a:rPr lang="en-GB" dirty="0" err="1" smtClean="0"/>
              <a:t>perekayasa</a:t>
            </a:r>
            <a:r>
              <a:rPr lang="en-GB" dirty="0" smtClean="0"/>
              <a:t> </a:t>
            </a:r>
            <a:r>
              <a:rPr lang="en-GB" dirty="0" err="1" smtClean="0"/>
              <a:t>untuk</a:t>
            </a:r>
            <a:r>
              <a:rPr lang="en-GB" dirty="0" smtClean="0"/>
              <a:t> </a:t>
            </a:r>
            <a:r>
              <a:rPr lang="en-GB" dirty="0" err="1" smtClean="0"/>
              <a:t>membuat</a:t>
            </a:r>
            <a:r>
              <a:rPr lang="en-GB" dirty="0" smtClean="0"/>
              <a:t> </a:t>
            </a:r>
            <a:r>
              <a:rPr lang="en-GB" dirty="0" err="1" smtClean="0"/>
              <a:t>perangkat</a:t>
            </a:r>
            <a:r>
              <a:rPr lang="en-GB" dirty="0" smtClean="0"/>
              <a:t> </a:t>
            </a:r>
            <a:r>
              <a:rPr lang="en-GB" dirty="0" err="1" smtClean="0"/>
              <a:t>lunak</a:t>
            </a:r>
            <a:r>
              <a:rPr lang="en-GB" dirty="0" smtClean="0"/>
              <a:t>.</a:t>
            </a:r>
            <a:endParaRPr lang="en-US" dirty="0" smtClean="0"/>
          </a:p>
          <a:p>
            <a:pPr lvl="0" algn="just"/>
            <a:r>
              <a:rPr lang="en-GB" dirty="0" err="1" smtClean="0"/>
              <a:t>Resmi</a:t>
            </a:r>
            <a:r>
              <a:rPr lang="en-GB" dirty="0" smtClean="0"/>
              <a:t> (formal)</a:t>
            </a:r>
            <a:endParaRPr lang="en-US" dirty="0" smtClean="0"/>
          </a:p>
          <a:p>
            <a:pPr algn="just">
              <a:buNone/>
            </a:pPr>
            <a:r>
              <a:rPr lang="en-GB" dirty="0" smtClean="0"/>
              <a:t>	</a:t>
            </a:r>
            <a:r>
              <a:rPr lang="en-GB" dirty="0" err="1" smtClean="0"/>
              <a:t>Pemilihan</a:t>
            </a:r>
            <a:r>
              <a:rPr lang="en-GB" dirty="0" smtClean="0"/>
              <a:t> </a:t>
            </a:r>
            <a:r>
              <a:rPr lang="en-GB" dirty="0" err="1" smtClean="0"/>
              <a:t>salah</a:t>
            </a:r>
            <a:r>
              <a:rPr lang="en-GB" dirty="0" smtClean="0"/>
              <a:t> </a:t>
            </a:r>
            <a:r>
              <a:rPr lang="en-GB" dirty="0" err="1" smtClean="0"/>
              <a:t>satu</a:t>
            </a:r>
            <a:r>
              <a:rPr lang="en-GB" dirty="0" smtClean="0"/>
              <a:t> </a:t>
            </a:r>
            <a:r>
              <a:rPr lang="en-GB" dirty="0" err="1" smtClean="0"/>
              <a:t>metodologi</a:t>
            </a:r>
            <a:r>
              <a:rPr lang="en-GB" dirty="0" smtClean="0"/>
              <a:t>/</a:t>
            </a:r>
            <a:r>
              <a:rPr lang="en-GB" dirty="0" err="1" smtClean="0"/>
              <a:t>pendekatan</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berdampak</a:t>
            </a:r>
            <a:r>
              <a:rPr lang="en-GB" dirty="0" smtClean="0"/>
              <a:t> </a:t>
            </a:r>
            <a:r>
              <a:rPr lang="en-GB" dirty="0" err="1" smtClean="0"/>
              <a:t>pada</a:t>
            </a:r>
            <a:r>
              <a:rPr lang="en-GB" dirty="0" smtClean="0"/>
              <a:t> </a:t>
            </a:r>
            <a:r>
              <a:rPr lang="en-GB" dirty="0" err="1" smtClean="0"/>
              <a:t>harus</a:t>
            </a:r>
            <a:r>
              <a:rPr lang="en-GB" dirty="0" smtClean="0"/>
              <a:t> </a:t>
            </a:r>
            <a:r>
              <a:rPr lang="en-GB" dirty="0" err="1" smtClean="0"/>
              <a:t>dilaksanakannya</a:t>
            </a:r>
            <a:r>
              <a:rPr lang="en-GB" dirty="0" smtClean="0"/>
              <a:t> </a:t>
            </a:r>
            <a:r>
              <a:rPr lang="en-GB" dirty="0" err="1" smtClean="0"/>
              <a:t>aktivitas</a:t>
            </a:r>
            <a:r>
              <a:rPr lang="en-GB" dirty="0" smtClean="0"/>
              <a:t> </a:t>
            </a:r>
            <a:r>
              <a:rPr lang="en-GB" dirty="0" err="1" smtClean="0"/>
              <a:t>rekayasa</a:t>
            </a:r>
            <a:r>
              <a:rPr lang="en-GB" dirty="0" smtClean="0"/>
              <a:t> </a:t>
            </a:r>
            <a:r>
              <a:rPr lang="en-GB" dirty="0" err="1" smtClean="0"/>
              <a:t>sesuai</a:t>
            </a:r>
            <a:r>
              <a:rPr lang="en-GB" dirty="0" smtClean="0"/>
              <a:t> </a:t>
            </a:r>
            <a:r>
              <a:rPr lang="en-GB" dirty="0" err="1" smtClean="0"/>
              <a:t>dengan</a:t>
            </a:r>
            <a:r>
              <a:rPr lang="en-GB" dirty="0" smtClean="0"/>
              <a:t> </a:t>
            </a:r>
            <a:r>
              <a:rPr lang="en-GB" dirty="0" err="1" smtClean="0"/>
              <a:t>metodologi</a:t>
            </a:r>
            <a:r>
              <a:rPr lang="en-GB" dirty="0" smtClean="0"/>
              <a:t> yang </a:t>
            </a:r>
            <a:r>
              <a:rPr lang="en-GB" dirty="0" err="1" smtClean="0"/>
              <a:t>dipilih</a:t>
            </a:r>
            <a:r>
              <a:rPr lang="en-GB" dirty="0" smtClean="0"/>
              <a:t>, </a:t>
            </a:r>
            <a:r>
              <a:rPr lang="en-GB" dirty="0" err="1" smtClean="0"/>
              <a:t>serta</a:t>
            </a:r>
            <a:r>
              <a:rPr lang="en-GB" dirty="0" smtClean="0"/>
              <a:t> </a:t>
            </a:r>
            <a:r>
              <a:rPr lang="en-GB" dirty="0" err="1" smtClean="0"/>
              <a:t>notasi</a:t>
            </a:r>
            <a:r>
              <a:rPr lang="en-GB" dirty="0" smtClean="0"/>
              <a:t> yang </a:t>
            </a:r>
            <a:r>
              <a:rPr lang="en-GB" dirty="0" err="1" smtClean="0"/>
              <a:t>dipilih</a:t>
            </a:r>
            <a:r>
              <a:rPr lang="en-GB" dirty="0" smtClean="0"/>
              <a:t> </a:t>
            </a:r>
            <a:r>
              <a:rPr lang="en-GB" dirty="0" err="1" smtClean="0"/>
              <a:t>harus</a:t>
            </a:r>
            <a:r>
              <a:rPr lang="en-GB" dirty="0" smtClean="0"/>
              <a:t> </a:t>
            </a:r>
            <a:r>
              <a:rPr lang="en-GB" dirty="0" err="1" smtClean="0"/>
              <a:t>selalu</a:t>
            </a:r>
            <a:r>
              <a:rPr lang="en-GB" dirty="0" smtClean="0"/>
              <a:t> </a:t>
            </a:r>
            <a:r>
              <a:rPr lang="en-GB" dirty="0" err="1" smtClean="0"/>
              <a:t>konsisten</a:t>
            </a:r>
            <a:r>
              <a:rPr lang="en-GB" dirty="0" smtClean="0"/>
              <a:t> </a:t>
            </a:r>
            <a:r>
              <a:rPr lang="en-GB" dirty="0" err="1" smtClean="0"/>
              <a:t>digunakan</a:t>
            </a:r>
            <a:endParaRPr lang="en-US" dirty="0" smtClean="0"/>
          </a:p>
        </p:txBody>
      </p:sp>
      <p:sp>
        <p:nvSpPr>
          <p:cNvPr id="4" name="Slide Number Placeholder 3"/>
          <p:cNvSpPr>
            <a:spLocks noGrp="1"/>
          </p:cNvSpPr>
          <p:nvPr>
            <p:ph type="sldNum" sz="quarter" idx="12"/>
          </p:nvPr>
        </p:nvSpPr>
        <p:spPr/>
        <p:txBody>
          <a:bodyPr/>
          <a:lstStyle/>
          <a:p>
            <a:fld id="{B2631032-2BC4-4016-9B2B-D3BFF26E3B1F}" type="slidenum">
              <a:rPr lang="en-US" smtClean="0"/>
              <a:pPr/>
              <a:t>43</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Prinsip</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935480"/>
            <a:ext cx="8382000" cy="4389120"/>
          </a:xfrm>
        </p:spPr>
        <p:txBody>
          <a:bodyPr>
            <a:normAutofit fontScale="92500" lnSpcReduction="10000"/>
          </a:bodyPr>
          <a:lstStyle/>
          <a:p>
            <a:pPr lvl="0" algn="just"/>
            <a:r>
              <a:rPr lang="en-GB" dirty="0" err="1" smtClean="0"/>
              <a:t>Pemisahan</a:t>
            </a:r>
            <a:r>
              <a:rPr lang="en-GB" dirty="0" smtClean="0"/>
              <a:t> </a:t>
            </a:r>
            <a:r>
              <a:rPr lang="en-GB" dirty="0" err="1" smtClean="0"/>
              <a:t>kepentingan</a:t>
            </a:r>
            <a:endParaRPr lang="en-US" dirty="0" smtClean="0"/>
          </a:p>
          <a:p>
            <a:pPr algn="just">
              <a:buNone/>
            </a:pPr>
            <a:r>
              <a:rPr lang="de-DE" dirty="0" smtClean="0"/>
              <a:t>	Berkaitan dengan apek-aspek persoalan : melebarnya focus kerja, kompleksitas sistem.</a:t>
            </a:r>
            <a:endParaRPr lang="en-US" dirty="0" smtClean="0"/>
          </a:p>
          <a:p>
            <a:pPr lvl="0" algn="just"/>
            <a:r>
              <a:rPr lang="en-GB" dirty="0" err="1" smtClean="0"/>
              <a:t>Abstraksi</a:t>
            </a:r>
            <a:endParaRPr lang="en-US" dirty="0" smtClean="0"/>
          </a:p>
          <a:p>
            <a:pPr algn="just">
              <a:buNone/>
            </a:pPr>
            <a:r>
              <a:rPr lang="de-DE" dirty="0" smtClean="0"/>
              <a:t>	Menggambarkan keseluruhan sistem dalam bentuk yang sederhana	</a:t>
            </a:r>
            <a:endParaRPr lang="en-US" dirty="0" smtClean="0"/>
          </a:p>
          <a:p>
            <a:pPr lvl="0" algn="just"/>
            <a:r>
              <a:rPr lang="en-GB" dirty="0" err="1" smtClean="0"/>
              <a:t>Modularitas</a:t>
            </a:r>
            <a:endParaRPr lang="en-US" dirty="0" smtClean="0"/>
          </a:p>
          <a:p>
            <a:pPr algn="just">
              <a:buNone/>
            </a:pPr>
            <a:r>
              <a:rPr lang="en-GB" dirty="0" smtClean="0"/>
              <a:t>	</a:t>
            </a:r>
            <a:r>
              <a:rPr lang="en-GB" dirty="0" err="1" smtClean="0"/>
              <a:t>Mendekomposisikan</a:t>
            </a:r>
            <a:r>
              <a:rPr lang="en-GB" dirty="0" smtClean="0"/>
              <a:t> </a:t>
            </a:r>
            <a:r>
              <a:rPr lang="en-GB" dirty="0" err="1" smtClean="0"/>
              <a:t>persoalan</a:t>
            </a:r>
            <a:r>
              <a:rPr lang="en-GB" dirty="0" smtClean="0"/>
              <a:t> </a:t>
            </a:r>
            <a:r>
              <a:rPr lang="en-GB" dirty="0" err="1" smtClean="0"/>
              <a:t>menjadi</a:t>
            </a:r>
            <a:r>
              <a:rPr lang="en-GB" dirty="0" smtClean="0"/>
              <a:t> </a:t>
            </a:r>
            <a:r>
              <a:rPr lang="en-GB" dirty="0" err="1" smtClean="0"/>
              <a:t>modul-modul</a:t>
            </a:r>
            <a:r>
              <a:rPr lang="en-GB" dirty="0" smtClean="0"/>
              <a:t> independent </a:t>
            </a:r>
            <a:r>
              <a:rPr lang="en-GB" dirty="0" err="1" smtClean="0"/>
              <a:t>sehingga</a:t>
            </a:r>
            <a:r>
              <a:rPr lang="en-GB" dirty="0" smtClean="0"/>
              <a:t> </a:t>
            </a:r>
            <a:r>
              <a:rPr lang="en-GB" dirty="0" err="1" smtClean="0"/>
              <a:t>memisahkan</a:t>
            </a:r>
            <a:r>
              <a:rPr lang="en-GB" dirty="0" smtClean="0"/>
              <a:t> </a:t>
            </a:r>
            <a:r>
              <a:rPr lang="en-GB" dirty="0" err="1" smtClean="0"/>
              <a:t>perhatian</a:t>
            </a:r>
            <a:r>
              <a:rPr lang="en-GB" dirty="0" smtClean="0"/>
              <a:t> </a:t>
            </a:r>
            <a:r>
              <a:rPr lang="en-GB" dirty="0" err="1" smtClean="0"/>
              <a:t>mengenai</a:t>
            </a:r>
            <a:r>
              <a:rPr lang="en-GB" dirty="0" smtClean="0"/>
              <a:t> </a:t>
            </a:r>
            <a:r>
              <a:rPr lang="en-GB" dirty="0" err="1" smtClean="0"/>
              <a:t>persoalan</a:t>
            </a:r>
            <a:r>
              <a:rPr lang="en-GB" dirty="0" smtClean="0"/>
              <a:t> internal </a:t>
            </a:r>
            <a:r>
              <a:rPr lang="en-GB" dirty="0" err="1" smtClean="0"/>
              <a:t>modul</a:t>
            </a:r>
            <a:r>
              <a:rPr lang="en-GB" dirty="0" smtClean="0"/>
              <a:t> </a:t>
            </a:r>
            <a:r>
              <a:rPr lang="en-GB" dirty="0" err="1" smtClean="0"/>
              <a:t>dan</a:t>
            </a:r>
            <a:r>
              <a:rPr lang="en-GB" dirty="0" smtClean="0"/>
              <a:t> </a:t>
            </a:r>
            <a:r>
              <a:rPr lang="en-GB" dirty="0" err="1" smtClean="0"/>
              <a:t>interaksi</a:t>
            </a:r>
            <a:r>
              <a:rPr lang="en-GB" dirty="0" smtClean="0"/>
              <a:t> </a:t>
            </a:r>
            <a:r>
              <a:rPr lang="en-GB" dirty="0" err="1" smtClean="0"/>
              <a:t>modul-modul</a:t>
            </a:r>
            <a:r>
              <a:rPr lang="en-GB" dirty="0" smtClean="0"/>
              <a:t> </a:t>
            </a:r>
            <a:r>
              <a:rPr lang="en-GB" dirty="0" err="1" smtClean="0"/>
              <a:t>dengan</a:t>
            </a:r>
            <a:r>
              <a:rPr lang="en-GB" dirty="0" smtClean="0"/>
              <a:t> </a:t>
            </a:r>
            <a:r>
              <a:rPr lang="en-GB" dirty="0" err="1" smtClean="0"/>
              <a:t>lingkungan</a:t>
            </a:r>
            <a:r>
              <a:rPr lang="en-GB" dirty="0" smtClean="0"/>
              <a:t> </a:t>
            </a:r>
            <a:r>
              <a:rPr lang="en-GB" dirty="0" err="1" smtClean="0"/>
              <a:t>luarnya</a:t>
            </a:r>
            <a:r>
              <a:rPr lang="en-GB" dirty="0" smtClean="0"/>
              <a:t>.</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2631032-2BC4-4016-9B2B-D3BFF26E3B1F}" type="slidenum">
              <a:rPr lang="en-US" smtClean="0"/>
              <a:pPr/>
              <a:t>44</a:t>
            </a:fld>
            <a:endParaRPr lang="en-US"/>
          </a:p>
        </p:txBody>
      </p:sp>
      <p:sp>
        <p:nvSpPr>
          <p:cNvPr id="5" name="Footer Placeholder 4"/>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Karakteristik</a:t>
            </a:r>
            <a:r>
              <a:rPr lang="en-US" dirty="0" smtClean="0"/>
              <a:t> </a:t>
            </a:r>
            <a:r>
              <a:rPr lang="en-US" dirty="0" err="1" smtClean="0"/>
              <a:t>Perangkat</a:t>
            </a:r>
            <a:r>
              <a:rPr lang="en-US" dirty="0" smtClean="0"/>
              <a:t> </a:t>
            </a:r>
            <a:r>
              <a:rPr lang="en-US" dirty="0" err="1" smtClean="0"/>
              <a:t>Lunak</a:t>
            </a:r>
            <a:endParaRPr lang="en-US" dirty="0"/>
          </a:p>
        </p:txBody>
      </p:sp>
      <p:sp>
        <p:nvSpPr>
          <p:cNvPr id="3" name="Content Placeholder 2"/>
          <p:cNvSpPr>
            <a:spLocks noGrp="1"/>
          </p:cNvSpPr>
          <p:nvPr>
            <p:ph idx="1"/>
          </p:nvPr>
        </p:nvSpPr>
        <p:spPr>
          <a:xfrm>
            <a:off x="457200" y="1882808"/>
            <a:ext cx="8458200" cy="4572000"/>
          </a:xfrm>
        </p:spPr>
        <p:txBody>
          <a:bodyPr>
            <a:normAutofit/>
          </a:bodyPr>
          <a:lstStyle/>
          <a:p>
            <a:pPr lvl="0" algn="just"/>
            <a:r>
              <a:rPr lang="de-DE" dirty="0" smtClean="0"/>
              <a:t>Perangkat lunak dibangun dan dikembangkan, tidak dibuat dalam bentuk yang klasik. Walaupun perkembangan antara perangkat keras dan perangkat lunak sangat ekuivalen, namun aktivitas diantara keduanya sangat berbeda. </a:t>
            </a:r>
            <a:endParaRPr lang="en-US" dirty="0" smtClean="0"/>
          </a:p>
          <a:p>
            <a:pPr lvl="0" algn="just"/>
            <a:r>
              <a:rPr lang="de-DE" dirty="0" smtClean="0"/>
              <a:t>Perangkat lunak tidak pernah usang, </a:t>
            </a:r>
            <a:endParaRPr lang="en-US" dirty="0" smtClean="0"/>
          </a:p>
          <a:p>
            <a:pPr lvl="0" algn="just"/>
            <a:r>
              <a:rPr lang="en-GB" dirty="0" err="1" smtClean="0"/>
              <a:t>Sebagian</a:t>
            </a:r>
            <a:r>
              <a:rPr lang="en-GB" dirty="0" smtClean="0"/>
              <a:t> </a:t>
            </a:r>
            <a:r>
              <a:rPr lang="en-GB" dirty="0" err="1" smtClean="0"/>
              <a:t>besar</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dibuat</a:t>
            </a:r>
            <a:r>
              <a:rPr lang="en-GB" dirty="0" smtClean="0"/>
              <a:t> </a:t>
            </a:r>
            <a:r>
              <a:rPr lang="en-GB" dirty="0" err="1" smtClean="0"/>
              <a:t>secara</a:t>
            </a:r>
            <a:r>
              <a:rPr lang="en-GB" dirty="0" smtClean="0"/>
              <a:t> custom built, </a:t>
            </a:r>
            <a:r>
              <a:rPr lang="en-GB" dirty="0" err="1" smtClean="0"/>
              <a:t>serta</a:t>
            </a:r>
            <a:r>
              <a:rPr lang="en-GB" dirty="0" smtClean="0"/>
              <a:t> </a:t>
            </a:r>
            <a:r>
              <a:rPr lang="en-GB" dirty="0" err="1" smtClean="0"/>
              <a:t>tidak</a:t>
            </a:r>
            <a:r>
              <a:rPr lang="en-GB" dirty="0" smtClean="0"/>
              <a:t> </a:t>
            </a:r>
            <a:r>
              <a:rPr lang="en-GB" dirty="0" err="1" smtClean="0"/>
              <a:t>dapat</a:t>
            </a:r>
            <a:r>
              <a:rPr lang="en-GB" dirty="0" smtClean="0"/>
              <a:t> </a:t>
            </a:r>
            <a:r>
              <a:rPr lang="en-GB" dirty="0" err="1" smtClean="0"/>
              <a:t>dirakit</a:t>
            </a:r>
            <a:r>
              <a:rPr lang="en-GB" dirty="0" smtClean="0"/>
              <a:t> </a:t>
            </a:r>
            <a:r>
              <a:rPr lang="en-GB" dirty="0" err="1" smtClean="0"/>
              <a:t>dari</a:t>
            </a:r>
            <a:r>
              <a:rPr lang="en-GB" dirty="0" smtClean="0"/>
              <a:t> </a:t>
            </a:r>
            <a:r>
              <a:rPr lang="en-GB" dirty="0" err="1" smtClean="0"/>
              <a:t>komponen</a:t>
            </a:r>
            <a:r>
              <a:rPr lang="en-GB" dirty="0" smtClean="0"/>
              <a:t> yang </a:t>
            </a:r>
            <a:r>
              <a:rPr lang="en-GB" dirty="0" err="1" smtClean="0"/>
              <a:t>sudah</a:t>
            </a:r>
            <a:r>
              <a:rPr lang="en-GB" dirty="0" smtClean="0"/>
              <a:t> </a:t>
            </a:r>
            <a:r>
              <a:rPr lang="en-GB" dirty="0" err="1" smtClean="0"/>
              <a:t>ada</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45</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Kurva</a:t>
            </a:r>
            <a:r>
              <a:rPr lang="en-US" dirty="0" smtClean="0"/>
              <a:t> </a:t>
            </a:r>
            <a:r>
              <a:rPr lang="en-US" dirty="0" err="1" smtClean="0"/>
              <a:t>Bahttube</a:t>
            </a:r>
            <a:endParaRPr lang="en-US" dirty="0"/>
          </a:p>
        </p:txBody>
      </p:sp>
      <p:sp>
        <p:nvSpPr>
          <p:cNvPr id="8" name="Content Placeholder 7"/>
          <p:cNvSpPr>
            <a:spLocks noGrp="1"/>
          </p:cNvSpPr>
          <p:nvPr>
            <p:ph sz="half"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Keras</a:t>
            </a:r>
            <a:endParaRPr lang="en-US" dirty="0"/>
          </a:p>
        </p:txBody>
      </p:sp>
      <p:sp>
        <p:nvSpPr>
          <p:cNvPr id="9" name="Content Placeholder 8"/>
          <p:cNvSpPr>
            <a:spLocks noGrp="1"/>
          </p:cNvSpPr>
          <p:nvPr>
            <p:ph sz="half" idx="2"/>
          </p:nvPr>
        </p:nvSpPr>
        <p:spPr/>
        <p:txBody>
          <a:bodyPr/>
          <a:lstStyle/>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 y="1447800"/>
          <a:ext cx="4890197" cy="3048000"/>
        </p:xfrm>
        <a:graphic>
          <a:graphicData uri="http://schemas.openxmlformats.org/presentationml/2006/ole">
            <mc:AlternateContent xmlns:mc="http://schemas.openxmlformats.org/markup-compatibility/2006">
              <mc:Choice xmlns:v="urn:schemas-microsoft-com:vml" Requires="v">
                <p:oleObj spid="_x0000_s1034" name="Visio" r:id="rId3" imgW="3519720" imgH="2182320" progId="Visio.Drawing.11">
                  <p:embed/>
                </p:oleObj>
              </mc:Choice>
              <mc:Fallback>
                <p:oleObj name="Visio" r:id="rId3" imgW="3519720" imgH="2182320" progId="Visio.Drawing.11">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447800"/>
                        <a:ext cx="4890197"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4224638" y="3733800"/>
          <a:ext cx="5122562" cy="3124200"/>
        </p:xfrm>
        <a:graphic>
          <a:graphicData uri="http://schemas.openxmlformats.org/presentationml/2006/ole">
            <mc:AlternateContent xmlns:mc="http://schemas.openxmlformats.org/markup-compatibility/2006">
              <mc:Choice xmlns:v="urn:schemas-microsoft-com:vml" Requires="v">
                <p:oleObj spid="_x0000_s1035" name="Visio" r:id="rId5" imgW="3693960" imgH="2247120" progId="Visio.Drawing.11">
                  <p:embed/>
                </p:oleObj>
              </mc:Choice>
              <mc:Fallback>
                <p:oleObj name="Visio" r:id="rId5" imgW="3693960" imgH="2247120" progId="Visio.Drawing.11">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638" y="3733800"/>
                        <a:ext cx="5122562" cy="312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0660608B-D438-4EE7-8975-14D9F62648BD}" type="slidenum">
              <a:rPr lang="en-US" smtClean="0"/>
              <a:pPr/>
              <a:t>46</a:t>
            </a:fld>
            <a:endParaRPr lang="en-US"/>
          </a:p>
        </p:txBody>
      </p:sp>
      <p:sp>
        <p:nvSpPr>
          <p:cNvPr id="11" name="Footer Placeholder 10"/>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Pemodelan</a:t>
            </a:r>
            <a:r>
              <a:rPr lang="en-US" dirty="0" smtClean="0"/>
              <a:t> </a:t>
            </a:r>
            <a:r>
              <a:rPr lang="en-US" dirty="0" err="1" smtClean="0"/>
              <a:t>Sistem</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de-DE" dirty="0" smtClean="0"/>
              <a:t>Asumsi, digunakan untuk mengurangi jumlah kemungkinan (permutasi) dan variasi yang mungkin.</a:t>
            </a:r>
            <a:endParaRPr lang="en-US" dirty="0" smtClean="0"/>
          </a:p>
          <a:p>
            <a:pPr lvl="0" algn="just"/>
            <a:r>
              <a:rPr lang="de-DE" dirty="0" smtClean="0"/>
              <a:t>Penyederhanaan, digunakan untuk menciptakan model dengan waktu yang tepat.</a:t>
            </a:r>
            <a:endParaRPr lang="en-US" dirty="0" smtClean="0"/>
          </a:p>
          <a:p>
            <a:pPr lvl="0" algn="just"/>
            <a:r>
              <a:rPr lang="en-GB" dirty="0" err="1" smtClean="0"/>
              <a:t>Pembatasan</a:t>
            </a:r>
            <a:r>
              <a:rPr lang="en-GB" dirty="0" smtClean="0"/>
              <a:t> (</a:t>
            </a:r>
            <a:r>
              <a:rPr lang="en-GB" i="1" dirty="0" smtClean="0"/>
              <a:t>Boundaries</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membatasi</a:t>
            </a:r>
            <a:r>
              <a:rPr lang="en-GB" dirty="0" smtClean="0"/>
              <a:t> </a:t>
            </a:r>
            <a:r>
              <a:rPr lang="en-GB" dirty="0" err="1" smtClean="0"/>
              <a:t>lingkup</a:t>
            </a:r>
            <a:r>
              <a:rPr lang="en-GB" dirty="0" smtClean="0"/>
              <a:t> </a:t>
            </a:r>
            <a:r>
              <a:rPr lang="en-GB" dirty="0" err="1" smtClean="0"/>
              <a:t>sistem</a:t>
            </a:r>
            <a:r>
              <a:rPr lang="en-GB" dirty="0" smtClean="0"/>
              <a:t>.</a:t>
            </a:r>
            <a:endParaRPr lang="en-US" dirty="0" smtClean="0"/>
          </a:p>
          <a:p>
            <a:pPr lvl="0" algn="just"/>
            <a:r>
              <a:rPr lang="en-GB" dirty="0" err="1" smtClean="0"/>
              <a:t>Batasan</a:t>
            </a:r>
            <a:r>
              <a:rPr lang="en-GB" dirty="0" smtClean="0"/>
              <a:t> (</a:t>
            </a:r>
            <a:r>
              <a:rPr lang="en-GB" i="1" dirty="0" smtClean="0"/>
              <a:t>Constraint</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cara</a:t>
            </a:r>
            <a:r>
              <a:rPr lang="en-GB" dirty="0" smtClean="0"/>
              <a:t> </a:t>
            </a:r>
            <a:r>
              <a:rPr lang="en-GB" dirty="0" err="1" smtClean="0"/>
              <a:t>dimana</a:t>
            </a:r>
            <a:r>
              <a:rPr lang="en-GB" dirty="0" smtClean="0"/>
              <a:t> model </a:t>
            </a:r>
            <a:r>
              <a:rPr lang="en-GB" dirty="0" err="1" smtClean="0"/>
              <a:t>tersebut</a:t>
            </a:r>
            <a:r>
              <a:rPr lang="en-GB" dirty="0" smtClean="0"/>
              <a:t> </a:t>
            </a:r>
            <a:r>
              <a:rPr lang="en-GB" dirty="0" err="1" smtClean="0"/>
              <a:t>diciptakan</a:t>
            </a:r>
            <a:r>
              <a:rPr lang="en-GB" dirty="0" smtClean="0"/>
              <a:t> </a:t>
            </a:r>
            <a:r>
              <a:rPr lang="en-GB" dirty="0" err="1" smtClean="0"/>
              <a:t>dan</a:t>
            </a:r>
            <a:r>
              <a:rPr lang="en-GB" dirty="0" smtClean="0"/>
              <a:t> </a:t>
            </a:r>
            <a:r>
              <a:rPr lang="en-GB" dirty="0" err="1" smtClean="0"/>
              <a:t>pendekatan</a:t>
            </a:r>
            <a:r>
              <a:rPr lang="en-GB" dirty="0" smtClean="0"/>
              <a:t> yang </a:t>
            </a:r>
            <a:r>
              <a:rPr lang="en-GB" dirty="0" err="1" smtClean="0"/>
              <a:t>dilakukan</a:t>
            </a:r>
            <a:r>
              <a:rPr lang="en-GB" dirty="0" smtClean="0"/>
              <a:t> </a:t>
            </a:r>
            <a:r>
              <a:rPr lang="en-GB" dirty="0" err="1" smtClean="0"/>
              <a:t>pada</a:t>
            </a:r>
            <a:r>
              <a:rPr lang="en-GB" dirty="0" smtClean="0"/>
              <a:t> </a:t>
            </a:r>
            <a:r>
              <a:rPr lang="en-GB" dirty="0" err="1" smtClean="0"/>
              <a:t>saat</a:t>
            </a:r>
            <a:r>
              <a:rPr lang="en-GB" dirty="0" smtClean="0"/>
              <a:t> model </a:t>
            </a:r>
            <a:r>
              <a:rPr lang="en-GB" dirty="0" err="1" smtClean="0"/>
              <a:t>diimplementasikan</a:t>
            </a:r>
            <a:r>
              <a:rPr lang="en-GB" dirty="0" smtClean="0"/>
              <a:t>.</a:t>
            </a:r>
            <a:endParaRPr lang="en-US" dirty="0" smtClean="0"/>
          </a:p>
          <a:p>
            <a:pPr lvl="0" algn="just"/>
            <a:r>
              <a:rPr lang="en-GB" dirty="0" err="1" smtClean="0"/>
              <a:t>Preferensi</a:t>
            </a:r>
            <a:r>
              <a:rPr lang="en-GB" dirty="0" smtClean="0"/>
              <a:t>, </a:t>
            </a:r>
            <a:r>
              <a:rPr lang="en-GB" dirty="0" err="1" smtClean="0"/>
              <a:t>digunakan</a:t>
            </a:r>
            <a:r>
              <a:rPr lang="en-GB" dirty="0" smtClean="0"/>
              <a:t> </a:t>
            </a:r>
            <a:r>
              <a:rPr lang="en-GB" dirty="0" err="1" smtClean="0"/>
              <a:t>untuk</a:t>
            </a:r>
            <a:r>
              <a:rPr lang="en-GB" dirty="0" smtClean="0"/>
              <a:t> </a:t>
            </a:r>
            <a:r>
              <a:rPr lang="en-GB" dirty="0" err="1" smtClean="0"/>
              <a:t>menunjukkan</a:t>
            </a:r>
            <a:r>
              <a:rPr lang="en-GB" dirty="0" smtClean="0"/>
              <a:t> </a:t>
            </a:r>
            <a:r>
              <a:rPr lang="en-GB" dirty="0" err="1" smtClean="0"/>
              <a:t>arsitektur</a:t>
            </a:r>
            <a:r>
              <a:rPr lang="en-GB" dirty="0" smtClean="0"/>
              <a:t> yang </a:t>
            </a:r>
            <a:r>
              <a:rPr lang="en-GB" dirty="0" err="1" smtClean="0"/>
              <a:t>dipilih</a:t>
            </a:r>
            <a:r>
              <a:rPr lang="en-GB" dirty="0" smtClean="0"/>
              <a:t> </a:t>
            </a:r>
            <a:r>
              <a:rPr lang="en-GB" dirty="0" err="1" smtClean="0"/>
              <a:t>untuk</a:t>
            </a:r>
            <a:r>
              <a:rPr lang="en-GB" dirty="0" smtClean="0"/>
              <a:t> </a:t>
            </a:r>
            <a:r>
              <a:rPr lang="en-GB" dirty="0" err="1" smtClean="0"/>
              <a:t>semua</a:t>
            </a:r>
            <a:r>
              <a:rPr lang="en-GB" dirty="0" smtClean="0"/>
              <a:t> data, </a:t>
            </a:r>
            <a:r>
              <a:rPr lang="en-GB" dirty="0" err="1" smtClean="0"/>
              <a:t>fungsi</a:t>
            </a:r>
            <a:r>
              <a:rPr lang="en-GB" dirty="0" smtClean="0"/>
              <a:t> </a:t>
            </a:r>
            <a:r>
              <a:rPr lang="en-GB" dirty="0" err="1" smtClean="0"/>
              <a:t>dan</a:t>
            </a:r>
            <a:r>
              <a:rPr lang="en-GB" dirty="0" smtClean="0"/>
              <a:t> </a:t>
            </a:r>
            <a:r>
              <a:rPr lang="en-GB" dirty="0" err="1" smtClean="0"/>
              <a:t>teknologi</a:t>
            </a:r>
            <a:r>
              <a:rPr lang="en-GB" dirty="0" smtClean="0"/>
              <a:t>.</a:t>
            </a: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0660608B-D438-4EE7-8975-14D9F62648BD}" type="slidenum">
              <a:rPr lang="en-US" smtClean="0"/>
              <a:pPr/>
              <a:t>47</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r>
              <a:rPr lang="en-US"/>
              <a:t>What is software ?</a:t>
            </a:r>
          </a:p>
        </p:txBody>
      </p:sp>
      <p:sp>
        <p:nvSpPr>
          <p:cNvPr id="256003" name="Rectangle 3"/>
          <p:cNvSpPr>
            <a:spLocks noGrp="1" noChangeArrowheads="1"/>
          </p:cNvSpPr>
          <p:nvPr>
            <p:ph type="body" idx="1"/>
          </p:nvPr>
        </p:nvSpPr>
        <p:spPr/>
        <p:txBody>
          <a:bodyPr/>
          <a:lstStyle/>
          <a:p>
            <a:r>
              <a:rPr lang="en-US"/>
              <a:t>Software is both a product and a vehicle for delivering a product (information). </a:t>
            </a:r>
          </a:p>
          <a:p>
            <a:r>
              <a:rPr lang="en-US"/>
              <a:t>Software is engineered not manufactured. </a:t>
            </a:r>
          </a:p>
          <a:p>
            <a:r>
              <a:rPr lang="en-US"/>
              <a:t>Software does not wear out, but it does deteriorate. </a:t>
            </a:r>
          </a:p>
          <a:p>
            <a:r>
              <a:rPr lang="en-US"/>
              <a:t>Currently, most software is still custom-built.</a:t>
            </a:r>
          </a:p>
        </p:txBody>
      </p:sp>
      <p:sp>
        <p:nvSpPr>
          <p:cNvPr id="256004"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Kurva</a:t>
            </a:r>
            <a:r>
              <a:rPr lang="en-US" dirty="0" smtClean="0"/>
              <a:t> </a:t>
            </a:r>
            <a:r>
              <a:rPr lang="en-US" dirty="0" err="1" smtClean="0"/>
              <a:t>Bahttube</a:t>
            </a:r>
            <a:endParaRPr lang="en-US" dirty="0"/>
          </a:p>
        </p:txBody>
      </p:sp>
      <p:sp>
        <p:nvSpPr>
          <p:cNvPr id="8" name="Content Placeholder 7"/>
          <p:cNvSpPr>
            <a:spLocks noGrp="1"/>
          </p:cNvSpPr>
          <p:nvPr>
            <p:ph sz="half"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Keras</a:t>
            </a:r>
            <a:endParaRPr lang="en-US" dirty="0"/>
          </a:p>
        </p:txBody>
      </p:sp>
      <p:sp>
        <p:nvSpPr>
          <p:cNvPr id="9" name="Content Placeholder 8"/>
          <p:cNvSpPr>
            <a:spLocks noGrp="1"/>
          </p:cNvSpPr>
          <p:nvPr>
            <p:ph sz="half" idx="2"/>
          </p:nvPr>
        </p:nvSpPr>
        <p:spPr/>
        <p:txBody>
          <a:bodyPr/>
          <a:lstStyle/>
          <a:p>
            <a:r>
              <a:rPr lang="en-US" dirty="0" err="1" smtClean="0"/>
              <a:t>Proses</a:t>
            </a:r>
            <a:r>
              <a:rPr lang="en-US" dirty="0" smtClean="0"/>
              <a:t> </a:t>
            </a:r>
            <a:r>
              <a:rPr lang="en-US" dirty="0" err="1" smtClean="0"/>
              <a:t>Umur</a:t>
            </a:r>
            <a:r>
              <a:rPr lang="en-US" dirty="0" smtClean="0"/>
              <a:t> </a:t>
            </a:r>
            <a:r>
              <a:rPr lang="en-US" dirty="0" err="1" smtClean="0"/>
              <a:t>Perangkat</a:t>
            </a:r>
            <a:r>
              <a:rPr lang="en-US" dirty="0" smtClean="0"/>
              <a:t> </a:t>
            </a:r>
            <a:r>
              <a:rPr lang="en-US" dirty="0" err="1" smtClean="0"/>
              <a:t>Lunak</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 y="1447800"/>
          <a:ext cx="4890197" cy="3048000"/>
        </p:xfrm>
        <a:graphic>
          <a:graphicData uri="http://schemas.openxmlformats.org/presentationml/2006/ole">
            <mc:AlternateContent xmlns:mc="http://schemas.openxmlformats.org/markup-compatibility/2006">
              <mc:Choice xmlns:v="urn:schemas-microsoft-com:vml" Requires="v">
                <p:oleObj spid="_x0000_s30726" name="Visio" r:id="rId3" imgW="3519720" imgH="2182320" progId="Visio.Drawing.11">
                  <p:embed/>
                </p:oleObj>
              </mc:Choice>
              <mc:Fallback>
                <p:oleObj name="Visio" r:id="rId3" imgW="3519720" imgH="218232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1447800"/>
                        <a:ext cx="4890197"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7" name="Object 3"/>
          <p:cNvGraphicFramePr>
            <a:graphicFrameLocks noChangeAspect="1"/>
          </p:cNvGraphicFramePr>
          <p:nvPr/>
        </p:nvGraphicFramePr>
        <p:xfrm>
          <a:off x="4224638" y="3733800"/>
          <a:ext cx="5122562" cy="3124200"/>
        </p:xfrm>
        <a:graphic>
          <a:graphicData uri="http://schemas.openxmlformats.org/presentationml/2006/ole">
            <mc:AlternateContent xmlns:mc="http://schemas.openxmlformats.org/markup-compatibility/2006">
              <mc:Choice xmlns:v="urn:schemas-microsoft-com:vml" Requires="v">
                <p:oleObj spid="_x0000_s30727" name="Visio" r:id="rId5" imgW="3693960" imgH="2247120" progId="Visio.Drawing.11">
                  <p:embed/>
                </p:oleObj>
              </mc:Choice>
              <mc:Fallback>
                <p:oleObj name="Visio" r:id="rId5" imgW="3693960" imgH="2247120"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24638" y="3733800"/>
                        <a:ext cx="5122562" cy="312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0660608B-D438-4EE7-8975-14D9F62648BD}" type="slidenum">
              <a:rPr lang="en-US" smtClean="0"/>
              <a:pPr/>
              <a:t>6</a:t>
            </a:fld>
            <a:endParaRPr lang="en-US"/>
          </a:p>
        </p:txBody>
      </p:sp>
      <p:sp>
        <p:nvSpPr>
          <p:cNvPr id="11" name="Footer Placeholder 10"/>
          <p:cNvSpPr>
            <a:spLocks noGrp="1"/>
          </p:cNvSpPr>
          <p:nvPr>
            <p:ph type="ftr" sz="quarter" idx="11"/>
          </p:nvPr>
        </p:nvSpPr>
        <p:spPr>
          <a:xfrm>
            <a:off x="3048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extLst>
      <p:ext uri="{BB962C8B-B14F-4D97-AF65-F5344CB8AC3E}">
        <p14:creationId xmlns:p14="http://schemas.microsoft.com/office/powerpoint/2010/main" val="393740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Software Applications Type</a:t>
            </a:r>
          </a:p>
        </p:txBody>
      </p:sp>
      <p:sp>
        <p:nvSpPr>
          <p:cNvPr id="68611" name="Rectangle 3"/>
          <p:cNvSpPr>
            <a:spLocks noGrp="1" noChangeArrowheads="1"/>
          </p:cNvSpPr>
          <p:nvPr>
            <p:ph type="body" idx="1"/>
          </p:nvPr>
        </p:nvSpPr>
        <p:spPr>
          <a:xfrm>
            <a:off x="1757560" y="1905000"/>
            <a:ext cx="6051047" cy="4343400"/>
          </a:xfrm>
        </p:spPr>
        <p:txBody>
          <a:bodyPr/>
          <a:lstStyle/>
          <a:p>
            <a:r>
              <a:rPr lang="en-US" dirty="0"/>
              <a:t>System software </a:t>
            </a:r>
          </a:p>
          <a:p>
            <a:r>
              <a:rPr lang="en-US" dirty="0"/>
              <a:t>Application software </a:t>
            </a:r>
          </a:p>
          <a:p>
            <a:r>
              <a:rPr lang="en-US" dirty="0"/>
              <a:t>Embedded software </a:t>
            </a:r>
          </a:p>
          <a:p>
            <a:r>
              <a:rPr lang="en-US" dirty="0"/>
              <a:t>Engineering/Scientific software </a:t>
            </a:r>
          </a:p>
          <a:p>
            <a:r>
              <a:rPr lang="en-US" dirty="0"/>
              <a:t>Product software </a:t>
            </a:r>
          </a:p>
          <a:p>
            <a:r>
              <a:rPr lang="en-US" dirty="0"/>
              <a:t>Web Applications </a:t>
            </a:r>
          </a:p>
          <a:p>
            <a:r>
              <a:rPr lang="en-US" dirty="0"/>
              <a:t>Artificial intelligence software</a:t>
            </a:r>
            <a:endParaRPr lang="en-GB" dirty="0"/>
          </a:p>
        </p:txBody>
      </p:sp>
      <p:sp>
        <p:nvSpPr>
          <p:cNvPr id="6861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491062" y="152400"/>
            <a:ext cx="8229307" cy="1143000"/>
          </a:xfrm>
        </p:spPr>
        <p:txBody>
          <a:bodyPr/>
          <a:lstStyle/>
          <a:p>
            <a:r>
              <a:rPr lang="en-US"/>
              <a:t>New Software Challenges </a:t>
            </a:r>
          </a:p>
        </p:txBody>
      </p:sp>
      <p:sp>
        <p:nvSpPr>
          <p:cNvPr id="258051" name="Rectangle 3"/>
          <p:cNvSpPr>
            <a:spLocks noGrp="1" noChangeArrowheads="1"/>
          </p:cNvSpPr>
          <p:nvPr>
            <p:ph type="body" idx="1"/>
          </p:nvPr>
        </p:nvSpPr>
        <p:spPr>
          <a:xfrm>
            <a:off x="524776" y="1249363"/>
            <a:ext cx="8229307" cy="4533900"/>
          </a:xfrm>
        </p:spPr>
        <p:txBody>
          <a:bodyPr>
            <a:normAutofit lnSpcReduction="10000"/>
          </a:bodyPr>
          <a:lstStyle/>
          <a:p>
            <a:pPr>
              <a:lnSpc>
                <a:spcPct val="80000"/>
              </a:lnSpc>
            </a:pPr>
            <a:r>
              <a:rPr lang="en-US" sz="2800"/>
              <a:t>Ubiquitous computing </a:t>
            </a:r>
          </a:p>
          <a:p>
            <a:pPr lvl="1">
              <a:lnSpc>
                <a:spcPct val="80000"/>
              </a:lnSpc>
            </a:pPr>
            <a:r>
              <a:rPr lang="en-US" sz="2400"/>
              <a:t>Creating software to allow machines of all sizes to communicate with each other across vast networks</a:t>
            </a:r>
          </a:p>
          <a:p>
            <a:pPr>
              <a:lnSpc>
                <a:spcPct val="80000"/>
              </a:lnSpc>
            </a:pPr>
            <a:r>
              <a:rPr lang="en-US" sz="2800"/>
              <a:t>Netsourcing </a:t>
            </a:r>
          </a:p>
          <a:p>
            <a:pPr lvl="1">
              <a:lnSpc>
                <a:spcPct val="80000"/>
              </a:lnSpc>
            </a:pPr>
            <a:r>
              <a:rPr lang="en-US" sz="2400"/>
              <a:t>Architecting simple and sophisticated applications that benefit targeted end-user markets worldwide</a:t>
            </a:r>
          </a:p>
          <a:p>
            <a:pPr>
              <a:lnSpc>
                <a:spcPct val="80000"/>
              </a:lnSpc>
            </a:pPr>
            <a:r>
              <a:rPr lang="en-US" sz="2800"/>
              <a:t>Open Source </a:t>
            </a:r>
          </a:p>
          <a:p>
            <a:pPr lvl="1">
              <a:lnSpc>
                <a:spcPct val="80000"/>
              </a:lnSpc>
            </a:pPr>
            <a:r>
              <a:rPr lang="en-US" sz="2400"/>
              <a:t>Distributing source code for computing applications so customers can make local modifications easily and reliably</a:t>
            </a:r>
          </a:p>
          <a:p>
            <a:pPr>
              <a:lnSpc>
                <a:spcPct val="80000"/>
              </a:lnSpc>
            </a:pPr>
            <a:r>
              <a:rPr lang="en-US" sz="2800"/>
              <a:t>New economy </a:t>
            </a:r>
          </a:p>
          <a:p>
            <a:pPr lvl="1">
              <a:lnSpc>
                <a:spcPct val="80000"/>
              </a:lnSpc>
            </a:pPr>
            <a:r>
              <a:rPr lang="en-US" sz="2400"/>
              <a:t>Building applications that facilitate mass communication and mass product distribution using evolving concepts</a:t>
            </a:r>
          </a:p>
          <a:p>
            <a:pPr>
              <a:lnSpc>
                <a:spcPct val="80000"/>
              </a:lnSpc>
            </a:pPr>
            <a:endParaRPr lang="en-US" sz="2800"/>
          </a:p>
        </p:txBody>
      </p:sp>
      <p:sp>
        <p:nvSpPr>
          <p:cNvPr id="258052"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Legacy Software</a:t>
            </a:r>
          </a:p>
        </p:txBody>
      </p:sp>
      <p:sp>
        <p:nvSpPr>
          <p:cNvPr id="259075" name="Rectangle 3"/>
          <p:cNvSpPr>
            <a:spLocks noGrp="1" noChangeArrowheads="1"/>
          </p:cNvSpPr>
          <p:nvPr>
            <p:ph type="body" idx="1"/>
          </p:nvPr>
        </p:nvSpPr>
        <p:spPr/>
        <p:txBody>
          <a:bodyPr/>
          <a:lstStyle/>
          <a:p>
            <a:r>
              <a:rPr lang="en-US"/>
              <a:t>Many programs still provide a valuable business benefit, even though they are one or even two decades old. </a:t>
            </a:r>
          </a:p>
          <a:p>
            <a:r>
              <a:rPr lang="en-US"/>
              <a:t>These programs must be maintained and this creates problems because their design is often not amenable to change.</a:t>
            </a:r>
          </a:p>
          <a:p>
            <a:endParaRPr lang="en-US"/>
          </a:p>
        </p:txBody>
      </p:sp>
      <p:sp>
        <p:nvSpPr>
          <p:cNvPr id="259076" name="Rectangle 4"/>
          <p:cNvSpPr>
            <a:spLocks noChangeArrowheads="1"/>
          </p:cNvSpPr>
          <p:nvPr/>
        </p:nvSpPr>
        <p:spPr bwMode="auto">
          <a:xfrm>
            <a:off x="631784" y="5715000"/>
            <a:ext cx="2700291" cy="301943"/>
          </a:xfrm>
          <a:prstGeom prst="rect">
            <a:avLst/>
          </a:prstGeom>
          <a:noFill/>
          <a:ln w="9525">
            <a:noFill/>
            <a:miter lim="800000"/>
            <a:headEnd/>
            <a:tailEnd/>
          </a:ln>
          <a:effectLst/>
        </p:spPr>
        <p:txBody>
          <a:bodyPr wrap="none" lIns="92075" tIns="46038" rIns="92075" bIns="46038">
            <a:spAutoFit/>
          </a:bodyPr>
          <a:lstStyle/>
          <a:p>
            <a:pPr defTabSz="762000">
              <a:lnSpc>
                <a:spcPct val="97000"/>
              </a:lnSpc>
            </a:pPr>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sz="1200" b="1" i="1">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TotalTime>
  <Words>2461</Words>
  <Application>Microsoft Office PowerPoint</Application>
  <PresentationFormat>On-screen Show (4:3)</PresentationFormat>
  <Paragraphs>334</Paragraphs>
  <Slides>47</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47</vt:i4>
      </vt:variant>
    </vt:vector>
  </HeadingPairs>
  <TitlesOfParts>
    <vt:vector size="50" baseType="lpstr">
      <vt:lpstr>Flow</vt:lpstr>
      <vt:lpstr>Visio</vt:lpstr>
      <vt:lpstr>Clip</vt:lpstr>
      <vt:lpstr>INTRODUCTION TO SOFTWARE ENGINEERING</vt:lpstr>
      <vt:lpstr>What is software ?</vt:lpstr>
      <vt:lpstr>What is software?</vt:lpstr>
      <vt:lpstr>What is software ?</vt:lpstr>
      <vt:lpstr>What is software ?</vt:lpstr>
      <vt:lpstr>Kurva Bahttube</vt:lpstr>
      <vt:lpstr>Software Applications Type</vt:lpstr>
      <vt:lpstr>New Software Challenges </vt:lpstr>
      <vt:lpstr>Legacy Software</vt:lpstr>
      <vt:lpstr>Legacy Software</vt:lpstr>
      <vt:lpstr>Software Evolution</vt:lpstr>
      <vt:lpstr>The Cost of Change</vt:lpstr>
      <vt:lpstr>Important Questions for Software Engineers </vt:lpstr>
      <vt:lpstr>Software Myths </vt:lpstr>
      <vt:lpstr>Software Myths: Clients’ point of view</vt:lpstr>
      <vt:lpstr>Software Myths:  Developers’ point of view</vt:lpstr>
      <vt:lpstr>Software Myths:  Management’s point of view</vt:lpstr>
      <vt:lpstr>What is Software Engineering ?</vt:lpstr>
      <vt:lpstr>Why SE ?</vt:lpstr>
      <vt:lpstr>Why SE ? (2)</vt:lpstr>
      <vt:lpstr>How should SE be applied ?</vt:lpstr>
      <vt:lpstr>Product of SE</vt:lpstr>
      <vt:lpstr>Process of SE</vt:lpstr>
      <vt:lpstr>Process of SE (2)</vt:lpstr>
      <vt:lpstr>When should SE be applied ?</vt:lpstr>
      <vt:lpstr>Who is involved ?</vt:lpstr>
      <vt:lpstr>Who is involved ?</vt:lpstr>
      <vt:lpstr>What are the costs of software engineering?</vt:lpstr>
      <vt:lpstr>What are software engineering methods?</vt:lpstr>
      <vt:lpstr>What are the attributes of good software?</vt:lpstr>
      <vt:lpstr>What are the key challenges facing software engineering?</vt:lpstr>
      <vt:lpstr>Professional and ethical responsibility</vt:lpstr>
      <vt:lpstr>Issues of professional responsibility</vt:lpstr>
      <vt:lpstr>Issues of professional responsibility</vt:lpstr>
      <vt:lpstr>ACM/IEEE Code of Ethics</vt:lpstr>
      <vt:lpstr>Code of ethics - preamble</vt:lpstr>
      <vt:lpstr>Code of ethics - principles</vt:lpstr>
      <vt:lpstr>Code of ethics - principles</vt:lpstr>
      <vt:lpstr>Code of ethics - principles</vt:lpstr>
      <vt:lpstr>Ethical dilemmas</vt:lpstr>
      <vt:lpstr>PowerPoint Presentation</vt:lpstr>
      <vt:lpstr>Atribut Produk</vt:lpstr>
      <vt:lpstr>Prinsip Perangkat Lunak</vt:lpstr>
      <vt:lpstr>Prinsip Perangkat Lunak</vt:lpstr>
      <vt:lpstr>Karakteristik Perangkat Lunak</vt:lpstr>
      <vt:lpstr>Kurva Bahttube</vt:lpstr>
      <vt:lpstr>Pemodelan Sistem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Citra Noviyasari</cp:lastModifiedBy>
  <cp:revision>18</cp:revision>
  <dcterms:created xsi:type="dcterms:W3CDTF">2011-11-10T02:29:37Z</dcterms:created>
  <dcterms:modified xsi:type="dcterms:W3CDTF">2013-09-30T12:50:21Z</dcterms:modified>
</cp:coreProperties>
</file>