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31" r:id="rId3"/>
    <p:sldId id="346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7" r:id="rId19"/>
    <p:sldId id="30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0454E-017B-4156-B910-59410E696346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E871B-CD5B-4945-A120-D18CC7657C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04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715000"/>
            <a:ext cx="7772400" cy="685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400800"/>
            <a:ext cx="6400800" cy="3048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6200" y="152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76600" y="152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6600" y="152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6D52A9F2-CB02-4D47-8ADD-AD39432D05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C2E3F-A593-4BA2-87C5-E233D77B90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52400"/>
            <a:ext cx="20955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1341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71AAA-028E-4F06-95F7-0D01DA8444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7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39B50-CA3E-478B-AA9F-BF9EEF526E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4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ED856-B257-401C-859A-B5F62908C1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7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9906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9906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90A1F-8A4E-49D5-9B59-2145A4929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9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7A4A8-6074-4B18-891C-CD81EAEC3E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6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C7681-6A0A-4E41-90C1-7612B3059C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2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2E14F-70A7-4D9C-B761-B3B06546DB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854BD-901F-4D59-A677-DB8895B72F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AF7BE-4EFF-4CF7-980D-D8848C2B07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990600"/>
            <a:ext cx="7772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88A9555C-65B4-4C9D-8492-8738567C3F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12968" cy="1243608"/>
          </a:xfrm>
        </p:spPr>
        <p:txBody>
          <a:bodyPr/>
          <a:lstStyle/>
          <a:p>
            <a:r>
              <a:rPr lang="en-US" sz="4400" b="1" dirty="0" err="1" smtClean="0"/>
              <a:t>Algoritma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dan</a:t>
            </a:r>
            <a:r>
              <a:rPr lang="en-US" sz="4400" b="1" dirty="0" smtClean="0"/>
              <a:t> </a:t>
            </a:r>
            <a:r>
              <a:rPr lang="id-ID" sz="4400" b="1" dirty="0" smtClean="0"/>
              <a:t>Pemrograman</a:t>
            </a:r>
            <a:r>
              <a:rPr lang="en-US" sz="4400" b="1" dirty="0" smtClean="0"/>
              <a:t> </a:t>
            </a:r>
            <a:br>
              <a:rPr lang="en-US" sz="4400" b="1" dirty="0" smtClean="0"/>
            </a:br>
            <a:r>
              <a:rPr lang="en-US" sz="4400" b="1" dirty="0" smtClean="0"/>
              <a:t>Sorting</a:t>
            </a:r>
            <a:endParaRPr lang="id-ID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5661248"/>
            <a:ext cx="6400800" cy="720080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endParaRPr lang="id-ID" dirty="0" smtClean="0"/>
          </a:p>
          <a:p>
            <a:r>
              <a:rPr lang="id-ID" dirty="0" smtClean="0"/>
              <a:t>Universitas Komputer Indonesia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72689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3976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Bubble Sort </a:t>
            </a:r>
            <a:r>
              <a:rPr lang="en-US" sz="3200" b="1" dirty="0" err="1" smtClean="0"/>
              <a:t>Secara</a:t>
            </a:r>
            <a:r>
              <a:rPr lang="en-US" sz="3200" b="1" dirty="0" smtClean="0"/>
              <a:t> Descending (</a:t>
            </a:r>
            <a:r>
              <a:rPr lang="en-US" sz="3200" b="1" dirty="0" err="1" smtClean="0"/>
              <a:t>lanjutan</a:t>
            </a:r>
            <a:r>
              <a:rPr lang="en-US" sz="3200" b="1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762000"/>
            <a:ext cx="7924800" cy="5486400"/>
          </a:xfrm>
        </p:spPr>
        <p:txBody>
          <a:bodyPr>
            <a:noAutofit/>
          </a:bodyPr>
          <a:lstStyle/>
          <a:p>
            <a:pPr marL="0" lvl="1" indent="6350">
              <a:spcBef>
                <a:spcPts val="0"/>
              </a:spcBef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Tahap</a:t>
            </a:r>
            <a:r>
              <a:rPr lang="en-US" sz="2400" b="1" dirty="0" smtClean="0">
                <a:solidFill>
                  <a:srgbClr val="FF0000"/>
                </a:solidFill>
              </a:rPr>
              <a:t>  3</a:t>
            </a:r>
            <a:r>
              <a:rPr lang="en-US" sz="2400" dirty="0" smtClean="0"/>
              <a:t> : 	 9	6	5	3	1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 9	6	5	3	1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</a:t>
            </a:r>
            <a:r>
              <a:rPr lang="en-US" sz="2400" b="1" dirty="0" smtClean="0">
                <a:solidFill>
                  <a:srgbClr val="FF0000"/>
                </a:solidFill>
              </a:rPr>
              <a:t> 9	6	5	3	1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Tahap</a:t>
            </a:r>
            <a:r>
              <a:rPr lang="en-US" sz="2400" b="1" dirty="0" smtClean="0">
                <a:solidFill>
                  <a:srgbClr val="FF0000"/>
                </a:solidFill>
              </a:rPr>
              <a:t>  4</a:t>
            </a:r>
            <a:r>
              <a:rPr lang="en-US" sz="2400" dirty="0" smtClean="0"/>
              <a:t> : 	 9	6	5	3	1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</a:t>
            </a:r>
            <a:r>
              <a:rPr lang="en-US" sz="2400" b="1" dirty="0" smtClean="0">
                <a:solidFill>
                  <a:srgbClr val="FF0000"/>
                </a:solidFill>
              </a:rPr>
              <a:t> 9	6	5	3	1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err="1" smtClean="0"/>
              <a:t>Jadi</a:t>
            </a:r>
            <a:r>
              <a:rPr lang="en-US" sz="2400" dirty="0" smtClean="0"/>
              <a:t> , data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terurut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descending: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 9	6	5	3	1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457200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457200" indent="-457200">
              <a:spcBef>
                <a:spcPts val="0"/>
              </a:spcBef>
              <a:buNone/>
            </a:pPr>
            <a:endParaRPr lang="en-US" sz="2400" dirty="0"/>
          </a:p>
        </p:txBody>
      </p:sp>
      <p:grpSp>
        <p:nvGrpSpPr>
          <p:cNvPr id="4" name="Group 13"/>
          <p:cNvGrpSpPr/>
          <p:nvPr/>
        </p:nvGrpSpPr>
        <p:grpSpPr>
          <a:xfrm>
            <a:off x="3246620" y="1480280"/>
            <a:ext cx="914400" cy="152400"/>
            <a:chOff x="4114800" y="3352800"/>
            <a:chExt cx="914400" cy="1524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/>
          <p:nvPr/>
        </p:nvGrpSpPr>
        <p:grpSpPr>
          <a:xfrm>
            <a:off x="4113550" y="2239780"/>
            <a:ext cx="914400" cy="152400"/>
            <a:chOff x="4114800" y="3352800"/>
            <a:chExt cx="914400" cy="1524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4007370" y="1695025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185410" y="980495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5257800" y="139034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5257800" y="211986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343400" y="390369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169170" y="352269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6" name="Group 14"/>
          <p:cNvGrpSpPr/>
          <p:nvPr/>
        </p:nvGrpSpPr>
        <p:grpSpPr>
          <a:xfrm>
            <a:off x="3260360" y="4054840"/>
            <a:ext cx="914400" cy="152400"/>
            <a:chOff x="4114800" y="3352800"/>
            <a:chExt cx="914400" cy="152400"/>
          </a:xfrm>
        </p:grpSpPr>
        <p:cxnSp>
          <p:nvCxnSpPr>
            <p:cNvPr id="34" name="Straight Connector 33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5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2238"/>
            <a:ext cx="91440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err="1" smtClean="0"/>
              <a:t>Algoritma</a:t>
            </a:r>
            <a:r>
              <a:rPr lang="en-US" sz="3600" b="1" dirty="0" smtClean="0"/>
              <a:t> Bubble Sort </a:t>
            </a:r>
            <a:r>
              <a:rPr lang="en-US" sz="3600" b="1" dirty="0" err="1" smtClean="0"/>
              <a:t>Secara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Dsc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14400"/>
            <a:ext cx="7924800" cy="5638800"/>
          </a:xfrm>
        </p:spPr>
        <p:txBody>
          <a:bodyPr>
            <a:normAutofit fontScale="92500" lnSpcReduction="20000"/>
          </a:bodyPr>
          <a:lstStyle/>
          <a:p>
            <a:pPr marL="3087688" indent="-308768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u="sng" dirty="0" smtClean="0"/>
              <a:t>Procedure</a:t>
            </a:r>
            <a:r>
              <a:rPr lang="en-US" sz="2000" dirty="0" smtClean="0"/>
              <a:t> </a:t>
            </a:r>
            <a:r>
              <a:rPr lang="en-US" sz="2000" dirty="0" err="1" smtClean="0"/>
              <a:t>bubble_sort_dsc</a:t>
            </a:r>
            <a:r>
              <a:rPr lang="en-US" sz="2000" dirty="0" smtClean="0"/>
              <a:t>(</a:t>
            </a:r>
            <a:r>
              <a:rPr lang="en-US" sz="2000" b="1" u="sng" dirty="0" smtClean="0"/>
              <a:t>I/O</a:t>
            </a:r>
            <a:r>
              <a:rPr lang="en-US" sz="2000" dirty="0" smtClean="0"/>
              <a:t> </a:t>
            </a:r>
            <a:r>
              <a:rPr lang="en-US" sz="2000" dirty="0" err="1" smtClean="0"/>
              <a:t>nama_var_array</a:t>
            </a:r>
            <a:r>
              <a:rPr lang="en-US" sz="2000" dirty="0" smtClean="0"/>
              <a:t> : </a:t>
            </a:r>
            <a:r>
              <a:rPr lang="en-US" sz="2000" dirty="0" err="1" smtClean="0"/>
              <a:t>nama_tipe_array</a:t>
            </a:r>
            <a:r>
              <a:rPr lang="en-US" sz="2000" dirty="0" smtClean="0"/>
              <a:t>, </a:t>
            </a:r>
            <a:r>
              <a:rPr lang="en-US" sz="2000" b="1" u="sng" dirty="0" smtClean="0"/>
              <a:t>Input</a:t>
            </a:r>
            <a:r>
              <a:rPr lang="en-US" sz="2000" dirty="0" smtClean="0"/>
              <a:t>  N </a:t>
            </a:r>
            <a:r>
              <a:rPr lang="en-US" sz="2000" b="1" dirty="0" smtClean="0"/>
              <a:t>: </a:t>
            </a:r>
            <a:r>
              <a:rPr lang="en-US" sz="2000" b="1" u="sng" dirty="0" smtClean="0"/>
              <a:t>integer</a:t>
            </a:r>
            <a:r>
              <a:rPr lang="en-US" sz="2000" dirty="0" smtClean="0"/>
              <a:t>)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/>
              <a:t>{I.S.  : array(1..N)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terdefinisi</a:t>
            </a:r>
            <a:r>
              <a:rPr lang="en-US" sz="2000" dirty="0" smtClean="0"/>
              <a:t>}</a:t>
            </a:r>
          </a:p>
          <a:p>
            <a:pPr marL="688975" indent="-688975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/>
              <a:t>{F.S. :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array(1..N) yang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tersusun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descending}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u="sng" dirty="0" err="1" smtClean="0"/>
              <a:t>Kamus</a:t>
            </a:r>
            <a:r>
              <a:rPr lang="en-US" sz="2000" b="1" u="sng" dirty="0" smtClean="0"/>
              <a:t>: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/>
              <a:t>    	</a:t>
            </a:r>
            <a:r>
              <a:rPr lang="en-US" sz="2000" dirty="0" err="1" smtClean="0"/>
              <a:t>i,j</a:t>
            </a:r>
            <a:r>
              <a:rPr lang="en-US" sz="2000" dirty="0" smtClean="0"/>
              <a:t> : </a:t>
            </a:r>
            <a:r>
              <a:rPr lang="en-US" sz="2000" b="1" u="sng" dirty="0" smtClean="0"/>
              <a:t>integer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/>
              <a:t>	temp : </a:t>
            </a:r>
            <a:r>
              <a:rPr lang="en-US" sz="2000" dirty="0" err="1" smtClean="0"/>
              <a:t>tipedata</a:t>
            </a:r>
            <a:endParaRPr lang="en-US" sz="2000" dirty="0" smtClean="0"/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u="sng" dirty="0" err="1" smtClean="0"/>
              <a:t>Algoritma</a:t>
            </a:r>
            <a:r>
              <a:rPr lang="en-US" sz="2000" b="1" u="sng" dirty="0" smtClean="0"/>
              <a:t>:</a:t>
            </a:r>
            <a:endParaRPr lang="en-US" sz="2000" b="1" dirty="0" smtClean="0"/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/>
              <a:t>	</a:t>
            </a:r>
            <a:r>
              <a:rPr lang="en-US" sz="2000" b="1" u="sng" dirty="0" smtClean="0"/>
              <a:t>for</a:t>
            </a:r>
            <a:r>
              <a:rPr lang="en-US" sz="2000" dirty="0" smtClean="0"/>
              <a:t>  </a:t>
            </a:r>
            <a:r>
              <a:rPr lang="en-US" sz="2000" dirty="0" err="1" smtClean="0"/>
              <a:t>i</a:t>
            </a:r>
            <a:r>
              <a:rPr lang="en-US" sz="2000" dirty="0" smtClean="0"/>
              <a:t>  </a:t>
            </a:r>
            <a:r>
              <a:rPr lang="en-US" sz="2000" dirty="0" smtClean="0">
                <a:sym typeface="Wingdings" pitchFamily="2" charset="2"/>
              </a:rPr>
              <a:t>  1  </a:t>
            </a:r>
            <a:r>
              <a:rPr lang="en-US" sz="2000" b="1" u="sng" dirty="0" smtClean="0">
                <a:sym typeface="Wingdings" pitchFamily="2" charset="2"/>
              </a:rPr>
              <a:t>to</a:t>
            </a:r>
            <a:r>
              <a:rPr lang="en-US" sz="2000" dirty="0" smtClean="0">
                <a:sym typeface="Wingdings" pitchFamily="2" charset="2"/>
              </a:rPr>
              <a:t>  N-1   </a:t>
            </a:r>
            <a:r>
              <a:rPr lang="en-US" sz="2000" b="1" u="sng" dirty="0" smtClean="0">
                <a:sym typeface="Wingdings" pitchFamily="2" charset="2"/>
              </a:rPr>
              <a:t>do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ym typeface="Wingdings" pitchFamily="2" charset="2"/>
              </a:rPr>
              <a:t>           </a:t>
            </a:r>
            <a:r>
              <a:rPr lang="en-US" sz="2000" b="1" u="sng" dirty="0" smtClean="0">
                <a:sym typeface="Wingdings" pitchFamily="2" charset="2"/>
              </a:rPr>
              <a:t>for</a:t>
            </a:r>
            <a:r>
              <a:rPr lang="en-US" sz="2000" dirty="0" smtClean="0">
                <a:sym typeface="Wingdings" pitchFamily="2" charset="2"/>
              </a:rPr>
              <a:t>   j     1   </a:t>
            </a:r>
            <a:r>
              <a:rPr lang="en-US" sz="2000" b="1" u="sng" dirty="0" smtClean="0">
                <a:sym typeface="Wingdings" pitchFamily="2" charset="2"/>
              </a:rPr>
              <a:t>to</a:t>
            </a:r>
            <a:r>
              <a:rPr lang="en-US" sz="2000" dirty="0" smtClean="0">
                <a:sym typeface="Wingdings" pitchFamily="2" charset="2"/>
              </a:rPr>
              <a:t>   (N - </a:t>
            </a:r>
            <a:r>
              <a:rPr lang="en-US" sz="2000" dirty="0" err="1" smtClean="0">
                <a:sym typeface="Wingdings" pitchFamily="2" charset="2"/>
              </a:rPr>
              <a:t>i</a:t>
            </a:r>
            <a:r>
              <a:rPr lang="en-US" sz="2000" dirty="0" smtClean="0">
                <a:sym typeface="Wingdings" pitchFamily="2" charset="2"/>
              </a:rPr>
              <a:t>)  </a:t>
            </a:r>
            <a:r>
              <a:rPr lang="en-US" sz="2000" b="1" u="sng" dirty="0" smtClean="0">
                <a:sym typeface="Wingdings" pitchFamily="2" charset="2"/>
              </a:rPr>
              <a:t>do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ym typeface="Wingdings" pitchFamily="2" charset="2"/>
              </a:rPr>
              <a:t>		</a:t>
            </a:r>
            <a:r>
              <a:rPr lang="en-US" sz="2000" b="1" u="sng" dirty="0" smtClean="0">
                <a:sym typeface="Wingdings" pitchFamily="2" charset="2"/>
              </a:rPr>
              <a:t>if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(j) &lt; 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(j+1))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ym typeface="Wingdings" pitchFamily="2" charset="2"/>
              </a:rPr>
              <a:t>		</a:t>
            </a:r>
            <a:r>
              <a:rPr lang="en-US" sz="2000" b="1" u="sng" dirty="0" smtClean="0">
                <a:sym typeface="Wingdings" pitchFamily="2" charset="2"/>
              </a:rPr>
              <a:t>then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ym typeface="Wingdings" pitchFamily="2" charset="2"/>
              </a:rPr>
              <a:t>		     temp  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(j)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ym typeface="Wingdings" pitchFamily="2" charset="2"/>
              </a:rPr>
              <a:t>		     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(j)  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(j+1)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ym typeface="Wingdings" pitchFamily="2" charset="2"/>
              </a:rPr>
              <a:t>		     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(j+1)    temp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ym typeface="Wingdings" pitchFamily="2" charset="2"/>
              </a:rPr>
              <a:t>		</a:t>
            </a:r>
            <a:r>
              <a:rPr lang="en-US" sz="2000" b="1" u="sng" dirty="0" err="1" smtClean="0">
                <a:sym typeface="Wingdings" pitchFamily="2" charset="2"/>
              </a:rPr>
              <a:t>endif</a:t>
            </a:r>
            <a:endParaRPr lang="en-US" sz="2000" b="1" u="sng" dirty="0" smtClean="0">
              <a:sym typeface="Wingdings" pitchFamily="2" charset="2"/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ym typeface="Wingdings" pitchFamily="2" charset="2"/>
              </a:rPr>
              <a:t> 	   </a:t>
            </a:r>
            <a:r>
              <a:rPr lang="en-US" sz="2000" b="1" u="sng" dirty="0" err="1" smtClean="0">
                <a:sym typeface="Wingdings" pitchFamily="2" charset="2"/>
              </a:rPr>
              <a:t>endfor</a:t>
            </a:r>
            <a:endParaRPr lang="en-US" sz="2000" b="1" u="sng" dirty="0" smtClean="0">
              <a:sym typeface="Wingdings" pitchFamily="2" charset="2"/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b="1" u="sng" dirty="0" err="1" smtClean="0">
                <a:sym typeface="Wingdings" pitchFamily="2" charset="2"/>
              </a:rPr>
              <a:t>endfor</a:t>
            </a:r>
            <a:endParaRPr lang="en-US" sz="2000" b="1" u="sng" dirty="0" smtClean="0">
              <a:sym typeface="Wingdings" pitchFamily="2" charset="2"/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u="sng" dirty="0" err="1" smtClean="0">
                <a:sym typeface="Wingdings" pitchFamily="2" charset="2"/>
              </a:rPr>
              <a:t>EndProcedure</a:t>
            </a:r>
            <a:endParaRPr lang="en-US" sz="2000" b="1" u="sng" dirty="0" smtClean="0"/>
          </a:p>
          <a:p>
            <a:pPr marL="457200" indent="6350">
              <a:lnSpc>
                <a:spcPct val="110000"/>
              </a:lnSpc>
              <a:spcBef>
                <a:spcPts val="0"/>
              </a:spcBef>
              <a:buNone/>
            </a:pPr>
            <a:endParaRPr lang="en-US" sz="2000" dirty="0" smtClean="0"/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None/>
            </a:pPr>
            <a:endParaRPr lang="en-US" sz="2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438"/>
            <a:ext cx="9144000" cy="639762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Selection Sort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543800" cy="5181600"/>
          </a:xfrm>
        </p:spPr>
        <p:txBody>
          <a:bodyPr>
            <a:normAutofit/>
          </a:bodyPr>
          <a:lstStyle/>
          <a:p>
            <a:pPr marL="0" indent="6350" algn="just">
              <a:buNone/>
            </a:pPr>
            <a:r>
              <a:rPr lang="en-US" sz="3600" dirty="0" err="1" smtClean="0"/>
              <a:t>Penyusunan</a:t>
            </a:r>
            <a:r>
              <a:rPr lang="en-US" sz="3600" dirty="0" smtClean="0"/>
              <a:t> data </a:t>
            </a:r>
            <a:r>
              <a:rPr lang="en-US" sz="3600" dirty="0" err="1" smtClean="0"/>
              <a:t>acak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cara</a:t>
            </a:r>
            <a:r>
              <a:rPr lang="en-US" sz="3600" dirty="0" smtClean="0"/>
              <a:t> </a:t>
            </a:r>
            <a:r>
              <a:rPr lang="en-US" sz="3600" dirty="0" err="1" smtClean="0"/>
              <a:t>menyeleksi</a:t>
            </a:r>
            <a:r>
              <a:rPr lang="en-US" sz="3600" dirty="0" smtClean="0"/>
              <a:t> </a:t>
            </a:r>
            <a:r>
              <a:rPr lang="en-US" sz="3600" dirty="0" err="1" smtClean="0"/>
              <a:t>berdasarkan</a:t>
            </a:r>
            <a:r>
              <a:rPr lang="en-US" sz="3600" dirty="0" smtClean="0"/>
              <a:t> data </a:t>
            </a:r>
            <a:r>
              <a:rPr lang="en-US" sz="3600" dirty="0" err="1" smtClean="0"/>
              <a:t>terbesar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berdasarkan</a:t>
            </a:r>
            <a:r>
              <a:rPr lang="en-US" sz="3600" dirty="0" smtClean="0"/>
              <a:t> data </a:t>
            </a:r>
            <a:r>
              <a:rPr lang="en-US" sz="3600" dirty="0" err="1" smtClean="0"/>
              <a:t>terkecil</a:t>
            </a:r>
            <a:r>
              <a:rPr lang="en-US" sz="3600" dirty="0" smtClean="0"/>
              <a:t>.</a:t>
            </a:r>
          </a:p>
          <a:p>
            <a:pPr marL="0" indent="6350" algn="just">
              <a:buAutoNum type="alphaLcPeriod"/>
            </a:pPr>
            <a:r>
              <a:rPr lang="en-US" sz="3600" dirty="0" smtClean="0"/>
              <a:t> Maximum Sort</a:t>
            </a:r>
          </a:p>
          <a:p>
            <a:pPr marL="0" indent="6350" algn="just">
              <a:buAutoNum type="alphaLcPeriod"/>
            </a:pPr>
            <a:r>
              <a:rPr lang="en-US" sz="3600" dirty="0" smtClean="0"/>
              <a:t> Minimum Sort</a:t>
            </a:r>
          </a:p>
          <a:p>
            <a:pPr marL="0" lvl="1" indent="6350" algn="just">
              <a:buNone/>
            </a:pPr>
            <a:endParaRPr lang="en-US" sz="3600" dirty="0" smtClean="0"/>
          </a:p>
          <a:p>
            <a:pPr marL="0" lvl="1" indent="6350" algn="just">
              <a:buNone/>
            </a:pPr>
            <a:endParaRPr lang="en-US" sz="3600" dirty="0" smtClean="0"/>
          </a:p>
          <a:p>
            <a:pPr marL="457200" indent="6350" algn="just">
              <a:buNone/>
            </a:pPr>
            <a:endParaRPr lang="en-US" sz="3600" dirty="0" smtClean="0"/>
          </a:p>
          <a:p>
            <a:pPr marL="457200" indent="-457200" algn="just">
              <a:buNone/>
            </a:pPr>
            <a:endParaRPr lang="en-US" sz="36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Maximum Sort </a:t>
            </a:r>
            <a:r>
              <a:rPr lang="en-US" dirty="0" err="1" smtClean="0"/>
              <a:t>Secara</a:t>
            </a:r>
            <a:r>
              <a:rPr lang="en-US" dirty="0" smtClean="0"/>
              <a:t> Ascending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14400"/>
            <a:ext cx="7924800" cy="5181600"/>
          </a:xfrm>
        </p:spPr>
        <p:txBody>
          <a:bodyPr>
            <a:noAutofit/>
          </a:bodyPr>
          <a:lstStyle/>
          <a:p>
            <a:pPr marL="0" indent="6350">
              <a:spcBef>
                <a:spcPts val="0"/>
              </a:spcBef>
              <a:buNone/>
            </a:pPr>
            <a:r>
              <a:rPr lang="en-US" sz="2400" dirty="0" err="1" smtClean="0"/>
              <a:t>Mis</a:t>
            </a:r>
            <a:r>
              <a:rPr lang="en-US" sz="2400" dirty="0" smtClean="0"/>
              <a:t>. Data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diurutkan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b="1" dirty="0" smtClean="0"/>
              <a:t>ascending</a:t>
            </a:r>
            <a:r>
              <a:rPr lang="en-US" sz="2400" dirty="0" smtClean="0"/>
              <a:t> : </a:t>
            </a:r>
          </a:p>
          <a:p>
            <a:pPr marL="0" lvl="1" indent="6350">
              <a:spcBef>
                <a:spcPts val="0"/>
              </a:spcBef>
              <a:buAutoNum type="arabicPlain" startAt="6"/>
            </a:pPr>
            <a:r>
              <a:rPr lang="en-US" sz="2400" b="1" dirty="0" smtClean="0">
                <a:solidFill>
                  <a:srgbClr val="FF0000"/>
                </a:solidFill>
              </a:rPr>
              <a:t>       	3	9	1	5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Tahap</a:t>
            </a:r>
            <a:r>
              <a:rPr lang="en-US" sz="2400" b="1" dirty="0" smtClean="0">
                <a:solidFill>
                  <a:srgbClr val="FF0000"/>
                </a:solidFill>
              </a:rPr>
              <a:t>  1</a:t>
            </a:r>
            <a:r>
              <a:rPr lang="en-US" sz="2400" dirty="0" smtClean="0"/>
              <a:t> : 	6	3	9	1	5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6	3	9	1	5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 6	3	9	1	5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 6	3	9	1	5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 6	3	9	1	5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</a:t>
            </a:r>
            <a:r>
              <a:rPr lang="en-US" sz="2400" b="1" dirty="0" smtClean="0">
                <a:solidFill>
                  <a:srgbClr val="FF0000"/>
                </a:solidFill>
              </a:rPr>
              <a:t>6	3	5	1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457200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457200" indent="-457200">
              <a:spcBef>
                <a:spcPts val="0"/>
              </a:spcBef>
              <a:buNone/>
            </a:pPr>
            <a:endParaRPr lang="en-US" sz="2400" dirty="0"/>
          </a:p>
        </p:txBody>
      </p:sp>
      <p:grpSp>
        <p:nvGrpSpPr>
          <p:cNvPr id="4" name="Group 13"/>
          <p:cNvGrpSpPr/>
          <p:nvPr/>
        </p:nvGrpSpPr>
        <p:grpSpPr>
          <a:xfrm>
            <a:off x="3170420" y="2356410"/>
            <a:ext cx="914400" cy="152400"/>
            <a:chOff x="4114800" y="3352800"/>
            <a:chExt cx="914400" cy="1524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/>
          <p:nvPr/>
        </p:nvGrpSpPr>
        <p:grpSpPr>
          <a:xfrm>
            <a:off x="3184160" y="3124858"/>
            <a:ext cx="1828800" cy="135502"/>
            <a:chOff x="4114800" y="3352800"/>
            <a:chExt cx="914400" cy="1524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4891790" y="255957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6" name="Group 19"/>
          <p:cNvGrpSpPr/>
          <p:nvPr/>
        </p:nvGrpSpPr>
        <p:grpSpPr>
          <a:xfrm>
            <a:off x="5038074" y="3837960"/>
            <a:ext cx="914400" cy="109450"/>
            <a:chOff x="4114800" y="3352800"/>
            <a:chExt cx="914400" cy="152400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5836170" y="333781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7" name="Group 28"/>
          <p:cNvGrpSpPr/>
          <p:nvPr/>
        </p:nvGrpSpPr>
        <p:grpSpPr>
          <a:xfrm>
            <a:off x="5029200" y="4556894"/>
            <a:ext cx="1828800" cy="91306"/>
            <a:chOff x="4114800" y="3352800"/>
            <a:chExt cx="914400" cy="152400"/>
          </a:xfrm>
        </p:grpSpPr>
        <p:cxnSp>
          <p:nvCxnSpPr>
            <p:cNvPr id="30" name="Straight Connector 2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6741696" y="4038600"/>
            <a:ext cx="268704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992380" y="186003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743200" y="1905000"/>
            <a:ext cx="8382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840506" y="2637020"/>
            <a:ext cx="725904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88898" y="3337810"/>
            <a:ext cx="866272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629876" y="4068580"/>
            <a:ext cx="794064" cy="280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648200" y="4848070"/>
            <a:ext cx="747010" cy="181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700518" y="4767878"/>
            <a:ext cx="268704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5029200" y="5257800"/>
            <a:ext cx="1752600" cy="457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 flipV="1">
            <a:off x="5105400" y="5257800"/>
            <a:ext cx="1676400" cy="457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5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6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33" grpId="0"/>
      <p:bldP spid="35" grpId="0"/>
      <p:bldP spid="25" grpId="0"/>
      <p:bldP spid="26" grpId="0"/>
      <p:bldP spid="27" grpId="0"/>
      <p:bldP spid="28" grpId="0"/>
      <p:bldP spid="39" grpId="0"/>
      <p:bldP spid="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Maximum Sort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Asc</a:t>
            </a:r>
            <a:r>
              <a:rPr lang="en-US" dirty="0" smtClean="0"/>
              <a:t>.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924800" cy="5181600"/>
          </a:xfrm>
        </p:spPr>
        <p:txBody>
          <a:bodyPr>
            <a:noAutofit/>
          </a:bodyPr>
          <a:lstStyle/>
          <a:p>
            <a:pPr marL="0" lvl="1" indent="6350"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Tahap</a:t>
            </a:r>
            <a:r>
              <a:rPr lang="en-US" sz="2400" b="1" dirty="0" smtClean="0">
                <a:solidFill>
                  <a:srgbClr val="FF0000"/>
                </a:solidFill>
              </a:rPr>
              <a:t>  2</a:t>
            </a:r>
            <a:r>
              <a:rPr lang="en-US" sz="2400" dirty="0" smtClean="0"/>
              <a:t> : 	 6	3	5	1	9</a:t>
            </a:r>
          </a:p>
          <a:p>
            <a:pPr marL="0" lvl="1" indent="6350"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buNone/>
            </a:pPr>
            <a:r>
              <a:rPr lang="en-US" sz="2400" dirty="0" smtClean="0"/>
              <a:t>		 6	3	5	1	9</a:t>
            </a:r>
          </a:p>
          <a:p>
            <a:pPr marL="0" lvl="1" indent="6350">
              <a:buNone/>
            </a:pPr>
            <a:endParaRPr lang="en-US" sz="2400" dirty="0" smtClean="0"/>
          </a:p>
          <a:p>
            <a:pPr marL="0" lvl="1" indent="6350">
              <a:buNone/>
            </a:pPr>
            <a:r>
              <a:rPr lang="en-US" sz="2400" dirty="0" smtClean="0"/>
              <a:t>		 6	3	5	1	9</a:t>
            </a:r>
          </a:p>
          <a:p>
            <a:pPr marL="0" lvl="1" indent="6350">
              <a:buNone/>
            </a:pPr>
            <a:endParaRPr lang="en-US" sz="2400" dirty="0" smtClean="0"/>
          </a:p>
          <a:p>
            <a:pPr marL="0" lvl="1" indent="6350">
              <a:buNone/>
            </a:pPr>
            <a:r>
              <a:rPr lang="en-US" sz="2400" dirty="0" smtClean="0"/>
              <a:t>		 6	3	5	1	9</a:t>
            </a:r>
          </a:p>
          <a:p>
            <a:pPr marL="0" lvl="1" indent="6350">
              <a:buNone/>
            </a:pPr>
            <a:r>
              <a:rPr lang="en-US" sz="2400" dirty="0" smtClean="0"/>
              <a:t>		</a:t>
            </a:r>
          </a:p>
          <a:p>
            <a:pPr marL="0" lvl="1" indent="6350">
              <a:buNone/>
            </a:pPr>
            <a:r>
              <a:rPr lang="en-US" sz="2400" dirty="0" smtClean="0"/>
              <a:t>		</a:t>
            </a:r>
            <a:r>
              <a:rPr lang="en-US" sz="2400" b="1" dirty="0" smtClean="0">
                <a:solidFill>
                  <a:srgbClr val="FF0000"/>
                </a:solidFill>
              </a:rPr>
              <a:t> 1	3	5	6	9</a:t>
            </a:r>
          </a:p>
          <a:p>
            <a:pPr marL="0" lvl="1" indent="6350">
              <a:buNone/>
            </a:pPr>
            <a:endParaRPr lang="en-US" sz="2400" dirty="0" smtClean="0"/>
          </a:p>
          <a:p>
            <a:pPr marL="0" lvl="1" indent="6350">
              <a:buNone/>
            </a:pPr>
            <a:r>
              <a:rPr lang="en-US" sz="2400" dirty="0" smtClean="0"/>
              <a:t>		</a:t>
            </a:r>
          </a:p>
          <a:p>
            <a:pPr marL="0" lvl="1" indent="6350">
              <a:buNone/>
            </a:pPr>
            <a:endParaRPr lang="en-US" sz="2400" dirty="0" smtClean="0"/>
          </a:p>
          <a:p>
            <a:pPr marL="0" lvl="1" indent="6350">
              <a:buNone/>
            </a:pPr>
            <a:endParaRPr lang="en-US" sz="2400" dirty="0" smtClean="0"/>
          </a:p>
          <a:p>
            <a:pPr marL="457200" indent="6350">
              <a:buNone/>
            </a:pPr>
            <a:endParaRPr lang="en-US" sz="2400" dirty="0" smtClean="0"/>
          </a:p>
          <a:p>
            <a:pPr marL="457200" indent="-457200">
              <a:buNone/>
            </a:pPr>
            <a:endParaRPr lang="en-US" sz="2400" dirty="0"/>
          </a:p>
        </p:txBody>
      </p:sp>
      <p:grpSp>
        <p:nvGrpSpPr>
          <p:cNvPr id="4" name="Group 13"/>
          <p:cNvGrpSpPr/>
          <p:nvPr/>
        </p:nvGrpSpPr>
        <p:grpSpPr>
          <a:xfrm>
            <a:off x="3246620" y="1841290"/>
            <a:ext cx="914400" cy="152400"/>
            <a:chOff x="4114800" y="3352800"/>
            <a:chExt cx="914400" cy="1524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/>
          <p:nvPr/>
        </p:nvGrpSpPr>
        <p:grpSpPr>
          <a:xfrm>
            <a:off x="3225120" y="2729784"/>
            <a:ext cx="1828800" cy="152400"/>
            <a:chOff x="4114800" y="3352800"/>
            <a:chExt cx="914400" cy="1524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4908030" y="2220925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6" name="Group 19"/>
          <p:cNvGrpSpPr/>
          <p:nvPr/>
        </p:nvGrpSpPr>
        <p:grpSpPr>
          <a:xfrm>
            <a:off x="3240504" y="3620120"/>
            <a:ext cx="2743200" cy="152400"/>
            <a:chOff x="4114800" y="3352800"/>
            <a:chExt cx="914400" cy="152400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5852410" y="3103648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023610" y="132413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6172200" y="172012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6172200" y="437962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172200" y="348396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6172200" y="261828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988906" y="1344186"/>
            <a:ext cx="653704" cy="208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904080" y="2279750"/>
            <a:ext cx="653712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60810" y="3136098"/>
            <a:ext cx="645704" cy="244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937612" y="3916046"/>
            <a:ext cx="713872" cy="2687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3384030" y="4571999"/>
            <a:ext cx="2438400" cy="457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 flipV="1">
            <a:off x="3352800" y="4571999"/>
            <a:ext cx="2514600" cy="457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854910" y="396365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35" grpId="0"/>
      <p:bldP spid="25" grpId="0"/>
      <p:bldP spid="30" grpId="0"/>
      <p:bldP spid="31" grpId="0"/>
      <p:bldP spid="37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Maximum Sort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Asc</a:t>
            </a:r>
            <a:r>
              <a:rPr lang="en-US" dirty="0" smtClean="0"/>
              <a:t>.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85800"/>
            <a:ext cx="7924800" cy="5562600"/>
          </a:xfrm>
        </p:spPr>
        <p:txBody>
          <a:bodyPr>
            <a:noAutofit/>
          </a:bodyPr>
          <a:lstStyle/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Tahap</a:t>
            </a:r>
            <a:r>
              <a:rPr lang="en-US" sz="2400" b="1" dirty="0" smtClean="0">
                <a:solidFill>
                  <a:srgbClr val="FF0000"/>
                </a:solidFill>
              </a:rPr>
              <a:t>  3</a:t>
            </a:r>
            <a:r>
              <a:rPr lang="en-US" sz="2400" dirty="0" smtClean="0"/>
              <a:t> : 	 1	3	5	6	9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 1	3	5	6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 1	3	5	6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 </a:t>
            </a:r>
            <a:r>
              <a:rPr lang="en-US" sz="2400" b="1" dirty="0" smtClean="0">
                <a:solidFill>
                  <a:srgbClr val="FF0000"/>
                </a:solidFill>
              </a:rPr>
              <a:t>1	3	5	6	9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Tahap</a:t>
            </a:r>
            <a:r>
              <a:rPr lang="en-US" sz="2400" b="1" dirty="0" smtClean="0">
                <a:solidFill>
                  <a:srgbClr val="FF0000"/>
                </a:solidFill>
              </a:rPr>
              <a:t>  4</a:t>
            </a:r>
            <a:r>
              <a:rPr lang="en-US" sz="2400" dirty="0" smtClean="0"/>
              <a:t> : 	 1 	 3	5	6	9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 1	3	5	6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err="1" smtClean="0"/>
              <a:t>Jadi</a:t>
            </a:r>
            <a:r>
              <a:rPr lang="en-US" sz="2400" dirty="0" smtClean="0"/>
              <a:t> , data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terurut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ascending: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 1	3	5	6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457200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457200" indent="-457200">
              <a:spcBef>
                <a:spcPts val="0"/>
              </a:spcBef>
              <a:buNone/>
            </a:pPr>
            <a:endParaRPr lang="en-US" sz="2400" dirty="0"/>
          </a:p>
        </p:txBody>
      </p:sp>
      <p:grpSp>
        <p:nvGrpSpPr>
          <p:cNvPr id="4" name="Group 13"/>
          <p:cNvGrpSpPr/>
          <p:nvPr/>
        </p:nvGrpSpPr>
        <p:grpSpPr>
          <a:xfrm>
            <a:off x="3260360" y="1414204"/>
            <a:ext cx="914400" cy="152400"/>
            <a:chOff x="4114800" y="3352800"/>
            <a:chExt cx="914400" cy="1524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/>
          <p:nvPr/>
        </p:nvGrpSpPr>
        <p:grpSpPr>
          <a:xfrm>
            <a:off x="4113550" y="2149640"/>
            <a:ext cx="914400" cy="136360"/>
            <a:chOff x="4114800" y="3352800"/>
            <a:chExt cx="914400" cy="1524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4921770" y="1658929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052340" y="90316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5257800" y="131414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5257800" y="274320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5257800" y="201368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328410" y="419100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4328409" y="493551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083570" y="3823874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6" name="Group 14"/>
          <p:cNvGrpSpPr/>
          <p:nvPr/>
        </p:nvGrpSpPr>
        <p:grpSpPr>
          <a:xfrm>
            <a:off x="3296424" y="4345900"/>
            <a:ext cx="914400" cy="152400"/>
            <a:chOff x="4114800" y="3352800"/>
            <a:chExt cx="914400" cy="152400"/>
          </a:xfrm>
        </p:grpSpPr>
        <p:cxnSp>
          <p:nvCxnSpPr>
            <p:cNvPr id="34" name="Straight Connector 33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2879360" y="871930"/>
            <a:ext cx="774032" cy="308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784910" y="1670684"/>
            <a:ext cx="649680" cy="22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495800" y="2438400"/>
            <a:ext cx="685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925932" y="3840972"/>
            <a:ext cx="753992" cy="2727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595140" y="4600472"/>
            <a:ext cx="737936" cy="2326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029200" y="240717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161020" y="455951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3916180" y="5029200"/>
            <a:ext cx="383382" cy="230188"/>
            <a:chOff x="7694612" y="3352800"/>
            <a:chExt cx="383382" cy="230188"/>
          </a:xfrm>
        </p:grpSpPr>
        <p:cxnSp>
          <p:nvCxnSpPr>
            <p:cNvPr id="51" name="Straight Connector 50"/>
            <p:cNvCxnSpPr/>
            <p:nvPr/>
          </p:nvCxnSpPr>
          <p:spPr>
            <a:xfrm rot="5400000">
              <a:off x="7696200" y="3429000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7772400" y="3505200"/>
              <a:ext cx="22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7924006" y="3428206"/>
              <a:ext cx="152400" cy="1588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" name="Group 60"/>
            <p:cNvGrpSpPr/>
            <p:nvPr/>
          </p:nvGrpSpPr>
          <p:grpSpPr>
            <a:xfrm>
              <a:off x="7694612" y="3352800"/>
              <a:ext cx="383382" cy="230188"/>
              <a:chOff x="7694612" y="3429000"/>
              <a:chExt cx="383382" cy="230188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 rot="5400000">
                <a:off x="7962900" y="3543300"/>
                <a:ext cx="228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7696200" y="3656541"/>
                <a:ext cx="381000" cy="26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7581106" y="3542506"/>
                <a:ext cx="228600" cy="1588"/>
              </a:xfrm>
              <a:prstGeom prst="line">
                <a:avLst/>
              </a:prstGeom>
              <a:ln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3" name="Group 62"/>
          <p:cNvGrpSpPr/>
          <p:nvPr/>
        </p:nvGrpSpPr>
        <p:grpSpPr>
          <a:xfrm>
            <a:off x="4859428" y="2895600"/>
            <a:ext cx="383382" cy="230188"/>
            <a:chOff x="7694612" y="3352800"/>
            <a:chExt cx="383382" cy="230188"/>
          </a:xfrm>
        </p:grpSpPr>
        <p:cxnSp>
          <p:nvCxnSpPr>
            <p:cNvPr id="64" name="Straight Connector 63"/>
            <p:cNvCxnSpPr/>
            <p:nvPr/>
          </p:nvCxnSpPr>
          <p:spPr>
            <a:xfrm rot="5400000">
              <a:off x="7696200" y="3429000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7772400" y="3505200"/>
              <a:ext cx="22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>
              <a:off x="7924006" y="3428206"/>
              <a:ext cx="152400" cy="1588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 60"/>
            <p:cNvGrpSpPr/>
            <p:nvPr/>
          </p:nvGrpSpPr>
          <p:grpSpPr>
            <a:xfrm>
              <a:off x="7694612" y="3352800"/>
              <a:ext cx="383382" cy="230188"/>
              <a:chOff x="7694612" y="3429000"/>
              <a:chExt cx="383382" cy="230188"/>
            </a:xfrm>
          </p:grpSpPr>
          <p:cxnSp>
            <p:nvCxnSpPr>
              <p:cNvPr id="68" name="Straight Connector 67"/>
              <p:cNvCxnSpPr/>
              <p:nvPr/>
            </p:nvCxnSpPr>
            <p:spPr>
              <a:xfrm rot="5400000">
                <a:off x="7962900" y="3543300"/>
                <a:ext cx="228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7696200" y="3656541"/>
                <a:ext cx="381000" cy="26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7581106" y="3542506"/>
                <a:ext cx="228600" cy="1588"/>
              </a:xfrm>
              <a:prstGeom prst="line">
                <a:avLst/>
              </a:prstGeom>
              <a:ln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6" dur="8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7" dur="8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8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5" grpId="0"/>
      <p:bldP spid="31" grpId="0"/>
      <p:bldP spid="24" grpId="0"/>
      <p:bldP spid="27" grpId="0"/>
      <p:bldP spid="32" grpId="0"/>
      <p:bldP spid="33" grpId="0"/>
      <p:bldP spid="38" grpId="0"/>
      <p:bldP spid="39" grpId="0"/>
      <p:bldP spid="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err="1" smtClean="0"/>
              <a:t>Algoritma</a:t>
            </a:r>
            <a:r>
              <a:rPr lang="en-US" sz="3600" b="1" dirty="0" smtClean="0"/>
              <a:t> Maximum Sort </a:t>
            </a:r>
            <a:r>
              <a:rPr lang="en-US" sz="3600" b="1" dirty="0" err="1" smtClean="0"/>
              <a:t>Secara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Asc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14400"/>
            <a:ext cx="7924800" cy="54102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None/>
            </a:pPr>
            <a:r>
              <a:rPr lang="en-US" sz="1500" b="1" u="sng" dirty="0" smtClean="0"/>
              <a:t>Procedure</a:t>
            </a:r>
            <a:r>
              <a:rPr lang="en-US" sz="1500" dirty="0" smtClean="0"/>
              <a:t> </a:t>
            </a:r>
            <a:r>
              <a:rPr lang="en-US" sz="1500" dirty="0" err="1" smtClean="0"/>
              <a:t>Maximum_sort_asc</a:t>
            </a:r>
            <a:r>
              <a:rPr lang="en-US" sz="1500" dirty="0" smtClean="0"/>
              <a:t>(</a:t>
            </a:r>
            <a:r>
              <a:rPr lang="en-US" sz="1500" b="1" u="sng" dirty="0" smtClean="0"/>
              <a:t>I/O</a:t>
            </a:r>
            <a:r>
              <a:rPr lang="en-US" sz="1500" dirty="0" smtClean="0"/>
              <a:t>  </a:t>
            </a:r>
            <a:r>
              <a:rPr lang="en-US" sz="1500" dirty="0" err="1" smtClean="0"/>
              <a:t>nama_var_array</a:t>
            </a:r>
            <a:r>
              <a:rPr lang="en-US" sz="1500" dirty="0" smtClean="0"/>
              <a:t> : </a:t>
            </a:r>
            <a:r>
              <a:rPr lang="en-US" sz="1500" dirty="0" err="1" smtClean="0"/>
              <a:t>nama_tipe_array</a:t>
            </a:r>
            <a:r>
              <a:rPr lang="en-US" sz="1500" dirty="0" smtClean="0"/>
              <a:t>, </a:t>
            </a:r>
            <a:r>
              <a:rPr lang="en-US" sz="1500" b="1" u="sng" dirty="0" smtClean="0"/>
              <a:t>Input </a:t>
            </a:r>
            <a:r>
              <a:rPr lang="en-US" sz="1500" dirty="0" smtClean="0"/>
              <a:t>N : </a:t>
            </a:r>
            <a:r>
              <a:rPr lang="en-US" sz="1500" b="1" u="sng" dirty="0" smtClean="0"/>
              <a:t>integer</a:t>
            </a:r>
            <a:r>
              <a:rPr lang="en-US" sz="1500" dirty="0" smtClean="0"/>
              <a:t>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500" dirty="0" smtClean="0"/>
              <a:t>{I.S. : array(1..N) </a:t>
            </a:r>
            <a:r>
              <a:rPr lang="en-US" sz="1500" dirty="0" err="1" smtClean="0"/>
              <a:t>sudah</a:t>
            </a:r>
            <a:r>
              <a:rPr lang="en-US" sz="1500" dirty="0" smtClean="0"/>
              <a:t> </a:t>
            </a:r>
            <a:r>
              <a:rPr lang="en-US" sz="1500" dirty="0" err="1" smtClean="0"/>
              <a:t>terdefinisi</a:t>
            </a:r>
            <a:r>
              <a:rPr lang="en-US" sz="1500" dirty="0" smtClean="0"/>
              <a:t>}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500" dirty="0" smtClean="0"/>
              <a:t>{F.S. : </a:t>
            </a:r>
            <a:r>
              <a:rPr lang="en-US" sz="1500" dirty="0" err="1" smtClean="0"/>
              <a:t>menghasilkan</a:t>
            </a:r>
            <a:r>
              <a:rPr lang="en-US" sz="1500" dirty="0" smtClean="0"/>
              <a:t> array(1..N) yang </a:t>
            </a:r>
            <a:r>
              <a:rPr lang="en-US" sz="1500" dirty="0" err="1" smtClean="0"/>
              <a:t>sudah</a:t>
            </a:r>
            <a:r>
              <a:rPr lang="en-US" sz="1500" dirty="0" smtClean="0"/>
              <a:t> </a:t>
            </a:r>
            <a:r>
              <a:rPr lang="en-US" sz="1500" dirty="0" err="1" smtClean="0"/>
              <a:t>tersusun</a:t>
            </a:r>
            <a:r>
              <a:rPr lang="en-US" sz="1500" dirty="0" smtClean="0"/>
              <a:t> </a:t>
            </a:r>
            <a:r>
              <a:rPr lang="en-US" sz="1500" dirty="0" err="1" smtClean="0"/>
              <a:t>secara</a:t>
            </a:r>
            <a:r>
              <a:rPr lang="en-US" sz="1500" dirty="0" smtClean="0"/>
              <a:t> ascending}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500" b="1" u="sng" dirty="0" err="1" smtClean="0"/>
              <a:t>Kamus</a:t>
            </a:r>
            <a:r>
              <a:rPr lang="en-US" sz="1500" b="1" u="sng" dirty="0" smtClean="0"/>
              <a:t>: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500" dirty="0" smtClean="0"/>
              <a:t>    	</a:t>
            </a:r>
            <a:r>
              <a:rPr lang="en-US" sz="1500" dirty="0" err="1" smtClean="0"/>
              <a:t>i</a:t>
            </a:r>
            <a:r>
              <a:rPr lang="en-US" sz="1500" dirty="0" smtClean="0"/>
              <a:t>, j, max, x : </a:t>
            </a:r>
            <a:r>
              <a:rPr lang="en-US" sz="1500" b="1" u="sng" dirty="0" smtClean="0"/>
              <a:t>integer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500" dirty="0" smtClean="0"/>
              <a:t>	temp : </a:t>
            </a:r>
            <a:r>
              <a:rPr lang="en-US" sz="1500" dirty="0" err="1" smtClean="0"/>
              <a:t>tipedata</a:t>
            </a:r>
            <a:endParaRPr lang="en-US" sz="1500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1500" b="1" u="sng" dirty="0" err="1" smtClean="0"/>
              <a:t>Algoritma</a:t>
            </a:r>
            <a:r>
              <a:rPr lang="en-US" sz="1500" b="1" u="sng" dirty="0" smtClean="0"/>
              <a:t>:</a:t>
            </a:r>
            <a:endParaRPr lang="en-US" sz="1500" b="1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1500" dirty="0" smtClean="0"/>
              <a:t>	x  </a:t>
            </a:r>
            <a:r>
              <a:rPr lang="en-US" sz="1500" dirty="0" smtClean="0">
                <a:sym typeface="Wingdings" pitchFamily="2" charset="2"/>
              </a:rPr>
              <a:t>  n</a:t>
            </a:r>
            <a:endParaRPr lang="en-US" sz="1500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1500" dirty="0" smtClean="0"/>
              <a:t>	</a:t>
            </a:r>
            <a:r>
              <a:rPr lang="en-US" sz="1500" b="1" u="sng" dirty="0" smtClean="0"/>
              <a:t>for</a:t>
            </a:r>
            <a:r>
              <a:rPr lang="en-US" sz="1500" dirty="0" smtClean="0"/>
              <a:t>  </a:t>
            </a:r>
            <a:r>
              <a:rPr lang="en-US" sz="1500" dirty="0" err="1" smtClean="0"/>
              <a:t>i</a:t>
            </a:r>
            <a:r>
              <a:rPr lang="en-US" sz="1500" dirty="0" smtClean="0"/>
              <a:t>  </a:t>
            </a:r>
            <a:r>
              <a:rPr lang="en-US" sz="1500" dirty="0" smtClean="0">
                <a:sym typeface="Wingdings" pitchFamily="2" charset="2"/>
              </a:rPr>
              <a:t>  1  </a:t>
            </a:r>
            <a:r>
              <a:rPr lang="en-US" sz="1500" b="1" u="sng" dirty="0" smtClean="0">
                <a:sym typeface="Wingdings" pitchFamily="2" charset="2"/>
              </a:rPr>
              <a:t>to</a:t>
            </a:r>
            <a:r>
              <a:rPr lang="en-US" sz="1500" dirty="0" smtClean="0">
                <a:sym typeface="Wingdings" pitchFamily="2" charset="2"/>
              </a:rPr>
              <a:t>  N-1   </a:t>
            </a:r>
            <a:r>
              <a:rPr lang="en-US" sz="1500" b="1" u="sng" dirty="0" smtClean="0">
                <a:sym typeface="Wingdings" pitchFamily="2" charset="2"/>
              </a:rPr>
              <a:t>do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500" dirty="0" smtClean="0">
                <a:sym typeface="Wingdings" pitchFamily="2" charset="2"/>
              </a:rPr>
              <a:t>	    max  1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500" dirty="0" smtClean="0">
                <a:sym typeface="Wingdings" pitchFamily="2" charset="2"/>
              </a:rPr>
              <a:t>              </a:t>
            </a:r>
            <a:r>
              <a:rPr lang="en-US" sz="1500" b="1" u="sng" dirty="0" smtClean="0">
                <a:sym typeface="Wingdings" pitchFamily="2" charset="2"/>
              </a:rPr>
              <a:t>for</a:t>
            </a:r>
            <a:r>
              <a:rPr lang="en-US" sz="1500" dirty="0" smtClean="0">
                <a:sym typeface="Wingdings" pitchFamily="2" charset="2"/>
              </a:rPr>
              <a:t>   j     2   </a:t>
            </a:r>
            <a:r>
              <a:rPr lang="en-US" sz="1500" b="1" u="sng" dirty="0" smtClean="0">
                <a:sym typeface="Wingdings" pitchFamily="2" charset="2"/>
              </a:rPr>
              <a:t>to</a:t>
            </a:r>
            <a:r>
              <a:rPr lang="en-US" sz="1500" dirty="0" smtClean="0">
                <a:sym typeface="Wingdings" pitchFamily="2" charset="2"/>
              </a:rPr>
              <a:t>   x  </a:t>
            </a:r>
            <a:r>
              <a:rPr lang="en-US" sz="1500" b="1" u="sng" dirty="0" smtClean="0">
                <a:sym typeface="Wingdings" pitchFamily="2" charset="2"/>
              </a:rPr>
              <a:t>do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500" dirty="0" smtClean="0">
                <a:sym typeface="Wingdings" pitchFamily="2" charset="2"/>
              </a:rPr>
              <a:t>		</a:t>
            </a:r>
            <a:r>
              <a:rPr lang="en-US" sz="1500" b="1" u="sng" dirty="0" smtClean="0">
                <a:sym typeface="Wingdings" pitchFamily="2" charset="2"/>
              </a:rPr>
              <a:t>if</a:t>
            </a:r>
            <a:r>
              <a:rPr lang="en-US" sz="1500" dirty="0" smtClean="0">
                <a:sym typeface="Wingdings" pitchFamily="2" charset="2"/>
              </a:rPr>
              <a:t>(</a:t>
            </a:r>
            <a:r>
              <a:rPr lang="en-US" sz="1500" dirty="0" err="1" smtClean="0">
                <a:sym typeface="Wingdings" pitchFamily="2" charset="2"/>
              </a:rPr>
              <a:t>nama_var_array</a:t>
            </a:r>
            <a:r>
              <a:rPr lang="en-US" sz="1500" dirty="0" smtClean="0">
                <a:sym typeface="Wingdings" pitchFamily="2" charset="2"/>
              </a:rPr>
              <a:t>(j) &gt; </a:t>
            </a:r>
            <a:r>
              <a:rPr lang="en-US" sz="1500" dirty="0" err="1" smtClean="0">
                <a:sym typeface="Wingdings" pitchFamily="2" charset="2"/>
              </a:rPr>
              <a:t>nama_var_array</a:t>
            </a:r>
            <a:r>
              <a:rPr lang="en-US" sz="1500" dirty="0" smtClean="0">
                <a:sym typeface="Wingdings" pitchFamily="2" charset="2"/>
              </a:rPr>
              <a:t>(max))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500" dirty="0" smtClean="0">
                <a:sym typeface="Wingdings" pitchFamily="2" charset="2"/>
              </a:rPr>
              <a:t>		  </a:t>
            </a:r>
            <a:r>
              <a:rPr lang="en-US" sz="1500" b="1" u="sng" dirty="0" smtClean="0">
                <a:sym typeface="Wingdings" pitchFamily="2" charset="2"/>
              </a:rPr>
              <a:t>then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500" dirty="0" smtClean="0">
                <a:sym typeface="Wingdings" pitchFamily="2" charset="2"/>
              </a:rPr>
              <a:t>		        max  j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500" dirty="0" smtClean="0">
                <a:sym typeface="Wingdings" pitchFamily="2" charset="2"/>
              </a:rPr>
              <a:t>		</a:t>
            </a:r>
            <a:r>
              <a:rPr lang="en-US" sz="1500" b="1" u="sng" dirty="0" err="1" smtClean="0">
                <a:sym typeface="Wingdings" pitchFamily="2" charset="2"/>
              </a:rPr>
              <a:t>endif</a:t>
            </a:r>
            <a:endParaRPr lang="en-US" sz="1500" b="1" u="sng" dirty="0" smtClean="0">
              <a:sym typeface="Wingdings" pitchFamily="2" charset="2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500" dirty="0" smtClean="0">
                <a:sym typeface="Wingdings" pitchFamily="2" charset="2"/>
              </a:rPr>
              <a:t>    </a:t>
            </a:r>
            <a:r>
              <a:rPr lang="en-US" sz="1500" b="1" u="sng" dirty="0" err="1" smtClean="0">
                <a:sym typeface="Wingdings" pitchFamily="2" charset="2"/>
              </a:rPr>
              <a:t>endfor</a:t>
            </a:r>
            <a:endParaRPr lang="en-US" sz="1500" b="1" u="sng" dirty="0" smtClean="0"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1500" dirty="0" smtClean="0">
                <a:sym typeface="Wingdings" pitchFamily="2" charset="2"/>
              </a:rPr>
              <a:t>	    temp  </a:t>
            </a:r>
            <a:r>
              <a:rPr lang="en-US" sz="1500" dirty="0" err="1" smtClean="0">
                <a:sym typeface="Wingdings" pitchFamily="2" charset="2"/>
              </a:rPr>
              <a:t>nama_var_array</a:t>
            </a:r>
            <a:r>
              <a:rPr lang="en-US" sz="1500" dirty="0" smtClean="0">
                <a:sym typeface="Wingdings" pitchFamily="2" charset="2"/>
              </a:rPr>
              <a:t>(max)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500" dirty="0" smtClean="0">
                <a:sym typeface="Wingdings" pitchFamily="2" charset="2"/>
              </a:rPr>
              <a:t> 	    </a:t>
            </a:r>
            <a:r>
              <a:rPr lang="en-US" sz="1500" dirty="0" err="1" smtClean="0">
                <a:sym typeface="Wingdings" pitchFamily="2" charset="2"/>
              </a:rPr>
              <a:t>nama_var_array</a:t>
            </a:r>
            <a:r>
              <a:rPr lang="en-US" sz="1500" dirty="0" smtClean="0">
                <a:sym typeface="Wingdings" pitchFamily="2" charset="2"/>
              </a:rPr>
              <a:t>(max)  </a:t>
            </a:r>
            <a:r>
              <a:rPr lang="en-US" sz="1500" dirty="0" err="1" smtClean="0">
                <a:sym typeface="Wingdings" pitchFamily="2" charset="2"/>
              </a:rPr>
              <a:t>nama_var_array</a:t>
            </a:r>
            <a:r>
              <a:rPr lang="en-US" sz="1500" dirty="0" smtClean="0">
                <a:sym typeface="Wingdings" pitchFamily="2" charset="2"/>
              </a:rPr>
              <a:t>(j)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500" dirty="0" smtClean="0">
                <a:sym typeface="Wingdings" pitchFamily="2" charset="2"/>
              </a:rPr>
              <a:t>	    </a:t>
            </a:r>
            <a:r>
              <a:rPr lang="en-US" sz="1500" dirty="0" err="1" smtClean="0">
                <a:sym typeface="Wingdings" pitchFamily="2" charset="2"/>
              </a:rPr>
              <a:t>nama_var_array</a:t>
            </a:r>
            <a:r>
              <a:rPr lang="en-US" sz="1500" dirty="0" smtClean="0">
                <a:sym typeface="Wingdings" pitchFamily="2" charset="2"/>
              </a:rPr>
              <a:t>(j)    temp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500" dirty="0" smtClean="0">
                <a:sym typeface="Wingdings" pitchFamily="2" charset="2"/>
              </a:rPr>
              <a:t>	    x  x - 1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500" dirty="0" smtClean="0">
                <a:sym typeface="Wingdings" pitchFamily="2" charset="2"/>
              </a:rPr>
              <a:t> 	</a:t>
            </a:r>
            <a:r>
              <a:rPr lang="en-US" sz="1500" b="1" u="sng" dirty="0" err="1" smtClean="0">
                <a:sym typeface="Wingdings" pitchFamily="2" charset="2"/>
              </a:rPr>
              <a:t>endfor</a:t>
            </a:r>
            <a:endParaRPr lang="en-US" sz="1500" b="1" u="sng" dirty="0" smtClean="0"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1500" b="1" u="sng" dirty="0" err="1" smtClean="0">
                <a:sym typeface="Wingdings" pitchFamily="2" charset="2"/>
              </a:rPr>
              <a:t>EndProcedure</a:t>
            </a:r>
            <a:endParaRPr lang="en-US" sz="15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err="1" smtClean="0"/>
              <a:t>Algoritma</a:t>
            </a:r>
            <a:r>
              <a:rPr lang="en-US" sz="3600" b="1" dirty="0" smtClean="0"/>
              <a:t> Minimum Sort </a:t>
            </a:r>
            <a:r>
              <a:rPr lang="en-US" sz="3600" b="1" dirty="0" err="1" smtClean="0"/>
              <a:t>Secara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Asc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90600"/>
            <a:ext cx="7924800" cy="541020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u="sng" dirty="0" smtClean="0"/>
              <a:t>Procedure</a:t>
            </a:r>
            <a:r>
              <a:rPr lang="en-US" sz="2000" dirty="0" smtClean="0"/>
              <a:t> </a:t>
            </a:r>
            <a:r>
              <a:rPr lang="en-US" sz="2000" dirty="0" err="1" smtClean="0"/>
              <a:t>Minimum_sort_asc</a:t>
            </a:r>
            <a:r>
              <a:rPr lang="en-US" sz="2000" dirty="0" smtClean="0"/>
              <a:t>(</a:t>
            </a:r>
            <a:r>
              <a:rPr lang="en-US" sz="2000" b="1" u="sng" dirty="0" smtClean="0"/>
              <a:t>I/O</a:t>
            </a:r>
            <a:r>
              <a:rPr lang="en-US" sz="2000" dirty="0" smtClean="0"/>
              <a:t> </a:t>
            </a:r>
            <a:r>
              <a:rPr lang="en-US" sz="2000" dirty="0" err="1" smtClean="0"/>
              <a:t>nama_var_array</a:t>
            </a:r>
            <a:r>
              <a:rPr lang="en-US" sz="2000" dirty="0" smtClean="0"/>
              <a:t> : </a:t>
            </a:r>
            <a:r>
              <a:rPr lang="en-US" sz="2000" dirty="0" err="1" smtClean="0"/>
              <a:t>nama_tipe_array</a:t>
            </a:r>
            <a:r>
              <a:rPr lang="en-US" sz="2000" dirty="0" smtClean="0"/>
              <a:t>, </a:t>
            </a:r>
          </a:p>
          <a:p>
            <a:pPr marL="2870200" indent="7938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u="sng" dirty="0" smtClean="0"/>
              <a:t>Input</a:t>
            </a:r>
            <a:r>
              <a:rPr lang="en-US" sz="2000" dirty="0" smtClean="0"/>
              <a:t>  N : </a:t>
            </a:r>
            <a:r>
              <a:rPr lang="en-US" sz="2000" b="1" u="sng" dirty="0" smtClean="0"/>
              <a:t>integer</a:t>
            </a:r>
            <a:r>
              <a:rPr lang="en-US" sz="2000" dirty="0" smtClean="0"/>
              <a:t>)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 smtClean="0"/>
              <a:t>{I.S. : array(1..n)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terdefinisi</a:t>
            </a:r>
            <a:r>
              <a:rPr lang="en-US" sz="2000" dirty="0" smtClean="0"/>
              <a:t>}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 smtClean="0"/>
              <a:t>{F.S. :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array(1..n) yang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tersusun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ascending}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u="sng" dirty="0" err="1" smtClean="0"/>
              <a:t>Kamus</a:t>
            </a:r>
            <a:r>
              <a:rPr lang="en-US" sz="2000" b="1" u="sng" dirty="0" smtClean="0"/>
              <a:t>: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 smtClean="0"/>
              <a:t>    	</a:t>
            </a:r>
            <a:r>
              <a:rPr lang="en-US" sz="2000" dirty="0" err="1" smtClean="0"/>
              <a:t>i</a:t>
            </a:r>
            <a:r>
              <a:rPr lang="en-US" sz="2000" dirty="0" smtClean="0"/>
              <a:t>, j, min : </a:t>
            </a:r>
            <a:r>
              <a:rPr lang="en-US" sz="2000" b="1" u="sng" dirty="0" smtClean="0"/>
              <a:t>integer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 smtClean="0"/>
              <a:t>	temp  :  </a:t>
            </a:r>
            <a:r>
              <a:rPr lang="en-US" sz="2000" dirty="0" err="1" smtClean="0"/>
              <a:t>tipedata</a:t>
            </a:r>
            <a:endParaRPr lang="en-US" sz="2000" dirty="0" smtClean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u="sng" dirty="0" err="1" smtClean="0"/>
              <a:t>Algoritma</a:t>
            </a:r>
            <a:r>
              <a:rPr lang="en-US" sz="2000" b="1" u="sng" dirty="0" smtClean="0"/>
              <a:t>:</a:t>
            </a:r>
            <a:endParaRPr lang="en-US" sz="2000" b="1" dirty="0" smtClean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 smtClean="0"/>
              <a:t>	</a:t>
            </a:r>
            <a:r>
              <a:rPr lang="en-US" sz="2000" b="1" u="sng" dirty="0" smtClean="0"/>
              <a:t>for</a:t>
            </a:r>
            <a:r>
              <a:rPr lang="en-US" sz="2000" dirty="0" smtClean="0"/>
              <a:t>  </a:t>
            </a:r>
            <a:r>
              <a:rPr lang="en-US" sz="2000" dirty="0" err="1" smtClean="0"/>
              <a:t>i</a:t>
            </a:r>
            <a:r>
              <a:rPr lang="en-US" sz="2000" dirty="0" smtClean="0"/>
              <a:t>  </a:t>
            </a:r>
            <a:r>
              <a:rPr lang="en-US" sz="2000" dirty="0" smtClean="0">
                <a:sym typeface="Wingdings" pitchFamily="2" charset="2"/>
              </a:rPr>
              <a:t>  1  </a:t>
            </a:r>
            <a:r>
              <a:rPr lang="en-US" sz="2000" b="1" u="sng" dirty="0" smtClean="0">
                <a:sym typeface="Wingdings" pitchFamily="2" charset="2"/>
              </a:rPr>
              <a:t>to</a:t>
            </a:r>
            <a:r>
              <a:rPr lang="en-US" sz="2000" dirty="0" smtClean="0">
                <a:sym typeface="Wingdings" pitchFamily="2" charset="2"/>
              </a:rPr>
              <a:t>  (N – 1)   </a:t>
            </a:r>
            <a:r>
              <a:rPr lang="en-US" sz="2000" b="1" u="sng" dirty="0" smtClean="0">
                <a:sym typeface="Wingdings" pitchFamily="2" charset="2"/>
              </a:rPr>
              <a:t>do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 smtClean="0">
                <a:sym typeface="Wingdings" pitchFamily="2" charset="2"/>
              </a:rPr>
              <a:t>	     min  </a:t>
            </a:r>
            <a:r>
              <a:rPr lang="en-US" sz="2000" dirty="0" err="1" smtClean="0">
                <a:sym typeface="Wingdings" pitchFamily="2" charset="2"/>
              </a:rPr>
              <a:t>i</a:t>
            </a:r>
            <a:endParaRPr lang="en-US" sz="2000" dirty="0" smtClean="0">
              <a:sym typeface="Wingdings" pitchFamily="2" charset="2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 smtClean="0">
                <a:sym typeface="Wingdings" pitchFamily="2" charset="2"/>
              </a:rPr>
              <a:t>              </a:t>
            </a:r>
            <a:r>
              <a:rPr lang="en-US" sz="2000" b="1" u="sng" dirty="0" smtClean="0">
                <a:sym typeface="Wingdings" pitchFamily="2" charset="2"/>
              </a:rPr>
              <a:t>for</a:t>
            </a:r>
            <a:r>
              <a:rPr lang="en-US" sz="2000" dirty="0" smtClean="0">
                <a:sym typeface="Wingdings" pitchFamily="2" charset="2"/>
              </a:rPr>
              <a:t>   j     i+1   </a:t>
            </a:r>
            <a:r>
              <a:rPr lang="en-US" sz="2000" b="1" u="sng" dirty="0" smtClean="0">
                <a:sym typeface="Wingdings" pitchFamily="2" charset="2"/>
              </a:rPr>
              <a:t>to</a:t>
            </a:r>
            <a:r>
              <a:rPr lang="en-US" sz="2000" dirty="0" smtClean="0">
                <a:sym typeface="Wingdings" pitchFamily="2" charset="2"/>
              </a:rPr>
              <a:t>   N  </a:t>
            </a:r>
            <a:r>
              <a:rPr lang="en-US" sz="2000" b="1" u="sng" dirty="0" smtClean="0">
                <a:sym typeface="Wingdings" pitchFamily="2" charset="2"/>
              </a:rPr>
              <a:t>do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 smtClean="0">
                <a:sym typeface="Wingdings" pitchFamily="2" charset="2"/>
              </a:rPr>
              <a:t>		</a:t>
            </a:r>
            <a:r>
              <a:rPr lang="en-US" sz="2000" b="1" u="sng" dirty="0" smtClean="0">
                <a:sym typeface="Wingdings" pitchFamily="2" charset="2"/>
              </a:rPr>
              <a:t>if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(j) &lt; 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(min))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 smtClean="0">
                <a:sym typeface="Wingdings" pitchFamily="2" charset="2"/>
              </a:rPr>
              <a:t>		  </a:t>
            </a:r>
            <a:r>
              <a:rPr lang="en-US" sz="2000" b="1" u="sng" dirty="0" smtClean="0">
                <a:sym typeface="Wingdings" pitchFamily="2" charset="2"/>
              </a:rPr>
              <a:t>then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 smtClean="0">
                <a:sym typeface="Wingdings" pitchFamily="2" charset="2"/>
              </a:rPr>
              <a:t>		        min  j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 smtClean="0">
                <a:sym typeface="Wingdings" pitchFamily="2" charset="2"/>
              </a:rPr>
              <a:t>		</a:t>
            </a:r>
            <a:r>
              <a:rPr lang="en-US" sz="2000" b="1" u="sng" dirty="0" err="1" smtClean="0">
                <a:sym typeface="Wingdings" pitchFamily="2" charset="2"/>
              </a:rPr>
              <a:t>endif</a:t>
            </a:r>
            <a:endParaRPr lang="en-US" sz="2000" b="1" u="sng" dirty="0" smtClean="0">
              <a:sym typeface="Wingdings" pitchFamily="2" charset="2"/>
            </a:endParaRPr>
          </a:p>
          <a:p>
            <a:pPr marL="4572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 smtClean="0">
                <a:sym typeface="Wingdings" pitchFamily="2" charset="2"/>
              </a:rPr>
              <a:t>    </a:t>
            </a:r>
            <a:r>
              <a:rPr lang="en-US" sz="2000" b="1" u="sng" dirty="0" err="1" smtClean="0">
                <a:sym typeface="Wingdings" pitchFamily="2" charset="2"/>
              </a:rPr>
              <a:t>endfor</a:t>
            </a:r>
            <a:endParaRPr lang="en-US" sz="2000" b="1" u="sng" dirty="0" smtClean="0">
              <a:sym typeface="Wingdings" pitchFamily="2" charset="2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 smtClean="0">
                <a:sym typeface="Wingdings" pitchFamily="2" charset="2"/>
              </a:rPr>
              <a:t>	    temp  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(min)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 smtClean="0">
                <a:sym typeface="Wingdings" pitchFamily="2" charset="2"/>
              </a:rPr>
              <a:t> 	    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(min)  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dirty="0" err="1" smtClean="0">
                <a:sym typeface="Wingdings" pitchFamily="2" charset="2"/>
              </a:rPr>
              <a:t>i</a:t>
            </a:r>
            <a:r>
              <a:rPr lang="en-US" sz="2000" dirty="0" smtClean="0">
                <a:sym typeface="Wingdings" pitchFamily="2" charset="2"/>
              </a:rPr>
              <a:t>)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 smtClean="0">
                <a:sym typeface="Wingdings" pitchFamily="2" charset="2"/>
              </a:rPr>
              <a:t>	    </a:t>
            </a:r>
            <a:r>
              <a:rPr lang="en-US" sz="2000" dirty="0" err="1" smtClean="0">
                <a:sym typeface="Wingdings" pitchFamily="2" charset="2"/>
              </a:rPr>
              <a:t>nama_var_array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dirty="0" err="1" smtClean="0">
                <a:sym typeface="Wingdings" pitchFamily="2" charset="2"/>
              </a:rPr>
              <a:t>i</a:t>
            </a:r>
            <a:r>
              <a:rPr lang="en-US" sz="2000" dirty="0" smtClean="0">
                <a:sym typeface="Wingdings" pitchFamily="2" charset="2"/>
              </a:rPr>
              <a:t>)    temp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b="1" u="sng" dirty="0" err="1" smtClean="0">
                <a:sym typeface="Wingdings" pitchFamily="2" charset="2"/>
              </a:rPr>
              <a:t>endfor</a:t>
            </a:r>
            <a:endParaRPr lang="en-US" sz="2000" b="1" u="sng" dirty="0" smtClean="0">
              <a:sym typeface="Wingdings" pitchFamily="2" charset="2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u="sng" dirty="0" err="1" smtClean="0">
                <a:sym typeface="Wingdings" pitchFamily="2" charset="2"/>
              </a:rPr>
              <a:t>EndProcedure</a:t>
            </a:r>
            <a:endParaRPr lang="en-US" sz="2000" b="1" u="sng" dirty="0" smtClean="0"/>
          </a:p>
          <a:p>
            <a:pPr marL="457200" indent="6350">
              <a:lnSpc>
                <a:spcPct val="120000"/>
              </a:lnSpc>
              <a:spcBef>
                <a:spcPts val="0"/>
              </a:spcBef>
              <a:buNone/>
            </a:pPr>
            <a:endParaRPr lang="en-US" sz="2000" dirty="0" smtClean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None/>
            </a:pPr>
            <a:endParaRPr lang="en-US" sz="2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438"/>
            <a:ext cx="9144000" cy="639762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Latihan</a:t>
            </a:r>
            <a:r>
              <a:rPr lang="en-US" b="1" dirty="0" smtClean="0"/>
              <a:t> </a:t>
            </a:r>
            <a:r>
              <a:rPr lang="en-US" b="1" dirty="0" err="1" smtClean="0"/>
              <a:t>Soal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543800" cy="5181600"/>
          </a:xfrm>
        </p:spPr>
        <p:txBody>
          <a:bodyPr>
            <a:normAutofit/>
          </a:bodyPr>
          <a:lstStyle/>
          <a:p>
            <a:pPr marL="0" indent="6350" algn="just">
              <a:buNone/>
            </a:pPr>
            <a:r>
              <a:rPr lang="en-US" sz="2000" b="1" dirty="0" err="1" smtClean="0"/>
              <a:t>Buat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algoritma</a:t>
            </a:r>
            <a:r>
              <a:rPr lang="en-US" sz="2000" b="1" dirty="0" smtClean="0"/>
              <a:t> data </a:t>
            </a:r>
            <a:r>
              <a:rPr lang="en-US" sz="2000" b="1" dirty="0" err="1" smtClean="0"/>
              <a:t>buku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menggunakan</a:t>
            </a:r>
            <a:r>
              <a:rPr lang="en-US" sz="2000" b="1" dirty="0" smtClean="0"/>
              <a:t> menu </a:t>
            </a:r>
            <a:r>
              <a:rPr lang="en-US" sz="2000" b="1" dirty="0" err="1" smtClean="0"/>
              <a:t>seperti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:</a:t>
            </a:r>
          </a:p>
          <a:p>
            <a:pPr marL="0" indent="6350" algn="just">
              <a:buNone/>
            </a:pPr>
            <a:r>
              <a:rPr lang="en-US" sz="2000" b="1" dirty="0" smtClean="0"/>
              <a:t>             Menu </a:t>
            </a:r>
            <a:r>
              <a:rPr lang="en-US" sz="2000" b="1" dirty="0" err="1" smtClean="0"/>
              <a:t>Pilihan</a:t>
            </a:r>
            <a:endParaRPr lang="en-US" sz="2000" b="1" dirty="0" smtClean="0"/>
          </a:p>
          <a:p>
            <a:pPr marL="0" indent="6350" algn="just">
              <a:buNone/>
            </a:pPr>
            <a:r>
              <a:rPr lang="en-US" sz="2000" b="1" dirty="0" smtClean="0"/>
              <a:t>	1. Isi Data </a:t>
            </a:r>
            <a:r>
              <a:rPr lang="en-US" sz="2000" b="1" dirty="0" err="1" smtClean="0"/>
              <a:t>Buku</a:t>
            </a:r>
            <a:endParaRPr lang="en-US" sz="2000" b="1" dirty="0" smtClean="0"/>
          </a:p>
          <a:p>
            <a:pPr marL="0" indent="6350" algn="just">
              <a:buNone/>
            </a:pPr>
            <a:r>
              <a:rPr lang="en-US" sz="2000" b="1" dirty="0" smtClean="0"/>
              <a:t>	2. </a:t>
            </a:r>
            <a:r>
              <a:rPr lang="en-US" sz="2000" b="1" dirty="0" err="1" smtClean="0"/>
              <a:t>Tampil</a:t>
            </a:r>
            <a:r>
              <a:rPr lang="en-US" sz="2000" b="1" dirty="0" smtClean="0"/>
              <a:t> Data </a:t>
            </a:r>
            <a:r>
              <a:rPr lang="en-US" sz="2000" b="1" dirty="0" err="1" smtClean="0"/>
              <a:t>Buku</a:t>
            </a:r>
            <a:endParaRPr lang="en-US" sz="2000" b="1" dirty="0" smtClean="0"/>
          </a:p>
          <a:p>
            <a:pPr marL="1423988" indent="-104775" algn="just">
              <a:buNone/>
            </a:pPr>
            <a:r>
              <a:rPr lang="en-US" sz="2000" b="1" dirty="0" smtClean="0"/>
              <a:t>(</a:t>
            </a:r>
            <a:r>
              <a:rPr lang="en-US" sz="2000" b="1" dirty="0" err="1" smtClean="0"/>
              <a:t>terurut</a:t>
            </a:r>
            <a:r>
              <a:rPr lang="en-US" sz="2000" b="1" dirty="0"/>
              <a:t> </a:t>
            </a:r>
            <a:r>
              <a:rPr lang="en-US" sz="2000" b="1" dirty="0" err="1" smtClean="0"/>
              <a:t>berdasarkan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Kode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Buku</a:t>
            </a:r>
            <a:r>
              <a:rPr lang="en-US" sz="2000" b="1" dirty="0" smtClean="0"/>
              <a:t>)</a:t>
            </a:r>
          </a:p>
          <a:p>
            <a:pPr marL="0" indent="6350" algn="just">
              <a:buNone/>
            </a:pPr>
            <a:r>
              <a:rPr lang="en-US" sz="2000" b="1" dirty="0" smtClean="0"/>
              <a:t>	0. </a:t>
            </a:r>
            <a:r>
              <a:rPr lang="en-US" sz="2000" b="1" dirty="0" err="1" smtClean="0"/>
              <a:t>Keluar</a:t>
            </a:r>
            <a:endParaRPr lang="en-US" sz="2000" b="1" dirty="0" smtClean="0"/>
          </a:p>
          <a:p>
            <a:pPr marL="0" indent="6350" algn="just">
              <a:buNone/>
            </a:pPr>
            <a:r>
              <a:rPr lang="en-US" sz="2000" b="1" dirty="0" err="1" smtClean="0">
                <a:solidFill>
                  <a:srgbClr val="FF0000"/>
                </a:solidFill>
              </a:rPr>
              <a:t>Catatan</a:t>
            </a:r>
            <a:r>
              <a:rPr lang="en-US" sz="2000" b="1" dirty="0" smtClean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sz="2000" b="1" dirty="0" err="1" smtClean="0"/>
              <a:t>Gunakan</a:t>
            </a:r>
            <a:r>
              <a:rPr lang="en-US" sz="2000" b="1" dirty="0" smtClean="0"/>
              <a:t> login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bisa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masuk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pengolahan</a:t>
            </a:r>
            <a:r>
              <a:rPr lang="en-US" sz="2000" b="1" dirty="0" smtClean="0"/>
              <a:t> data </a:t>
            </a:r>
            <a:r>
              <a:rPr lang="en-US" sz="2000" b="1" dirty="0" err="1" smtClean="0"/>
              <a:t>buku</a:t>
            </a:r>
            <a:r>
              <a:rPr lang="en-US" sz="2000" b="1" dirty="0" smtClean="0"/>
              <a:t>. login </a:t>
            </a:r>
            <a:r>
              <a:rPr lang="en-US" sz="2000" b="1" dirty="0" err="1" smtClean="0"/>
              <a:t>terdiri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nama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pengguna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kata </a:t>
            </a:r>
            <a:r>
              <a:rPr lang="en-US" sz="2000" b="1" dirty="0" err="1" smtClean="0"/>
              <a:t>sandi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dimana</a:t>
            </a:r>
            <a:r>
              <a:rPr lang="en-US" sz="2000" b="1" dirty="0" smtClean="0"/>
              <a:t> kata </a:t>
            </a:r>
            <a:r>
              <a:rPr lang="en-US" sz="2000" b="1" dirty="0" err="1" smtClean="0"/>
              <a:t>sandi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dimasukkan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tidak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boleh</a:t>
            </a:r>
            <a:r>
              <a:rPr lang="en-US" sz="2000" b="1" dirty="0" smtClean="0"/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salah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lebih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3x, </a:t>
            </a:r>
            <a:r>
              <a:rPr lang="en-US" sz="2000" b="1" dirty="0" err="1" smtClean="0"/>
              <a:t>jika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sudah</a:t>
            </a:r>
            <a:r>
              <a:rPr lang="en-US" sz="2000" b="1" dirty="0" smtClean="0"/>
              <a:t> 3x </a:t>
            </a:r>
            <a:r>
              <a:rPr lang="en-US" sz="2000" b="1" dirty="0" err="1" smtClean="0"/>
              <a:t>salah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langsung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keluar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algoritma</a:t>
            </a:r>
            <a:r>
              <a:rPr lang="en-US" sz="2000" b="1" dirty="0" smtClean="0"/>
              <a:t>.</a:t>
            </a:r>
            <a:endParaRPr lang="en-US" sz="2000" b="1" dirty="0" smtClean="0"/>
          </a:p>
          <a:p>
            <a:pPr marL="0" lvl="1" indent="6350" algn="just">
              <a:buNone/>
            </a:pPr>
            <a:r>
              <a:rPr lang="en-US" sz="2000" b="1" dirty="0" err="1" smtClean="0"/>
              <a:t>Gunakan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tipe</a:t>
            </a:r>
            <a:r>
              <a:rPr lang="en-US" sz="2000" b="1" dirty="0" smtClean="0"/>
              <a:t> data array </a:t>
            </a:r>
            <a:r>
              <a:rPr lang="en-US" sz="2000" b="1" smtClean="0"/>
              <a:t>of record</a:t>
            </a:r>
            <a:endParaRPr lang="en-US" sz="2000" b="1" dirty="0" smtClean="0"/>
          </a:p>
          <a:p>
            <a:pPr marL="0" lvl="1" indent="6350" algn="just">
              <a:buNone/>
            </a:pPr>
            <a:endParaRPr lang="en-US" sz="2000" b="1" dirty="0" smtClean="0"/>
          </a:p>
          <a:p>
            <a:pPr marL="457200" indent="6350" algn="just">
              <a:buNone/>
            </a:pPr>
            <a:endParaRPr lang="en-US" sz="2000" b="1" dirty="0" smtClean="0"/>
          </a:p>
          <a:p>
            <a:pPr marL="457200" indent="-457200" algn="just">
              <a:buNone/>
            </a:pPr>
            <a:endParaRPr lang="en-US" sz="20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5400" dirty="0" smtClean="0"/>
              <a:t>SELESAI</a:t>
            </a:r>
          </a:p>
          <a:p>
            <a:pPr algn="ctr">
              <a:buNone/>
            </a:pPr>
            <a:r>
              <a:rPr lang="en-US" sz="5400" dirty="0" smtClean="0">
                <a:solidFill>
                  <a:srgbClr val="00B050"/>
                </a:solidFill>
                <a:latin typeface="Blackadder ITC" pitchFamily="82" charset="0"/>
                <a:cs typeface="Arabic Typesetting" pitchFamily="66" charset="-78"/>
              </a:rPr>
              <a:t>Alhamdulillah</a:t>
            </a:r>
            <a:r>
              <a:rPr lang="en-US" sz="5400" dirty="0" smtClean="0"/>
              <a:t> </a:t>
            </a:r>
            <a:r>
              <a:rPr lang="en-US" sz="5400" dirty="0" smtClean="0">
                <a:solidFill>
                  <a:srgbClr val="C00000"/>
                </a:solidFill>
                <a:sym typeface="Wingdings" pitchFamily="2" charset="2"/>
              </a:rPr>
              <a:t></a:t>
            </a:r>
            <a:endParaRPr lang="en-US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92162"/>
          </a:xfrm>
        </p:spPr>
        <p:txBody>
          <a:bodyPr/>
          <a:lstStyle/>
          <a:p>
            <a:pPr algn="ctr"/>
            <a:r>
              <a:rPr lang="en-US" b="1" dirty="0" err="1" smtClean="0"/>
              <a:t>Definisi</a:t>
            </a:r>
            <a:r>
              <a:rPr lang="en-US" b="1" dirty="0" smtClean="0"/>
              <a:t> SORTING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14400"/>
            <a:ext cx="7924800" cy="5334000"/>
          </a:xfrm>
        </p:spPr>
        <p:txBody>
          <a:bodyPr>
            <a:noAutofit/>
          </a:bodyPr>
          <a:lstStyle/>
          <a:p>
            <a:pPr marL="4763" indent="6350" algn="just">
              <a:buNone/>
            </a:pP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menyusun</a:t>
            </a:r>
            <a:r>
              <a:rPr lang="en-US" sz="2800" dirty="0" smtClean="0"/>
              <a:t> data </a:t>
            </a:r>
            <a:r>
              <a:rPr lang="en-US" sz="2800" dirty="0" err="1" smtClean="0"/>
              <a:t>acak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tersusun</a:t>
            </a:r>
            <a:r>
              <a:rPr lang="en-US" sz="2800" dirty="0" smtClean="0"/>
              <a:t>,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b="1" dirty="0" smtClean="0"/>
              <a:t>ascending</a:t>
            </a:r>
            <a:r>
              <a:rPr lang="en-US" sz="2800" dirty="0" smtClean="0"/>
              <a:t> (</a:t>
            </a:r>
            <a:r>
              <a:rPr lang="en-US" sz="2800" dirty="0" err="1" smtClean="0"/>
              <a:t>menaik</a:t>
            </a:r>
            <a:r>
              <a:rPr lang="en-US" sz="2800" dirty="0" smtClean="0"/>
              <a:t>)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b="1" dirty="0" smtClean="0"/>
              <a:t>descending</a:t>
            </a:r>
            <a:r>
              <a:rPr lang="en-US" sz="2800" dirty="0" smtClean="0"/>
              <a:t> (</a:t>
            </a:r>
            <a:r>
              <a:rPr lang="en-US" sz="2800" dirty="0" err="1" smtClean="0"/>
              <a:t>menurun</a:t>
            </a:r>
            <a:r>
              <a:rPr lang="en-US" sz="2800" dirty="0" smtClean="0"/>
              <a:t>)</a:t>
            </a:r>
          </a:p>
          <a:p>
            <a:pPr marL="4763" indent="6350">
              <a:buNone/>
            </a:pPr>
            <a:r>
              <a:rPr lang="en-US" sz="2800" b="1" dirty="0" err="1" smtClean="0">
                <a:solidFill>
                  <a:srgbClr val="FF0000"/>
                </a:solidFill>
              </a:rPr>
              <a:t>Metode</a:t>
            </a:r>
            <a:r>
              <a:rPr lang="en-US" sz="2800" b="1" dirty="0" smtClean="0">
                <a:solidFill>
                  <a:srgbClr val="FF0000"/>
                </a:solidFill>
              </a:rPr>
              <a:t> Sorting:</a:t>
            </a:r>
          </a:p>
          <a:p>
            <a:pPr marL="4763" indent="6350">
              <a:buAutoNum type="arabicPeriod"/>
            </a:pPr>
            <a:r>
              <a:rPr lang="en-US" sz="2800" dirty="0" smtClean="0"/>
              <a:t>Bubble Sort</a:t>
            </a:r>
          </a:p>
          <a:p>
            <a:pPr marL="4763" indent="6350">
              <a:buAutoNum type="arabicPeriod"/>
            </a:pPr>
            <a:r>
              <a:rPr lang="en-US" sz="2800" dirty="0" smtClean="0"/>
              <a:t>Selection Sort</a:t>
            </a:r>
          </a:p>
          <a:p>
            <a:pPr marL="977900" indent="6350">
              <a:buNone/>
            </a:pPr>
            <a:endParaRPr lang="en-US" sz="2800" dirty="0"/>
          </a:p>
          <a:p>
            <a:pPr marL="977900" indent="6350">
              <a:buNone/>
            </a:pPr>
            <a:r>
              <a:rPr lang="en-US" sz="2800" dirty="0" smtClean="0"/>
              <a:t>                        </a:t>
            </a:r>
          </a:p>
          <a:p>
            <a:pPr marL="457200" indent="6350">
              <a:buNone/>
            </a:pPr>
            <a:endParaRPr lang="en-US" sz="2800" dirty="0" smtClean="0"/>
          </a:p>
          <a:p>
            <a:pPr marL="457200" indent="-457200">
              <a:buNone/>
            </a:pPr>
            <a:endParaRPr lang="en-US" sz="2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92162"/>
          </a:xfrm>
        </p:spPr>
        <p:txBody>
          <a:bodyPr/>
          <a:lstStyle/>
          <a:p>
            <a:pPr algn="ctr"/>
            <a:r>
              <a:rPr lang="en-US" b="1" dirty="0" smtClean="0"/>
              <a:t>Bubble </a:t>
            </a:r>
            <a:r>
              <a:rPr lang="en-US" b="1" dirty="0" smtClean="0"/>
              <a:t>Sort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90600"/>
            <a:ext cx="7543800" cy="5029200"/>
          </a:xfrm>
        </p:spPr>
        <p:txBody>
          <a:bodyPr>
            <a:noAutofit/>
          </a:bodyPr>
          <a:lstStyle/>
          <a:p>
            <a:pPr marL="977900" indent="6350">
              <a:buNone/>
            </a:pPr>
            <a:endParaRPr lang="en-US" sz="2800" dirty="0"/>
          </a:p>
          <a:p>
            <a:pPr marL="977900" indent="6350">
              <a:buNone/>
            </a:pPr>
            <a:r>
              <a:rPr lang="en-US" sz="2800" dirty="0" smtClean="0"/>
              <a:t>                        </a:t>
            </a:r>
          </a:p>
          <a:p>
            <a:pPr marL="457200" indent="6350">
              <a:buNone/>
            </a:pPr>
            <a:endParaRPr lang="en-US" sz="2800" dirty="0" smtClean="0"/>
          </a:p>
          <a:p>
            <a:pPr marL="457200" indent="-457200">
              <a:buNone/>
            </a:pPr>
            <a:endParaRPr lang="en-US" sz="2800" dirty="0"/>
          </a:p>
        </p:txBody>
      </p:sp>
      <p:pic>
        <p:nvPicPr>
          <p:cNvPr id="17412" name="Picture 4" descr="http://kemajuanislam.files.wordpress.com/2010/04/gelembung-gelembung-yang-menentuk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050288"/>
            <a:ext cx="5791200" cy="395088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3976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Bubble Sort </a:t>
            </a:r>
            <a:r>
              <a:rPr lang="en-US" sz="3600" b="1" dirty="0" err="1" smtClean="0"/>
              <a:t>Secara</a:t>
            </a:r>
            <a:r>
              <a:rPr lang="en-US" sz="3600" b="1" dirty="0" smtClean="0"/>
              <a:t> Ascending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14400"/>
            <a:ext cx="7848600" cy="5334000"/>
          </a:xfrm>
        </p:spPr>
        <p:txBody>
          <a:bodyPr>
            <a:normAutofit/>
          </a:bodyPr>
          <a:lstStyle/>
          <a:p>
            <a:pPr marL="0" indent="6350">
              <a:buNone/>
            </a:pPr>
            <a:r>
              <a:rPr lang="en-US" sz="2400" dirty="0" err="1" smtClean="0"/>
              <a:t>Mis</a:t>
            </a:r>
            <a:r>
              <a:rPr lang="en-US" sz="2400" dirty="0" smtClean="0"/>
              <a:t>. Data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diurutkan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b="1" dirty="0" smtClean="0"/>
              <a:t>ascending </a:t>
            </a:r>
            <a:r>
              <a:rPr lang="en-US" sz="2400" dirty="0" smtClean="0"/>
              <a:t>: </a:t>
            </a:r>
          </a:p>
          <a:p>
            <a:pPr marL="0" lvl="1" indent="6350">
              <a:buAutoNum type="arabicPlain" startAt="6"/>
            </a:pPr>
            <a:r>
              <a:rPr lang="en-US" sz="2400" b="1" dirty="0" smtClean="0"/>
              <a:t>       	3	9	1	5</a:t>
            </a:r>
          </a:p>
          <a:p>
            <a:pPr marL="0" lvl="1" indent="6350">
              <a:buNone/>
            </a:pPr>
            <a:r>
              <a:rPr lang="en-US" sz="2400" dirty="0" smtClean="0"/>
              <a:t>					</a:t>
            </a:r>
          </a:p>
          <a:p>
            <a:pPr marL="0" lvl="1" indent="6350"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Tahap</a:t>
            </a:r>
            <a:r>
              <a:rPr lang="en-US" sz="2400" b="1" dirty="0" smtClean="0">
                <a:solidFill>
                  <a:srgbClr val="FF0000"/>
                </a:solidFill>
              </a:rPr>
              <a:t>  1</a:t>
            </a:r>
            <a:r>
              <a:rPr lang="en-US" sz="2400" dirty="0" smtClean="0"/>
              <a:t> : 	6	3	9	1	5</a:t>
            </a:r>
          </a:p>
          <a:p>
            <a:pPr marL="0" lvl="1" indent="6350"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buNone/>
            </a:pPr>
            <a:r>
              <a:rPr lang="en-US" sz="2400" dirty="0" smtClean="0"/>
              <a:t>		6	3	9	1	5</a:t>
            </a:r>
          </a:p>
          <a:p>
            <a:pPr marL="0" lvl="1" indent="6350">
              <a:buNone/>
            </a:pPr>
            <a:endParaRPr lang="en-US" sz="2400" dirty="0" smtClean="0"/>
          </a:p>
          <a:p>
            <a:pPr marL="0" lvl="1" indent="6350">
              <a:buNone/>
            </a:pPr>
            <a:r>
              <a:rPr lang="en-US" sz="2400" dirty="0" smtClean="0"/>
              <a:t>		 6	3	1	9	5</a:t>
            </a:r>
          </a:p>
          <a:p>
            <a:pPr marL="0" lvl="1" indent="6350">
              <a:buNone/>
            </a:pPr>
            <a:endParaRPr lang="en-US" sz="2400" dirty="0" smtClean="0"/>
          </a:p>
          <a:p>
            <a:pPr marL="0" lvl="1" indent="6350">
              <a:buNone/>
            </a:pPr>
            <a:r>
              <a:rPr lang="en-US" sz="2400" dirty="0" smtClean="0"/>
              <a:t>		 6	1	3	9	5</a:t>
            </a:r>
          </a:p>
          <a:p>
            <a:pPr marL="0" lvl="1" indent="6350">
              <a:buNone/>
            </a:pPr>
            <a:endParaRPr lang="en-US" sz="2400" dirty="0" smtClean="0"/>
          </a:p>
          <a:p>
            <a:pPr marL="0" lvl="1" indent="6350">
              <a:buNone/>
            </a:pPr>
            <a:r>
              <a:rPr lang="en-US" sz="2400" dirty="0" smtClean="0"/>
              <a:t>		</a:t>
            </a:r>
            <a:r>
              <a:rPr lang="en-US" sz="2400" b="1" dirty="0" smtClean="0">
                <a:solidFill>
                  <a:srgbClr val="FF0000"/>
                </a:solidFill>
              </a:rPr>
              <a:t> 1	6	3	9	5</a:t>
            </a:r>
          </a:p>
          <a:p>
            <a:pPr marL="0" lvl="1" indent="6350">
              <a:buNone/>
            </a:pPr>
            <a:endParaRPr lang="en-US" sz="2400" dirty="0" smtClean="0"/>
          </a:p>
          <a:p>
            <a:pPr marL="0" lvl="1" indent="6350">
              <a:buNone/>
            </a:pPr>
            <a:endParaRPr lang="en-US" sz="2400" dirty="0" smtClean="0"/>
          </a:p>
          <a:p>
            <a:pPr marL="457200" indent="6350">
              <a:buNone/>
            </a:pPr>
            <a:endParaRPr lang="en-US" sz="2400" dirty="0" smtClean="0"/>
          </a:p>
          <a:p>
            <a:pPr marL="457200" indent="-457200">
              <a:buNone/>
            </a:pPr>
            <a:endParaRPr lang="en-US" sz="2400" dirty="0"/>
          </a:p>
        </p:txBody>
      </p:sp>
      <p:grpSp>
        <p:nvGrpSpPr>
          <p:cNvPr id="4" name="Group 13"/>
          <p:cNvGrpSpPr/>
          <p:nvPr/>
        </p:nvGrpSpPr>
        <p:grpSpPr>
          <a:xfrm>
            <a:off x="5943600" y="2592050"/>
            <a:ext cx="914400" cy="152400"/>
            <a:chOff x="4114800" y="3352800"/>
            <a:chExt cx="914400" cy="1524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/>
          <p:nvPr/>
        </p:nvGrpSpPr>
        <p:grpSpPr>
          <a:xfrm>
            <a:off x="5029200" y="3535180"/>
            <a:ext cx="914400" cy="152400"/>
            <a:chOff x="4114800" y="3352800"/>
            <a:chExt cx="914400" cy="1524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5851160" y="295681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6" name="Group 19"/>
          <p:cNvGrpSpPr/>
          <p:nvPr/>
        </p:nvGrpSpPr>
        <p:grpSpPr>
          <a:xfrm>
            <a:off x="4144780" y="4407110"/>
            <a:ext cx="914400" cy="152400"/>
            <a:chOff x="4114800" y="3352800"/>
            <a:chExt cx="914400" cy="152400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4906780" y="385747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7" name="Group 28"/>
          <p:cNvGrpSpPr/>
          <p:nvPr/>
        </p:nvGrpSpPr>
        <p:grpSpPr>
          <a:xfrm>
            <a:off x="3260360" y="5259049"/>
            <a:ext cx="914400" cy="152400"/>
            <a:chOff x="4114800" y="3352800"/>
            <a:chExt cx="914400" cy="152400"/>
          </a:xfrm>
        </p:grpSpPr>
        <p:cxnSp>
          <p:nvCxnSpPr>
            <p:cNvPr id="30" name="Straight Connector 2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4022360" y="4709409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735580" y="207364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10800000" flipV="1">
            <a:off x="5105400" y="3535180"/>
            <a:ext cx="838200" cy="57962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029200" y="3535180"/>
            <a:ext cx="838200" cy="50342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 flipV="1">
            <a:off x="4267200" y="4405858"/>
            <a:ext cx="790730" cy="5471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143530" y="4405860"/>
            <a:ext cx="809470" cy="54714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 flipV="1">
            <a:off x="3352800" y="5257798"/>
            <a:ext cx="808220" cy="53340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246620" y="5257799"/>
            <a:ext cx="791980" cy="53340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33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3976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Bubble Sort </a:t>
            </a:r>
            <a:r>
              <a:rPr lang="en-US" sz="3600" b="1" dirty="0" err="1" smtClean="0"/>
              <a:t>Secara</a:t>
            </a:r>
            <a:r>
              <a:rPr lang="en-US" sz="3600" b="1" dirty="0" smtClean="0"/>
              <a:t> Ascending (</a:t>
            </a:r>
            <a:r>
              <a:rPr lang="en-US" sz="3600" b="1" dirty="0" err="1" smtClean="0"/>
              <a:t>lanjutan</a:t>
            </a:r>
            <a:r>
              <a:rPr lang="en-US" sz="3600" b="1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14400"/>
            <a:ext cx="7924800" cy="5181600"/>
          </a:xfrm>
        </p:spPr>
        <p:txBody>
          <a:bodyPr>
            <a:normAutofit/>
          </a:bodyPr>
          <a:lstStyle/>
          <a:p>
            <a:pPr marL="0" lvl="1" indent="6350"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Tahap</a:t>
            </a:r>
            <a:r>
              <a:rPr lang="en-US" sz="2400" b="1" dirty="0" smtClean="0">
                <a:solidFill>
                  <a:srgbClr val="FF0000"/>
                </a:solidFill>
              </a:rPr>
              <a:t>  2</a:t>
            </a:r>
            <a:r>
              <a:rPr lang="en-US" sz="2400" dirty="0" smtClean="0"/>
              <a:t> : 	 1	6	3	9	5</a:t>
            </a:r>
          </a:p>
          <a:p>
            <a:pPr marL="0" lvl="1" indent="6350"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buNone/>
            </a:pPr>
            <a:r>
              <a:rPr lang="en-US" sz="2400" dirty="0" smtClean="0"/>
              <a:t>		 1	6	3	5	9</a:t>
            </a:r>
          </a:p>
          <a:p>
            <a:pPr marL="0" lvl="1" indent="6350">
              <a:buNone/>
            </a:pPr>
            <a:endParaRPr lang="en-US" sz="2400" dirty="0" smtClean="0"/>
          </a:p>
          <a:p>
            <a:pPr marL="0" lvl="1" indent="6350">
              <a:buNone/>
            </a:pPr>
            <a:r>
              <a:rPr lang="en-US" sz="2400" dirty="0" smtClean="0"/>
              <a:t>		 1	6	3	5	9</a:t>
            </a:r>
          </a:p>
          <a:p>
            <a:pPr marL="0" lvl="1" indent="6350">
              <a:buNone/>
            </a:pPr>
            <a:endParaRPr lang="en-US" sz="2400" dirty="0" smtClean="0"/>
          </a:p>
          <a:p>
            <a:pPr marL="0" lvl="1" indent="6350">
              <a:buNone/>
            </a:pPr>
            <a:r>
              <a:rPr lang="en-US" sz="2400" dirty="0" smtClean="0"/>
              <a:t>		 </a:t>
            </a:r>
            <a:r>
              <a:rPr lang="en-US" sz="2400" b="1" dirty="0" smtClean="0">
                <a:solidFill>
                  <a:srgbClr val="FF0000"/>
                </a:solidFill>
              </a:rPr>
              <a:t>1	3	6	9	5</a:t>
            </a:r>
          </a:p>
          <a:p>
            <a:pPr marL="0" lvl="1" indent="6350">
              <a:buNone/>
            </a:pPr>
            <a:endParaRPr lang="en-US" sz="2400" dirty="0" smtClean="0"/>
          </a:p>
          <a:p>
            <a:pPr marL="0" lvl="1" indent="6350">
              <a:buNone/>
            </a:pPr>
            <a:r>
              <a:rPr lang="en-US" sz="2400" dirty="0" smtClean="0"/>
              <a:t>		</a:t>
            </a:r>
          </a:p>
          <a:p>
            <a:pPr marL="0" lvl="1" indent="6350">
              <a:buNone/>
            </a:pPr>
            <a:endParaRPr lang="en-US" sz="2400" dirty="0" smtClean="0"/>
          </a:p>
          <a:p>
            <a:pPr marL="0" lvl="1" indent="6350">
              <a:buNone/>
            </a:pPr>
            <a:endParaRPr lang="en-US" sz="2400" dirty="0" smtClean="0"/>
          </a:p>
          <a:p>
            <a:pPr marL="457200" indent="6350">
              <a:buNone/>
            </a:pPr>
            <a:endParaRPr lang="en-US" sz="2400" dirty="0" smtClean="0"/>
          </a:p>
          <a:p>
            <a:pPr marL="457200" indent="-457200">
              <a:buNone/>
            </a:pPr>
            <a:endParaRPr lang="en-US" sz="2400" dirty="0"/>
          </a:p>
        </p:txBody>
      </p:sp>
      <p:grpSp>
        <p:nvGrpSpPr>
          <p:cNvPr id="4" name="Group 13"/>
          <p:cNvGrpSpPr/>
          <p:nvPr/>
        </p:nvGrpSpPr>
        <p:grpSpPr>
          <a:xfrm>
            <a:off x="5943600" y="1706380"/>
            <a:ext cx="914400" cy="152400"/>
            <a:chOff x="4114800" y="3352800"/>
            <a:chExt cx="914400" cy="1524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/>
          <p:nvPr/>
        </p:nvGrpSpPr>
        <p:grpSpPr>
          <a:xfrm>
            <a:off x="5029200" y="2635770"/>
            <a:ext cx="914400" cy="152400"/>
            <a:chOff x="4114800" y="3352800"/>
            <a:chExt cx="914400" cy="1524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5821180" y="200868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6" name="Group 19"/>
          <p:cNvGrpSpPr/>
          <p:nvPr/>
        </p:nvGrpSpPr>
        <p:grpSpPr>
          <a:xfrm>
            <a:off x="4114800" y="3502699"/>
            <a:ext cx="914400" cy="152400"/>
            <a:chOff x="4114800" y="3352800"/>
            <a:chExt cx="914400" cy="152400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4921770" y="289310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705600" y="112801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3505199" y="158396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3505199" y="333031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3505199" y="247962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 flipV="1">
            <a:off x="6019800" y="1720120"/>
            <a:ext cx="823210" cy="56588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928610" y="1720120"/>
            <a:ext cx="853190" cy="56588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 flipV="1">
            <a:off x="4191000" y="3503948"/>
            <a:ext cx="838200" cy="53465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114800" y="3503949"/>
            <a:ext cx="838200" cy="53465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3505200" y="419100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762000"/>
            <a:ext cx="7924800" cy="5562600"/>
          </a:xfrm>
        </p:spPr>
        <p:txBody>
          <a:bodyPr>
            <a:noAutofit/>
          </a:bodyPr>
          <a:lstStyle/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Tahap</a:t>
            </a:r>
            <a:r>
              <a:rPr lang="en-US" sz="2400" b="1" dirty="0" smtClean="0">
                <a:solidFill>
                  <a:srgbClr val="FF0000"/>
                </a:solidFill>
              </a:rPr>
              <a:t>  3</a:t>
            </a:r>
            <a:r>
              <a:rPr lang="en-US" sz="2400" dirty="0" smtClean="0"/>
              <a:t> : 	 1	3	6	5	9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 1	3	6	5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 </a:t>
            </a:r>
            <a:r>
              <a:rPr lang="en-US" sz="2400" b="1" dirty="0" smtClean="0">
                <a:solidFill>
                  <a:srgbClr val="FF0000"/>
                </a:solidFill>
              </a:rPr>
              <a:t>1	3	5	6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Tahap</a:t>
            </a:r>
            <a:r>
              <a:rPr lang="en-US" sz="2400" b="1" dirty="0" smtClean="0">
                <a:solidFill>
                  <a:srgbClr val="FF0000"/>
                </a:solidFill>
              </a:rPr>
              <a:t>  4</a:t>
            </a:r>
            <a:r>
              <a:rPr lang="en-US" sz="2400" dirty="0" smtClean="0"/>
              <a:t> : 	 1	3	5	6	9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</a:t>
            </a:r>
            <a:r>
              <a:rPr lang="en-US" sz="2400" b="1" dirty="0" smtClean="0">
                <a:solidFill>
                  <a:srgbClr val="FF0000"/>
                </a:solidFill>
              </a:rPr>
              <a:t> 1	3	5	6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 algn="just">
              <a:spcBef>
                <a:spcPts val="0"/>
              </a:spcBef>
              <a:buNone/>
            </a:pPr>
            <a:r>
              <a:rPr lang="en-US" sz="2400" b="1" dirty="0" smtClean="0"/>
              <a:t>Data </a:t>
            </a:r>
            <a:r>
              <a:rPr lang="en-US" sz="2400" b="1" dirty="0" err="1" smtClean="0"/>
              <a:t>telah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terurut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secara</a:t>
            </a:r>
            <a:r>
              <a:rPr lang="en-US" sz="2400" b="1" dirty="0" smtClean="0"/>
              <a:t> ascending</a:t>
            </a:r>
            <a:r>
              <a:rPr lang="en-US" sz="2400" dirty="0" smtClean="0"/>
              <a:t>:		</a:t>
            </a:r>
          </a:p>
          <a:p>
            <a:pPr marL="0" lvl="1" indent="6350" algn="just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1	3	5	6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457200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457200" indent="-457200">
              <a:spcBef>
                <a:spcPts val="0"/>
              </a:spcBef>
              <a:buNone/>
            </a:pPr>
            <a:endParaRPr lang="en-US" sz="2400" dirty="0"/>
          </a:p>
        </p:txBody>
      </p:sp>
      <p:grpSp>
        <p:nvGrpSpPr>
          <p:cNvPr id="2" name="Group 13"/>
          <p:cNvGrpSpPr/>
          <p:nvPr/>
        </p:nvGrpSpPr>
        <p:grpSpPr>
          <a:xfrm>
            <a:off x="5943600" y="1462790"/>
            <a:ext cx="914400" cy="152400"/>
            <a:chOff x="4114800" y="3352800"/>
            <a:chExt cx="914400" cy="1524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4"/>
          <p:cNvGrpSpPr/>
          <p:nvPr/>
        </p:nvGrpSpPr>
        <p:grpSpPr>
          <a:xfrm>
            <a:off x="5029190" y="2239780"/>
            <a:ext cx="914400" cy="152400"/>
            <a:chOff x="4114800" y="3352800"/>
            <a:chExt cx="914400" cy="1524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5850015" y="1695025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736830" y="96062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4343400" y="135911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343399" y="285188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4343400" y="210487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5257800" y="390119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5257800" y="466569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736830" y="353893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5" name="Group 14"/>
          <p:cNvGrpSpPr/>
          <p:nvPr/>
        </p:nvGrpSpPr>
        <p:grpSpPr>
          <a:xfrm>
            <a:off x="5943600" y="4054840"/>
            <a:ext cx="914400" cy="152400"/>
            <a:chOff x="4114800" y="3352800"/>
            <a:chExt cx="914400" cy="152400"/>
          </a:xfrm>
        </p:grpSpPr>
        <p:cxnSp>
          <p:nvCxnSpPr>
            <p:cNvPr id="34" name="Straight Connector 33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3976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Bubble Sort </a:t>
            </a:r>
            <a:r>
              <a:rPr lang="en-US" sz="3600" b="1" dirty="0" err="1" smtClean="0"/>
              <a:t>Secara</a:t>
            </a:r>
            <a:r>
              <a:rPr lang="en-US" sz="3600" b="1" dirty="0" smtClean="0"/>
              <a:t> Ascending (</a:t>
            </a:r>
            <a:r>
              <a:rPr lang="en-US" sz="3600" b="1" dirty="0" err="1" smtClean="0"/>
              <a:t>lanjutan</a:t>
            </a:r>
            <a:r>
              <a:rPr lang="en-US" sz="3600" b="1" dirty="0" smtClean="0"/>
              <a:t>)</a:t>
            </a:r>
            <a:endParaRPr lang="en-US" sz="3600" dirty="0"/>
          </a:p>
        </p:txBody>
      </p:sp>
      <p:cxnSp>
        <p:nvCxnSpPr>
          <p:cNvPr id="24" name="Straight Connector 23"/>
          <p:cNvCxnSpPr/>
          <p:nvPr/>
        </p:nvCxnSpPr>
        <p:spPr>
          <a:xfrm rot="10800000" flipV="1">
            <a:off x="5105400" y="2242280"/>
            <a:ext cx="838200" cy="381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029200" y="2242280"/>
            <a:ext cx="838200" cy="381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5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err="1" smtClean="0"/>
              <a:t>Algoritma</a:t>
            </a:r>
            <a:r>
              <a:rPr lang="en-US" sz="3600" b="1" dirty="0" smtClean="0"/>
              <a:t> Bubble Sort </a:t>
            </a:r>
            <a:r>
              <a:rPr lang="en-US" sz="3600" b="1" dirty="0" err="1" smtClean="0"/>
              <a:t>Secara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Asc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924800" cy="54102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None/>
            </a:pPr>
            <a:r>
              <a:rPr lang="en-US" b="1" u="sng" dirty="0" smtClean="0"/>
              <a:t>Procedure</a:t>
            </a:r>
            <a:r>
              <a:rPr lang="en-US" dirty="0" smtClean="0"/>
              <a:t> </a:t>
            </a:r>
            <a:r>
              <a:rPr lang="en-US" dirty="0" err="1" smtClean="0"/>
              <a:t>bubble_sort_asc</a:t>
            </a:r>
            <a:r>
              <a:rPr lang="en-US" dirty="0" smtClean="0"/>
              <a:t>(</a:t>
            </a:r>
            <a:r>
              <a:rPr lang="en-US" b="1" u="sng" dirty="0" smtClean="0"/>
              <a:t>I/O</a:t>
            </a:r>
            <a:r>
              <a:rPr lang="en-US" dirty="0" smtClean="0"/>
              <a:t>  </a:t>
            </a:r>
            <a:r>
              <a:rPr lang="en-US" dirty="0" err="1" smtClean="0"/>
              <a:t>nama_var_array</a:t>
            </a:r>
            <a:r>
              <a:rPr lang="en-US" dirty="0" smtClean="0"/>
              <a:t> : </a:t>
            </a:r>
            <a:r>
              <a:rPr lang="en-US" dirty="0" err="1" smtClean="0"/>
              <a:t>nama_tipe_array</a:t>
            </a:r>
            <a:r>
              <a:rPr lang="en-US" dirty="0" smtClean="0"/>
              <a:t>, </a:t>
            </a:r>
          </a:p>
          <a:p>
            <a:pPr marL="2870200" indent="7938">
              <a:spcBef>
                <a:spcPts val="0"/>
              </a:spcBef>
              <a:buNone/>
            </a:pPr>
            <a:r>
              <a:rPr lang="en-US" b="1" u="sng" dirty="0" smtClean="0"/>
              <a:t>Input</a:t>
            </a:r>
            <a:r>
              <a:rPr lang="en-US" dirty="0" smtClean="0"/>
              <a:t>  N : </a:t>
            </a:r>
            <a:r>
              <a:rPr lang="en-US" b="1" u="sng" dirty="0" smtClean="0"/>
              <a:t>integer</a:t>
            </a:r>
            <a:r>
              <a:rPr lang="en-US" dirty="0" smtClean="0"/>
              <a:t>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dirty="0" smtClean="0"/>
              <a:t>{I.S.  : array(1..N)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terdefinisi</a:t>
            </a:r>
            <a:r>
              <a:rPr lang="en-US" dirty="0" smtClean="0"/>
              <a:t>}</a:t>
            </a:r>
          </a:p>
          <a:p>
            <a:pPr marL="688975" indent="-688975">
              <a:spcBef>
                <a:spcPts val="0"/>
              </a:spcBef>
              <a:buNone/>
            </a:pPr>
            <a:r>
              <a:rPr lang="en-US" dirty="0" smtClean="0"/>
              <a:t>{F.S. : </a:t>
            </a:r>
            <a:r>
              <a:rPr lang="en-US" dirty="0" err="1" smtClean="0"/>
              <a:t>menghasilkan</a:t>
            </a:r>
            <a:r>
              <a:rPr lang="en-US" dirty="0" smtClean="0"/>
              <a:t> array(1..N)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tersusun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ascending}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b="1" u="sng" dirty="0" err="1" smtClean="0"/>
              <a:t>Kamus</a:t>
            </a:r>
            <a:r>
              <a:rPr lang="en-US" b="1" u="sng" dirty="0" smtClean="0"/>
              <a:t>: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dirty="0" smtClean="0"/>
              <a:t>    	</a:t>
            </a:r>
            <a:r>
              <a:rPr lang="en-US" dirty="0" err="1" smtClean="0"/>
              <a:t>i</a:t>
            </a:r>
            <a:r>
              <a:rPr lang="en-US" dirty="0" smtClean="0"/>
              <a:t>, j : </a:t>
            </a:r>
            <a:r>
              <a:rPr lang="en-US" b="1" u="sng" dirty="0" smtClean="0"/>
              <a:t>integer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dirty="0" smtClean="0"/>
              <a:t>	temp : </a:t>
            </a:r>
            <a:r>
              <a:rPr lang="en-US" dirty="0" err="1" smtClean="0"/>
              <a:t>tipedata</a:t>
            </a:r>
            <a:endParaRPr lang="en-US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en-US" b="1" u="sng" dirty="0" err="1" smtClean="0"/>
              <a:t>Algoritma</a:t>
            </a:r>
            <a:r>
              <a:rPr lang="en-US" b="1" u="sng" dirty="0" smtClean="0"/>
              <a:t>:</a:t>
            </a:r>
            <a:endParaRPr lang="en-US" b="1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for</a:t>
            </a:r>
            <a:r>
              <a:rPr lang="en-US" dirty="0" smtClean="0"/>
              <a:t>  </a:t>
            </a:r>
            <a:r>
              <a:rPr lang="en-US" dirty="0" err="1" smtClean="0"/>
              <a:t>i</a:t>
            </a:r>
            <a:r>
              <a:rPr lang="en-US" dirty="0" smtClean="0"/>
              <a:t>  </a:t>
            </a:r>
            <a:r>
              <a:rPr lang="en-US" dirty="0" smtClean="0">
                <a:sym typeface="Wingdings" pitchFamily="2" charset="2"/>
              </a:rPr>
              <a:t>  1  </a:t>
            </a:r>
            <a:r>
              <a:rPr lang="en-US" b="1" u="sng" dirty="0" smtClean="0">
                <a:sym typeface="Wingdings" pitchFamily="2" charset="2"/>
              </a:rPr>
              <a:t>to</a:t>
            </a:r>
            <a:r>
              <a:rPr lang="en-US" dirty="0" smtClean="0">
                <a:sym typeface="Wingdings" pitchFamily="2" charset="2"/>
              </a:rPr>
              <a:t>  N-1   </a:t>
            </a:r>
            <a:r>
              <a:rPr lang="en-US" b="1" u="sng" dirty="0" smtClean="0">
                <a:sym typeface="Wingdings" pitchFamily="2" charset="2"/>
              </a:rPr>
              <a:t>do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dirty="0" smtClean="0">
                <a:sym typeface="Wingdings" pitchFamily="2" charset="2"/>
              </a:rPr>
              <a:t>           </a:t>
            </a:r>
            <a:r>
              <a:rPr lang="en-US" b="1" u="sng" dirty="0" smtClean="0">
                <a:sym typeface="Wingdings" pitchFamily="2" charset="2"/>
              </a:rPr>
              <a:t>for</a:t>
            </a:r>
            <a:r>
              <a:rPr lang="en-US" dirty="0" smtClean="0">
                <a:sym typeface="Wingdings" pitchFamily="2" charset="2"/>
              </a:rPr>
              <a:t>   j     n   </a:t>
            </a:r>
            <a:r>
              <a:rPr lang="en-US" b="1" u="sng" dirty="0" err="1" smtClean="0">
                <a:sym typeface="Wingdings" pitchFamily="2" charset="2"/>
              </a:rPr>
              <a:t>downto</a:t>
            </a:r>
            <a:r>
              <a:rPr lang="en-US" dirty="0" smtClean="0">
                <a:sym typeface="Wingdings" pitchFamily="2" charset="2"/>
              </a:rPr>
              <a:t>   i+1  </a:t>
            </a:r>
            <a:r>
              <a:rPr lang="en-US" b="1" u="sng" dirty="0" smtClean="0">
                <a:sym typeface="Wingdings" pitchFamily="2" charset="2"/>
              </a:rPr>
              <a:t>do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dirty="0" smtClean="0">
                <a:sym typeface="Wingdings" pitchFamily="2" charset="2"/>
              </a:rPr>
              <a:t>		</a:t>
            </a:r>
            <a:r>
              <a:rPr lang="en-US" b="1" u="sng" dirty="0" smtClean="0">
                <a:sym typeface="Wingdings" pitchFamily="2" charset="2"/>
              </a:rPr>
              <a:t>if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nama_var_array</a:t>
            </a:r>
            <a:r>
              <a:rPr lang="en-US" dirty="0" smtClean="0">
                <a:sym typeface="Wingdings" pitchFamily="2" charset="2"/>
              </a:rPr>
              <a:t>(j) &lt; </a:t>
            </a:r>
            <a:r>
              <a:rPr lang="en-US" dirty="0" err="1" smtClean="0">
                <a:sym typeface="Wingdings" pitchFamily="2" charset="2"/>
              </a:rPr>
              <a:t>nama_var_array</a:t>
            </a:r>
            <a:r>
              <a:rPr lang="en-US" dirty="0" smtClean="0">
                <a:sym typeface="Wingdings" pitchFamily="2" charset="2"/>
              </a:rPr>
              <a:t>(j-1))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dirty="0" smtClean="0">
                <a:sym typeface="Wingdings" pitchFamily="2" charset="2"/>
              </a:rPr>
              <a:t>		</a:t>
            </a:r>
            <a:r>
              <a:rPr lang="en-US" b="1" u="sng" dirty="0" smtClean="0">
                <a:sym typeface="Wingdings" pitchFamily="2" charset="2"/>
              </a:rPr>
              <a:t>then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dirty="0" smtClean="0">
                <a:sym typeface="Wingdings" pitchFamily="2" charset="2"/>
              </a:rPr>
              <a:t>		     temp  </a:t>
            </a:r>
            <a:r>
              <a:rPr lang="en-US" dirty="0" err="1" smtClean="0">
                <a:sym typeface="Wingdings" pitchFamily="2" charset="2"/>
              </a:rPr>
              <a:t>nama_var_array</a:t>
            </a:r>
            <a:r>
              <a:rPr lang="en-US" dirty="0" smtClean="0">
                <a:sym typeface="Wingdings" pitchFamily="2" charset="2"/>
              </a:rPr>
              <a:t>(j)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dirty="0" smtClean="0">
                <a:sym typeface="Wingdings" pitchFamily="2" charset="2"/>
              </a:rPr>
              <a:t>		     </a:t>
            </a:r>
            <a:r>
              <a:rPr lang="en-US" dirty="0" err="1" smtClean="0">
                <a:sym typeface="Wingdings" pitchFamily="2" charset="2"/>
              </a:rPr>
              <a:t>nama_var_array</a:t>
            </a:r>
            <a:r>
              <a:rPr lang="en-US" dirty="0" smtClean="0">
                <a:sym typeface="Wingdings" pitchFamily="2" charset="2"/>
              </a:rPr>
              <a:t>(j)  </a:t>
            </a:r>
            <a:r>
              <a:rPr lang="en-US" dirty="0" err="1" smtClean="0">
                <a:sym typeface="Wingdings" pitchFamily="2" charset="2"/>
              </a:rPr>
              <a:t>nama_var_array</a:t>
            </a:r>
            <a:r>
              <a:rPr lang="en-US" dirty="0" smtClean="0">
                <a:sym typeface="Wingdings" pitchFamily="2" charset="2"/>
              </a:rPr>
              <a:t>(j-1)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dirty="0" smtClean="0">
                <a:sym typeface="Wingdings" pitchFamily="2" charset="2"/>
              </a:rPr>
              <a:t>		     </a:t>
            </a:r>
            <a:r>
              <a:rPr lang="en-US" dirty="0" err="1" smtClean="0">
                <a:sym typeface="Wingdings" pitchFamily="2" charset="2"/>
              </a:rPr>
              <a:t>nama_var_array</a:t>
            </a:r>
            <a:r>
              <a:rPr lang="en-US" dirty="0" smtClean="0">
                <a:sym typeface="Wingdings" pitchFamily="2" charset="2"/>
              </a:rPr>
              <a:t>(j-1)    temp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dirty="0" smtClean="0">
                <a:sym typeface="Wingdings" pitchFamily="2" charset="2"/>
              </a:rPr>
              <a:t>		</a:t>
            </a:r>
            <a:r>
              <a:rPr lang="en-US" b="1" u="sng" dirty="0" err="1" smtClean="0">
                <a:sym typeface="Wingdings" pitchFamily="2" charset="2"/>
              </a:rPr>
              <a:t>endif</a:t>
            </a:r>
            <a:endParaRPr lang="en-US" b="1" u="sng" dirty="0" smtClean="0"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dirty="0" smtClean="0">
                <a:sym typeface="Wingdings" pitchFamily="2" charset="2"/>
              </a:rPr>
              <a:t> 	   </a:t>
            </a:r>
            <a:r>
              <a:rPr lang="en-US" b="1" u="sng" dirty="0" err="1" smtClean="0">
                <a:sym typeface="Wingdings" pitchFamily="2" charset="2"/>
              </a:rPr>
              <a:t>endfor</a:t>
            </a:r>
            <a:endParaRPr lang="en-US" b="1" u="sng" dirty="0" smtClean="0"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b="1" u="sng" dirty="0" err="1" smtClean="0">
                <a:sym typeface="Wingdings" pitchFamily="2" charset="2"/>
              </a:rPr>
              <a:t>endfor</a:t>
            </a:r>
            <a:endParaRPr lang="en-US" b="1" u="sng" dirty="0" smtClean="0"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b="1" u="sng" dirty="0" err="1" smtClean="0">
                <a:sym typeface="Wingdings" pitchFamily="2" charset="2"/>
              </a:rPr>
              <a:t>EndProcedure</a:t>
            </a:r>
            <a:endParaRPr lang="en-US" b="1" u="sng" dirty="0" smtClean="0"/>
          </a:p>
          <a:p>
            <a:pPr marL="457200" indent="6350">
              <a:spcBef>
                <a:spcPts val="0"/>
              </a:spcBef>
              <a:buNone/>
            </a:pPr>
            <a:endParaRPr lang="en-US" dirty="0" smtClean="0"/>
          </a:p>
          <a:p>
            <a:pPr marL="457200" indent="-457200">
              <a:spcBef>
                <a:spcPts val="0"/>
              </a:spcBef>
              <a:buNone/>
            </a:pP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Bubble Sort </a:t>
            </a:r>
            <a:r>
              <a:rPr lang="en-US" b="1" dirty="0" err="1" smtClean="0"/>
              <a:t>Secara</a:t>
            </a:r>
            <a:r>
              <a:rPr lang="en-US" b="1" dirty="0" smtClean="0"/>
              <a:t> Descending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14400"/>
            <a:ext cx="7924800" cy="5334000"/>
          </a:xfrm>
        </p:spPr>
        <p:txBody>
          <a:bodyPr>
            <a:noAutofit/>
          </a:bodyPr>
          <a:lstStyle/>
          <a:p>
            <a:pPr marL="0" indent="6350">
              <a:buNone/>
            </a:pPr>
            <a:r>
              <a:rPr lang="en-US" sz="2400" dirty="0" err="1" smtClean="0"/>
              <a:t>Mis</a:t>
            </a:r>
            <a:r>
              <a:rPr lang="en-US" sz="2400" dirty="0" smtClean="0"/>
              <a:t>. Data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diurutkan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b="1" dirty="0" smtClean="0"/>
              <a:t>descending</a:t>
            </a:r>
            <a:r>
              <a:rPr lang="en-US" sz="2400" dirty="0" smtClean="0"/>
              <a:t> : </a:t>
            </a:r>
          </a:p>
          <a:p>
            <a:pPr marL="0" lvl="1" indent="6350">
              <a:buAutoNum type="arabicPlain" startAt="6"/>
            </a:pPr>
            <a:r>
              <a:rPr lang="en-US" sz="2400" b="1" dirty="0" smtClean="0">
                <a:solidFill>
                  <a:srgbClr val="FF0000"/>
                </a:solidFill>
              </a:rPr>
              <a:t>       	3	9	1	5</a:t>
            </a:r>
          </a:p>
          <a:p>
            <a:pPr marL="0" lvl="1" indent="6350">
              <a:buNone/>
            </a:pPr>
            <a:r>
              <a:rPr lang="en-US" sz="2400" dirty="0" smtClean="0"/>
              <a:t>					</a:t>
            </a:r>
          </a:p>
          <a:p>
            <a:pPr marL="0" lvl="1" indent="6350"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Tahap</a:t>
            </a:r>
            <a:r>
              <a:rPr lang="en-US" sz="2400" b="1" dirty="0" smtClean="0">
                <a:solidFill>
                  <a:srgbClr val="FF0000"/>
                </a:solidFill>
              </a:rPr>
              <a:t>  1</a:t>
            </a:r>
            <a:r>
              <a:rPr lang="en-US" sz="2400" dirty="0" smtClean="0"/>
              <a:t> : 	6	3	9	1	5</a:t>
            </a:r>
          </a:p>
          <a:p>
            <a:pPr marL="0" lvl="1" indent="6350"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buNone/>
            </a:pPr>
            <a:r>
              <a:rPr lang="en-US" sz="2400" dirty="0" smtClean="0"/>
              <a:t>		6	3	9	1	5</a:t>
            </a:r>
          </a:p>
          <a:p>
            <a:pPr marL="0" lvl="1" indent="6350">
              <a:buNone/>
            </a:pPr>
            <a:endParaRPr lang="en-US" sz="2400" dirty="0" smtClean="0"/>
          </a:p>
          <a:p>
            <a:pPr marL="0" lvl="1" indent="6350">
              <a:buNone/>
            </a:pPr>
            <a:r>
              <a:rPr lang="en-US" sz="2400" dirty="0" smtClean="0"/>
              <a:t>		 6	9	3	1	5</a:t>
            </a:r>
          </a:p>
          <a:p>
            <a:pPr marL="0" lvl="1" indent="6350">
              <a:buNone/>
            </a:pPr>
            <a:endParaRPr lang="en-US" sz="2400" dirty="0" smtClean="0"/>
          </a:p>
          <a:p>
            <a:pPr marL="0" lvl="1" indent="6350">
              <a:buNone/>
            </a:pPr>
            <a:r>
              <a:rPr lang="en-US" sz="2400" dirty="0" smtClean="0"/>
              <a:t>		 6	9	3	1	5</a:t>
            </a:r>
          </a:p>
          <a:p>
            <a:pPr marL="0" lvl="1" indent="6350">
              <a:buNone/>
            </a:pPr>
            <a:endParaRPr lang="en-US" sz="2400" dirty="0" smtClean="0"/>
          </a:p>
          <a:p>
            <a:pPr marL="0" lvl="1" indent="6350">
              <a:buNone/>
            </a:pPr>
            <a:r>
              <a:rPr lang="en-US" sz="2400" dirty="0" smtClean="0"/>
              <a:t>		</a:t>
            </a:r>
            <a:r>
              <a:rPr lang="en-US" sz="2400" b="1" dirty="0" smtClean="0">
                <a:solidFill>
                  <a:srgbClr val="FF0000"/>
                </a:solidFill>
              </a:rPr>
              <a:t> 6	9	3	5	1</a:t>
            </a:r>
          </a:p>
          <a:p>
            <a:pPr marL="0" lvl="1" indent="6350">
              <a:buNone/>
            </a:pPr>
            <a:endParaRPr lang="en-US" sz="2400" dirty="0" smtClean="0"/>
          </a:p>
          <a:p>
            <a:pPr marL="0" lvl="1" indent="6350">
              <a:buNone/>
            </a:pPr>
            <a:endParaRPr lang="en-US" sz="2400" dirty="0" smtClean="0"/>
          </a:p>
          <a:p>
            <a:pPr marL="457200" indent="6350">
              <a:buNone/>
            </a:pPr>
            <a:endParaRPr lang="en-US" sz="2400" dirty="0" smtClean="0"/>
          </a:p>
          <a:p>
            <a:pPr marL="457200" indent="-457200">
              <a:buNone/>
            </a:pPr>
            <a:endParaRPr lang="en-US" sz="2400" dirty="0"/>
          </a:p>
        </p:txBody>
      </p:sp>
      <p:grpSp>
        <p:nvGrpSpPr>
          <p:cNvPr id="4" name="Group 13"/>
          <p:cNvGrpSpPr/>
          <p:nvPr/>
        </p:nvGrpSpPr>
        <p:grpSpPr>
          <a:xfrm>
            <a:off x="3200400" y="2607040"/>
            <a:ext cx="914400" cy="152400"/>
            <a:chOff x="4114800" y="3352800"/>
            <a:chExt cx="914400" cy="1524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/>
          <p:nvPr/>
        </p:nvGrpSpPr>
        <p:grpSpPr>
          <a:xfrm>
            <a:off x="4114800" y="3458980"/>
            <a:ext cx="914400" cy="152400"/>
            <a:chOff x="4114800" y="3352800"/>
            <a:chExt cx="914400" cy="1524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3992380" y="2926715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6" name="Group 19"/>
          <p:cNvGrpSpPr/>
          <p:nvPr/>
        </p:nvGrpSpPr>
        <p:grpSpPr>
          <a:xfrm>
            <a:off x="5029200" y="4364860"/>
            <a:ext cx="914400" cy="152400"/>
            <a:chOff x="4114800" y="3352800"/>
            <a:chExt cx="914400" cy="152400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4923020" y="3792395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7" name="Group 28"/>
          <p:cNvGrpSpPr/>
          <p:nvPr/>
        </p:nvGrpSpPr>
        <p:grpSpPr>
          <a:xfrm>
            <a:off x="5943600" y="5221570"/>
            <a:ext cx="914400" cy="152400"/>
            <a:chOff x="4114800" y="3352800"/>
            <a:chExt cx="914400" cy="152400"/>
          </a:xfrm>
        </p:grpSpPr>
        <p:cxnSp>
          <p:nvCxnSpPr>
            <p:cNvPr id="30" name="Straight Connector 2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5881140" y="462571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092970" y="208988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10800000" flipV="1">
            <a:off x="4191000" y="3503950"/>
            <a:ext cx="836950" cy="53465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113550" y="3503950"/>
            <a:ext cx="839450" cy="53465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6019800" y="5297768"/>
            <a:ext cx="838200" cy="49343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943600" y="5297769"/>
            <a:ext cx="838200" cy="49343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33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3976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Bubble Sort </a:t>
            </a:r>
            <a:r>
              <a:rPr lang="en-US" sz="3200" b="1" dirty="0" err="1" smtClean="0"/>
              <a:t>Secara</a:t>
            </a:r>
            <a:r>
              <a:rPr lang="en-US" sz="3200" b="1" dirty="0" smtClean="0"/>
              <a:t> Descending (</a:t>
            </a:r>
            <a:r>
              <a:rPr lang="en-US" sz="3200" b="1" dirty="0" err="1" smtClean="0"/>
              <a:t>lanjutan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14400"/>
            <a:ext cx="7924800" cy="5181600"/>
          </a:xfrm>
        </p:spPr>
        <p:txBody>
          <a:bodyPr>
            <a:normAutofit/>
          </a:bodyPr>
          <a:lstStyle/>
          <a:p>
            <a:pPr marL="0" lvl="1" indent="6350"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Tahap</a:t>
            </a:r>
            <a:r>
              <a:rPr lang="en-US" sz="2400" b="1" dirty="0" smtClean="0">
                <a:solidFill>
                  <a:srgbClr val="FF0000"/>
                </a:solidFill>
              </a:rPr>
              <a:t>  2</a:t>
            </a:r>
            <a:r>
              <a:rPr lang="en-US" sz="2400" dirty="0" smtClean="0"/>
              <a:t> : 	 6	9	3	5	1</a:t>
            </a:r>
          </a:p>
          <a:p>
            <a:pPr marL="0" lvl="1" indent="6350"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buNone/>
            </a:pPr>
            <a:r>
              <a:rPr lang="en-US" sz="2400" dirty="0" smtClean="0"/>
              <a:t>		 9	6	3	5	1</a:t>
            </a:r>
          </a:p>
          <a:p>
            <a:pPr marL="0" lvl="1" indent="6350">
              <a:buNone/>
            </a:pPr>
            <a:endParaRPr lang="en-US" sz="2400" dirty="0" smtClean="0"/>
          </a:p>
          <a:p>
            <a:pPr marL="0" lvl="1" indent="6350">
              <a:buNone/>
            </a:pPr>
            <a:r>
              <a:rPr lang="en-US" sz="2400" dirty="0" smtClean="0"/>
              <a:t>		 9	6	3	5	1</a:t>
            </a:r>
          </a:p>
          <a:p>
            <a:pPr marL="0" lvl="1" indent="6350">
              <a:buNone/>
            </a:pPr>
            <a:endParaRPr lang="en-US" sz="2400" dirty="0" smtClean="0"/>
          </a:p>
          <a:p>
            <a:pPr marL="0" lvl="1" indent="6350">
              <a:buNone/>
            </a:pPr>
            <a:r>
              <a:rPr lang="en-US" sz="2400" dirty="0" smtClean="0"/>
              <a:t>		</a:t>
            </a:r>
            <a:r>
              <a:rPr lang="en-US" sz="2400" b="1" dirty="0" smtClean="0">
                <a:solidFill>
                  <a:srgbClr val="FF0000"/>
                </a:solidFill>
              </a:rPr>
              <a:t> 9	6	5	3	1</a:t>
            </a:r>
          </a:p>
          <a:p>
            <a:pPr marL="0" lvl="1" indent="6350">
              <a:buNone/>
            </a:pPr>
            <a:endParaRPr lang="en-US" sz="2400" dirty="0" smtClean="0"/>
          </a:p>
          <a:p>
            <a:pPr marL="0" lvl="1" indent="6350">
              <a:buNone/>
            </a:pPr>
            <a:r>
              <a:rPr lang="en-US" sz="2400" dirty="0" smtClean="0"/>
              <a:t>		</a:t>
            </a:r>
          </a:p>
          <a:p>
            <a:pPr marL="0" lvl="1" indent="6350">
              <a:buNone/>
            </a:pPr>
            <a:endParaRPr lang="en-US" sz="2400" dirty="0" smtClean="0"/>
          </a:p>
          <a:p>
            <a:pPr marL="0" lvl="1" indent="6350">
              <a:buNone/>
            </a:pPr>
            <a:endParaRPr lang="en-US" sz="2400" dirty="0" smtClean="0"/>
          </a:p>
          <a:p>
            <a:pPr marL="457200" indent="6350">
              <a:buNone/>
            </a:pPr>
            <a:endParaRPr lang="en-US" sz="2400" dirty="0" smtClean="0"/>
          </a:p>
          <a:p>
            <a:pPr marL="457200" indent="-457200">
              <a:buNone/>
            </a:pPr>
            <a:endParaRPr lang="en-US" sz="2400" dirty="0"/>
          </a:p>
        </p:txBody>
      </p:sp>
      <p:grpSp>
        <p:nvGrpSpPr>
          <p:cNvPr id="4" name="Group 13"/>
          <p:cNvGrpSpPr/>
          <p:nvPr/>
        </p:nvGrpSpPr>
        <p:grpSpPr>
          <a:xfrm>
            <a:off x="3230380" y="1706380"/>
            <a:ext cx="914400" cy="152400"/>
            <a:chOff x="4114800" y="3352800"/>
            <a:chExt cx="914400" cy="1524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/>
          <p:nvPr/>
        </p:nvGrpSpPr>
        <p:grpSpPr>
          <a:xfrm>
            <a:off x="4099810" y="2630770"/>
            <a:ext cx="914400" cy="152400"/>
            <a:chOff x="4114800" y="3352800"/>
            <a:chExt cx="914400" cy="15240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4038600" y="204116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6" name="Group 19"/>
          <p:cNvGrpSpPr/>
          <p:nvPr/>
        </p:nvGrpSpPr>
        <p:grpSpPr>
          <a:xfrm>
            <a:off x="5014210" y="3429000"/>
            <a:ext cx="914400" cy="152400"/>
            <a:chOff x="4114800" y="3352800"/>
            <a:chExt cx="914400" cy="152400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4921770" y="289560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181660" y="117423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6172200" y="158521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172200" y="336654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6172200" y="248087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 flipV="1">
            <a:off x="3276600" y="1766340"/>
            <a:ext cx="868180" cy="51966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230380" y="1766340"/>
            <a:ext cx="884420" cy="51966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029200" y="3520190"/>
            <a:ext cx="838200" cy="51841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 flipV="1">
            <a:off x="5105400" y="3505200"/>
            <a:ext cx="776990" cy="5334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35" grpId="0"/>
    </p:bldLst>
  </p:timing>
</p:sld>
</file>

<file path=ppt/theme/theme1.xml><?xml version="1.0" encoding="utf-8"?>
<a:theme xmlns:a="http://schemas.openxmlformats.org/drawingml/2006/main" name="PPP_SFUSI_PRT_3AM">
  <a:themeElements>
    <a:clrScheme name="">
      <a:dk1>
        <a:srgbClr val="000000"/>
      </a:dk1>
      <a:lt1>
        <a:srgbClr val="B2B2B2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5D5D5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PPP_SFUSI_PRT_3AM</Template>
  <TotalTime>3940</TotalTime>
  <Words>401</Words>
  <Application>Microsoft Office PowerPoint</Application>
  <PresentationFormat>On-screen Show (4:3)</PresentationFormat>
  <Paragraphs>309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Arabic Typesetting</vt:lpstr>
      <vt:lpstr>Arial</vt:lpstr>
      <vt:lpstr>Blackadder ITC</vt:lpstr>
      <vt:lpstr>Calibri</vt:lpstr>
      <vt:lpstr>Times New Roman</vt:lpstr>
      <vt:lpstr>Wingdings</vt:lpstr>
      <vt:lpstr>PPP_SFUSI_PRT_3AM</vt:lpstr>
      <vt:lpstr>Algoritma dan Pemrograman  Sorting</vt:lpstr>
      <vt:lpstr>Definisi SORTING</vt:lpstr>
      <vt:lpstr>Bubble Sort</vt:lpstr>
      <vt:lpstr>Bubble Sort Secara Ascending</vt:lpstr>
      <vt:lpstr>Bubble Sort Secara Ascending (lanjutan)</vt:lpstr>
      <vt:lpstr>Bubble Sort Secara Ascending (lanjutan)</vt:lpstr>
      <vt:lpstr>Algoritma Bubble Sort Secara Asc.</vt:lpstr>
      <vt:lpstr>Bubble Sort Secara Descending</vt:lpstr>
      <vt:lpstr>Bubble Sort Secara Descending (lanjutan)</vt:lpstr>
      <vt:lpstr>Bubble Sort Secara Descending (lanjutan)</vt:lpstr>
      <vt:lpstr>Algoritma Bubble Sort Secara Dsc.</vt:lpstr>
      <vt:lpstr>Selection Sort</vt:lpstr>
      <vt:lpstr>Maximum Sort Secara Ascending</vt:lpstr>
      <vt:lpstr>Maximum Sort Secara Asc. (lanjutan)</vt:lpstr>
      <vt:lpstr>Maximum Sort Secara Asc. (lanjutan)</vt:lpstr>
      <vt:lpstr>Algoritma Maximum Sort Secara Asc.</vt:lpstr>
      <vt:lpstr>Algoritma Minimum Sort Secara Asc.</vt:lpstr>
      <vt:lpstr>Latihan Soal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MB</dc:creator>
  <cp:lastModifiedBy>Tati Harihayati</cp:lastModifiedBy>
  <cp:revision>322</cp:revision>
  <dcterms:created xsi:type="dcterms:W3CDTF">2010-08-31T04:22:45Z</dcterms:created>
  <dcterms:modified xsi:type="dcterms:W3CDTF">2015-12-29T01:25:28Z</dcterms:modified>
</cp:coreProperties>
</file>