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7" r:id="rId3"/>
    <p:sldId id="272" r:id="rId4"/>
    <p:sldId id="277" r:id="rId5"/>
    <p:sldId id="292" r:id="rId6"/>
    <p:sldId id="293" r:id="rId7"/>
    <p:sldId id="294" r:id="rId8"/>
    <p:sldId id="295" r:id="rId9"/>
    <p:sldId id="296" r:id="rId10"/>
    <p:sldId id="281" r:id="rId11"/>
    <p:sldId id="279" r:id="rId12"/>
    <p:sldId id="282" r:id="rId13"/>
    <p:sldId id="299" r:id="rId14"/>
    <p:sldId id="300" r:id="rId15"/>
    <p:sldId id="283" r:id="rId16"/>
    <p:sldId id="301" r:id="rId17"/>
    <p:sldId id="302" r:id="rId18"/>
    <p:sldId id="308" r:id="rId19"/>
    <p:sldId id="284" r:id="rId20"/>
    <p:sldId id="285" r:id="rId21"/>
    <p:sldId id="288" r:id="rId22"/>
    <p:sldId id="303" r:id="rId23"/>
    <p:sldId id="287" r:id="rId24"/>
    <p:sldId id="305" r:id="rId25"/>
    <p:sldId id="306" r:id="rId26"/>
    <p:sldId id="297" r:id="rId27"/>
    <p:sldId id="298" r:id="rId28"/>
    <p:sldId id="307" r:id="rId29"/>
    <p:sldId id="275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164B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D64BD-6D7B-4E09-8443-719A99590DD2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6F3653-7823-4886-8FE8-5BA461EA5072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dirty="0">
            <a:latin typeface="Tw Cen MT" pitchFamily="34" charset="0"/>
          </a:endParaRPr>
        </a:p>
      </dgm:t>
    </dgm:pt>
    <dgm:pt modelId="{F25EA6DB-85F7-4780-AF22-8EF20F6D1E08}" type="par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49022019-C445-4A7F-BEEF-29DAB25FFA8E}" type="sibTrans" cxnId="{B517C609-C33B-474B-BBC9-E5ED8258FB2B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DE3D2741-EF75-40BE-A2AA-C4466FBCF7D9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dirty="0">
            <a:latin typeface="Tw Cen MT" pitchFamily="34" charset="0"/>
          </a:endParaRPr>
        </a:p>
      </dgm:t>
    </dgm:pt>
    <dgm:pt modelId="{2A557D5A-41E3-4078-A4D9-605945365763}" type="par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FE608C8F-A1A4-4283-B2F6-BF0A8C5A1DBE}" type="sibTrans" cxnId="{506D686F-7DAD-4CA6-B31F-27D8CDFBC90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61D8196-80BB-4D35-BD13-D0C1DA8131BC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dirty="0">
            <a:latin typeface="Tw Cen MT" pitchFamily="34" charset="0"/>
          </a:endParaRPr>
        </a:p>
      </dgm:t>
    </dgm:pt>
    <dgm:pt modelId="{8B1A8533-F804-40D6-901B-49FBFBBC55B6}" type="par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C8389595-9C13-4147-A60B-38B9033885D1}" type="sibTrans" cxnId="{26547851-0577-4C58-8D3E-769D6B641769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839AC780-13A5-4FAA-B635-2E30FD3C676F}">
      <dgm:prSet phldrT="[Text]" custT="1"/>
      <dgm:spPr/>
      <dgm:t>
        <a:bodyPr lIns="274320"/>
        <a:lstStyle/>
        <a:p>
          <a:r>
            <a:rPr lang="id-ID" sz="3000" dirty="0" smtClean="0">
              <a:latin typeface="Tw Cen MT" pitchFamily="34" charset="0"/>
            </a:rPr>
            <a:t>Sarana belajar pemrograman komputer</a:t>
          </a:r>
          <a:endParaRPr lang="en-US" sz="3000" dirty="0">
            <a:latin typeface="Tw Cen MT" pitchFamily="34" charset="0"/>
          </a:endParaRPr>
        </a:p>
      </dgm:t>
    </dgm:pt>
    <dgm:pt modelId="{3707159E-F716-4CA1-8EE3-CF05B0B205DD}" type="par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20EEF931-EDFE-4452-996A-33AE84AF2566}" type="sibTrans" cxnId="{88B16A35-911D-4C0E-B5D4-029C2725BE10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A1E23F44-E6DA-471D-A9FB-55025F56A5F1}">
      <dgm:prSet phldrT="[Text]" custT="1"/>
      <dgm:spPr/>
      <dgm:t>
        <a:bodyPr lIns="274320"/>
        <a:lstStyle/>
        <a:p>
          <a:r>
            <a:rPr lang="id-ID" sz="3000" dirty="0" smtClean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dirty="0">
            <a:latin typeface="Tw Cen MT" pitchFamily="34" charset="0"/>
          </a:endParaRPr>
        </a:p>
      </dgm:t>
    </dgm:pt>
    <dgm:pt modelId="{C66BAFE4-518E-4344-A5F5-2D4722ABC643}" type="sib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6B0D0E97-F911-45B4-9066-96DE855A9564}" type="parTrans" cxnId="{658850A7-51A7-49D1-8A80-F4B8FF016253}">
      <dgm:prSet/>
      <dgm:spPr/>
      <dgm:t>
        <a:bodyPr/>
        <a:lstStyle/>
        <a:p>
          <a:endParaRPr lang="en-US" sz="2800">
            <a:latin typeface="Tw Cen MT" pitchFamily="34" charset="0"/>
          </a:endParaRPr>
        </a:p>
      </dgm:t>
    </dgm:pt>
    <dgm:pt modelId="{3D04899B-D862-420D-8F49-1893A76AF67C}" type="pres">
      <dgm:prSet presAssocID="{D50D64BD-6D7B-4E09-8443-719A99590D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9EC810-71D2-405B-AE08-B442CC946E02}" type="pres">
      <dgm:prSet presAssocID="{2F6F3653-7823-4886-8FE8-5BA461EA5072}" presName="comp" presStyleCnt="0"/>
      <dgm:spPr/>
    </dgm:pt>
    <dgm:pt modelId="{5EEAA564-2D02-4C79-A0CD-EC5644FDC4FA}" type="pres">
      <dgm:prSet presAssocID="{2F6F3653-7823-4886-8FE8-5BA461EA5072}" presName="box" presStyleLbl="node1" presStyleIdx="0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36133411-8FE4-4491-BA08-56144C63CB99}" type="pres">
      <dgm:prSet presAssocID="{2F6F3653-7823-4886-8FE8-5BA461EA5072}" presName="img" presStyleLbl="fgImgPlace1" presStyleIdx="0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2A8EB2AC-5AC5-4E22-91AE-50C3F39A45EA}" type="pres">
      <dgm:prSet presAssocID="{2F6F3653-7823-4886-8FE8-5BA461EA507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A8CC-EF8C-4CFA-9835-B9925813F9A0}" type="pres">
      <dgm:prSet presAssocID="{49022019-C445-4A7F-BEEF-29DAB25FFA8E}" presName="spacer" presStyleCnt="0"/>
      <dgm:spPr/>
    </dgm:pt>
    <dgm:pt modelId="{454B0ABE-DF6A-4B8F-B0CD-89A7FE9A38EA}" type="pres">
      <dgm:prSet presAssocID="{DE3D2741-EF75-40BE-A2AA-C4466FBCF7D9}" presName="comp" presStyleCnt="0"/>
      <dgm:spPr/>
    </dgm:pt>
    <dgm:pt modelId="{2F55DC1D-2488-4424-936F-00C76D4A824B}" type="pres">
      <dgm:prSet presAssocID="{DE3D2741-EF75-40BE-A2AA-C4466FBCF7D9}" presName="box" presStyleLbl="node1" presStyleIdx="1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8B82C056-6D44-4EC6-B428-208028A042F5}" type="pres">
      <dgm:prSet presAssocID="{DE3D2741-EF75-40BE-A2AA-C4466FBCF7D9}" presName="img" presStyleLbl="fgImgPlace1" presStyleIdx="1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F85EA075-D51B-464B-BA17-0A4CB92974CA}" type="pres">
      <dgm:prSet presAssocID="{DE3D2741-EF75-40BE-A2AA-C4466FBCF7D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AF248-8652-44C1-84F3-06AC0EFFF8A4}" type="pres">
      <dgm:prSet presAssocID="{FE608C8F-A1A4-4283-B2F6-BF0A8C5A1DBE}" presName="spacer" presStyleCnt="0"/>
      <dgm:spPr/>
    </dgm:pt>
    <dgm:pt modelId="{32A2C8C6-8799-47FD-8C0D-3265B640B303}" type="pres">
      <dgm:prSet presAssocID="{C61D8196-80BB-4D35-BD13-D0C1DA8131BC}" presName="comp" presStyleCnt="0"/>
      <dgm:spPr/>
    </dgm:pt>
    <dgm:pt modelId="{CAEE08B3-1990-4730-B352-C1BE95C73039}" type="pres">
      <dgm:prSet presAssocID="{C61D8196-80BB-4D35-BD13-D0C1DA8131BC}" presName="box" presStyleLbl="node1" presStyleIdx="2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0B2BB8AA-4092-4C07-BA8C-D47A4D6D5285}" type="pres">
      <dgm:prSet presAssocID="{C61D8196-80BB-4D35-BD13-D0C1DA8131BC}" presName="img" presStyleLbl="fgImgPlace1" presStyleIdx="2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E1CAE1-4D24-4D7F-A35F-F32935000A10}" type="pres">
      <dgm:prSet presAssocID="{C61D8196-80BB-4D35-BD13-D0C1DA8131B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717BE-6B16-4A5A-B4A1-0CCB3B4708E7}" type="pres">
      <dgm:prSet presAssocID="{C8389595-9C13-4147-A60B-38B9033885D1}" presName="spacer" presStyleCnt="0"/>
      <dgm:spPr/>
    </dgm:pt>
    <dgm:pt modelId="{2B19E5BF-6084-45E9-A4AF-FDCC112D81D2}" type="pres">
      <dgm:prSet presAssocID="{839AC780-13A5-4FAA-B635-2E30FD3C676F}" presName="comp" presStyleCnt="0"/>
      <dgm:spPr/>
    </dgm:pt>
    <dgm:pt modelId="{FD5949A6-095C-41CC-A96A-D3022429CFFC}" type="pres">
      <dgm:prSet presAssocID="{839AC780-13A5-4FAA-B635-2E30FD3C676F}" presName="box" presStyleLbl="node1" presStyleIdx="3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24DEB7B-AAFE-4777-B8F6-0463A3E03E1B}" type="pres">
      <dgm:prSet presAssocID="{839AC780-13A5-4FAA-B635-2E30FD3C676F}" presName="img" presStyleLbl="fgImgPlace1" presStyleIdx="3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A4AC18A5-FE0B-41F7-9A60-BCF3636A933C}" type="pres">
      <dgm:prSet presAssocID="{839AC780-13A5-4FAA-B635-2E30FD3C676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C22E6-4E0A-4510-84BB-A948920C6FDA}" type="pres">
      <dgm:prSet presAssocID="{20EEF931-EDFE-4452-996A-33AE84AF2566}" presName="spacer" presStyleCnt="0"/>
      <dgm:spPr/>
    </dgm:pt>
    <dgm:pt modelId="{92D2933D-6B9D-44AD-9181-4F5D8F00793C}" type="pres">
      <dgm:prSet presAssocID="{A1E23F44-E6DA-471D-A9FB-55025F56A5F1}" presName="comp" presStyleCnt="0"/>
      <dgm:spPr/>
    </dgm:pt>
    <dgm:pt modelId="{21987A41-88CE-4917-A47B-5C68237DC6A6}" type="pres">
      <dgm:prSet presAssocID="{A1E23F44-E6DA-471D-A9FB-55025F56A5F1}" presName="box" presStyleLbl="node1" presStyleIdx="4" presStyleCnt="5"/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AB2C5E68-71D1-45BF-8944-A26400AB737A}" type="pres">
      <dgm:prSet presAssocID="{A1E23F44-E6DA-471D-A9FB-55025F56A5F1}" presName="img" presStyleLbl="fgImgPlace1" presStyleIdx="4" presStyleCnt="5" custFlipVert="0"/>
      <dgm:spPr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effectLst>
          <a:glow rad="101600">
            <a:schemeClr val="bg1">
              <a:alpha val="40000"/>
            </a:schemeClr>
          </a:glow>
        </a:effectLst>
      </dgm:spPr>
      <dgm:t>
        <a:bodyPr/>
        <a:lstStyle/>
        <a:p>
          <a:endParaRPr lang="en-US"/>
        </a:p>
      </dgm:t>
    </dgm:pt>
    <dgm:pt modelId="{9AC0065A-AD2B-4039-BB69-4C346A774888}" type="pres">
      <dgm:prSet presAssocID="{A1E23F44-E6DA-471D-A9FB-55025F56A5F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6D686F-7DAD-4CA6-B31F-27D8CDFBC900}" srcId="{D50D64BD-6D7B-4E09-8443-719A99590DD2}" destId="{DE3D2741-EF75-40BE-A2AA-C4466FBCF7D9}" srcOrd="1" destOrd="0" parTransId="{2A557D5A-41E3-4078-A4D9-605945365763}" sibTransId="{FE608C8F-A1A4-4283-B2F6-BF0A8C5A1DBE}"/>
    <dgm:cxn modelId="{B4C4E487-6A1C-4AC5-B8E4-AAFCBEC160BF}" type="presOf" srcId="{839AC780-13A5-4FAA-B635-2E30FD3C676F}" destId="{A4AC18A5-FE0B-41F7-9A60-BCF3636A933C}" srcOrd="1" destOrd="0" presId="urn:microsoft.com/office/officeart/2005/8/layout/vList4"/>
    <dgm:cxn modelId="{B517C609-C33B-474B-BBC9-E5ED8258FB2B}" srcId="{D50D64BD-6D7B-4E09-8443-719A99590DD2}" destId="{2F6F3653-7823-4886-8FE8-5BA461EA5072}" srcOrd="0" destOrd="0" parTransId="{F25EA6DB-85F7-4780-AF22-8EF20F6D1E08}" sibTransId="{49022019-C445-4A7F-BEEF-29DAB25FFA8E}"/>
    <dgm:cxn modelId="{1263909A-3EA7-4D83-9A15-46E5EDF9CC90}" type="presOf" srcId="{2F6F3653-7823-4886-8FE8-5BA461EA5072}" destId="{2A8EB2AC-5AC5-4E22-91AE-50C3F39A45EA}" srcOrd="1" destOrd="0" presId="urn:microsoft.com/office/officeart/2005/8/layout/vList4"/>
    <dgm:cxn modelId="{C693E479-F146-4C16-BB1F-9EB3CF7943B1}" type="presOf" srcId="{C61D8196-80BB-4D35-BD13-D0C1DA8131BC}" destId="{A4E1CAE1-4D24-4D7F-A35F-F32935000A10}" srcOrd="1" destOrd="0" presId="urn:microsoft.com/office/officeart/2005/8/layout/vList4"/>
    <dgm:cxn modelId="{9ED62C34-3D0B-4380-9A38-23B8244E18FC}" type="presOf" srcId="{A1E23F44-E6DA-471D-A9FB-55025F56A5F1}" destId="{21987A41-88CE-4917-A47B-5C68237DC6A6}" srcOrd="0" destOrd="0" presId="urn:microsoft.com/office/officeart/2005/8/layout/vList4"/>
    <dgm:cxn modelId="{658850A7-51A7-49D1-8A80-F4B8FF016253}" srcId="{D50D64BD-6D7B-4E09-8443-719A99590DD2}" destId="{A1E23F44-E6DA-471D-A9FB-55025F56A5F1}" srcOrd="4" destOrd="0" parTransId="{6B0D0E97-F911-45B4-9066-96DE855A9564}" sibTransId="{C66BAFE4-518E-4344-A5F5-2D4722ABC643}"/>
    <dgm:cxn modelId="{1F060690-5F33-4808-85E9-467D031C0AD0}" type="presOf" srcId="{C61D8196-80BB-4D35-BD13-D0C1DA8131BC}" destId="{CAEE08B3-1990-4730-B352-C1BE95C73039}" srcOrd="0" destOrd="0" presId="urn:microsoft.com/office/officeart/2005/8/layout/vList4"/>
    <dgm:cxn modelId="{10E4CBC8-0C46-41F1-8560-30AA9AE93463}" type="presOf" srcId="{A1E23F44-E6DA-471D-A9FB-55025F56A5F1}" destId="{9AC0065A-AD2B-4039-BB69-4C346A774888}" srcOrd="1" destOrd="0" presId="urn:microsoft.com/office/officeart/2005/8/layout/vList4"/>
    <dgm:cxn modelId="{56926B04-A9E5-4732-8F67-65C14BF5E868}" type="presOf" srcId="{D50D64BD-6D7B-4E09-8443-719A99590DD2}" destId="{3D04899B-D862-420D-8F49-1893A76AF67C}" srcOrd="0" destOrd="0" presId="urn:microsoft.com/office/officeart/2005/8/layout/vList4"/>
    <dgm:cxn modelId="{0BD6C60E-590E-407F-97DB-97294621576A}" type="presOf" srcId="{DE3D2741-EF75-40BE-A2AA-C4466FBCF7D9}" destId="{F85EA075-D51B-464B-BA17-0A4CB92974CA}" srcOrd="1" destOrd="0" presId="urn:microsoft.com/office/officeart/2005/8/layout/vList4"/>
    <dgm:cxn modelId="{629C5EAD-54D2-4159-9C5D-6A9DB8409B54}" type="presOf" srcId="{839AC780-13A5-4FAA-B635-2E30FD3C676F}" destId="{FD5949A6-095C-41CC-A96A-D3022429CFFC}" srcOrd="0" destOrd="0" presId="urn:microsoft.com/office/officeart/2005/8/layout/vList4"/>
    <dgm:cxn modelId="{FCA34FC1-EF37-46E7-AB47-B374BBEACF85}" type="presOf" srcId="{2F6F3653-7823-4886-8FE8-5BA461EA5072}" destId="{5EEAA564-2D02-4C79-A0CD-EC5644FDC4FA}" srcOrd="0" destOrd="0" presId="urn:microsoft.com/office/officeart/2005/8/layout/vList4"/>
    <dgm:cxn modelId="{BFDB4C45-779A-4CE1-8F4C-6ABC1C631E2A}" type="presOf" srcId="{DE3D2741-EF75-40BE-A2AA-C4466FBCF7D9}" destId="{2F55DC1D-2488-4424-936F-00C76D4A824B}" srcOrd="0" destOrd="0" presId="urn:microsoft.com/office/officeart/2005/8/layout/vList4"/>
    <dgm:cxn modelId="{88B16A35-911D-4C0E-B5D4-029C2725BE10}" srcId="{D50D64BD-6D7B-4E09-8443-719A99590DD2}" destId="{839AC780-13A5-4FAA-B635-2E30FD3C676F}" srcOrd="3" destOrd="0" parTransId="{3707159E-F716-4CA1-8EE3-CF05B0B205DD}" sibTransId="{20EEF931-EDFE-4452-996A-33AE84AF2566}"/>
    <dgm:cxn modelId="{26547851-0577-4C58-8D3E-769D6B641769}" srcId="{D50D64BD-6D7B-4E09-8443-719A99590DD2}" destId="{C61D8196-80BB-4D35-BD13-D0C1DA8131BC}" srcOrd="2" destOrd="0" parTransId="{8B1A8533-F804-40D6-901B-49FBFBBC55B6}" sibTransId="{C8389595-9C13-4147-A60B-38B9033885D1}"/>
    <dgm:cxn modelId="{72979760-4D61-4F91-ABFA-E02D7AD7F0F5}" type="presParOf" srcId="{3D04899B-D862-420D-8F49-1893A76AF67C}" destId="{B89EC810-71D2-405B-AE08-B442CC946E02}" srcOrd="0" destOrd="0" presId="urn:microsoft.com/office/officeart/2005/8/layout/vList4"/>
    <dgm:cxn modelId="{6FC1EA59-C77E-44F9-877F-31298E0BB539}" type="presParOf" srcId="{B89EC810-71D2-405B-AE08-B442CC946E02}" destId="{5EEAA564-2D02-4C79-A0CD-EC5644FDC4FA}" srcOrd="0" destOrd="0" presId="urn:microsoft.com/office/officeart/2005/8/layout/vList4"/>
    <dgm:cxn modelId="{977924DF-E6EC-458A-80DA-4F6BB20DB659}" type="presParOf" srcId="{B89EC810-71D2-405B-AE08-B442CC946E02}" destId="{36133411-8FE4-4491-BA08-56144C63CB99}" srcOrd="1" destOrd="0" presId="urn:microsoft.com/office/officeart/2005/8/layout/vList4"/>
    <dgm:cxn modelId="{77502BC1-440A-4E03-9685-D08289C3BF87}" type="presParOf" srcId="{B89EC810-71D2-405B-AE08-B442CC946E02}" destId="{2A8EB2AC-5AC5-4E22-91AE-50C3F39A45EA}" srcOrd="2" destOrd="0" presId="urn:microsoft.com/office/officeart/2005/8/layout/vList4"/>
    <dgm:cxn modelId="{2E066529-7EF9-461A-9286-F605F41A57D8}" type="presParOf" srcId="{3D04899B-D862-420D-8F49-1893A76AF67C}" destId="{F869A8CC-EF8C-4CFA-9835-B9925813F9A0}" srcOrd="1" destOrd="0" presId="urn:microsoft.com/office/officeart/2005/8/layout/vList4"/>
    <dgm:cxn modelId="{7216AECC-2353-4B47-B1C4-FDE260FB04DE}" type="presParOf" srcId="{3D04899B-D862-420D-8F49-1893A76AF67C}" destId="{454B0ABE-DF6A-4B8F-B0CD-89A7FE9A38EA}" srcOrd="2" destOrd="0" presId="urn:microsoft.com/office/officeart/2005/8/layout/vList4"/>
    <dgm:cxn modelId="{E69F6CCF-A921-4FD7-A01B-6BD3C42549E7}" type="presParOf" srcId="{454B0ABE-DF6A-4B8F-B0CD-89A7FE9A38EA}" destId="{2F55DC1D-2488-4424-936F-00C76D4A824B}" srcOrd="0" destOrd="0" presId="urn:microsoft.com/office/officeart/2005/8/layout/vList4"/>
    <dgm:cxn modelId="{282B7A08-F314-4819-A390-DC52F3C3F051}" type="presParOf" srcId="{454B0ABE-DF6A-4B8F-B0CD-89A7FE9A38EA}" destId="{8B82C056-6D44-4EC6-B428-208028A042F5}" srcOrd="1" destOrd="0" presId="urn:microsoft.com/office/officeart/2005/8/layout/vList4"/>
    <dgm:cxn modelId="{7B6DA903-6FFF-4AB9-AFC4-834322BE5B27}" type="presParOf" srcId="{454B0ABE-DF6A-4B8F-B0CD-89A7FE9A38EA}" destId="{F85EA075-D51B-464B-BA17-0A4CB92974CA}" srcOrd="2" destOrd="0" presId="urn:microsoft.com/office/officeart/2005/8/layout/vList4"/>
    <dgm:cxn modelId="{54C134EC-E250-4855-BDCE-35F91EA78B87}" type="presParOf" srcId="{3D04899B-D862-420D-8F49-1893A76AF67C}" destId="{1CCAF248-8652-44C1-84F3-06AC0EFFF8A4}" srcOrd="3" destOrd="0" presId="urn:microsoft.com/office/officeart/2005/8/layout/vList4"/>
    <dgm:cxn modelId="{5E2861FA-238F-4093-9B14-A5E592D1D75F}" type="presParOf" srcId="{3D04899B-D862-420D-8F49-1893A76AF67C}" destId="{32A2C8C6-8799-47FD-8C0D-3265B640B303}" srcOrd="4" destOrd="0" presId="urn:microsoft.com/office/officeart/2005/8/layout/vList4"/>
    <dgm:cxn modelId="{D2B825B7-7796-4D51-897E-4411B86162B7}" type="presParOf" srcId="{32A2C8C6-8799-47FD-8C0D-3265B640B303}" destId="{CAEE08B3-1990-4730-B352-C1BE95C73039}" srcOrd="0" destOrd="0" presId="urn:microsoft.com/office/officeart/2005/8/layout/vList4"/>
    <dgm:cxn modelId="{445E49F3-50C0-44E4-AB95-9977E1CC425E}" type="presParOf" srcId="{32A2C8C6-8799-47FD-8C0D-3265B640B303}" destId="{0B2BB8AA-4092-4C07-BA8C-D47A4D6D5285}" srcOrd="1" destOrd="0" presId="urn:microsoft.com/office/officeart/2005/8/layout/vList4"/>
    <dgm:cxn modelId="{568E8BC2-40E4-45C6-9158-F313C3162B2F}" type="presParOf" srcId="{32A2C8C6-8799-47FD-8C0D-3265B640B303}" destId="{A4E1CAE1-4D24-4D7F-A35F-F32935000A10}" srcOrd="2" destOrd="0" presId="urn:microsoft.com/office/officeart/2005/8/layout/vList4"/>
    <dgm:cxn modelId="{155B1262-4E12-46B9-99CB-39CEB5D8DA01}" type="presParOf" srcId="{3D04899B-D862-420D-8F49-1893A76AF67C}" destId="{520717BE-6B16-4A5A-B4A1-0CCB3B4708E7}" srcOrd="5" destOrd="0" presId="urn:microsoft.com/office/officeart/2005/8/layout/vList4"/>
    <dgm:cxn modelId="{30BC15F7-AA38-4752-B565-4CEE51E286AA}" type="presParOf" srcId="{3D04899B-D862-420D-8F49-1893A76AF67C}" destId="{2B19E5BF-6084-45E9-A4AF-FDCC112D81D2}" srcOrd="6" destOrd="0" presId="urn:microsoft.com/office/officeart/2005/8/layout/vList4"/>
    <dgm:cxn modelId="{40574974-1EE0-4B65-B842-E5D22A26FD6F}" type="presParOf" srcId="{2B19E5BF-6084-45E9-A4AF-FDCC112D81D2}" destId="{FD5949A6-095C-41CC-A96A-D3022429CFFC}" srcOrd="0" destOrd="0" presId="urn:microsoft.com/office/officeart/2005/8/layout/vList4"/>
    <dgm:cxn modelId="{F0FAC345-BEE1-4B3A-BB24-FA9732396576}" type="presParOf" srcId="{2B19E5BF-6084-45E9-A4AF-FDCC112D81D2}" destId="{C24DEB7B-AAFE-4777-B8F6-0463A3E03E1B}" srcOrd="1" destOrd="0" presId="urn:microsoft.com/office/officeart/2005/8/layout/vList4"/>
    <dgm:cxn modelId="{A7F8FBC3-B425-4254-B116-762BA8399544}" type="presParOf" srcId="{2B19E5BF-6084-45E9-A4AF-FDCC112D81D2}" destId="{A4AC18A5-FE0B-41F7-9A60-BCF3636A933C}" srcOrd="2" destOrd="0" presId="urn:microsoft.com/office/officeart/2005/8/layout/vList4"/>
    <dgm:cxn modelId="{E508DAB9-2C37-4642-A3DE-8C54C85ADE4C}" type="presParOf" srcId="{3D04899B-D862-420D-8F49-1893A76AF67C}" destId="{45FC22E6-4E0A-4510-84BB-A948920C6FDA}" srcOrd="7" destOrd="0" presId="urn:microsoft.com/office/officeart/2005/8/layout/vList4"/>
    <dgm:cxn modelId="{6B4335D0-78D7-4702-8796-7846E4D6F7C7}" type="presParOf" srcId="{3D04899B-D862-420D-8F49-1893A76AF67C}" destId="{92D2933D-6B9D-44AD-9181-4F5D8F00793C}" srcOrd="8" destOrd="0" presId="urn:microsoft.com/office/officeart/2005/8/layout/vList4"/>
    <dgm:cxn modelId="{4A689C65-091E-4F44-B199-A7648BB3FB3C}" type="presParOf" srcId="{92D2933D-6B9D-44AD-9181-4F5D8F00793C}" destId="{21987A41-88CE-4917-A47B-5C68237DC6A6}" srcOrd="0" destOrd="0" presId="urn:microsoft.com/office/officeart/2005/8/layout/vList4"/>
    <dgm:cxn modelId="{1A928772-074D-4091-A506-A6345DF77637}" type="presParOf" srcId="{92D2933D-6B9D-44AD-9181-4F5D8F00793C}" destId="{AB2C5E68-71D1-45BF-8944-A26400AB737A}" srcOrd="1" destOrd="0" presId="urn:microsoft.com/office/officeart/2005/8/layout/vList4"/>
    <dgm:cxn modelId="{FED07DFA-ECE7-49A1-B90A-6E4E8B1D2536}" type="presParOf" srcId="{92D2933D-6B9D-44AD-9181-4F5D8F00793C}" destId="{9AC0065A-AD2B-4039-BB69-4C346A77488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EAA564-2D02-4C79-A0CD-EC5644FDC4FA}">
      <dsp:nvSpPr>
        <dsp:cNvPr id="0" name=""/>
        <dsp:cNvSpPr/>
      </dsp:nvSpPr>
      <dsp:spPr>
        <a:xfrm>
          <a:off x="0" y="0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Alat penyelesaian masalah matematis (Sulit secara analitis)</a:t>
          </a:r>
          <a:endParaRPr lang="en-US" sz="3000" kern="1200" dirty="0">
            <a:latin typeface="Tw Cen MT" pitchFamily="34" charset="0"/>
          </a:endParaRPr>
        </a:p>
      </dsp:txBody>
      <dsp:txXfrm>
        <a:off x="1808181" y="0"/>
        <a:ext cx="6693147" cy="1079154"/>
      </dsp:txXfrm>
    </dsp:sp>
    <dsp:sp modelId="{36133411-8FE4-4491-BA08-56144C63CB99}">
      <dsp:nvSpPr>
        <dsp:cNvPr id="0" name=""/>
        <dsp:cNvSpPr/>
      </dsp:nvSpPr>
      <dsp:spPr>
        <a:xfrm>
          <a:off x="107915" y="107915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5DC1D-2488-4424-936F-00C76D4A824B}">
      <dsp:nvSpPr>
        <dsp:cNvPr id="0" name=""/>
        <dsp:cNvSpPr/>
      </dsp:nvSpPr>
      <dsp:spPr>
        <a:xfrm>
          <a:off x="0" y="1187069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260808"/>
                <a:satOff val="-9389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60808"/>
                <a:satOff val="-9389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60808"/>
                <a:satOff val="-9389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Paket Program (Perlu pengetahuan dasar metnum)</a:t>
          </a:r>
          <a:endParaRPr lang="en-US" sz="3000" kern="1200" dirty="0">
            <a:latin typeface="Tw Cen MT" pitchFamily="34" charset="0"/>
          </a:endParaRPr>
        </a:p>
      </dsp:txBody>
      <dsp:txXfrm>
        <a:off x="1808181" y="1187069"/>
        <a:ext cx="6693147" cy="1079154"/>
      </dsp:txXfrm>
    </dsp:sp>
    <dsp:sp modelId="{8B82C056-6D44-4EC6-B428-208028A042F5}">
      <dsp:nvSpPr>
        <dsp:cNvPr id="0" name=""/>
        <dsp:cNvSpPr/>
      </dsp:nvSpPr>
      <dsp:spPr>
        <a:xfrm>
          <a:off x="107915" y="129498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E08B3-1990-4730-B352-C1BE95C73039}">
      <dsp:nvSpPr>
        <dsp:cNvPr id="0" name=""/>
        <dsp:cNvSpPr/>
      </dsp:nvSpPr>
      <dsp:spPr>
        <a:xfrm>
          <a:off x="0" y="237413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521616"/>
                <a:satOff val="-18779"/>
                <a:lumOff val="3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21616"/>
                <a:satOff val="-18779"/>
                <a:lumOff val="3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21616"/>
                <a:satOff val="-18779"/>
                <a:lumOff val="3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Merancang aplikasi tanpa harus membeli</a:t>
          </a:r>
          <a:endParaRPr lang="en-US" sz="3000" kern="1200" dirty="0">
            <a:latin typeface="Tw Cen MT" pitchFamily="34" charset="0"/>
          </a:endParaRPr>
        </a:p>
      </dsp:txBody>
      <dsp:txXfrm>
        <a:off x="1808181" y="2374138"/>
        <a:ext cx="6693147" cy="1079154"/>
      </dsp:txXfrm>
    </dsp:sp>
    <dsp:sp modelId="{0B2BB8AA-4092-4C07-BA8C-D47A4D6D5285}">
      <dsp:nvSpPr>
        <dsp:cNvPr id="0" name=""/>
        <dsp:cNvSpPr/>
      </dsp:nvSpPr>
      <dsp:spPr>
        <a:xfrm>
          <a:off x="107915" y="2482054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949A6-095C-41CC-A96A-D3022429CFFC}">
      <dsp:nvSpPr>
        <dsp:cNvPr id="0" name=""/>
        <dsp:cNvSpPr/>
      </dsp:nvSpPr>
      <dsp:spPr>
        <a:xfrm>
          <a:off x="0" y="3561208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782424"/>
                <a:satOff val="-28168"/>
                <a:lumOff val="5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82424"/>
                <a:satOff val="-28168"/>
                <a:lumOff val="5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82424"/>
                <a:satOff val="-28168"/>
                <a:lumOff val="5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latin typeface="Tw Cen MT" pitchFamily="34" charset="0"/>
            </a:rPr>
            <a:t>Sarana belajar pemrograman komputer</a:t>
          </a:r>
          <a:endParaRPr lang="en-US" sz="3000" kern="1200" dirty="0">
            <a:latin typeface="Tw Cen MT" pitchFamily="34" charset="0"/>
          </a:endParaRPr>
        </a:p>
      </dsp:txBody>
      <dsp:txXfrm>
        <a:off x="1808181" y="3561208"/>
        <a:ext cx="6693147" cy="1079154"/>
      </dsp:txXfrm>
    </dsp:sp>
    <dsp:sp modelId="{C24DEB7B-AAFE-4777-B8F6-0463A3E03E1B}">
      <dsp:nvSpPr>
        <dsp:cNvPr id="0" name=""/>
        <dsp:cNvSpPr/>
      </dsp:nvSpPr>
      <dsp:spPr>
        <a:xfrm>
          <a:off x="107915" y="366912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987A41-88CE-4917-A47B-5C68237DC6A6}">
      <dsp:nvSpPr>
        <dsp:cNvPr id="0" name=""/>
        <dsp:cNvSpPr/>
      </dsp:nvSpPr>
      <dsp:spPr>
        <a:xfrm>
          <a:off x="0" y="4748277"/>
          <a:ext cx="8501329" cy="1079154"/>
        </a:xfrm>
        <a:prstGeom prst="round2DiagRect">
          <a:avLst/>
        </a:prstGeom>
        <a:gradFill rotWithShape="0">
          <a:gsLst>
            <a:gs pos="0">
              <a:schemeClr val="accent3">
                <a:hueOff val="1043232"/>
                <a:satOff val="-37558"/>
                <a:lumOff val="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43232"/>
                <a:satOff val="-37558"/>
                <a:lumOff val="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43232"/>
                <a:satOff val="-37558"/>
                <a:lumOff val="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000" kern="1200" dirty="0" smtClean="0">
              <a:solidFill>
                <a:schemeClr val="bg1"/>
              </a:solidFill>
              <a:latin typeface="Tw Cen MT" pitchFamily="34" charset="0"/>
            </a:rPr>
            <a:t>Memperkuat pengertian matematika</a:t>
          </a:r>
          <a:endParaRPr lang="en-US" sz="3000" kern="1200" dirty="0">
            <a:latin typeface="Tw Cen MT" pitchFamily="34" charset="0"/>
          </a:endParaRPr>
        </a:p>
      </dsp:txBody>
      <dsp:txXfrm>
        <a:off x="1808181" y="4748277"/>
        <a:ext cx="6693147" cy="1079154"/>
      </dsp:txXfrm>
    </dsp:sp>
    <dsp:sp modelId="{AB2C5E68-71D1-45BF-8944-A26400AB737A}">
      <dsp:nvSpPr>
        <dsp:cNvPr id="0" name=""/>
        <dsp:cNvSpPr/>
      </dsp:nvSpPr>
      <dsp:spPr>
        <a:xfrm>
          <a:off x="107915" y="4856193"/>
          <a:ext cx="1700265" cy="863323"/>
        </a:xfrm>
        <a:prstGeom prst="round2Diag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01600">
            <a:schemeClr val="bg1"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pPr/>
              <a:t>2/16/2016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pPr/>
              <a:t>2/16/2016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2/16/2016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Metode Numerik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76" y="4267200"/>
            <a:ext cx="8784976" cy="1371600"/>
          </a:xfrm>
        </p:spPr>
        <p:txBody>
          <a:bodyPr>
            <a:noAutofit/>
          </a:bodyPr>
          <a:lstStyle/>
          <a:p>
            <a:r>
              <a:rPr lang="id-ID" sz="3600" dirty="0" smtClean="0"/>
              <a:t>Kontrak Perkuliahan dan Pengenalan Metode Numerik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9817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 smtClean="0"/>
              <a:t>Pengertian Metode Numerik</a:t>
            </a:r>
            <a:endParaRPr lang="id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884" y="1628800"/>
            <a:ext cx="9601200" cy="3751312"/>
          </a:xfrm>
        </p:spPr>
        <p:txBody>
          <a:bodyPr>
            <a:normAutofit/>
          </a:bodyPr>
          <a:lstStyle/>
          <a:p>
            <a:pPr>
              <a:buNone/>
            </a:pPr>
            <a:endParaRPr lang="id-ID" sz="3600" dirty="0" smtClean="0"/>
          </a:p>
          <a:p>
            <a:r>
              <a:rPr lang="id-ID" sz="3600" dirty="0" smtClean="0"/>
              <a:t>Metode numerik adalah teknik-teknik yang digunakan untuk memformulasikan masalah matematis agar dapat diselesaikan dengan menggunakan operasi perhitungan.</a:t>
            </a:r>
            <a:endParaRPr lang="id-ID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Vs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Analitik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Menghampiri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sejati</a:t>
            </a:r>
            <a:r>
              <a:rPr lang="en-US" dirty="0" smtClean="0"/>
              <a:t>,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seteliti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( </a:t>
            </a:r>
            <a:r>
              <a:rPr lang="en-US" dirty="0" err="1" smtClean="0"/>
              <a:t>ada</a:t>
            </a:r>
            <a:r>
              <a:rPr lang="en-US" dirty="0" smtClean="0"/>
              <a:t> error/</a:t>
            </a:r>
            <a:r>
              <a:rPr lang="en-US" dirty="0" err="1" smtClean="0"/>
              <a:t>galat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yang </a:t>
            </a:r>
            <a:r>
              <a:rPr lang="en-US" dirty="0" err="1" smtClean="0"/>
              <a:t>dievaluasi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endParaRPr lang="en-US" dirty="0" smtClean="0"/>
          </a:p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sejati</a:t>
            </a:r>
            <a:r>
              <a:rPr lang="en-US" dirty="0" smtClean="0"/>
              <a:t>/</a:t>
            </a:r>
            <a:r>
              <a:rPr lang="en-US" dirty="0" err="1" smtClean="0"/>
              <a:t>eksak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/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dihitung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r>
              <a:rPr lang="id-ID" dirty="0" smtClean="0"/>
              <a:t>Contoh Kasus 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340768"/>
            <a:ext cx="10129191" cy="4831432"/>
          </a:xfrm>
        </p:spPr>
        <p:txBody>
          <a:bodyPr/>
          <a:lstStyle/>
          <a:p>
            <a:pPr lvl="0"/>
            <a:r>
              <a:rPr lang="id-ID" sz="2800" dirty="0" smtClean="0"/>
              <a:t>Misalkan sebuah tabung diisi penuh air  dengan tinggi tabung 7 cm dan kedalamnya dimasukkan sebuah bola sehingga air dari tabung tumpah sebanyak 10 cm</a:t>
            </a:r>
            <a:r>
              <a:rPr lang="id-ID" sz="2800" baseline="30000" dirty="0" smtClean="0"/>
              <a:t>3</a:t>
            </a:r>
            <a:r>
              <a:rPr lang="id-ID" sz="2800" dirty="0" smtClean="0"/>
              <a:t>.  Ingin diketahui berapa ukuran diameter bola yang harus dimasukkan. Permasalahan ini diformulasikan kedalam persamaan matematika menjadi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4654252" y="3789040"/>
          <a:ext cx="3360373" cy="576064"/>
        </p:xfrm>
        <a:graphic>
          <a:graphicData uri="http://schemas.openxmlformats.org/presentationml/2006/ole">
            <p:oleObj spid="_x0000_s58369" name="Equation" r:id="rId4" imgW="1333500" imgH="228600" progId="Equation.DSMT4">
              <p:embed/>
            </p:oleObj>
          </a:graphicData>
        </a:graphic>
      </p:graphicFrame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5086299" y="4437112"/>
          <a:ext cx="2437193" cy="864096"/>
        </p:xfrm>
        <a:graphic>
          <a:graphicData uri="http://schemas.openxmlformats.org/presentationml/2006/ole">
            <p:oleObj spid="_x0000_s58371" name="Equation" r:id="rId5" imgW="1041400" imgH="368300" progId="Equation.DSMT4">
              <p:embed/>
            </p:oleObj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4942284" y="5229200"/>
          <a:ext cx="2614445" cy="864096"/>
        </p:xfrm>
        <a:graphic>
          <a:graphicData uri="http://schemas.openxmlformats.org/presentationml/2006/ole">
            <p:oleObj spid="_x0000_s58373" name="Equation" r:id="rId6" imgW="1117600" imgH="36830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Kasus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sz="2800" dirty="0" smtClean="0"/>
              <a:t>Misalkan berikut ini adalah data dari jarak tempuh dan kecepatan sebuah mobil</a:t>
            </a:r>
          </a:p>
          <a:p>
            <a:pPr lvl="0"/>
            <a:endParaRPr lang="id-ID" sz="2800" dirty="0" smtClean="0"/>
          </a:p>
          <a:p>
            <a:pPr lvl="0"/>
            <a:endParaRPr lang="id-ID" sz="2800" dirty="0" smtClean="0"/>
          </a:p>
          <a:p>
            <a:pPr lvl="0"/>
            <a:endParaRPr lang="id-ID" sz="2800" dirty="0" smtClean="0"/>
          </a:p>
          <a:p>
            <a:r>
              <a:rPr lang="id-ID" sz="2800" dirty="0" smtClean="0"/>
              <a:t>Dari data yang dimiliki dapat ditentukan posisi mobil pada detik ke-10 dengan menggunakan aproksimasi</a:t>
            </a:r>
          </a:p>
          <a:p>
            <a:pPr lvl="0"/>
            <a:endParaRPr lang="id-ID" sz="2800" dirty="0" smtClean="0"/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73932" y="2780928"/>
          <a:ext cx="8389253" cy="1371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89326"/>
                <a:gridCol w="984849"/>
                <a:gridCol w="1082942"/>
                <a:gridCol w="999642"/>
                <a:gridCol w="1166247"/>
                <a:gridCol w="1166247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Waktu  (detik)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3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6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8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12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Jarak (meter)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40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85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130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210</a:t>
                      </a:r>
                      <a:endParaRPr lang="id-ID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Kecepatan (m/det)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30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45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35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dirty="0" smtClean="0"/>
                        <a:t>20</a:t>
                      </a:r>
                      <a:endParaRPr lang="id-ID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–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Memecahkan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1676400"/>
            <a:ext cx="10134599" cy="4495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Pemodelan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endParaRPr lang="en-US" dirty="0" smtClean="0"/>
          </a:p>
          <a:p>
            <a:r>
              <a:rPr lang="en-US" dirty="0" err="1" smtClean="0"/>
              <a:t>Penyederhanaan</a:t>
            </a:r>
            <a:r>
              <a:rPr lang="en-US" dirty="0" smtClean="0"/>
              <a:t> model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>
                <a:latin typeface="+mj-lt"/>
                <a:cs typeface="Times New Roman"/>
              </a:rPr>
              <a:t>mengabaikan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beberapa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variabel</a:t>
            </a:r>
            <a:r>
              <a:rPr lang="en-US" dirty="0" smtClean="0">
                <a:latin typeface="+mj-lt"/>
                <a:cs typeface="Times New Roman"/>
              </a:rPr>
              <a:t>/parameter</a:t>
            </a:r>
          </a:p>
          <a:p>
            <a:r>
              <a:rPr lang="en-US" dirty="0" err="1" smtClean="0">
                <a:latin typeface="+mj-lt"/>
                <a:cs typeface="Times New Roman"/>
              </a:rPr>
              <a:t>Formulasi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Numerik</a:t>
            </a:r>
            <a:endParaRPr lang="en-US" dirty="0" smtClean="0">
              <a:latin typeface="+mj-lt"/>
              <a:cs typeface="Times New Roman"/>
            </a:endParaRPr>
          </a:p>
          <a:p>
            <a:pPr lvl="2">
              <a:buFont typeface="Wingdings" pitchFamily="2" charset="2"/>
              <a:buChar char="ü"/>
            </a:pPr>
            <a:r>
              <a:rPr lang="en-US" sz="2400" dirty="0" err="1" smtClean="0">
                <a:latin typeface="+mj-lt"/>
                <a:cs typeface="Times New Roman"/>
              </a:rPr>
              <a:t>Tentukan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metode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numerik</a:t>
            </a:r>
            <a:r>
              <a:rPr lang="en-US" sz="2400" dirty="0" smtClean="0">
                <a:latin typeface="+mj-lt"/>
                <a:cs typeface="Times New Roman"/>
              </a:rPr>
              <a:t> yang </a:t>
            </a:r>
            <a:r>
              <a:rPr lang="en-US" sz="2400" dirty="0" err="1" smtClean="0">
                <a:latin typeface="+mj-lt"/>
                <a:cs typeface="Times New Roman"/>
              </a:rPr>
              <a:t>akan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dipakai</a:t>
            </a:r>
            <a:r>
              <a:rPr lang="en-US" sz="2400" dirty="0" smtClean="0">
                <a:latin typeface="+mj-lt"/>
                <a:cs typeface="Times New Roman"/>
              </a:rPr>
              <a:t> (</a:t>
            </a:r>
            <a:r>
              <a:rPr lang="en-US" sz="2400" dirty="0" err="1" smtClean="0">
                <a:latin typeface="+mj-lt"/>
                <a:cs typeface="Times New Roman"/>
              </a:rPr>
              <a:t>teliti</a:t>
            </a:r>
            <a:r>
              <a:rPr lang="en-US" sz="2400" dirty="0" smtClean="0">
                <a:latin typeface="+mj-lt"/>
                <a:cs typeface="Times New Roman"/>
              </a:rPr>
              <a:t>, </a:t>
            </a:r>
            <a:r>
              <a:rPr lang="en-US" sz="2400" dirty="0" err="1" smtClean="0">
                <a:latin typeface="+mj-lt"/>
                <a:cs typeface="Times New Roman"/>
              </a:rPr>
              <a:t>mudah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diprogram</a:t>
            </a:r>
            <a:r>
              <a:rPr lang="en-US" sz="2400" dirty="0" smtClean="0">
                <a:latin typeface="+mj-lt"/>
                <a:cs typeface="Times New Roman"/>
              </a:rPr>
              <a:t>, </a:t>
            </a:r>
            <a:r>
              <a:rPr lang="en-US" sz="2400" dirty="0" err="1" smtClean="0">
                <a:latin typeface="+mj-lt"/>
                <a:cs typeface="Times New Roman"/>
              </a:rPr>
              <a:t>waktu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eksekusi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cepat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dan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tidak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peka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terhadap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perubahan</a:t>
            </a:r>
            <a:r>
              <a:rPr lang="en-US" sz="2400" dirty="0" smtClean="0">
                <a:latin typeface="+mj-lt"/>
                <a:cs typeface="Times New Roman"/>
              </a:rPr>
              <a:t> data </a:t>
            </a:r>
            <a:r>
              <a:rPr lang="en-US" sz="2400" dirty="0" err="1" smtClean="0">
                <a:latin typeface="+mj-lt"/>
                <a:cs typeface="Times New Roman"/>
              </a:rPr>
              <a:t>cukup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kecil</a:t>
            </a:r>
            <a:r>
              <a:rPr lang="en-US" sz="2400" dirty="0" smtClean="0">
                <a:latin typeface="+mj-lt"/>
                <a:cs typeface="Times New Roman"/>
              </a:rPr>
              <a:t>.</a:t>
            </a:r>
          </a:p>
          <a:p>
            <a:pPr lvl="2">
              <a:buFont typeface="Wingdings" pitchFamily="2" charset="2"/>
              <a:buChar char="ü"/>
            </a:pPr>
            <a:r>
              <a:rPr lang="en-US" sz="2400" dirty="0" err="1" smtClean="0">
                <a:latin typeface="+mj-lt"/>
                <a:cs typeface="Times New Roman"/>
              </a:rPr>
              <a:t>Menyusun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algoritma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dari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metode</a:t>
            </a:r>
            <a:r>
              <a:rPr lang="en-US" sz="2400" dirty="0" smtClean="0">
                <a:latin typeface="+mj-lt"/>
                <a:cs typeface="Times New Roman"/>
              </a:rPr>
              <a:t> </a:t>
            </a:r>
            <a:r>
              <a:rPr lang="en-US" sz="2400" dirty="0" err="1" smtClean="0">
                <a:latin typeface="+mj-lt"/>
                <a:cs typeface="Times New Roman"/>
              </a:rPr>
              <a:t>numerik</a:t>
            </a:r>
            <a:r>
              <a:rPr lang="en-US" sz="2400" dirty="0" smtClean="0">
                <a:latin typeface="+mj-lt"/>
                <a:cs typeface="Times New Roman"/>
              </a:rPr>
              <a:t> yang </a:t>
            </a:r>
            <a:r>
              <a:rPr lang="en-US" sz="2400" dirty="0" err="1" smtClean="0">
                <a:latin typeface="+mj-lt"/>
                <a:cs typeface="Times New Roman"/>
              </a:rPr>
              <a:t>dipilih</a:t>
            </a:r>
            <a:endParaRPr lang="en-US" sz="2400" dirty="0" smtClean="0">
              <a:latin typeface="+mj-lt"/>
              <a:cs typeface="Times New Roman"/>
            </a:endParaRPr>
          </a:p>
          <a:p>
            <a:r>
              <a:rPr lang="en-US" dirty="0" err="1" smtClean="0">
                <a:latin typeface="+mj-lt"/>
                <a:cs typeface="Times New Roman"/>
              </a:rPr>
              <a:t>Pemrograman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→ </a:t>
            </a:r>
            <a:r>
              <a:rPr lang="en-US" dirty="0" err="1" smtClean="0">
                <a:latin typeface="+mj-lt"/>
                <a:cs typeface="Times New Roman"/>
              </a:rPr>
              <a:t>menerjemahkan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ke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salah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satu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bahasa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pemrograman</a:t>
            </a:r>
            <a:r>
              <a:rPr lang="en-US" dirty="0" smtClean="0">
                <a:latin typeface="+mj-lt"/>
                <a:cs typeface="Times New Roman"/>
              </a:rPr>
              <a:t> </a:t>
            </a:r>
          </a:p>
          <a:p>
            <a:r>
              <a:rPr lang="en-US" dirty="0" err="1" smtClean="0">
                <a:latin typeface="+mj-lt"/>
                <a:cs typeface="Times New Roman"/>
              </a:rPr>
              <a:t>Operasional</a:t>
            </a:r>
            <a:r>
              <a:rPr lang="en-US" dirty="0" smtClean="0">
                <a:latin typeface="+mj-lt"/>
                <a:cs typeface="Times New Roman"/>
              </a:rPr>
              <a:t> program </a:t>
            </a:r>
            <a:r>
              <a:rPr lang="en-US" dirty="0" err="1" smtClean="0">
                <a:latin typeface="+mj-lt"/>
                <a:cs typeface="Times New Roman"/>
              </a:rPr>
              <a:t>dijalankan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dengan</a:t>
            </a:r>
            <a:r>
              <a:rPr lang="en-US" dirty="0" smtClean="0">
                <a:latin typeface="+mj-lt"/>
                <a:cs typeface="Times New Roman"/>
              </a:rPr>
              <a:t> data </a:t>
            </a:r>
            <a:r>
              <a:rPr lang="en-US" dirty="0" err="1" smtClean="0">
                <a:latin typeface="+mj-lt"/>
                <a:cs typeface="Times New Roman"/>
              </a:rPr>
              <a:t>uji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coba</a:t>
            </a:r>
            <a:endParaRPr lang="en-US" dirty="0" smtClean="0">
              <a:latin typeface="+mj-lt"/>
              <a:cs typeface="Times New Roman"/>
            </a:endParaRPr>
          </a:p>
          <a:p>
            <a:r>
              <a:rPr lang="en-US" dirty="0" err="1" smtClean="0">
                <a:latin typeface="+mj-lt"/>
                <a:cs typeface="Times New Roman"/>
              </a:rPr>
              <a:t>Evaluasi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bandingkan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hasil</a:t>
            </a:r>
            <a:r>
              <a:rPr lang="en-US" dirty="0" smtClean="0">
                <a:latin typeface="+mj-lt"/>
                <a:cs typeface="Times New Roman"/>
              </a:rPr>
              <a:t> run </a:t>
            </a:r>
            <a:r>
              <a:rPr lang="en-US" dirty="0" err="1" smtClean="0">
                <a:latin typeface="+mj-lt"/>
                <a:cs typeface="Times New Roman"/>
              </a:rPr>
              <a:t>dengan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prinsip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dasar</a:t>
            </a:r>
            <a:r>
              <a:rPr lang="en-US" dirty="0" smtClean="0">
                <a:latin typeface="+mj-lt"/>
                <a:cs typeface="Times New Roman"/>
              </a:rPr>
              <a:t>/</a:t>
            </a:r>
            <a:r>
              <a:rPr lang="en-US" dirty="0" err="1" smtClean="0">
                <a:latin typeface="+mj-lt"/>
                <a:cs typeface="Times New Roman"/>
              </a:rPr>
              <a:t>hasil</a:t>
            </a:r>
            <a:r>
              <a:rPr lang="en-US" dirty="0" smtClean="0">
                <a:latin typeface="+mj-lt"/>
                <a:cs typeface="Times New Roman"/>
              </a:rPr>
              <a:t> </a:t>
            </a:r>
            <a:r>
              <a:rPr lang="en-US" dirty="0" err="1" smtClean="0">
                <a:latin typeface="+mj-lt"/>
                <a:cs typeface="Times New Roman"/>
              </a:rPr>
              <a:t>empiris</a:t>
            </a:r>
            <a:endParaRPr lang="en-US" dirty="0" smtClean="0">
              <a:latin typeface="+mj-lt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10057183" cy="887760"/>
          </a:xfrm>
        </p:spPr>
        <p:txBody>
          <a:bodyPr/>
          <a:lstStyle/>
          <a:p>
            <a:r>
              <a:rPr lang="id-ID" dirty="0" smtClean="0"/>
              <a:t>Sumber Kesalahan Aproksimasi dalam numerik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4831432"/>
          </a:xfrm>
        </p:spPr>
        <p:txBody>
          <a:bodyPr>
            <a:normAutofit fontScale="92500"/>
          </a:bodyPr>
          <a:lstStyle/>
          <a:p>
            <a:r>
              <a:rPr lang="id-ID" sz="2800" dirty="0" smtClean="0"/>
              <a:t>Galat sebelum komputasi</a:t>
            </a:r>
          </a:p>
          <a:p>
            <a:pPr>
              <a:buNone/>
            </a:pPr>
            <a:r>
              <a:rPr lang="id-ID" sz="2800" dirty="0" smtClean="0"/>
              <a:t>	Kesalahan Pemodelan, Keterbatasan alat ukur, data yang diambil hasil aproksimasi</a:t>
            </a:r>
          </a:p>
          <a:p>
            <a:r>
              <a:rPr lang="id-ID" sz="2800" dirty="0" smtClean="0"/>
              <a:t>Galat selama komputasi</a:t>
            </a:r>
          </a:p>
          <a:p>
            <a:pPr lvl="1">
              <a:buFont typeface="Wingdings" pitchFamily="2" charset="2"/>
              <a:buChar char="ü"/>
            </a:pPr>
            <a:r>
              <a:rPr lang="id-ID" sz="2800" dirty="0" smtClean="0"/>
              <a:t>Galat akibat pembulatan (</a:t>
            </a:r>
            <a:r>
              <a:rPr lang="id-ID" sz="2800" i="1" dirty="0" smtClean="0"/>
              <a:t>rounded error</a:t>
            </a:r>
            <a:r>
              <a:rPr lang="id-ID" sz="2800" dirty="0" smtClean="0"/>
              <a:t>)</a:t>
            </a:r>
          </a:p>
          <a:p>
            <a:pPr lvl="1">
              <a:buNone/>
            </a:pPr>
            <a:r>
              <a:rPr lang="id-ID" sz="2800" dirty="0" smtClean="0"/>
              <a:t>	Kesalahan akibat pembulatan </a:t>
            </a:r>
          </a:p>
          <a:p>
            <a:pPr lvl="1">
              <a:buFont typeface="Wingdings" pitchFamily="2" charset="2"/>
              <a:buChar char="ü"/>
            </a:pPr>
            <a:r>
              <a:rPr lang="id-ID" sz="2800" dirty="0" smtClean="0"/>
              <a:t>Galat akibat pemotongan (</a:t>
            </a:r>
            <a:r>
              <a:rPr lang="id-ID" sz="2800" i="1" dirty="0" smtClean="0"/>
              <a:t>truncation error</a:t>
            </a:r>
            <a:r>
              <a:rPr lang="id-ID" sz="2800" dirty="0" smtClean="0"/>
              <a:t>)</a:t>
            </a:r>
          </a:p>
          <a:p>
            <a:pPr lvl="1">
              <a:buNone/>
            </a:pPr>
            <a:r>
              <a:rPr lang="id-ID" sz="2800" dirty="0" smtClean="0"/>
              <a:t>  </a:t>
            </a:r>
            <a:r>
              <a:rPr lang="en-US" sz="2800" dirty="0" err="1" smtClean="0"/>
              <a:t>sering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Galat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id-ID" sz="2800" dirty="0" smtClean="0"/>
              <a:t> </a:t>
            </a:r>
          </a:p>
          <a:p>
            <a:pPr lvl="1">
              <a:buNone/>
            </a:pPr>
            <a:r>
              <a:rPr lang="id-ID" sz="2800" dirty="0" smtClean="0"/>
              <a:t>	Penggunaan hampiran sebagai pengganti persamaan eksak Cth: fungsi kontinu didiskritisasi dengan sejumlah titik, menghampiri nilai fungsi dengan deret Taylor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Galat Akibat Pembulatan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Pemotongan (</a:t>
            </a:r>
            <a:r>
              <a:rPr lang="id-ID" i="1" dirty="0" smtClean="0"/>
              <a:t>Chopping</a:t>
            </a:r>
            <a:r>
              <a:rPr lang="id-ID" dirty="0" smtClean="0"/>
              <a:t>)</a:t>
            </a:r>
          </a:p>
          <a:p>
            <a:r>
              <a:rPr lang="id-ID" dirty="0" smtClean="0"/>
              <a:t>Pembulatan terdekat (</a:t>
            </a:r>
            <a:r>
              <a:rPr lang="id-ID" i="1" dirty="0" smtClean="0"/>
              <a:t>Rounding</a:t>
            </a:r>
            <a:r>
              <a:rPr lang="id-ID" dirty="0" smtClean="0"/>
              <a:t>)</a:t>
            </a:r>
          </a:p>
          <a:p>
            <a:pPr>
              <a:buNone/>
            </a:pP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69876" y="2996952"/>
          <a:ext cx="10081120" cy="21422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777"/>
                <a:gridCol w="1804496"/>
                <a:gridCol w="1660136"/>
                <a:gridCol w="1660136"/>
                <a:gridCol w="1780439"/>
                <a:gridCol w="1660136"/>
              </a:tblGrid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Bilangan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Pemotongan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Pembulatan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Bilangan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Pemotongan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Pembulatan</a:t>
                      </a:r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2.749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2.849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2.750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2.850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2.751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2.851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2.9</a:t>
                      </a:r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2.799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2.7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2.899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2.8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2.9</a:t>
                      </a:r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41884" y="5373216"/>
            <a:ext cx="93610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Amati Tabel diatas dan simpulkan aturan pembulatan terdekat untuk 1 desimal</a:t>
            </a:r>
            <a:endParaRPr lang="id-ID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(lakukan pembulatan 2 &amp; 3 desimal)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97868" y="2060848"/>
          <a:ext cx="10081120" cy="25706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777"/>
                <a:gridCol w="1804496"/>
                <a:gridCol w="1660136"/>
                <a:gridCol w="1660136"/>
                <a:gridCol w="1780439"/>
                <a:gridCol w="1660136"/>
              </a:tblGrid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Bilangan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Pemotongan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Pembulatan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Bilangan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Pemotongan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Pembulatan</a:t>
                      </a:r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5.3456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5.3456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28.6785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28.6785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52.5354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52.5354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235.7935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235.7935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</a:tr>
              <a:tr h="428446">
                <a:tc>
                  <a:txBody>
                    <a:bodyPr/>
                    <a:lstStyle/>
                    <a:p>
                      <a:pPr algn="r"/>
                      <a:r>
                        <a:rPr lang="id-ID" sz="2000" dirty="0" smtClean="0"/>
                        <a:t>7.245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/>
                        <a:t>7.245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6012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Deret</a:t>
            </a:r>
            <a:r>
              <a:rPr lang="en-US" dirty="0" smtClean="0"/>
              <a:t> Taylor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2" y="990600"/>
            <a:ext cx="10201199" cy="2895600"/>
          </a:xfrm>
        </p:spPr>
        <p:txBody>
          <a:bodyPr/>
          <a:lstStyle/>
          <a:p>
            <a:r>
              <a:rPr lang="en-US" dirty="0" smtClean="0"/>
              <a:t>Tools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numerik</a:t>
            </a:r>
            <a:r>
              <a:rPr lang="id-ID" dirty="0" smtClean="0"/>
              <a:t> dan menghampiri fungsi</a:t>
            </a:r>
            <a:endParaRPr lang="en-US" dirty="0" smtClean="0"/>
          </a:p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Andaikan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dirty="0" smtClean="0">
                <a:latin typeface="Times New Roman"/>
                <a:cs typeface="Times New Roman"/>
              </a:rPr>
              <a:t>΄, </a:t>
            </a:r>
            <a:r>
              <a:rPr lang="en-US" i="1" dirty="0" smtClean="0">
                <a:latin typeface="Times New Roman"/>
                <a:cs typeface="Times New Roman"/>
              </a:rPr>
              <a:t>f </a:t>
            </a:r>
            <a:r>
              <a:rPr lang="el-GR" dirty="0" smtClean="0">
                <a:latin typeface="Times New Roman"/>
                <a:cs typeface="Times New Roman"/>
              </a:rPr>
              <a:t>΄΄</a:t>
            </a:r>
            <a:r>
              <a:rPr lang="en-US" dirty="0" smtClean="0">
                <a:latin typeface="Times New Roman"/>
                <a:cs typeface="Times New Roman"/>
              </a:rPr>
              <a:t>,…</a:t>
            </a:r>
            <a:r>
              <a:rPr lang="el-GR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[</a:t>
            </a:r>
            <a:r>
              <a:rPr lang="en-US" dirty="0" err="1" smtClean="0"/>
              <a:t>a,b</a:t>
            </a:r>
            <a:r>
              <a:rPr lang="en-US" dirty="0" smtClean="0"/>
              <a:t>]. </a:t>
            </a:r>
            <a:r>
              <a:rPr lang="en-US" dirty="0" err="1" smtClean="0"/>
              <a:t>Misalkan</a:t>
            </a:r>
            <a:r>
              <a:rPr lang="en-US" dirty="0" smtClean="0"/>
              <a:t> x</a:t>
            </a:r>
            <a:r>
              <a:rPr lang="en-US" sz="1200" dirty="0" smtClean="0"/>
              <a:t>0</a:t>
            </a:r>
            <a:r>
              <a:rPr lang="en-US" dirty="0" smtClean="0"/>
              <a:t>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 smtClean="0"/>
              <a:t>[</a:t>
            </a:r>
            <a:r>
              <a:rPr lang="en-US" dirty="0" err="1" smtClean="0"/>
              <a:t>a,b</a:t>
            </a:r>
            <a:r>
              <a:rPr lang="en-US" dirty="0" smtClean="0"/>
              <a:t>]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x </a:t>
            </a:r>
            <a:r>
              <a:rPr lang="en-US" dirty="0" err="1" smtClean="0"/>
              <a:t>disekitar</a:t>
            </a:r>
            <a:r>
              <a:rPr lang="en-US" dirty="0" smtClean="0"/>
              <a:t> x</a:t>
            </a:r>
            <a:r>
              <a:rPr lang="en-US" sz="1200" dirty="0" smtClean="0"/>
              <a:t>0, </a:t>
            </a:r>
            <a:r>
              <a:rPr lang="en-US" dirty="0" smtClean="0"/>
              <a:t>x </a:t>
            </a:r>
            <a:r>
              <a:rPr lang="en-US" dirty="0" smtClean="0">
                <a:latin typeface="Arial Unicode MS"/>
                <a:ea typeface="Arial Unicode MS"/>
                <a:cs typeface="Arial Unicode MS"/>
              </a:rPr>
              <a:t>∈ </a:t>
            </a:r>
            <a:r>
              <a:rPr lang="en-US" dirty="0" smtClean="0"/>
              <a:t>[</a:t>
            </a:r>
            <a:r>
              <a:rPr lang="en-US" dirty="0" err="1" smtClean="0"/>
              <a:t>a,b</a:t>
            </a:r>
            <a:r>
              <a:rPr lang="en-US" dirty="0" smtClean="0"/>
              <a:t>]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diekspansi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Taylor </a:t>
            </a:r>
            <a:r>
              <a:rPr lang="en-US" dirty="0" err="1" smtClean="0"/>
              <a:t>menjadi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624013" y="3043238"/>
          <a:ext cx="9475787" cy="842962"/>
        </p:xfrm>
        <a:graphic>
          <a:graphicData uri="http://schemas.openxmlformats.org/presentationml/2006/ole">
            <p:oleObj spid="_x0000_s1026" name="Equation" r:id="rId4" imgW="4724280" imgH="41904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598612" y="4948535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x</a:t>
            </a:r>
            <a:r>
              <a:rPr lang="en-US" sz="1200" dirty="0" smtClean="0"/>
              <a:t>0</a:t>
            </a:r>
            <a:r>
              <a:rPr lang="en-US" sz="2400" dirty="0" smtClean="0"/>
              <a:t> =0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deret</a:t>
            </a:r>
            <a:r>
              <a:rPr lang="en-US" sz="2400" dirty="0" smtClean="0"/>
              <a:t> Taylor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deret</a:t>
            </a:r>
            <a:r>
              <a:rPr lang="en-US" sz="2400" dirty="0" smtClean="0"/>
              <a:t> </a:t>
            </a:r>
            <a:r>
              <a:rPr lang="en-US" sz="2400" dirty="0" err="1" smtClean="0"/>
              <a:t>Maclaurin</a:t>
            </a:r>
            <a:endParaRPr lang="en-US" sz="2400" dirty="0" smtClean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822226" y="5394349"/>
          <a:ext cx="6648450" cy="842963"/>
        </p:xfrm>
        <a:graphic>
          <a:graphicData uri="http://schemas.openxmlformats.org/presentationml/2006/ole">
            <p:oleObj spid="_x0000_s1027" name="Equation" r:id="rId5" imgW="3314520" imgH="41904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674812" y="38100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x - x</a:t>
            </a:r>
            <a:r>
              <a:rPr lang="en-US" sz="1200" dirty="0" smtClean="0"/>
              <a:t>0</a:t>
            </a:r>
            <a:r>
              <a:rPr lang="en-US" sz="2400" dirty="0" smtClean="0"/>
              <a:t> = h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deret</a:t>
            </a:r>
            <a:r>
              <a:rPr lang="en-US" sz="2400" dirty="0" smtClean="0"/>
              <a:t> Taylor </a:t>
            </a:r>
            <a:r>
              <a:rPr lang="en-US" sz="2400" dirty="0" err="1" smtClean="0"/>
              <a:t>dituliskan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endParaRPr lang="en-US" sz="2400" dirty="0" smtClean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674812" y="4186238"/>
          <a:ext cx="7208838" cy="842962"/>
        </p:xfrm>
        <a:graphic>
          <a:graphicData uri="http://schemas.openxmlformats.org/presentationml/2006/ole">
            <p:oleObj spid="_x0000_s1028" name="Equation" r:id="rId6" imgW="3593880" imgH="4190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85800"/>
          </a:xfrm>
        </p:spPr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3" y="1143000"/>
            <a:ext cx="9601200" cy="5029200"/>
          </a:xfrm>
        </p:spPr>
        <p:txBody>
          <a:bodyPr/>
          <a:lstStyle/>
          <a:p>
            <a:r>
              <a:rPr lang="en-US" dirty="0" err="1" smtClean="0"/>
              <a:t>Hampiri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          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Taylor </a:t>
            </a:r>
            <a:r>
              <a:rPr lang="en-US" dirty="0" err="1" smtClean="0"/>
              <a:t>disekitar</a:t>
            </a:r>
            <a:r>
              <a:rPr lang="en-US" dirty="0" smtClean="0"/>
              <a:t> x</a:t>
            </a:r>
            <a:r>
              <a:rPr lang="en-US" sz="1200" dirty="0" smtClean="0"/>
              <a:t>0</a:t>
            </a:r>
            <a:r>
              <a:rPr lang="en-US" dirty="0" smtClean="0"/>
              <a:t>=1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56012" y="1143000"/>
          <a:ext cx="1706563" cy="407987"/>
        </p:xfrm>
        <a:graphic>
          <a:graphicData uri="http://schemas.openxmlformats.org/presentationml/2006/ole">
            <p:oleObj spid="_x0000_s2050" name="Equation" r:id="rId4" imgW="850680" imgH="203040" progId="Equation.3">
              <p:embed/>
            </p:oleObj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598613" y="2114550"/>
          <a:ext cx="2630487" cy="1714500"/>
        </p:xfrm>
        <a:graphic>
          <a:graphicData uri="http://schemas.openxmlformats.org/presentationml/2006/ole">
            <p:oleObj spid="_x0000_s2051" name="Equation" r:id="rId5" imgW="1054080" imgH="685800" progId="Equation.3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4418012" y="27432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989012" y="4191000"/>
          <a:ext cx="10806113" cy="1651000"/>
        </p:xfrm>
        <a:graphic>
          <a:graphicData uri="http://schemas.openxmlformats.org/presentationml/2006/ole">
            <p:oleObj spid="_x0000_s2052" name="Equation" r:id="rId6" imgW="4330440" imgH="660240" progId="Equation.DSMT4">
              <p:embed/>
            </p:oleObj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5484812" y="2057400"/>
          <a:ext cx="6469063" cy="1685925"/>
        </p:xfrm>
        <a:graphic>
          <a:graphicData uri="http://schemas.openxmlformats.org/presentationml/2006/ole">
            <p:oleObj spid="_x0000_s2053" name="Equation" r:id="rId7" imgW="3225600" imgH="838080" progId="Equation.3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0361612" y="5257800"/>
          <a:ext cx="1069975" cy="458788"/>
        </p:xfrm>
        <a:graphic>
          <a:graphicData uri="http://schemas.openxmlformats.org/presentationml/2006/ole">
            <p:oleObj spid="_x0000_s2054" name="Equation" r:id="rId8" imgW="533160" imgH="177480" progId="Equation.3">
              <p:embed/>
            </p:oleObj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1244600" y="5805488"/>
          <a:ext cx="2138363" cy="407987"/>
        </p:xfrm>
        <a:graphic>
          <a:graphicData uri="http://schemas.openxmlformats.org/presentationml/2006/ole">
            <p:oleObj spid="_x0000_s2055" name="Equation" r:id="rId9" imgW="106668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dirty="0" smtClean="0"/>
              <a:t>Identitas Mata Kuliah</a:t>
            </a:r>
            <a:endParaRPr lang="en-US" sz="4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Nama Mata Kuliah 	: Metode Numerik</a:t>
            </a:r>
          </a:p>
          <a:p>
            <a:r>
              <a:rPr lang="id-ID" sz="3200" dirty="0" smtClean="0"/>
              <a:t>Kode Mata Kuliah		: IF 34221</a:t>
            </a:r>
          </a:p>
          <a:p>
            <a:r>
              <a:rPr lang="id-ID" sz="3200" dirty="0" smtClean="0"/>
              <a:t>Kredit				: 3 SKS</a:t>
            </a:r>
          </a:p>
          <a:p>
            <a:r>
              <a:rPr lang="id-ID" sz="3200" dirty="0" smtClean="0"/>
              <a:t>Semester 			: IV</a:t>
            </a:r>
          </a:p>
          <a:p>
            <a:r>
              <a:rPr lang="id-ID" sz="3200" dirty="0" smtClean="0"/>
              <a:t>Jurusan 			: Teknik Informatika/S1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7082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 err="1" smtClean="0"/>
              <a:t>Galat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3813" y="1219200"/>
            <a:ext cx="9601200" cy="1371600"/>
          </a:xfrm>
        </p:spPr>
        <p:txBody>
          <a:bodyPr/>
          <a:lstStyle/>
          <a:p>
            <a:pPr marL="452438" indent="-457200"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menghitung</a:t>
            </a:r>
            <a:r>
              <a:rPr lang="en-US" dirty="0" smtClean="0"/>
              <a:t> </a:t>
            </a:r>
            <a:r>
              <a:rPr lang="en-US" dirty="0" err="1" smtClean="0"/>
              <a:t>galat</a:t>
            </a:r>
            <a:endParaRPr lang="en-US" dirty="0" smtClean="0"/>
          </a:p>
        </p:txBody>
      </p:sp>
      <p:grpSp>
        <p:nvGrpSpPr>
          <p:cNvPr id="2" name="Group 12"/>
          <p:cNvGrpSpPr/>
          <p:nvPr/>
        </p:nvGrpSpPr>
        <p:grpSpPr>
          <a:xfrm>
            <a:off x="1598612" y="3276600"/>
            <a:ext cx="1676400" cy="1066800"/>
            <a:chOff x="2055812" y="3581400"/>
            <a:chExt cx="1676400" cy="1066800"/>
          </a:xfrm>
        </p:grpSpPr>
        <p:sp>
          <p:nvSpPr>
            <p:cNvPr id="7" name="Oval 6"/>
            <p:cNvSpPr/>
            <p:nvPr/>
          </p:nvSpPr>
          <p:spPr>
            <a:xfrm>
              <a:off x="2055812" y="3581400"/>
              <a:ext cx="1447800" cy="1066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0612" y="3918668"/>
              <a:ext cx="13716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</a:rPr>
                <a:t>Galat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884612" y="2438400"/>
            <a:ext cx="2057400" cy="838200"/>
            <a:chOff x="4951412" y="2514600"/>
            <a:chExt cx="2057400" cy="838200"/>
          </a:xfrm>
        </p:grpSpPr>
        <p:sp>
          <p:nvSpPr>
            <p:cNvPr id="11" name="Oval 10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</a:rPr>
                <a:t>Galat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Mutlak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808412" y="4267200"/>
            <a:ext cx="2057400" cy="838200"/>
            <a:chOff x="4951412" y="2514600"/>
            <a:chExt cx="2057400" cy="838200"/>
          </a:xfrm>
        </p:grpSpPr>
        <p:sp>
          <p:nvSpPr>
            <p:cNvPr id="17" name="Oval 16"/>
            <p:cNvSpPr/>
            <p:nvPr/>
          </p:nvSpPr>
          <p:spPr>
            <a:xfrm>
              <a:off x="4951412" y="2514600"/>
              <a:ext cx="20574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7612" y="2743200"/>
              <a:ext cx="19812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err="1" smtClean="0">
                  <a:solidFill>
                    <a:schemeClr val="bg1"/>
                  </a:solidFill>
                </a:rPr>
                <a:t>Galat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Relatif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56412" y="2667000"/>
            <a:ext cx="3342456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Galat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Sejati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780212" y="4572000"/>
            <a:ext cx="4953000" cy="369332"/>
          </a:xfrm>
          <a:prstGeom prst="rect">
            <a:avLst/>
          </a:prstGeom>
          <a:solidFill>
            <a:srgbClr val="FF9966"/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 smtClean="0"/>
              <a:t>Galat</a:t>
            </a:r>
            <a:r>
              <a:rPr lang="en-US" sz="2000" dirty="0" smtClean="0"/>
              <a:t>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Hampiran</a:t>
            </a:r>
            <a:endParaRPr lang="en-US" sz="2000" dirty="0"/>
          </a:p>
        </p:txBody>
      </p:sp>
      <p:grpSp>
        <p:nvGrpSpPr>
          <p:cNvPr id="9" name="Group 26"/>
          <p:cNvGrpSpPr/>
          <p:nvPr/>
        </p:nvGrpSpPr>
        <p:grpSpPr>
          <a:xfrm>
            <a:off x="6704011" y="457200"/>
            <a:ext cx="4343400" cy="1906588"/>
            <a:chOff x="6409044" y="1295400"/>
            <a:chExt cx="4903839" cy="2189045"/>
          </a:xfrm>
        </p:grpSpPr>
        <p:sp>
          <p:nvSpPr>
            <p:cNvPr id="26" name="Rectangle 25"/>
            <p:cNvSpPr/>
            <p:nvPr/>
          </p:nvSpPr>
          <p:spPr>
            <a:xfrm>
              <a:off x="6409044" y="1295400"/>
              <a:ext cx="4903839" cy="2099733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6658181" y="1554221"/>
            <a:ext cx="1539620" cy="555919"/>
          </p:xfrm>
          <a:graphic>
            <a:graphicData uri="http://schemas.openxmlformats.org/presentationml/2006/ole">
              <p:oleObj spid="_x0000_s5122" name="Equation" r:id="rId4" imgW="634680" imgH="228600" progId="Equation.DSMT4">
                <p:embed/>
              </p:oleObj>
            </a:graphicData>
          </a:graphic>
        </p:graphicFrame>
        <p:graphicFrame>
          <p:nvGraphicFramePr>
            <p:cNvPr id="4099" name="Object 4"/>
            <p:cNvGraphicFramePr>
              <a:graphicFrameLocks noChangeAspect="1"/>
            </p:cNvGraphicFramePr>
            <p:nvPr/>
          </p:nvGraphicFramePr>
          <p:xfrm>
            <a:off x="6814115" y="1927872"/>
            <a:ext cx="4140303" cy="1556573"/>
          </p:xfrm>
          <a:graphic>
            <a:graphicData uri="http://schemas.openxmlformats.org/presentationml/2006/ole">
              <p:oleObj spid="_x0000_s5123" name="Equation" r:id="rId5" imgW="1688760" imgH="634680" progId="Equation.DSMT4">
                <p:embed/>
              </p:oleObj>
            </a:graphicData>
          </a:graphic>
        </p:graphicFrame>
      </p:grpSp>
      <p:grpSp>
        <p:nvGrpSpPr>
          <p:cNvPr id="10" name="Group 27"/>
          <p:cNvGrpSpPr/>
          <p:nvPr/>
        </p:nvGrpSpPr>
        <p:grpSpPr>
          <a:xfrm>
            <a:off x="6850062" y="3048000"/>
            <a:ext cx="3348805" cy="1219200"/>
            <a:chOff x="5555455" y="1470378"/>
            <a:chExt cx="4104706" cy="1399822"/>
          </a:xfrm>
        </p:grpSpPr>
        <p:sp>
          <p:nvSpPr>
            <p:cNvPr id="29" name="Rectangle 28"/>
            <p:cNvSpPr/>
            <p:nvPr/>
          </p:nvSpPr>
          <p:spPr>
            <a:xfrm>
              <a:off x="5600117" y="1470378"/>
              <a:ext cx="4060044" cy="13998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5555455" y="1497719"/>
            <a:ext cx="4062902" cy="818385"/>
          </p:xfrm>
          <a:graphic>
            <a:graphicData uri="http://schemas.openxmlformats.org/presentationml/2006/ole">
              <p:oleObj spid="_x0000_s5124" name="Equation" r:id="rId6" imgW="1676160" imgH="368280" progId="Equation.DSMT4">
                <p:embed/>
              </p:oleObj>
            </a:graphicData>
          </a:graphic>
        </p:graphicFrame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6605622" y="2184870"/>
            <a:ext cx="2402419" cy="513997"/>
          </p:xfrm>
          <a:graphic>
            <a:graphicData uri="http://schemas.openxmlformats.org/presentationml/2006/ole">
              <p:oleObj spid="_x0000_s5125" name="Equation" r:id="rId7" imgW="952200" imgH="203040" progId="Equation.DSMT4">
                <p:embed/>
              </p:oleObj>
            </a:graphicData>
          </a:graphic>
        </p:graphicFrame>
      </p:grpSp>
      <p:grpSp>
        <p:nvGrpSpPr>
          <p:cNvPr id="13" name="Group 31"/>
          <p:cNvGrpSpPr/>
          <p:nvPr/>
        </p:nvGrpSpPr>
        <p:grpSpPr>
          <a:xfrm>
            <a:off x="6780212" y="4953000"/>
            <a:ext cx="4953000" cy="1524000"/>
            <a:chOff x="5462689" y="1382889"/>
            <a:chExt cx="5678128" cy="1749778"/>
          </a:xfrm>
        </p:grpSpPr>
        <p:sp>
          <p:nvSpPr>
            <p:cNvPr id="33" name="Rectangle 32"/>
            <p:cNvSpPr/>
            <p:nvPr/>
          </p:nvSpPr>
          <p:spPr>
            <a:xfrm>
              <a:off x="5462689" y="1382889"/>
              <a:ext cx="5678128" cy="174977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endParaRPr lang="en-US" sz="2400" b="1">
                <a:ln/>
                <a:solidFill>
                  <a:schemeClr val="accent3"/>
                </a:solidFill>
              </a:endParaRPr>
            </a:p>
          </p:txBody>
        </p:sp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5975906" y="2193985"/>
            <a:ext cx="4651697" cy="909519"/>
          </p:xfrm>
          <a:graphic>
            <a:graphicData uri="http://schemas.openxmlformats.org/presentationml/2006/ole">
              <p:oleObj spid="_x0000_s5127" name="Equation" r:id="rId8" imgW="2082600" imgH="406080" progId="Equation.DSMT4">
                <p:embed/>
              </p:oleObj>
            </a:graphicData>
          </a:graphic>
        </p:graphicFrame>
      </p:grp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3732212" y="5943600"/>
          <a:ext cx="2724150" cy="441325"/>
        </p:xfrm>
        <a:graphic>
          <a:graphicData uri="http://schemas.openxmlformats.org/presentationml/2006/ole">
            <p:oleObj spid="_x0000_s5128" name="Equation" r:id="rId9" imgW="1231560" imgH="228600" progId="Equation.3">
              <p:embed/>
            </p:oleObj>
          </a:graphicData>
        </a:graphic>
      </p:graphicFrame>
      <p:sp>
        <p:nvSpPr>
          <p:cNvPr id="37" name="Right Arrow 36"/>
          <p:cNvSpPr/>
          <p:nvPr/>
        </p:nvSpPr>
        <p:spPr>
          <a:xfrm rot="19890091">
            <a:off x="2970212" y="2895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Right Arrow 37"/>
          <p:cNvSpPr/>
          <p:nvPr/>
        </p:nvSpPr>
        <p:spPr>
          <a:xfrm rot="19890091">
            <a:off x="5731860" y="18394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Right Arrow 38"/>
          <p:cNvSpPr/>
          <p:nvPr/>
        </p:nvSpPr>
        <p:spPr>
          <a:xfrm rot="1175780">
            <a:off x="2895764" y="4161509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Right Arrow 39"/>
          <p:cNvSpPr/>
          <p:nvPr/>
        </p:nvSpPr>
        <p:spPr>
          <a:xfrm rot="19890091">
            <a:off x="5884261" y="3592035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Right Arrow 40"/>
          <p:cNvSpPr/>
          <p:nvPr/>
        </p:nvSpPr>
        <p:spPr>
          <a:xfrm rot="1175780">
            <a:off x="5867566" y="4999708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7959725" y="4965700"/>
          <a:ext cx="2647950" cy="790575"/>
        </p:xfrm>
        <a:graphic>
          <a:graphicData uri="http://schemas.openxmlformats.org/presentationml/2006/ole">
            <p:oleObj spid="_x0000_s5129" name="Equation" r:id="rId10" imgW="1358640" imgH="40608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4" grpId="0" animBg="1"/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Hampiri nilai   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deret</a:t>
            </a:r>
            <a:r>
              <a:rPr lang="en-US" dirty="0" smtClean="0"/>
              <a:t> Taylor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id-ID" dirty="0" smtClean="0"/>
              <a:t>      kemudian aproksimasi nilai   dan lengkapi tabel dibawah ini</a:t>
            </a:r>
            <a:endParaRPr lang="id-ID" dirty="0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3454400" y="1700486"/>
          <a:ext cx="384175" cy="360362"/>
        </p:xfrm>
        <a:graphic>
          <a:graphicData uri="http://schemas.openxmlformats.org/presentationml/2006/ole">
            <p:oleObj spid="_x0000_s114689" name="Equation" r:id="rId4" imgW="203040" imgH="190440" progId="Equation.DSMT4">
              <p:embed/>
            </p:oleObj>
          </a:graphicData>
        </a:graphic>
      </p:graphicFrame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19050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14695" name="Object 7"/>
          <p:cNvGraphicFramePr>
            <a:graphicFrameLocks noChangeAspect="1"/>
          </p:cNvGraphicFramePr>
          <p:nvPr/>
        </p:nvGraphicFramePr>
        <p:xfrm>
          <a:off x="8326660" y="1664804"/>
          <a:ext cx="720080" cy="396044"/>
        </p:xfrm>
        <a:graphic>
          <a:graphicData uri="http://schemas.openxmlformats.org/presentationml/2006/ole">
            <p:oleObj spid="_x0000_s114695" name="Equation" r:id="rId5" imgW="380835" imgH="203112" progId="Equation.DSMT4">
              <p:embed/>
            </p:oleObj>
          </a:graphicData>
        </a:graphic>
      </p:graphicFrame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0" y="20955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989956" y="2932152"/>
          <a:ext cx="8125884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1471"/>
                <a:gridCol w="2031471"/>
                <a:gridCol w="2031471"/>
                <a:gridCol w="2031471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Suku </a:t>
                      </a:r>
                      <a:r>
                        <a:rPr lang="id-ID" baseline="0" dirty="0" smtClean="0"/>
                        <a:t> ke -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Nilai</a:t>
                      </a:r>
                      <a:r>
                        <a:rPr lang="id-ID" baseline="0" dirty="0" smtClean="0"/>
                        <a:t>  Hampiran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Galat  Eksak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Galat  Relatif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3886200" y="2046288"/>
          <a:ext cx="357188" cy="374650"/>
        </p:xfrm>
        <a:graphic>
          <a:graphicData uri="http://schemas.openxmlformats.org/presentationml/2006/ole">
            <p:oleObj spid="_x0000_s114698" name="Equation" r:id="rId6" imgW="190440" imgH="190440" progId="Equation.DSMT4">
              <p:embed/>
            </p:oleObj>
          </a:graphicData>
        </a:graphic>
      </p:graphicFrame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0" y="19050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id-ID" dirty="0" smtClean="0"/>
              <a:t>Orde Hampiran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69876" y="1340768"/>
            <a:ext cx="10441160" cy="4495800"/>
          </a:xfrm>
        </p:spPr>
        <p:txBody>
          <a:bodyPr>
            <a:normAutofit lnSpcReduction="10000"/>
          </a:bodyPr>
          <a:lstStyle/>
          <a:p>
            <a:r>
              <a:rPr lang="id-ID" sz="2800" dirty="0" smtClean="0"/>
              <a:t>Aproksimasi secara numerik dari solusi eksak </a:t>
            </a:r>
            <a:r>
              <a:rPr lang="id-ID" sz="2800" dirty="0" smtClean="0">
                <a:sym typeface="Wingdings" pitchFamily="2" charset="2"/>
              </a:rPr>
              <a:t> </a:t>
            </a:r>
            <a:r>
              <a:rPr lang="id-ID" sz="2800" dirty="0" smtClean="0"/>
              <a:t>membangun sebuah barisan          yang konvergen ke suatu nilai x. </a:t>
            </a:r>
          </a:p>
          <a:p>
            <a:r>
              <a:rPr lang="id-ID" sz="2800" dirty="0" smtClean="0"/>
              <a:t>         hasil perhitungan numerik disetiap iterasi </a:t>
            </a:r>
          </a:p>
          <a:p>
            <a:r>
              <a:rPr lang="id-ID" sz="2800" dirty="0" smtClean="0"/>
              <a:t>x nilai yang diharapkan adalah nilai solusi eksak</a:t>
            </a:r>
          </a:p>
          <a:p>
            <a:endParaRPr lang="id-ID" sz="2800" dirty="0" smtClean="0"/>
          </a:p>
          <a:p>
            <a:r>
              <a:rPr lang="id-ID" sz="2800" dirty="0" smtClean="0"/>
              <a:t>Banyak kemungkinan barisan   yang bisa konvergen menuju x . Perbedaannya terletak dari kecepatan konvergensi. </a:t>
            </a:r>
          </a:p>
          <a:p>
            <a:r>
              <a:rPr lang="id-ID" sz="2800" dirty="0" smtClean="0"/>
              <a:t>Untuk mengukur kecepatan konvergensi digunakan orde kekonvergenan yang dinotasikan dengan </a:t>
            </a:r>
            <a:r>
              <a:rPr lang="id-ID" sz="2800" i="1" dirty="0" smtClean="0"/>
              <a:t>O</a:t>
            </a:r>
            <a:r>
              <a:rPr lang="id-ID" sz="2800" dirty="0" smtClean="0"/>
              <a:t> (</a:t>
            </a:r>
            <a:r>
              <a:rPr lang="id-ID" sz="2800" i="1" dirty="0" smtClean="0"/>
              <a:t>big</a:t>
            </a:r>
            <a:r>
              <a:rPr lang="id-ID" sz="2800" dirty="0" smtClean="0"/>
              <a:t> – O).</a:t>
            </a: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69" name="Object 1"/>
          <p:cNvGraphicFramePr>
            <a:graphicFrameLocks noChangeAspect="1"/>
          </p:cNvGraphicFramePr>
          <p:nvPr/>
        </p:nvGraphicFramePr>
        <p:xfrm>
          <a:off x="4107643" y="1628799"/>
          <a:ext cx="1626729" cy="504057"/>
        </p:xfrm>
        <a:graphic>
          <a:graphicData uri="http://schemas.openxmlformats.org/presentationml/2006/ole">
            <p:oleObj spid="_x0000_s109569" name="Equation" r:id="rId4" imgW="672808" imgH="203112" progId="Equation.DSMT4">
              <p:embed/>
            </p:oleObj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557908" y="2132856"/>
          <a:ext cx="1624837" cy="504056"/>
        </p:xfrm>
        <a:graphic>
          <a:graphicData uri="http://schemas.openxmlformats.org/presentationml/2006/ole">
            <p:oleObj spid="_x0000_s109571" name="Equation" r:id="rId5" imgW="672808" imgH="203112" progId="Equation.DSMT4">
              <p:embed/>
            </p:oleObj>
          </a:graphicData>
        </a:graphic>
      </p:graphicFrame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5590356" y="3140968"/>
          <a:ext cx="1296144" cy="543544"/>
        </p:xfrm>
        <a:graphic>
          <a:graphicData uri="http://schemas.openxmlformats.org/presentationml/2006/ole">
            <p:oleObj spid="_x0000_s109572" name="Equation" r:id="rId6" imgW="583947" imgH="253890" progId="Equation.DSMT4">
              <p:embed/>
            </p:oleObj>
          </a:graphicData>
        </a:graphic>
      </p:graphicFrame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6310436" y="3861048"/>
          <a:ext cx="488969" cy="404664"/>
        </p:xfrm>
        <a:graphic>
          <a:graphicData uri="http://schemas.openxmlformats.org/presentationml/2006/ole">
            <p:oleObj spid="_x0000_s109574" name="Equation" r:id="rId7" imgW="279400" imgH="22860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Orde Hampiran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693912"/>
            <a:ext cx="9985176" cy="4543400"/>
          </a:xfrm>
        </p:spPr>
        <p:txBody>
          <a:bodyPr>
            <a:normAutofit fontScale="77500" lnSpcReduction="20000"/>
          </a:bodyPr>
          <a:lstStyle/>
          <a:p>
            <a:r>
              <a:rPr lang="id-ID" sz="3600" dirty="0" smtClean="0"/>
              <a:t>Misalkan        konvergen ke bilangan   untuk  </a:t>
            </a:r>
          </a:p>
          <a:p>
            <a:pPr>
              <a:buNone/>
            </a:pPr>
            <a:r>
              <a:rPr lang="id-ID" sz="3600" dirty="0" smtClean="0"/>
              <a:t>	membesar. Jika terdapat konstanta positif  p dan K sehingga 			</a:t>
            </a:r>
          </a:p>
          <a:p>
            <a:pPr>
              <a:buNone/>
            </a:pPr>
            <a:r>
              <a:rPr lang="id-ID" sz="3600" dirty="0" smtClean="0"/>
              <a:t>					      untuk semua n besar</a:t>
            </a:r>
          </a:p>
          <a:p>
            <a:r>
              <a:rPr lang="id-ID" sz="3600" dirty="0" smtClean="0"/>
              <a:t>Maka dikatakan     konvergen ke   dengan orde kekonvergenan </a:t>
            </a:r>
          </a:p>
          <a:p>
            <a:endParaRPr lang="id-ID" sz="3600" dirty="0" smtClean="0"/>
          </a:p>
          <a:p>
            <a:endParaRPr lang="id-ID" sz="3600" dirty="0" smtClean="0"/>
          </a:p>
          <a:p>
            <a:r>
              <a:rPr lang="id-ID" sz="3600" dirty="0" smtClean="0"/>
              <a:t>Persamaan ini menyatakan      dengan kecepatan konvergensi </a:t>
            </a:r>
          </a:p>
          <a:p>
            <a:pPr lvl="0">
              <a:buNone/>
            </a:pPr>
            <a:endParaRPr lang="id-ID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91" name="Rectangle 3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0" name="Object 34"/>
          <p:cNvGraphicFramePr>
            <a:graphicFrameLocks noChangeAspect="1"/>
          </p:cNvGraphicFramePr>
          <p:nvPr/>
        </p:nvGraphicFramePr>
        <p:xfrm>
          <a:off x="3268098" y="1494386"/>
          <a:ext cx="1026114" cy="638470"/>
        </p:xfrm>
        <a:graphic>
          <a:graphicData uri="http://schemas.openxmlformats.org/presentationml/2006/ole">
            <p:oleObj spid="_x0000_s121890" name="Equation" r:id="rId4" imgW="431425" imgH="266469" progId="Equation.DSMT4">
              <p:embed/>
            </p:oleObj>
          </a:graphicData>
        </a:graphic>
      </p:graphicFrame>
      <p:sp>
        <p:nvSpPr>
          <p:cNvPr id="121893" name="Rectangle 3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2" name="Object 36"/>
          <p:cNvGraphicFramePr>
            <a:graphicFrameLocks noChangeAspect="1"/>
          </p:cNvGraphicFramePr>
          <p:nvPr/>
        </p:nvGraphicFramePr>
        <p:xfrm>
          <a:off x="8110636" y="1700808"/>
          <a:ext cx="360040" cy="360040"/>
        </p:xfrm>
        <a:graphic>
          <a:graphicData uri="http://schemas.openxmlformats.org/presentationml/2006/ole">
            <p:oleObj spid="_x0000_s121892" name="Equation" r:id="rId5" imgW="139700" imgH="139700" progId="Equation.DSMT4">
              <p:embed/>
            </p:oleObj>
          </a:graphicData>
        </a:graphic>
      </p:graphicFrame>
      <p:sp>
        <p:nvSpPr>
          <p:cNvPr id="121895" name="Rectangle 39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4" name="Object 38"/>
          <p:cNvGraphicFramePr>
            <a:graphicFrameLocks noChangeAspect="1"/>
          </p:cNvGraphicFramePr>
          <p:nvPr/>
        </p:nvGraphicFramePr>
        <p:xfrm>
          <a:off x="9449788" y="1700808"/>
          <a:ext cx="461048" cy="360040"/>
        </p:xfrm>
        <a:graphic>
          <a:graphicData uri="http://schemas.openxmlformats.org/presentationml/2006/ole">
            <p:oleObj spid="_x0000_s121894" name="Equation" r:id="rId6" imgW="114102" imgH="126780" progId="Equation.DSMT4">
              <p:embed/>
            </p:oleObj>
          </a:graphicData>
        </a:graphic>
      </p:graphicFrame>
      <p:sp>
        <p:nvSpPr>
          <p:cNvPr id="121897" name="Rectangle 41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896" name="Object 40"/>
          <p:cNvGraphicFramePr>
            <a:graphicFrameLocks noChangeAspect="1"/>
          </p:cNvGraphicFramePr>
          <p:nvPr/>
        </p:nvGraphicFramePr>
        <p:xfrm>
          <a:off x="4078188" y="2636912"/>
          <a:ext cx="1949754" cy="792088"/>
        </p:xfrm>
        <a:graphic>
          <a:graphicData uri="http://schemas.openxmlformats.org/presentationml/2006/ole">
            <p:oleObj spid="_x0000_s121896" name="Equation" r:id="rId7" imgW="914400" imgH="368300" progId="Equation.DSMT4">
              <p:embed/>
            </p:oleObj>
          </a:graphicData>
        </a:graphic>
      </p:graphicFrame>
      <p:sp>
        <p:nvSpPr>
          <p:cNvPr id="121899" name="Rectangle 43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21901" name="Rectangle 4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0" name="Object 44"/>
          <p:cNvGraphicFramePr>
            <a:graphicFrameLocks noChangeAspect="1"/>
          </p:cNvGraphicFramePr>
          <p:nvPr/>
        </p:nvGraphicFramePr>
        <p:xfrm>
          <a:off x="4150196" y="3384376"/>
          <a:ext cx="766080" cy="476672"/>
        </p:xfrm>
        <a:graphic>
          <a:graphicData uri="http://schemas.openxmlformats.org/presentationml/2006/ole">
            <p:oleObj spid="_x0000_s121900" name="Equation" r:id="rId8" imgW="431425" imgH="266469" progId="Equation.DSMT4">
              <p:embed/>
            </p:oleObj>
          </a:graphicData>
        </a:graphic>
      </p:graphicFrame>
      <p:sp>
        <p:nvSpPr>
          <p:cNvPr id="121903" name="Rectangle 47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2" name="Object 46"/>
          <p:cNvGraphicFramePr>
            <a:graphicFrameLocks noChangeAspect="1"/>
          </p:cNvGraphicFramePr>
          <p:nvPr/>
        </p:nvGraphicFramePr>
        <p:xfrm>
          <a:off x="7174531" y="3501008"/>
          <a:ext cx="360041" cy="358506"/>
        </p:xfrm>
        <a:graphic>
          <a:graphicData uri="http://schemas.openxmlformats.org/presentationml/2006/ole">
            <p:oleObj spid="_x0000_s121902" name="Equation" r:id="rId9" imgW="139700" imgH="139700" progId="Equation.DSMT4">
              <p:embed/>
            </p:oleObj>
          </a:graphicData>
        </a:graphic>
      </p:graphicFrame>
      <p:sp>
        <p:nvSpPr>
          <p:cNvPr id="121905" name="Rectangle 49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4" name="Object 48"/>
          <p:cNvGraphicFramePr>
            <a:graphicFrameLocks noChangeAspect="1"/>
          </p:cNvGraphicFramePr>
          <p:nvPr/>
        </p:nvGraphicFramePr>
        <p:xfrm>
          <a:off x="4150196" y="3789040"/>
          <a:ext cx="625240" cy="548680"/>
        </p:xfrm>
        <a:graphic>
          <a:graphicData uri="http://schemas.openxmlformats.org/presentationml/2006/ole">
            <p:oleObj spid="_x0000_s121904" name="Equation" r:id="rId10" imgW="469696" imgH="406224" progId="Equation.DSMT4">
              <p:embed/>
            </p:oleObj>
          </a:graphicData>
        </a:graphic>
      </p:graphicFrame>
      <p:sp>
        <p:nvSpPr>
          <p:cNvPr id="121907" name="Rectangle 51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6" name="Object 50"/>
          <p:cNvGraphicFramePr>
            <a:graphicFrameLocks noChangeAspect="1"/>
          </p:cNvGraphicFramePr>
          <p:nvPr/>
        </p:nvGraphicFramePr>
        <p:xfrm>
          <a:off x="4942284" y="4221088"/>
          <a:ext cx="2134435" cy="908720"/>
        </p:xfrm>
        <a:graphic>
          <a:graphicData uri="http://schemas.openxmlformats.org/presentationml/2006/ole">
            <p:oleObj spid="_x0000_s121906" name="Equation" r:id="rId11" imgW="977476" imgH="406224" progId="Equation.DSMT4">
              <p:embed/>
            </p:oleObj>
          </a:graphicData>
        </a:graphic>
      </p:graphicFrame>
      <p:sp>
        <p:nvSpPr>
          <p:cNvPr id="121909" name="Rectangle 53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08" name="Object 52"/>
          <p:cNvGraphicFramePr>
            <a:graphicFrameLocks noChangeAspect="1"/>
          </p:cNvGraphicFramePr>
          <p:nvPr/>
        </p:nvGraphicFramePr>
        <p:xfrm>
          <a:off x="6022404" y="5229200"/>
          <a:ext cx="919691" cy="404664"/>
        </p:xfrm>
        <a:graphic>
          <a:graphicData uri="http://schemas.openxmlformats.org/presentationml/2006/ole">
            <p:oleObj spid="_x0000_s121908" name="Equation" r:id="rId12" imgW="482391" imgH="203112" progId="Equation.DSMT4">
              <p:embed/>
            </p:oleObj>
          </a:graphicData>
        </a:graphic>
      </p:graphicFrame>
      <p:sp>
        <p:nvSpPr>
          <p:cNvPr id="121911" name="Rectangle 55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1910" name="Object 54"/>
          <p:cNvGraphicFramePr>
            <a:graphicFrameLocks noChangeAspect="1"/>
          </p:cNvGraphicFramePr>
          <p:nvPr/>
        </p:nvGraphicFramePr>
        <p:xfrm>
          <a:off x="3574132" y="5589240"/>
          <a:ext cx="360040" cy="610503"/>
        </p:xfrm>
        <a:graphic>
          <a:graphicData uri="http://schemas.openxmlformats.org/presentationml/2006/ole">
            <p:oleObj spid="_x0000_s121910" name="Equation" r:id="rId13" imgW="215806" imgH="3681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59768"/>
          </a:xfrm>
        </p:spPr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340768"/>
            <a:ext cx="9601200" cy="44958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Diberikan dua barisan berikut</a:t>
            </a:r>
          </a:p>
          <a:p>
            <a:pPr>
              <a:buNone/>
            </a:pPr>
            <a:endParaRPr lang="id-ID" sz="2800" dirty="0" smtClean="0"/>
          </a:p>
          <a:p>
            <a:r>
              <a:rPr lang="id-ID" sz="2800" dirty="0" smtClean="0"/>
              <a:t>Memiliki           dan </a:t>
            </a:r>
          </a:p>
          <a:p>
            <a:r>
              <a:rPr lang="id-ID" sz="2800" dirty="0" smtClean="0"/>
              <a:t>Tentukan mana yang lebih cepat konvergen</a:t>
            </a:r>
          </a:p>
          <a:p>
            <a:r>
              <a:rPr lang="id-ID" sz="2800" dirty="0" smtClean="0"/>
              <a:t>Persamaan diatas dapat dituliskan kembali menjadi</a:t>
            </a:r>
          </a:p>
          <a:p>
            <a:pPr>
              <a:buNone/>
            </a:pPr>
            <a:r>
              <a:rPr lang="id-ID" sz="2800" dirty="0" smtClean="0"/>
              <a:t>                   dan           dengan </a:t>
            </a:r>
          </a:p>
          <a:p>
            <a:pPr>
              <a:buNone/>
            </a:pPr>
            <a:endParaRPr lang="id-ID" sz="2800" dirty="0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3934172" y="1700808"/>
          <a:ext cx="952722" cy="864096"/>
        </p:xfrm>
        <a:graphic>
          <a:graphicData uri="http://schemas.openxmlformats.org/presentationml/2006/ole">
            <p:oleObj spid="_x0000_s122881" name="Equation" r:id="rId4" imgW="406224" imgH="368140" progId="Equation.DSMT4">
              <p:embed/>
            </p:oleObj>
          </a:graphicData>
        </a:graphic>
      </p:graphicFrame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6526460" y="1700808"/>
          <a:ext cx="1085660" cy="864096"/>
        </p:xfrm>
        <a:graphic>
          <a:graphicData uri="http://schemas.openxmlformats.org/presentationml/2006/ole">
            <p:oleObj spid="_x0000_s122883" name="Equation" r:id="rId5" imgW="469900" imgH="368300" progId="Equation.DSMT4">
              <p:embed/>
            </p:oleObj>
          </a:graphicData>
        </a:graphic>
      </p:graphicFrame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3027363" y="2565152"/>
          <a:ext cx="1727200" cy="431800"/>
        </p:xfrm>
        <a:graphic>
          <a:graphicData uri="http://schemas.openxmlformats.org/presentationml/2006/ole">
            <p:oleObj spid="_x0000_s122885" name="Equation" r:id="rId6" imgW="876240" imgH="215640" progId="Equation.DSMT4">
              <p:embed/>
            </p:oleObj>
          </a:graphicData>
        </a:graphic>
      </p:graphicFrame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5472113" y="2564135"/>
          <a:ext cx="1712912" cy="504825"/>
        </p:xfrm>
        <a:graphic>
          <a:graphicData uri="http://schemas.openxmlformats.org/presentationml/2006/ole">
            <p:oleObj spid="_x0000_s122887" name="Equation" r:id="rId7" imgW="914400" imgH="266400" progId="Equation.DSMT4">
              <p:embed/>
            </p:oleObj>
          </a:graphicData>
        </a:graphic>
      </p:graphicFrame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0"/>
            <a:ext cx="12188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122891" name="Object 11"/>
          <p:cNvGraphicFramePr>
            <a:graphicFrameLocks noChangeAspect="1"/>
          </p:cNvGraphicFramePr>
          <p:nvPr/>
        </p:nvGraphicFramePr>
        <p:xfrm>
          <a:off x="2854052" y="4293096"/>
          <a:ext cx="1797768" cy="478408"/>
        </p:xfrm>
        <a:graphic>
          <a:graphicData uri="http://schemas.openxmlformats.org/presentationml/2006/ole">
            <p:oleObj spid="_x0000_s122891" name="Equation" r:id="rId8" imgW="774360" imgH="203040" progId="Equation.DSMT4">
              <p:embed/>
            </p:oleObj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/>
        </p:nvGraphicFramePr>
        <p:xfrm>
          <a:off x="5446340" y="4221088"/>
          <a:ext cx="1850947" cy="577626"/>
        </p:xfrm>
        <a:graphic>
          <a:graphicData uri="http://schemas.openxmlformats.org/presentationml/2006/ole">
            <p:oleObj spid="_x0000_s122893" name="Equation" r:id="rId9" imgW="863280" imgH="2664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8562032" y="4077072"/>
          <a:ext cx="844748" cy="874917"/>
        </p:xfrm>
        <a:graphic>
          <a:graphicData uri="http://schemas.openxmlformats.org/presentationml/2006/ole">
            <p:oleObj spid="_x0000_s122894" name="Equation" r:id="rId10" imgW="355320" imgH="368280" progId="Equation.DSMT4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2133972" y="5085184"/>
            <a:ext cx="8136904" cy="95410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id-ID" sz="2800" dirty="0" smtClean="0">
                <a:latin typeface="Arial"/>
                <a:cs typeface="Arial"/>
              </a:rPr>
              <a:t>h&lt;1 maka makin besar pangkat makin kecil galat dan semakin teliti penghampiran fungsinya</a:t>
            </a:r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>
            <p:ph idx="1"/>
          </p:nvPr>
        </p:nvGraphicFramePr>
        <p:xfrm>
          <a:off x="1701924" y="1412776"/>
          <a:ext cx="3869555" cy="813384"/>
        </p:xfrm>
        <a:graphic>
          <a:graphicData uri="http://schemas.openxmlformats.org/presentationml/2006/ole">
            <p:oleObj spid="_x0000_s39938" name="Equation" r:id="rId4" imgW="1993680" imgH="419040" progId="Equation.DSMT4">
              <p:embed/>
            </p:oleObj>
          </a:graphicData>
        </a:graphic>
      </p:graphicFrame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1657125" y="2420938"/>
          <a:ext cx="3861223" cy="936054"/>
        </p:xfrm>
        <a:graphic>
          <a:graphicData uri="http://schemas.openxmlformats.org/presentationml/2006/ole">
            <p:oleObj spid="_x0000_s39939" name="Equation" r:id="rId5" imgW="1726920" imgH="419040" progId="Equation.DSMT4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/>
          <a:lstStyle/>
          <a:p>
            <a:r>
              <a:rPr lang="id-ID" dirty="0" smtClean="0"/>
              <a:t>Contoh Galat Akhir </a:t>
            </a:r>
            <a:endParaRPr lang="id-ID" dirty="0"/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2205980" y="1268760"/>
          <a:ext cx="8670032" cy="720080"/>
        </p:xfrm>
        <a:graphic>
          <a:graphicData uri="http://schemas.openxmlformats.org/presentationml/2006/ole">
            <p:oleObj spid="_x0000_s40962" name="Equation" r:id="rId4" imgW="2666880" imgH="228600" progId="Equation.DSMT4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150196" y="1988840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686700" y="1916832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6060" y="2780928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Galat Pemotongan</a:t>
            </a:r>
            <a:endParaRPr lang="id-ID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8548" y="2708920"/>
            <a:ext cx="309634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400" dirty="0" smtClean="0"/>
              <a:t>Galat Pembulatan</a:t>
            </a:r>
            <a:endParaRPr lang="id-ID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69876" y="3284984"/>
            <a:ext cx="972108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 smtClean="0"/>
              <a:t>Hasil akumulasi dari galat pemotongan dan galat pembulatan -&gt; Mengecek akurasi dan presisi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9876" y="4749069"/>
            <a:ext cx="99371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 smtClean="0"/>
              <a:t>Presisi-&gt; Stabilitas (seberapa rentan hasil aproksimasi)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9876" y="5369382"/>
            <a:ext cx="99371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 smtClean="0"/>
              <a:t>Tidak akurat -&gt; Bias</a:t>
            </a:r>
          </a:p>
          <a:p>
            <a:pPr>
              <a:lnSpc>
                <a:spcPct val="90000"/>
              </a:lnSpc>
            </a:pPr>
            <a:r>
              <a:rPr lang="id-ID" sz="2800" b="1" dirty="0" smtClean="0"/>
              <a:t>Tidak presisi -&gt;Ketidak pastian (Uncertainty)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9876" y="4293096"/>
            <a:ext cx="99371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sz="2800" b="1" dirty="0" smtClean="0"/>
              <a:t>Akurasi-&gt; Ketepatan (seberapa dekat hasil aproksimasi)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Hubungan akurasi dan presisi</a:t>
            </a:r>
            <a:endParaRPr lang="id-ID" dirty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1884" y="1772816"/>
            <a:ext cx="4536504" cy="475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10436" y="5805264"/>
            <a:ext cx="52565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d-ID" dirty="0" smtClean="0"/>
              <a:t>Sumber Steven Chapra, </a:t>
            </a:r>
            <a:r>
              <a:rPr lang="id-ID" i="1" dirty="0" smtClean="0"/>
              <a:t>Applied Numerical Method with Matlab</a:t>
            </a:r>
            <a:r>
              <a:rPr lang="id-ID" dirty="0" smtClean="0"/>
              <a:t> </a:t>
            </a:r>
            <a:r>
              <a:rPr lang="id-ID" i="1" dirty="0" smtClean="0"/>
              <a:t>for Engineers &amp; Scientist</a:t>
            </a:r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Minggu depan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9913168" cy="4495800"/>
          </a:xfrm>
        </p:spPr>
        <p:txBody>
          <a:bodyPr/>
          <a:lstStyle/>
          <a:p>
            <a:r>
              <a:rPr lang="id-ID" dirty="0" smtClean="0"/>
              <a:t>Bawa Kalkulator</a:t>
            </a:r>
          </a:p>
          <a:p>
            <a:r>
              <a:rPr lang="id-ID" dirty="0" smtClean="0"/>
              <a:t>Pelajari pengantar Scilab</a:t>
            </a:r>
            <a:endParaRPr lang="en-US" dirty="0" smtClean="0"/>
          </a:p>
          <a:p>
            <a:r>
              <a:rPr lang="id-ID" dirty="0" smtClean="0"/>
              <a:t>Aplikasi Scilab</a:t>
            </a:r>
          </a:p>
          <a:p>
            <a:r>
              <a:rPr lang="id-ID" dirty="0" smtClean="0"/>
              <a:t>Kabel Roll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4747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dirty="0" smtClean="0"/>
              <a:t>Deskripsi Mata Kuliah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868" y="1981944"/>
            <a:ext cx="9601200" cy="4543400"/>
          </a:xfrm>
        </p:spPr>
        <p:txBody>
          <a:bodyPr>
            <a:normAutofit/>
          </a:bodyPr>
          <a:lstStyle/>
          <a:p>
            <a:r>
              <a:rPr lang="id-ID" sz="2800" dirty="0" smtClean="0"/>
              <a:t>Pengetahuan dasar tentang perbedaan pencarian solusi secara analitis dan numerik</a:t>
            </a:r>
          </a:p>
          <a:p>
            <a:r>
              <a:rPr lang="id-ID" sz="2800" dirty="0" smtClean="0"/>
              <a:t>Menjelaskan tentang galat dari suatu perhitungan solusi secara numerik, </a:t>
            </a:r>
          </a:p>
          <a:p>
            <a:r>
              <a:rPr lang="id-ID" sz="2800" dirty="0" smtClean="0"/>
              <a:t>Mengkaji tentang beberapa metode numerik yang digunakan untuk menghampiri fungsi, menghitung akar dari persamaan nonlinear, menyelesaikan sistem persamaan linear, melakukan interpolasi, menghitung nilai differensial dan integral secara numerik</a:t>
            </a:r>
          </a:p>
          <a:p>
            <a:pPr>
              <a:buNone/>
            </a:pPr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Chapra</a:t>
            </a:r>
            <a:r>
              <a:rPr lang="en-US" b="1" dirty="0" smtClean="0"/>
              <a:t>, Steven</a:t>
            </a:r>
            <a:r>
              <a:rPr lang="id-ID" b="1" dirty="0" smtClean="0"/>
              <a:t>, </a:t>
            </a:r>
            <a:r>
              <a:rPr lang="id-ID" b="1" i="1" dirty="0" smtClean="0"/>
              <a:t>Applied Numerical Method with Matlab</a:t>
            </a:r>
            <a:r>
              <a:rPr lang="id-ID" b="1" dirty="0" smtClean="0"/>
              <a:t> </a:t>
            </a:r>
            <a:r>
              <a:rPr lang="id-ID" b="1" i="1" dirty="0" smtClean="0"/>
              <a:t>for Engineers &amp; Scientist</a:t>
            </a:r>
            <a:r>
              <a:rPr lang="id-ID" b="1" dirty="0" smtClean="0"/>
              <a:t>,  Mc Grawhill,  2012.</a:t>
            </a:r>
          </a:p>
          <a:p>
            <a:pPr lvl="0"/>
            <a:r>
              <a:rPr lang="id-ID" b="1" dirty="0" smtClean="0"/>
              <a:t>Munir, </a:t>
            </a:r>
            <a:r>
              <a:rPr lang="en-US" b="1" dirty="0" err="1" smtClean="0"/>
              <a:t>Rinaldi</a:t>
            </a:r>
            <a:r>
              <a:rPr lang="id-ID" b="1" dirty="0" smtClean="0"/>
              <a:t>,  </a:t>
            </a:r>
            <a:r>
              <a:rPr lang="en-US" b="1" i="1" dirty="0" err="1" smtClean="0"/>
              <a:t>Metode</a:t>
            </a:r>
            <a:r>
              <a:rPr lang="en-US" b="1" i="1" dirty="0" smtClean="0"/>
              <a:t> </a:t>
            </a:r>
            <a:r>
              <a:rPr lang="en-US" b="1" i="1" dirty="0" err="1" smtClean="0"/>
              <a:t>Numerik</a:t>
            </a:r>
            <a:r>
              <a:rPr lang="en-US" b="1" dirty="0" smtClean="0"/>
              <a:t>, </a:t>
            </a:r>
            <a:r>
              <a:rPr lang="en-US" b="1" dirty="0" err="1" smtClean="0"/>
              <a:t>Penerbit</a:t>
            </a:r>
            <a:r>
              <a:rPr lang="en-US" b="1" dirty="0" smtClean="0"/>
              <a:t> </a:t>
            </a:r>
            <a:r>
              <a:rPr lang="en-US" b="1" dirty="0" err="1" smtClean="0"/>
              <a:t>Informatika</a:t>
            </a:r>
            <a:r>
              <a:rPr lang="en-US" b="1" dirty="0" smtClean="0"/>
              <a:t>, Bandung, 2004.</a:t>
            </a:r>
            <a:endParaRPr lang="id-ID" b="1" dirty="0" smtClean="0"/>
          </a:p>
          <a:p>
            <a:pPr lvl="0"/>
            <a:r>
              <a:rPr lang="id-ID" b="1" dirty="0" smtClean="0"/>
              <a:t>Sasongko, Setia Budi, </a:t>
            </a:r>
            <a:r>
              <a:rPr lang="id-ID" b="1" i="1" dirty="0" smtClean="0"/>
              <a:t>Metode Numerik dengan Scilab, </a:t>
            </a:r>
            <a:r>
              <a:rPr lang="id-ID" b="1" dirty="0" smtClean="0"/>
              <a:t>Penerbit Andi, Bandung, 2010</a:t>
            </a:r>
          </a:p>
          <a:p>
            <a:pPr lvl="0"/>
            <a:r>
              <a:rPr lang="en-US" dirty="0" smtClean="0"/>
              <a:t>H. Mathews</a:t>
            </a:r>
            <a:r>
              <a:rPr lang="id-ID" dirty="0" smtClean="0"/>
              <a:t>., John, </a:t>
            </a:r>
            <a:r>
              <a:rPr lang="en-US" i="1" dirty="0" smtClean="0"/>
              <a:t>Numerical Methods for </a:t>
            </a:r>
            <a:r>
              <a:rPr lang="id-ID" i="1" dirty="0" smtClean="0"/>
              <a:t>using Matlab</a:t>
            </a:r>
            <a:r>
              <a:rPr lang="en-US" dirty="0" smtClean="0"/>
              <a:t>, Prentice-hall Inc., 199</a:t>
            </a:r>
            <a:r>
              <a:rPr lang="id-ID" dirty="0" smtClean="0"/>
              <a:t>9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id-ID" dirty="0" smtClean="0"/>
              <a:t>Hernardi, Julan, </a:t>
            </a:r>
            <a:r>
              <a:rPr lang="id-ID" i="1" dirty="0" smtClean="0"/>
              <a:t>Matematika Numerik dengan Implementasi Matlab</a:t>
            </a:r>
            <a:r>
              <a:rPr lang="id-ID" dirty="0" smtClean="0"/>
              <a:t>, </a:t>
            </a:r>
            <a:r>
              <a:rPr lang="id-ID" i="1" dirty="0" smtClean="0"/>
              <a:t> </a:t>
            </a:r>
            <a:r>
              <a:rPr lang="id-ID" dirty="0" smtClean="0"/>
              <a:t>Penerbit Andi, 2012.</a:t>
            </a: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87760"/>
          </a:xfrm>
        </p:spPr>
        <p:txBody>
          <a:bodyPr/>
          <a:lstStyle/>
          <a:p>
            <a:r>
              <a:rPr lang="id-ID" dirty="0" smtClean="0"/>
              <a:t>Aturan Perkuliahan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Kehadiran</a:t>
            </a:r>
            <a:r>
              <a:rPr lang="en-US" dirty="0" smtClean="0"/>
              <a:t> minimal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80 % </a:t>
            </a:r>
            <a:r>
              <a:rPr lang="en-US" dirty="0" err="1" smtClean="0"/>
              <a:t>dari</a:t>
            </a:r>
            <a:r>
              <a:rPr lang="en-US" dirty="0" smtClean="0"/>
              <a:t> total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.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susulan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diijinkan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autentik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id-ID" dirty="0" smtClean="0"/>
              <a:t>Mahasiswa yang terlambat lebih dari 15 menit tidak diperkenankan masuk ke kelas, demikian juga dosen, kecuali telah disepakati sebelumnya.</a:t>
            </a:r>
          </a:p>
          <a:p>
            <a:r>
              <a:rPr lang="id-ID" dirty="0" smtClean="0"/>
              <a:t>Tugas masuk tepat waktu, toleransi keterlambatan penyerahan tugas hanya satu hari dengan nilai dikurangi 40</a:t>
            </a:r>
          </a:p>
          <a:p>
            <a:r>
              <a:rPr lang="pt-BR" dirty="0" smtClean="0"/>
              <a:t>NA:  10% kehadiran + 30% Tugas atau Quis + 30% UTS + 30% UAS</a:t>
            </a:r>
            <a:endParaRPr lang="id-ID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yang akan dipelajari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1676400"/>
            <a:ext cx="10705256" cy="4495800"/>
          </a:xfrm>
        </p:spPr>
        <p:txBody>
          <a:bodyPr numCol="2">
            <a:noAutofit/>
          </a:bodyPr>
          <a:lstStyle/>
          <a:p>
            <a:pPr marL="509588" lvl="0" indent="-514350">
              <a:buFont typeface="+mj-lt"/>
              <a:buAutoNum type="arabicPeriod"/>
            </a:pPr>
            <a:r>
              <a:rPr lang="en-US" sz="2800" dirty="0" err="1" smtClean="0"/>
              <a:t>Deret</a:t>
            </a:r>
            <a:r>
              <a:rPr lang="en-US" sz="2800" dirty="0" smtClean="0"/>
              <a:t> Taylor</a:t>
            </a:r>
            <a:r>
              <a:rPr lang="id-ID" sz="2800" dirty="0" smtClean="0"/>
              <a:t>, </a:t>
            </a:r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Kesalahan</a:t>
            </a: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r>
              <a:rPr lang="en-US" sz="2800" dirty="0" err="1" smtClean="0"/>
              <a:t>Persamaan</a:t>
            </a:r>
            <a:r>
              <a:rPr lang="en-US" sz="2800" dirty="0" smtClean="0"/>
              <a:t> Non</a:t>
            </a:r>
            <a:r>
              <a:rPr lang="id-ID" sz="2800" dirty="0" smtClean="0"/>
              <a:t> </a:t>
            </a:r>
            <a:r>
              <a:rPr lang="en-US" sz="2800" dirty="0" smtClean="0"/>
              <a:t>Linier</a:t>
            </a:r>
            <a:r>
              <a:rPr lang="id-ID" sz="2800" dirty="0" smtClean="0"/>
              <a:t>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Biseksi</a:t>
            </a:r>
            <a:r>
              <a:rPr lang="id-ID" sz="2800" dirty="0" smtClean="0"/>
              <a:t>  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Regula</a:t>
            </a:r>
            <a:r>
              <a:rPr lang="en-US" sz="2800" dirty="0" smtClean="0"/>
              <a:t> </a:t>
            </a:r>
            <a:r>
              <a:rPr lang="en-US" sz="2800" dirty="0" err="1" smtClean="0"/>
              <a:t>Falsi</a:t>
            </a:r>
            <a:r>
              <a:rPr lang="id-ID" sz="2800" dirty="0" smtClean="0"/>
              <a:t>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Iterasi</a:t>
            </a:r>
            <a:r>
              <a:rPr lang="en-US" sz="2800" dirty="0" smtClean="0"/>
              <a:t> </a:t>
            </a:r>
            <a:r>
              <a:rPr lang="en-US" sz="2800" dirty="0" err="1" smtClean="0"/>
              <a:t>Ttk</a:t>
            </a:r>
            <a:r>
              <a:rPr lang="en-US" sz="2800" dirty="0" smtClean="0"/>
              <a:t> </a:t>
            </a:r>
            <a:r>
              <a:rPr lang="en-US" sz="2800" dirty="0" err="1" smtClean="0"/>
              <a:t>Tetap</a:t>
            </a:r>
            <a:r>
              <a:rPr lang="id-ID" sz="2800" dirty="0" smtClean="0"/>
              <a:t>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Newton </a:t>
            </a:r>
            <a:r>
              <a:rPr lang="en-US" sz="2800" dirty="0" err="1" smtClean="0"/>
              <a:t>Raphson</a:t>
            </a:r>
            <a:r>
              <a:rPr lang="id-ID" sz="2800" dirty="0" smtClean="0"/>
              <a:t>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Sekan</a:t>
            </a: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endParaRPr lang="id-ID" sz="2800" dirty="0" smtClean="0"/>
          </a:p>
          <a:p>
            <a:pPr marL="509588" indent="-514350">
              <a:buFont typeface="+mj-lt"/>
              <a:buAutoNum type="arabicPeriod"/>
            </a:pP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Linier </a:t>
            </a:r>
            <a:r>
              <a:rPr lang="en-US" sz="2800" dirty="0" err="1" smtClean="0"/>
              <a:t>Simultan</a:t>
            </a:r>
            <a:r>
              <a:rPr lang="id-ID" sz="2800" dirty="0" smtClean="0"/>
              <a:t>                *</a:t>
            </a:r>
            <a:r>
              <a:rPr lang="en-US" sz="2800" dirty="0" smtClean="0"/>
              <a:t>S</a:t>
            </a:r>
            <a:r>
              <a:rPr lang="id-ID" sz="2800" dirty="0" smtClean="0"/>
              <a:t>PL                *M</a:t>
            </a:r>
            <a:r>
              <a:rPr lang="en-US" sz="2800" dirty="0" err="1" smtClean="0"/>
              <a:t>etode</a:t>
            </a:r>
            <a:r>
              <a:rPr lang="en-US" sz="2800" dirty="0" smtClean="0"/>
              <a:t> </a:t>
            </a:r>
            <a:r>
              <a:rPr lang="en-US" sz="2800" dirty="0" err="1" smtClean="0"/>
              <a:t>Eliminasi</a:t>
            </a:r>
            <a:r>
              <a:rPr lang="en-US" sz="2800" dirty="0" smtClean="0"/>
              <a:t> </a:t>
            </a:r>
            <a:r>
              <a:rPr lang="en-US" sz="2800" dirty="0" err="1" smtClean="0"/>
              <a:t>Gaus</a:t>
            </a:r>
            <a:r>
              <a:rPr lang="id-ID" sz="2800" dirty="0" smtClean="0"/>
              <a:t> *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Persamaan</a:t>
            </a:r>
            <a:r>
              <a:rPr lang="en-US" sz="2800" dirty="0" smtClean="0"/>
              <a:t> Linier </a:t>
            </a:r>
            <a:r>
              <a:rPr lang="id-ID" sz="2800" dirty="0" smtClean="0"/>
              <a:t>*</a:t>
            </a:r>
            <a:r>
              <a:rPr lang="en-US" sz="2800" dirty="0" err="1" smtClean="0"/>
              <a:t>Simultan</a:t>
            </a:r>
            <a:r>
              <a:rPr lang="id-ID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Gauss</a:t>
            </a:r>
            <a:r>
              <a:rPr lang="id-ID" sz="2800" dirty="0" smtClean="0"/>
              <a:t>  -J</a:t>
            </a:r>
            <a:r>
              <a:rPr lang="en-US" sz="2800" dirty="0" err="1" smtClean="0"/>
              <a:t>ordan</a:t>
            </a:r>
            <a:r>
              <a:rPr lang="id-ID" sz="2800" dirty="0" smtClean="0"/>
              <a:t>               *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Dekomposisi</a:t>
            </a:r>
            <a:r>
              <a:rPr lang="en-US" sz="2800" dirty="0" smtClean="0"/>
              <a:t> LU</a:t>
            </a:r>
            <a:r>
              <a:rPr lang="id-ID" sz="2800" dirty="0" smtClean="0"/>
              <a:t> *</a:t>
            </a:r>
            <a:r>
              <a:rPr lang="en-US" sz="2800" dirty="0" err="1" smtClean="0"/>
              <a:t>Iterasi</a:t>
            </a:r>
            <a:r>
              <a:rPr lang="en-US" sz="2800" dirty="0" smtClean="0"/>
              <a:t> Jacobi</a:t>
            </a:r>
            <a:r>
              <a:rPr lang="id-ID" sz="2800" dirty="0" smtClean="0"/>
              <a:t>        *</a:t>
            </a:r>
            <a:r>
              <a:rPr lang="en-US" sz="2800" dirty="0" err="1" smtClean="0"/>
              <a:t>Iterasi</a:t>
            </a:r>
            <a:r>
              <a:rPr lang="en-US" sz="2800" dirty="0" smtClean="0"/>
              <a:t> Gauss-Seidel</a:t>
            </a:r>
            <a:endParaRPr lang="id-ID" sz="2800" dirty="0" smtClean="0"/>
          </a:p>
          <a:p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15752"/>
          </a:xfrm>
        </p:spPr>
        <p:txBody>
          <a:bodyPr/>
          <a:lstStyle/>
          <a:p>
            <a:r>
              <a:rPr lang="id-ID" dirty="0" smtClean="0"/>
              <a:t>Materi yang akan dipelajari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860" y="1340768"/>
            <a:ext cx="10801199" cy="5256584"/>
          </a:xfrm>
        </p:spPr>
        <p:txBody>
          <a:bodyPr numCol="2">
            <a:noAutofit/>
          </a:bodyPr>
          <a:lstStyle/>
          <a:p>
            <a:pPr marL="509588" lvl="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id-ID" dirty="0" smtClean="0"/>
              <a:t> &amp; </a:t>
            </a:r>
            <a:r>
              <a:rPr lang="en-US" dirty="0" err="1" smtClean="0"/>
              <a:t>Interpolasi</a:t>
            </a:r>
            <a:r>
              <a:rPr lang="en-US" dirty="0" smtClean="0"/>
              <a:t> </a:t>
            </a:r>
            <a:r>
              <a:rPr lang="en-US" dirty="0" err="1" smtClean="0"/>
              <a:t>Polinomial</a:t>
            </a:r>
            <a:r>
              <a:rPr lang="id-ID" dirty="0" smtClean="0"/>
              <a:t>          </a:t>
            </a:r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	*</a:t>
            </a:r>
            <a:r>
              <a:rPr lang="en-US" dirty="0" err="1" smtClean="0"/>
              <a:t>Interpolasi</a:t>
            </a:r>
            <a:r>
              <a:rPr lang="en-US" dirty="0" smtClean="0"/>
              <a:t> Lagrange</a:t>
            </a:r>
            <a:r>
              <a:rPr lang="id-ID" dirty="0" smtClean="0"/>
              <a:t> </a:t>
            </a:r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	*</a:t>
            </a:r>
            <a:r>
              <a:rPr lang="en-US" dirty="0" err="1" smtClean="0"/>
              <a:t>Interpolasi</a:t>
            </a:r>
            <a:r>
              <a:rPr lang="en-US" dirty="0" smtClean="0"/>
              <a:t> Newton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id-ID" dirty="0" smtClean="0"/>
              <a:t>  </a:t>
            </a:r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 </a:t>
            </a:r>
            <a:r>
              <a:rPr lang="en-US" dirty="0" err="1" smtClean="0"/>
              <a:t>Terbagi</a:t>
            </a:r>
            <a:r>
              <a:rPr lang="id-ID" dirty="0" smtClean="0"/>
              <a:t>             </a:t>
            </a:r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	*</a:t>
            </a:r>
            <a:r>
              <a:rPr lang="en-US" dirty="0" err="1" smtClean="0"/>
              <a:t>Interpolasi</a:t>
            </a:r>
            <a:r>
              <a:rPr lang="en-US" dirty="0" smtClean="0"/>
              <a:t> Newton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endParaRPr lang="id-ID" dirty="0" smtClean="0"/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Selisih</a:t>
            </a:r>
            <a:r>
              <a:rPr lang="en-US" dirty="0" smtClean="0"/>
              <a:t> </a:t>
            </a:r>
            <a:r>
              <a:rPr lang="en-US" dirty="0" err="1" smtClean="0"/>
              <a:t>Terbagi</a:t>
            </a:r>
            <a:r>
              <a:rPr lang="id-ID" dirty="0" smtClean="0"/>
              <a:t>  </a:t>
            </a:r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	*</a:t>
            </a:r>
            <a:r>
              <a:rPr lang="en-US" dirty="0" err="1" smtClean="0"/>
              <a:t>Interpolasi</a:t>
            </a:r>
            <a:r>
              <a:rPr lang="en-US" dirty="0" smtClean="0"/>
              <a:t> Newton </a:t>
            </a:r>
            <a:r>
              <a:rPr lang="en-US" dirty="0" err="1" smtClean="0"/>
              <a:t>Greogry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r>
              <a:rPr lang="id-ID" dirty="0" smtClean="0"/>
              <a:t>                </a:t>
            </a:r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	*</a:t>
            </a:r>
            <a:r>
              <a:rPr lang="en-US" dirty="0" err="1" smtClean="0"/>
              <a:t>Interpolasi</a:t>
            </a:r>
            <a:r>
              <a:rPr lang="en-US" dirty="0" smtClean="0"/>
              <a:t> Newton </a:t>
            </a:r>
            <a:r>
              <a:rPr lang="en-US" dirty="0" err="1" smtClean="0"/>
              <a:t>Greogy</a:t>
            </a:r>
            <a:r>
              <a:rPr lang="en-US" dirty="0" smtClean="0"/>
              <a:t> </a:t>
            </a:r>
            <a:endParaRPr lang="id-ID" dirty="0" smtClean="0"/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 </a:t>
            </a:r>
            <a:r>
              <a:rPr lang="en-US" dirty="0" err="1" smtClean="0"/>
              <a:t>Mundur</a:t>
            </a:r>
            <a:endParaRPr lang="id-ID" dirty="0" smtClean="0"/>
          </a:p>
          <a:p>
            <a:pPr marL="509588" lvl="0" indent="-514350">
              <a:lnSpc>
                <a:spcPct val="100000"/>
              </a:lnSpc>
              <a:spcBef>
                <a:spcPts val="0"/>
              </a:spcBef>
              <a:buNone/>
            </a:pPr>
            <a:endParaRPr lang="id-ID" dirty="0" smtClean="0"/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5.  Differansial Numerik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 *Aproksimasi derivatif pertama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		-Foward Difference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		-Backward Difference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		-Center Difference</a:t>
            </a:r>
          </a:p>
          <a:p>
            <a:pPr>
              <a:spcBef>
                <a:spcPts val="0"/>
              </a:spcBef>
              <a:buNone/>
            </a:pPr>
            <a:r>
              <a:rPr lang="id-ID" dirty="0" smtClean="0"/>
              <a:t>		-Aturan Lima Titik Terpusat</a:t>
            </a:r>
          </a:p>
          <a:p>
            <a:pPr>
              <a:spcBef>
                <a:spcPts val="0"/>
              </a:spcBef>
              <a:buNone/>
            </a:pPr>
            <a:r>
              <a:rPr lang="id-ID" dirty="0" smtClean="0"/>
              <a:t>   *Aproksimasi derivatif kedua</a:t>
            </a:r>
          </a:p>
          <a:p>
            <a:pPr>
              <a:spcBef>
                <a:spcPts val="0"/>
              </a:spcBef>
              <a:buNone/>
            </a:pPr>
            <a:endParaRPr lang="id-ID" dirty="0" smtClean="0"/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6. </a:t>
            </a:r>
            <a:r>
              <a:rPr lang="en-US" dirty="0" smtClean="0"/>
              <a:t>Integral </a:t>
            </a:r>
            <a:r>
              <a:rPr lang="en-US" dirty="0" err="1" smtClean="0"/>
              <a:t>Numerik</a:t>
            </a:r>
            <a:r>
              <a:rPr lang="id-ID" dirty="0" smtClean="0"/>
              <a:t>   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	*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id-ID" dirty="0" smtClean="0"/>
              <a:t>              *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Trapesium</a:t>
            </a:r>
            <a:r>
              <a:rPr lang="id-ID" dirty="0" smtClean="0"/>
              <a:t>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*</a:t>
            </a:r>
            <a:r>
              <a:rPr lang="en-US" dirty="0" err="1" smtClean="0"/>
              <a:t>Metode</a:t>
            </a:r>
            <a:r>
              <a:rPr lang="en-US" dirty="0" smtClean="0"/>
              <a:t> Midpoint </a:t>
            </a:r>
            <a:r>
              <a:rPr lang="id-ID" dirty="0" smtClean="0"/>
              <a:t>    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	*</a:t>
            </a:r>
            <a:r>
              <a:rPr lang="en-US" dirty="0" err="1" smtClean="0"/>
              <a:t>Metode</a:t>
            </a:r>
            <a:r>
              <a:rPr lang="en-US" dirty="0" smtClean="0"/>
              <a:t> 1/3 Simpson</a:t>
            </a:r>
            <a:r>
              <a:rPr lang="id-ID" dirty="0" smtClean="0"/>
              <a:t>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*</a:t>
            </a:r>
            <a:r>
              <a:rPr lang="en-US" dirty="0" err="1" smtClean="0"/>
              <a:t>Metode</a:t>
            </a:r>
            <a:r>
              <a:rPr lang="en-US" dirty="0" smtClean="0"/>
              <a:t> 3/8 Simpson</a:t>
            </a:r>
            <a:r>
              <a:rPr lang="id-ID" dirty="0" smtClean="0"/>
              <a:t> </a:t>
            </a:r>
          </a:p>
          <a:p>
            <a:pPr marL="452438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dirty="0" smtClean="0"/>
              <a:t>   *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Kwadratur</a:t>
            </a:r>
            <a:r>
              <a:rPr lang="en-US" dirty="0" smtClean="0"/>
              <a:t> Gauss</a:t>
            </a:r>
            <a:endParaRPr lang="id-ID" dirty="0" smtClean="0"/>
          </a:p>
          <a:p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Yang Diperlukan selama perkuliahan Metnum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dirty="0" smtClean="0"/>
              <a:t>Kalkulator</a:t>
            </a:r>
          </a:p>
          <a:p>
            <a:r>
              <a:rPr lang="id-ID" sz="2800" dirty="0" smtClean="0"/>
              <a:t>Aplikasi Scilab dapat diakses di </a:t>
            </a:r>
            <a:r>
              <a:rPr lang="id-ID" sz="2800" u="sng" dirty="0" smtClean="0"/>
              <a:t>www.scilab.org</a:t>
            </a:r>
            <a:endParaRPr lang="id-ID" sz="2800" dirty="0" smtClean="0"/>
          </a:p>
          <a:p>
            <a:r>
              <a:rPr lang="id-ID" sz="2800" b="1" dirty="0" smtClean="0"/>
              <a:t>Prasyarat : Kalkulus 2 dan Alpro</a:t>
            </a:r>
          </a:p>
          <a:p>
            <a:r>
              <a:rPr lang="id-ID" sz="2800" b="1" dirty="0" smtClean="0"/>
              <a:t>TAMBAHAN  : telah mengambil ALIM sangat membantu</a:t>
            </a:r>
          </a:p>
          <a:p>
            <a:pPr>
              <a:buNone/>
            </a:pPr>
            <a:endParaRPr lang="id-ID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796" y="548680"/>
            <a:ext cx="2448272" cy="5760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Tw Cen MT" pitchFamily="34" charset="0"/>
              </a:rPr>
              <a:t>Mengapa perlu mempelajari Metode Numerik</a:t>
            </a:r>
            <a:br>
              <a:rPr lang="id-ID" sz="3200" b="1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id-ID" sz="5400" b="1" dirty="0" smtClean="0">
                <a:solidFill>
                  <a:schemeClr val="bg1"/>
                </a:solidFill>
                <a:latin typeface="Tw Cen MT" pitchFamily="34" charset="0"/>
              </a:rPr>
              <a:t>?</a:t>
            </a:r>
            <a:endParaRPr lang="id-ID" sz="3200" b="1" dirty="0">
              <a:solidFill>
                <a:schemeClr val="bg1"/>
              </a:solidFill>
              <a:latin typeface="Tw Cen MT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977459" y="536024"/>
          <a:ext cx="8501329" cy="583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0695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5">
                                            <p:graphicEl>
                                              <a:dgm id="{36133411-8FE4-4491-BA08-56144C63C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25 -7.40741E-7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5">
                                            <p:graphicEl>
                                              <a:dgm id="{5EEAA564-2D02-4C79-A0CD-EC5644FDC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21" dur="1000" spd="-100000" fill="hold"/>
                                        <p:tgtEl>
                                          <p:spTgt spid="5">
                                            <p:graphicEl>
                                              <a:dgm id="{8B82C056-6D44-4EC6-B428-208028A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1000" spd="-100000" fill="hold"/>
                                        <p:tgtEl>
                                          <p:spTgt spid="5">
                                            <p:graphicEl>
                                              <a:dgm id="{2F55DC1D-2488-4424-936F-00C76D4A82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5">
                                            <p:graphicEl>
                                              <a:dgm id="{0B2BB8AA-4092-4C07-BA8C-D47A4D6D5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1000" spd="-100000" fill="hold"/>
                                        <p:tgtEl>
                                          <p:spTgt spid="5">
                                            <p:graphicEl>
                                              <a:dgm id="{CAEE08B3-1990-4730-B352-C1BE95C73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2 -7.40741E-7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5">
                                            <p:graphicEl>
                                              <a:dgm id="{C24DEB7B-AAFE-4777-B8F6-0463A3E03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0" dur="1000" spd="-100000" fill="hold"/>
                                        <p:tgtEl>
                                          <p:spTgt spid="5">
                                            <p:graphicEl>
                                              <a:dgm id="{FD5949A6-095C-41CC-A96A-D3022429C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9653 -7.40741E-7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5">
                                            <p:graphicEl>
                                              <a:dgm id="{AB2C5E68-71D1-45BF-8944-A26400AB7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2" dur="1000" spd="-100000" fill="hold"/>
                                        <p:tgtEl>
                                          <p:spTgt spid="5">
                                            <p:graphicEl>
                                              <a:dgm id="{21987A41-88CE-4917-A47B-5C68237DC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5" grpI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0</TotalTime>
  <Words>1002</Words>
  <Application>Microsoft Office PowerPoint</Application>
  <PresentationFormat>Custom</PresentationFormat>
  <Paragraphs>263</Paragraphs>
  <Slides>28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TS102801109</vt:lpstr>
      <vt:lpstr>Equation</vt:lpstr>
      <vt:lpstr>MathType 6.0 Equation</vt:lpstr>
      <vt:lpstr>Metode Numerik</vt:lpstr>
      <vt:lpstr>Identitas Mata Kuliah</vt:lpstr>
      <vt:lpstr>Deskripsi Mata Kuliah</vt:lpstr>
      <vt:lpstr>Referensi</vt:lpstr>
      <vt:lpstr>Aturan Perkuliahan</vt:lpstr>
      <vt:lpstr>Materi yang akan dipelajari </vt:lpstr>
      <vt:lpstr>Materi yang akan dipelajari </vt:lpstr>
      <vt:lpstr>Yang Diperlukan selama perkuliahan Metnum</vt:lpstr>
      <vt:lpstr>Mengapa perlu mempelajari Metode Numerik ?</vt:lpstr>
      <vt:lpstr>Pengertian Metode Numerik</vt:lpstr>
      <vt:lpstr>Metode Numerik Vs Metode Analitik</vt:lpstr>
      <vt:lpstr>Contoh Kasus 1</vt:lpstr>
      <vt:lpstr>Contoh Kasus 2</vt:lpstr>
      <vt:lpstr>Tahap – tahap Memecahkan Masalah dengan Numerik </vt:lpstr>
      <vt:lpstr>Sumber Kesalahan Aproksimasi dalam numerik</vt:lpstr>
      <vt:lpstr>Galat Akibat Pembulatan</vt:lpstr>
      <vt:lpstr>Latihan (lakukan pembulatan 2 &amp; 3 desimal)</vt:lpstr>
      <vt:lpstr>Deret Taylor</vt:lpstr>
      <vt:lpstr>Contoh</vt:lpstr>
      <vt:lpstr>Galat ?</vt:lpstr>
      <vt:lpstr>Latihan </vt:lpstr>
      <vt:lpstr>Orde Hampiran</vt:lpstr>
      <vt:lpstr>Orde Hampiran</vt:lpstr>
      <vt:lpstr>Contoh</vt:lpstr>
      <vt:lpstr>Contoh</vt:lpstr>
      <vt:lpstr>Contoh Galat Akhir </vt:lpstr>
      <vt:lpstr>Hubungan akurasi dan presisi</vt:lpstr>
      <vt:lpstr>Minggu depan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2013-02-14T09:18:23Z</dcterms:created>
  <dcterms:modified xsi:type="dcterms:W3CDTF">2016-02-15T21:28:58Z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