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19"/>
  </p:notesMasterIdLst>
  <p:handoutMasterIdLst>
    <p:handoutMasterId r:id="rId20"/>
  </p:handoutMasterIdLst>
  <p:sldIdLst>
    <p:sldId id="370" r:id="rId2"/>
    <p:sldId id="371" r:id="rId3"/>
    <p:sldId id="378" r:id="rId4"/>
    <p:sldId id="380" r:id="rId5"/>
    <p:sldId id="415" r:id="rId6"/>
    <p:sldId id="411" r:id="rId7"/>
    <p:sldId id="410" r:id="rId8"/>
    <p:sldId id="383" r:id="rId9"/>
    <p:sldId id="384" r:id="rId10"/>
    <p:sldId id="386" r:id="rId11"/>
    <p:sldId id="398" r:id="rId12"/>
    <p:sldId id="390" r:id="rId13"/>
    <p:sldId id="413" r:id="rId14"/>
    <p:sldId id="394" r:id="rId15"/>
    <p:sldId id="395" r:id="rId16"/>
    <p:sldId id="396" r:id="rId17"/>
    <p:sldId id="397" r:id="rId1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169"/>
    <a:srgbClr val="E41CCC"/>
    <a:srgbClr val="0000FF"/>
    <a:srgbClr val="DFF379"/>
    <a:srgbClr val="FCD2A3"/>
    <a:srgbClr val="FFFF99"/>
    <a:srgbClr val="D2E28B"/>
    <a:srgbClr val="FDD1A1"/>
    <a:srgbClr val="ECC9A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28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03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3"/>
            <c:spPr>
              <a:solidFill>
                <a:schemeClr val="accent2"/>
              </a:solidFill>
              <a:ln w="31750">
                <a:solidFill>
                  <a:schemeClr val="bg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A65D928B-6524-4E4B-9229-D3EAED3A7B4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404DF5B-5A12-46E0-96FC-661F2206F822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rgbClr val="7030A0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6.3</c:v>
                </c:pt>
                <c:pt idx="1">
                  <c:v>7.6</c:v>
                </c:pt>
                <c:pt idx="2">
                  <c:v>8.5500000000000007</c:v>
                </c:pt>
                <c:pt idx="3">
                  <c:v>9.1199999999999992</c:v>
                </c:pt>
                <c:pt idx="4">
                  <c:v>10.050000000000001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prstDash val="dash"/>
              <a:round/>
            </a:ln>
            <a:effectLst/>
          </c:spPr>
        </c:dropLines>
        <c:marker val="1"/>
        <c:smooth val="0"/>
        <c:axId val="344741424"/>
        <c:axId val="288460752"/>
      </c:lineChart>
      <c:catAx>
        <c:axId val="3447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460752"/>
        <c:crosses val="autoZero"/>
        <c:auto val="1"/>
        <c:lblAlgn val="ctr"/>
        <c:lblOffset val="100"/>
        <c:noMultiLvlLbl val="0"/>
      </c:catAx>
      <c:valAx>
        <c:axId val="288460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447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472.9</c:v>
                </c:pt>
                <c:pt idx="1">
                  <c:v>526.9</c:v>
                </c:pt>
                <c:pt idx="2">
                  <c:v>573.79999999999995</c:v>
                </c:pt>
                <c:pt idx="3">
                  <c:v>641.79999999999995</c:v>
                </c:pt>
                <c:pt idx="4">
                  <c:v>642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7552088"/>
        <c:axId val="347551696"/>
      </c:barChart>
      <c:catAx>
        <c:axId val="347552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51696"/>
        <c:crosses val="autoZero"/>
        <c:auto val="1"/>
        <c:lblAlgn val="ctr"/>
        <c:lblOffset val="100"/>
        <c:noMultiLvlLbl val="0"/>
      </c:catAx>
      <c:valAx>
        <c:axId val="347551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552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7.3</c:v>
                </c:pt>
                <c:pt idx="1">
                  <c:v>7.1</c:v>
                </c:pt>
                <c:pt idx="2">
                  <c:v>6.9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47545816"/>
        <c:axId val="347549344"/>
      </c:barChart>
      <c:catAx>
        <c:axId val="34754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49344"/>
        <c:crosses val="autoZero"/>
        <c:auto val="1"/>
        <c:lblAlgn val="ctr"/>
        <c:lblOffset val="100"/>
        <c:noMultiLvlLbl val="0"/>
      </c:catAx>
      <c:valAx>
        <c:axId val="34754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545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1.0080645161290322E-2"/>
                  <c:y val="0.1098901098901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419354838709749E-2"/>
                  <c:y val="0.14560439560439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491935483870976"/>
                  <c:y val="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08064516129033"/>
                  <c:y val="-1.648351648351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8709677419354843E-2"/>
                  <c:y val="-8.241758241758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306451612903226E-2"/>
                  <c:y val="-0.14285714285714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258064516129031E-2"/>
                  <c:y val="-0.14835164835164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0080645161290326"/>
                  <c:y val="-7.1428571428571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6129032258064516E-2"/>
                  <c:y val="-4.9450549450549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0241935483870969E-2"/>
                  <c:y val="0.13186813186813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5B9BD5">
                  <a:lumMod val="75000"/>
                </a:srgbClr>
              </a:solidFill>
              <a:ln>
                <a:solidFill>
                  <a:prstClr val="white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Pendapatan Rumah Tangga</c:v>
                </c:pt>
                <c:pt idx="1">
                  <c:v>Kondisi Rumah dan Aset</c:v>
                </c:pt>
                <c:pt idx="2">
                  <c:v>Pekerjaan</c:v>
                </c:pt>
                <c:pt idx="3">
                  <c:v>Pendidikan</c:v>
                </c:pt>
                <c:pt idx="4">
                  <c:v>Kesehatan</c:v>
                </c:pt>
                <c:pt idx="5">
                  <c:v>Ketersediaan Waktu Luang</c:v>
                </c:pt>
                <c:pt idx="6">
                  <c:v>Hubungan Sosial</c:v>
                </c:pt>
                <c:pt idx="7">
                  <c:v>Keharmonisan Keluarga</c:v>
                </c:pt>
                <c:pt idx="8">
                  <c:v>Kondisi Keamanan</c:v>
                </c:pt>
                <c:pt idx="9">
                  <c:v>Keadaan Lingkungan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58.03</c:v>
                </c:pt>
                <c:pt idx="1">
                  <c:v>62.42</c:v>
                </c:pt>
                <c:pt idx="2">
                  <c:v>64.680000000000007</c:v>
                </c:pt>
                <c:pt idx="3">
                  <c:v>55.19</c:v>
                </c:pt>
                <c:pt idx="4">
                  <c:v>66.400000000000006</c:v>
                </c:pt>
                <c:pt idx="5">
                  <c:v>68.02</c:v>
                </c:pt>
                <c:pt idx="6">
                  <c:v>72.430000000000007</c:v>
                </c:pt>
                <c:pt idx="7">
                  <c:v>78.11</c:v>
                </c:pt>
                <c:pt idx="8">
                  <c:v>76.63</c:v>
                </c:pt>
                <c:pt idx="9">
                  <c:v>70.430000000000007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4.032258064516122E-2"/>
                  <c:y val="-1.3736263736263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4354838709677422E-2"/>
                  <c:y val="1.6483516483516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1.1682240841445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0645161290322578E-3"/>
                  <c:y val="4.3956043956043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096774193548425E-2"/>
                  <c:y val="6.8681318681318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620967741935484E-2"/>
                  <c:y val="1.9230769230769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ED7D31"/>
              </a:solidFill>
              <a:ln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6576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Pendapatan Rumah Tangga</c:v>
                </c:pt>
                <c:pt idx="1">
                  <c:v>Kondisi Rumah dan Aset</c:v>
                </c:pt>
                <c:pt idx="2">
                  <c:v>Pekerjaan</c:v>
                </c:pt>
                <c:pt idx="3">
                  <c:v>Pendidikan</c:v>
                </c:pt>
                <c:pt idx="4">
                  <c:v>Kesehatan</c:v>
                </c:pt>
                <c:pt idx="5">
                  <c:v>Ketersediaan Waktu Luang</c:v>
                </c:pt>
                <c:pt idx="6">
                  <c:v>Hubungan Sosial</c:v>
                </c:pt>
                <c:pt idx="7">
                  <c:v>Keharmonisan Keluarga</c:v>
                </c:pt>
                <c:pt idx="8">
                  <c:v>Kondisi Keamanan</c:v>
                </c:pt>
                <c:pt idx="9">
                  <c:v>Keadaan Lingkungan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63.09</c:v>
                </c:pt>
                <c:pt idx="1">
                  <c:v>65.010000000000005</c:v>
                </c:pt>
                <c:pt idx="2">
                  <c:v>67.08</c:v>
                </c:pt>
                <c:pt idx="3">
                  <c:v>58.28</c:v>
                </c:pt>
                <c:pt idx="4">
                  <c:v>69.72</c:v>
                </c:pt>
                <c:pt idx="5">
                  <c:v>71.739999999999995</c:v>
                </c:pt>
                <c:pt idx="6">
                  <c:v>74.290000000000006</c:v>
                </c:pt>
                <c:pt idx="7">
                  <c:v>78.89</c:v>
                </c:pt>
                <c:pt idx="8">
                  <c:v>74.83</c:v>
                </c:pt>
                <c:pt idx="9">
                  <c:v>74.86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47546208"/>
        <c:axId val="347546600"/>
      </c:radarChart>
      <c:catAx>
        <c:axId val="34754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46600"/>
        <c:crosses val="autoZero"/>
        <c:auto val="1"/>
        <c:lblAlgn val="ctr"/>
        <c:lblOffset val="100"/>
        <c:noMultiLvlLbl val="0"/>
      </c:catAx>
      <c:valAx>
        <c:axId val="34754660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46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Malaysia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4.7</c:v>
                </c:pt>
                <c:pt idx="1">
                  <c:v>5</c:v>
                </c:pt>
                <c:pt idx="2">
                  <c:v>5.0999999999999996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3"/>
              </a:solidFill>
              <a:ln w="25400">
                <a:solidFill>
                  <a:schemeClr val="bg1"/>
                </a:solidFill>
              </a:ln>
              <a:effectLst/>
            </c:spPr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5.2</c:v>
                </c:pt>
                <c:pt idx="1">
                  <c:v>5.5</c:v>
                </c:pt>
                <c:pt idx="2">
                  <c:v>5.5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Vietnam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6</c:v>
                </c:pt>
                <c:pt idx="1">
                  <c:v>6.2</c:v>
                </c:pt>
                <c:pt idx="2">
                  <c:v>6.5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Tiongkok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5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7.1</c:v>
                </c:pt>
                <c:pt idx="1">
                  <c:v>7</c:v>
                </c:pt>
                <c:pt idx="2">
                  <c:v>6.9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7552480"/>
        <c:axId val="347548168"/>
      </c:lineChart>
      <c:catAx>
        <c:axId val="3475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548168"/>
        <c:crosses val="autoZero"/>
        <c:auto val="1"/>
        <c:lblAlgn val="ctr"/>
        <c:lblOffset val="100"/>
        <c:noMultiLvlLbl val="0"/>
      </c:catAx>
      <c:valAx>
        <c:axId val="347548168"/>
        <c:scaling>
          <c:orientation val="minMax"/>
          <c:min val="3"/>
        </c:scaling>
        <c:delete val="1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75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3749999999999997E-3"/>
          <c:y val="0.27289217986824493"/>
          <c:w val="0.1440082950161585"/>
          <c:h val="0.445385386429345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chart" Target="../charts/chart6.xml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8" name="Picture 2" descr="img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6350"/>
            <a:ext cx="9164965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7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8" name="Picture 2" descr="img_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4798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535" y="125304"/>
            <a:ext cx="596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TINGKAT KEPUASAN HIDUP TERHADAP SEPULUH ASPEK KEHIDUPAN 2013 DAN 2014</a:t>
            </a:r>
            <a:endParaRPr lang="en-US" sz="1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535" y="6502400"/>
            <a:ext cx="414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 smtClean="0">
                <a:solidFill>
                  <a:srgbClr val="154169"/>
                </a:solidFill>
              </a:rPr>
              <a:t>Sumber</a:t>
            </a:r>
            <a:r>
              <a:rPr lang="en-US" sz="900" i="1" dirty="0" smtClean="0">
                <a:solidFill>
                  <a:srgbClr val="154169"/>
                </a:solidFill>
              </a:rPr>
              <a:t>: </a:t>
            </a:r>
            <a:r>
              <a:rPr lang="en-US" sz="900" i="1" dirty="0" err="1" smtClean="0">
                <a:solidFill>
                  <a:srgbClr val="154169"/>
                </a:solidFill>
              </a:rPr>
              <a:t>Berita</a:t>
            </a:r>
            <a:r>
              <a:rPr lang="en-US" sz="900" i="1" dirty="0" smtClean="0">
                <a:solidFill>
                  <a:srgbClr val="154169"/>
                </a:solidFill>
              </a:rPr>
              <a:t> </a:t>
            </a:r>
            <a:r>
              <a:rPr lang="en-US" sz="900" i="1" dirty="0" err="1" smtClean="0">
                <a:solidFill>
                  <a:srgbClr val="154169"/>
                </a:solidFill>
              </a:rPr>
              <a:t>Resmi</a:t>
            </a:r>
            <a:r>
              <a:rPr lang="en-US" sz="900" i="1" dirty="0" smtClean="0">
                <a:solidFill>
                  <a:srgbClr val="154169"/>
                </a:solidFill>
              </a:rPr>
              <a:t> </a:t>
            </a:r>
            <a:r>
              <a:rPr lang="en-US" sz="900" i="1" dirty="0" err="1" smtClean="0">
                <a:solidFill>
                  <a:srgbClr val="154169"/>
                </a:solidFill>
              </a:rPr>
              <a:t>Statistik</a:t>
            </a:r>
            <a:r>
              <a:rPr lang="en-US" sz="900" i="1" dirty="0" smtClean="0">
                <a:solidFill>
                  <a:srgbClr val="154169"/>
                </a:solidFill>
              </a:rPr>
              <a:t> BPS </a:t>
            </a:r>
            <a:r>
              <a:rPr lang="en-US" sz="900" i="1" dirty="0" err="1" smtClean="0">
                <a:solidFill>
                  <a:srgbClr val="154169"/>
                </a:solidFill>
              </a:rPr>
              <a:t>dan</a:t>
            </a:r>
            <a:r>
              <a:rPr lang="en-US" sz="900" i="1" dirty="0" smtClean="0">
                <a:solidFill>
                  <a:srgbClr val="154169"/>
                </a:solidFill>
              </a:rPr>
              <a:t> World </a:t>
            </a:r>
            <a:r>
              <a:rPr lang="en-US" sz="900" i="1" dirty="0" err="1" smtClean="0">
                <a:solidFill>
                  <a:srgbClr val="154169"/>
                </a:solidFill>
              </a:rPr>
              <a:t>Hapapines</a:t>
            </a:r>
            <a:r>
              <a:rPr lang="en-US" sz="900" i="1" dirty="0" smtClean="0">
                <a:solidFill>
                  <a:srgbClr val="154169"/>
                </a:solidFill>
              </a:rPr>
              <a:t> Report, </a:t>
            </a:r>
            <a:r>
              <a:rPr lang="en-US" sz="900" i="1" dirty="0" err="1" smtClean="0">
                <a:solidFill>
                  <a:srgbClr val="154169"/>
                </a:solidFill>
              </a:rPr>
              <a:t>Kompas</a:t>
            </a:r>
            <a:r>
              <a:rPr lang="en-US" sz="900" i="1" dirty="0" smtClean="0">
                <a:solidFill>
                  <a:srgbClr val="154169"/>
                </a:solidFill>
              </a:rPr>
              <a:t> 14 Feb’15</a:t>
            </a:r>
            <a:endParaRPr lang="en-US" sz="900" i="1" dirty="0">
              <a:solidFill>
                <a:srgbClr val="154169"/>
              </a:solidFill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193980" y="849420"/>
          <a:ext cx="2743200" cy="52806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7200"/>
                <a:gridCol w="2286000"/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2060"/>
                          </a:solidFill>
                        </a:rPr>
                        <a:t>PERINGKAT KEBAHAGIAAN WARGA DUNIA</a:t>
                      </a:r>
                      <a:endParaRPr lang="en-US" sz="105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Denmark (7,693)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Norwegia</a:t>
                      </a:r>
                      <a:r>
                        <a:rPr lang="en-US" sz="1050" dirty="0" smtClean="0"/>
                        <a:t> (7,655)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Swiss</a:t>
                      </a:r>
                      <a:r>
                        <a:rPr lang="en-US" sz="1050" baseline="0" dirty="0" smtClean="0"/>
                        <a:t> (7,650)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Belanda</a:t>
                      </a:r>
                      <a:r>
                        <a:rPr lang="en-US" sz="1050" dirty="0" smtClean="0"/>
                        <a:t> (7,512)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Swedia</a:t>
                      </a:r>
                      <a:r>
                        <a:rPr lang="en-US" sz="1050" dirty="0" smtClean="0"/>
                        <a:t> (7,480)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10.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Australia (7,351)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14.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Uni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Emirat</a:t>
                      </a:r>
                      <a:r>
                        <a:rPr lang="en-US" sz="1050" dirty="0" smtClean="0"/>
                        <a:t> Arab (7,144)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17.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Amerika </a:t>
                      </a:r>
                      <a:r>
                        <a:rPr lang="en-US" sz="1050" dirty="0" err="1" smtClean="0"/>
                        <a:t>Serikat</a:t>
                      </a:r>
                      <a:r>
                        <a:rPr lang="en-US" sz="1050" dirty="0" smtClean="0"/>
                        <a:t> (7,082)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Inggris</a:t>
                      </a:r>
                      <a:r>
                        <a:rPr lang="en-US" sz="1050" dirty="0" smtClean="0"/>
                        <a:t> (6,883)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30.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Singapura</a:t>
                      </a:r>
                      <a:r>
                        <a:rPr lang="en-US" sz="1050" baseline="0" dirty="0" smtClean="0"/>
                        <a:t> (6,546)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Arab Saudi (6,480)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36.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Thailand (6,371)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Korea</a:t>
                      </a:r>
                      <a:r>
                        <a:rPr lang="en-US" sz="1050" baseline="0" dirty="0" smtClean="0"/>
                        <a:t> Selatan (6,267)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Jepang</a:t>
                      </a:r>
                      <a:r>
                        <a:rPr lang="en-US" sz="1050" baseline="0" dirty="0" smtClean="0"/>
                        <a:t> (6,046)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56.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Malaysia</a:t>
                      </a:r>
                      <a:r>
                        <a:rPr lang="en-US" sz="1050" baseline="0" dirty="0" smtClean="0"/>
                        <a:t> (5,760)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63.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Vietnam (5,533)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76.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Indonesia (5,348)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92.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Filipina (4,985)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93.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Tiongkok</a:t>
                      </a:r>
                      <a:r>
                        <a:rPr lang="en-US" sz="1050" dirty="0" smtClean="0"/>
                        <a:t> (4,978)</a:t>
                      </a:r>
                      <a:endParaRPr lang="en-US" sz="105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111.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India</a:t>
                      </a:r>
                      <a:r>
                        <a:rPr lang="en-US" sz="1050" baseline="0" dirty="0" smtClean="0"/>
                        <a:t> (4,772)</a:t>
                      </a:r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898813" y="478654"/>
            <a:ext cx="4038598" cy="6254578"/>
            <a:chOff x="4898813" y="478654"/>
            <a:chExt cx="4038598" cy="625457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8465">
              <a:off x="5231650" y="478654"/>
              <a:ext cx="1038762" cy="10972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6336">
              <a:off x="4898813" y="5544512"/>
              <a:ext cx="1188720" cy="118872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131" y="2943734"/>
              <a:ext cx="1097280" cy="109728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118535" y="771042"/>
            <a:ext cx="6299200" cy="5435601"/>
            <a:chOff x="118535" y="771042"/>
            <a:chExt cx="6299200" cy="5435601"/>
          </a:xfrm>
        </p:grpSpPr>
        <p:graphicFrame>
          <p:nvGraphicFramePr>
            <p:cNvPr id="13" name="Chart 12"/>
            <p:cNvGraphicFramePr/>
            <p:nvPr>
              <p:extLst/>
            </p:nvPr>
          </p:nvGraphicFramePr>
          <p:xfrm>
            <a:off x="118535" y="771042"/>
            <a:ext cx="6299200" cy="5435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8355" y="966816"/>
              <a:ext cx="550189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8790" y="1269940"/>
              <a:ext cx="628623" cy="54864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951" y="2169096"/>
              <a:ext cx="640080" cy="6400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379" y="3132815"/>
              <a:ext cx="640080" cy="6400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213" y="4157499"/>
              <a:ext cx="457200" cy="4572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355" y="4386099"/>
              <a:ext cx="640080" cy="64008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6" y="3087095"/>
              <a:ext cx="731520" cy="7315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56" y="2043210"/>
              <a:ext cx="640080" cy="6400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617" y="910058"/>
              <a:ext cx="1005840" cy="100584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76" y="5124210"/>
              <a:ext cx="640080" cy="640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68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0" name="Picture 2" descr="img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910062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49"/>
            <a:ext cx="9144001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93934" y="1107841"/>
            <a:ext cx="357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Proyeksi</a:t>
            </a:r>
            <a:r>
              <a:rPr lang="en-US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Pertumbuhan</a:t>
            </a:r>
            <a:r>
              <a:rPr lang="en-US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en-US" b="1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Negara Asia </a:t>
            </a:r>
            <a:r>
              <a:rPr lang="en-US" dirty="0" err="1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Pasifik</a:t>
            </a:r>
            <a:r>
              <a:rPr lang="en-US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graphicFrame>
        <p:nvGraphicFramePr>
          <p:cNvPr id="13" name="Chart 12"/>
          <p:cNvGraphicFramePr/>
          <p:nvPr>
            <p:extLst/>
          </p:nvPr>
        </p:nvGraphicFramePr>
        <p:xfrm>
          <a:off x="914400" y="1950243"/>
          <a:ext cx="6938142" cy="323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5697537"/>
            <a:ext cx="121285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 err="1">
                <a:latin typeface="Arial" panose="020B0604020202020204" pitchFamily="34" charset="0"/>
              </a:rPr>
              <a:t>Sumber</a:t>
            </a:r>
            <a:r>
              <a:rPr lang="en-US" sz="788" i="1" dirty="0">
                <a:latin typeface="Arial" panose="020B0604020202020204" pitchFamily="34" charset="0"/>
              </a:rPr>
              <a:t>: </a:t>
            </a:r>
            <a:r>
              <a:rPr lang="en-US" sz="788" i="1" dirty="0" err="1">
                <a:latin typeface="Arial" panose="020B0604020202020204" pitchFamily="34" charset="0"/>
              </a:rPr>
              <a:t>Kompas</a:t>
            </a:r>
            <a:r>
              <a:rPr lang="en-US" sz="788" i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871431" y="2418472"/>
            <a:ext cx="247185" cy="2584385"/>
            <a:chOff x="10495241" y="2081629"/>
            <a:chExt cx="329580" cy="3445847"/>
          </a:xfrm>
        </p:grpSpPr>
        <p:sp>
          <p:nvSpPr>
            <p:cNvPr id="15" name="TextBox 14"/>
            <p:cNvSpPr txBox="1"/>
            <p:nvPr/>
          </p:nvSpPr>
          <p:spPr>
            <a:xfrm>
              <a:off x="10495242" y="5219700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95242" y="4629151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95242" y="3996155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95241" y="3357978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495242" y="2729329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495242" y="2081629"/>
              <a:ext cx="32957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2">
                      <a:lumMod val="50000"/>
                    </a:schemeClr>
                  </a:solidFill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199" y="76200"/>
            <a:ext cx="8991601" cy="838199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BELANJA PEMERINTAH &amp; CADANGAN DEVISA INDONESIA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5298" name="Picture 2" descr="img_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8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2" name="Picture 2" descr="img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4"/>
            <a:ext cx="914472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08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7346" name="Picture 2" descr="img_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451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6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8370" name="Picture 2" descr="img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6350"/>
            <a:ext cx="9174413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10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2" name="Picture 2" descr="img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2"/>
            <a:ext cx="9154084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986" name="Picture 2" descr="img_0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3174"/>
            <a:ext cx="9085045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4034" name="Picture 2" descr="img_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3174"/>
            <a:ext cx="9160259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0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828" y="1165225"/>
            <a:ext cx="29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Devisa</a:t>
            </a:r>
            <a:r>
              <a:rPr lang="en-US" b="1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b="1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endParaRPr lang="en-US" b="1" dirty="0" smtClean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Miliar</a:t>
            </a:r>
            <a:r>
              <a:rPr lang="en-US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Dollar AS)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97537"/>
            <a:ext cx="121285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 err="1">
                <a:latin typeface="Arial" panose="020B0604020202020204" pitchFamily="34" charset="0"/>
              </a:rPr>
              <a:t>Sumber</a:t>
            </a:r>
            <a:r>
              <a:rPr lang="en-US" sz="788" i="1" dirty="0">
                <a:latin typeface="Arial" panose="020B0604020202020204" pitchFamily="34" charset="0"/>
              </a:rPr>
              <a:t>: </a:t>
            </a:r>
            <a:r>
              <a:rPr lang="en-US" sz="788" i="1" dirty="0" err="1">
                <a:latin typeface="Arial" panose="020B0604020202020204" pitchFamily="34" charset="0"/>
              </a:rPr>
              <a:t>Kompas</a:t>
            </a:r>
            <a:r>
              <a:rPr lang="en-US" sz="788" i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700828" y="1964531"/>
          <a:ext cx="2540847" cy="3309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29803" y="1164991"/>
            <a:ext cx="29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Perkembangan</a:t>
            </a:r>
            <a:r>
              <a:rPr lang="en-US" b="1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US" b="1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Indonesia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038177" y="2035969"/>
          <a:ext cx="4076700" cy="21869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28700"/>
                <a:gridCol w="1524000"/>
                <a:gridCol w="1524000"/>
              </a:tblGrid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Tahun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/>
                        <a:t>Wisatawan</a:t>
                      </a:r>
                      <a:r>
                        <a:rPr lang="en-US" sz="1400" b="1" dirty="0" smtClean="0"/>
                        <a:t> Nusantara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00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Jumlah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 err="1" smtClean="0"/>
                        <a:t>Perjalanan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juta</a:t>
                      </a:r>
                      <a:r>
                        <a:rPr lang="en-US" sz="1400" b="1" dirty="0" smtClean="0"/>
                        <a:t> kali)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Total </a:t>
                      </a:r>
                      <a:r>
                        <a:rPr lang="en-US" sz="1400" b="1" dirty="0" err="1" smtClean="0"/>
                        <a:t>Pengeluaran</a:t>
                      </a:r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(</a:t>
                      </a:r>
                      <a:r>
                        <a:rPr lang="en-US" sz="1400" b="1" dirty="0" err="1" smtClean="0"/>
                        <a:t>triliun</a:t>
                      </a:r>
                      <a:r>
                        <a:rPr lang="en-US" sz="1400" b="1" dirty="0" smtClean="0"/>
                        <a:t> rupiah)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229,73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137,91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234,38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150,41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236,75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160,89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245,29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172,85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250,04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177,84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958378" y="4365530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Wisatawan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Nusantara, WNI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atau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WNA (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tinggal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di Indonesia) yang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melakukan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perjalanan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wisata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di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dalam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900" dirty="0" err="1">
                <a:solidFill>
                  <a:srgbClr val="C00000"/>
                </a:solidFill>
                <a:latin typeface="Arial" panose="020B0604020202020204" pitchFamily="34" charset="0"/>
              </a:rPr>
              <a:t>negeri</a:t>
            </a:r>
            <a:r>
              <a:rPr lang="en-US" sz="90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7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4143" y="1377111"/>
            <a:ext cx="41190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Sasaran</a:t>
            </a:r>
            <a:r>
              <a:rPr lang="en-US" sz="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sz="15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Pertumbuhan</a:t>
            </a:r>
            <a:r>
              <a:rPr lang="en-US" sz="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sz="15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Ekonomi</a:t>
            </a:r>
            <a:r>
              <a:rPr lang="en-US" sz="15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 </a:t>
            </a:r>
            <a:r>
              <a:rPr lang="en-US" sz="15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Kreatif</a:t>
            </a:r>
            <a:endParaRPr lang="en-US" sz="1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47544"/>
            <a:ext cx="121285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i="1" dirty="0" err="1">
                <a:latin typeface="Arial" panose="020B0604020202020204" pitchFamily="34" charset="0"/>
              </a:rPr>
              <a:t>Sumber</a:t>
            </a:r>
            <a:r>
              <a:rPr lang="en-US" sz="788" i="1" dirty="0">
                <a:latin typeface="Arial" panose="020B0604020202020204" pitchFamily="34" charset="0"/>
              </a:rPr>
              <a:t>: </a:t>
            </a:r>
            <a:r>
              <a:rPr lang="en-US" sz="788" i="1" dirty="0" err="1">
                <a:latin typeface="Arial" panose="020B0604020202020204" pitchFamily="34" charset="0"/>
              </a:rPr>
              <a:t>Kompas</a:t>
            </a:r>
            <a:r>
              <a:rPr lang="en-US" sz="788" i="1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64693" y="1904206"/>
          <a:ext cx="5458540" cy="31775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29270"/>
                <a:gridCol w="1364635"/>
                <a:gridCol w="1364635"/>
              </a:tblGrid>
              <a:tr h="68580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Uraian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Sasaran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Baseline</a:t>
                      </a:r>
                      <a:r>
                        <a:rPr lang="en-US" sz="1400" baseline="0" dirty="0" smtClean="0"/>
                        <a:t> 2014*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Rata-rata </a:t>
                      </a:r>
                      <a:r>
                        <a:rPr lang="en-US" sz="1400" dirty="0" err="1" smtClean="0"/>
                        <a:t>Pertumbuhan</a:t>
                      </a:r>
                      <a:r>
                        <a:rPr lang="en-US" sz="1400" dirty="0" smtClean="0"/>
                        <a:t> 2015-2019 (%)</a:t>
                      </a:r>
                      <a:endParaRPr lang="en-US" sz="1400" b="1" dirty="0"/>
                    </a:p>
                  </a:txBody>
                  <a:tcPr marL="68580" marR="6858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PDB </a:t>
                      </a:r>
                      <a:r>
                        <a:rPr lang="en-US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Ekonomi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Kreatif</a:t>
                      </a:r>
                      <a:endParaRPr lang="en-US" sz="14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Harga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berlaku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triliun</a:t>
                      </a:r>
                      <a:r>
                        <a:rPr lang="en-US" sz="1400" dirty="0" smtClean="0"/>
                        <a:t> rupiah)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693,1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Tenaga </a:t>
                      </a:r>
                      <a:r>
                        <a:rPr lang="en-US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Kerja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juta</a:t>
                      </a:r>
                      <a:r>
                        <a:rPr lang="en-US" sz="1400" dirty="0" smtClean="0"/>
                        <a:t> orang)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11,9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Jumlah</a:t>
                      </a:r>
                      <a:r>
                        <a:rPr lang="en-US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Usaha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juta</a:t>
                      </a:r>
                      <a:r>
                        <a:rPr lang="en-US" sz="1400" dirty="0" smtClean="0"/>
                        <a:t> unit)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5,4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0,5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</a:tr>
              <a:tr h="617220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Devisa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juta</a:t>
                      </a:r>
                      <a:r>
                        <a:rPr lang="en-US" sz="1400" dirty="0" smtClean="0"/>
                        <a:t> dollar AS)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128,4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68580" marR="13716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52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6637" y="5744850"/>
            <a:ext cx="1614488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88" i="1" dirty="0" err="1">
                <a:latin typeface="Arial" panose="020B0604020202020204" pitchFamily="34" charset="0"/>
              </a:rPr>
              <a:t>Sumber</a:t>
            </a:r>
            <a:r>
              <a:rPr lang="en-US" sz="788" i="1" dirty="0">
                <a:latin typeface="Arial" panose="020B0604020202020204" pitchFamily="34" charset="0"/>
              </a:rPr>
              <a:t>: </a:t>
            </a:r>
            <a:r>
              <a:rPr lang="en-US" sz="788" i="1" dirty="0" err="1">
                <a:latin typeface="Arial" panose="020B0604020202020204" pitchFamily="34" charset="0"/>
              </a:rPr>
              <a:t>Kompas</a:t>
            </a:r>
            <a:r>
              <a:rPr lang="en-US" sz="788" i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2244" y="905735"/>
            <a:ext cx="6383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Kontribusi</a:t>
            </a:r>
            <a:r>
              <a:rPr lang="en-US" sz="1500" b="1" dirty="0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1500" b="1" dirty="0" err="1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Ekonomi</a:t>
            </a:r>
            <a:r>
              <a:rPr lang="en-US" sz="1500" b="1" dirty="0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 </a:t>
            </a:r>
            <a:r>
              <a:rPr lang="en-US" sz="1500" b="1" dirty="0" err="1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Kreatif</a:t>
            </a:r>
            <a:r>
              <a:rPr lang="en-US" sz="1500" b="1" dirty="0">
                <a:ln w="0"/>
                <a:solidFill>
                  <a:schemeClr val="accent5"/>
                </a:solidFill>
                <a:latin typeface="Arial" panose="020B0604020202020204" pitchFamily="34" charset="0"/>
              </a:rPr>
              <a:t> Indonesia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803" y="1410227"/>
            <a:ext cx="24995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n w="0"/>
                <a:latin typeface="Arial" panose="020B0604020202020204" pitchFamily="34" charset="0"/>
              </a:rPr>
              <a:t>Kontribusi</a:t>
            </a:r>
            <a:r>
              <a:rPr lang="en-US" sz="900" b="1" dirty="0">
                <a:ln w="0"/>
                <a:latin typeface="Arial" panose="020B0604020202020204" pitchFamily="34" charset="0"/>
              </a:rPr>
              <a:t> </a:t>
            </a:r>
            <a:r>
              <a:rPr lang="en-US" sz="900" b="1" dirty="0" err="1">
                <a:ln w="0"/>
                <a:latin typeface="Arial" panose="020B0604020202020204" pitchFamily="34" charset="0"/>
              </a:rPr>
              <a:t>terhadap</a:t>
            </a:r>
            <a:r>
              <a:rPr lang="en-US" sz="900" b="1" dirty="0">
                <a:ln w="0"/>
                <a:latin typeface="Arial" panose="020B0604020202020204" pitchFamily="34" charset="0"/>
              </a:rPr>
              <a:t> PDB </a:t>
            </a:r>
            <a:r>
              <a:rPr lang="en-US" sz="900" dirty="0">
                <a:ln w="0"/>
                <a:latin typeface="Arial" panose="020B0604020202020204" pitchFamily="34" charset="0"/>
              </a:rPr>
              <a:t>(</a:t>
            </a:r>
            <a:r>
              <a:rPr lang="en-US" sz="900" dirty="0" err="1">
                <a:ln w="0"/>
                <a:latin typeface="Arial" panose="020B0604020202020204" pitchFamily="34" charset="0"/>
              </a:rPr>
              <a:t>triliun</a:t>
            </a:r>
            <a:r>
              <a:rPr lang="en-US" sz="900" dirty="0">
                <a:ln w="0"/>
                <a:latin typeface="Arial" panose="020B0604020202020204" pitchFamily="34" charset="0"/>
              </a:rPr>
              <a:t> rupiah)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646" y="1460881"/>
            <a:ext cx="100013" cy="1064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5447" y="1410227"/>
            <a:ext cx="1892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n w="0"/>
                <a:latin typeface="Arial" panose="020B0604020202020204" pitchFamily="34" charset="0"/>
              </a:rPr>
              <a:t>Persentase</a:t>
            </a:r>
            <a:r>
              <a:rPr lang="en-US" sz="900" b="1" dirty="0">
                <a:ln w="0"/>
                <a:latin typeface="Arial" panose="020B0604020202020204" pitchFamily="34" charset="0"/>
              </a:rPr>
              <a:t> </a:t>
            </a:r>
            <a:r>
              <a:rPr lang="en-US" sz="900" b="1" dirty="0" err="1">
                <a:ln w="0"/>
                <a:latin typeface="Arial" panose="020B0604020202020204" pitchFamily="34" charset="0"/>
              </a:rPr>
              <a:t>terhadap</a:t>
            </a:r>
            <a:r>
              <a:rPr lang="en-US" sz="900" b="1" dirty="0">
                <a:ln w="0"/>
                <a:latin typeface="Arial" panose="020B0604020202020204" pitchFamily="34" charset="0"/>
              </a:rPr>
              <a:t> PDB</a:t>
            </a:r>
            <a:endParaRPr lang="en-US" sz="900" dirty="0">
              <a:ln w="0"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51146" y="1468024"/>
            <a:ext cx="100013" cy="1064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1" y="1745095"/>
          <a:ext cx="2800350" cy="196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3096310" y="1745095"/>
          <a:ext cx="2649591" cy="196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>
            <p:extLst/>
          </p:nvPr>
        </p:nvGraphicFramePr>
        <p:xfrm>
          <a:off x="6041861" y="1680802"/>
          <a:ext cx="2512219" cy="17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6041860" y="3925214"/>
          <a:ext cx="2512219" cy="173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Line Callout 2 17"/>
          <p:cNvSpPr/>
          <p:nvPr/>
        </p:nvSpPr>
        <p:spPr>
          <a:xfrm>
            <a:off x="7158037" y="1136600"/>
            <a:ext cx="1843088" cy="797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357"/>
              <a:gd name="adj6" fmla="val -1893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Industri</a:t>
            </a:r>
            <a:r>
              <a:rPr lang="en-US" sz="1050" dirty="0"/>
              <a:t> </a:t>
            </a:r>
            <a:r>
              <a:rPr lang="en-US" sz="1050" dirty="0" err="1"/>
              <a:t>kreatif</a:t>
            </a:r>
            <a:r>
              <a:rPr lang="en-US" sz="1050" dirty="0"/>
              <a:t> </a:t>
            </a:r>
            <a:r>
              <a:rPr lang="en-US" sz="1050" dirty="0" err="1"/>
              <a:t>menyerap</a:t>
            </a:r>
            <a:r>
              <a:rPr lang="en-US" sz="1050" dirty="0"/>
              <a:t> 10,7% </a:t>
            </a:r>
            <a:r>
              <a:rPr lang="en-US" sz="1050" dirty="0" err="1"/>
              <a:t>tenaga</a:t>
            </a:r>
            <a:r>
              <a:rPr lang="en-US" sz="1050" dirty="0"/>
              <a:t> </a:t>
            </a:r>
            <a:r>
              <a:rPr lang="en-US" sz="1050" dirty="0" err="1"/>
              <a:t>kerja</a:t>
            </a:r>
            <a:r>
              <a:rPr lang="en-US" sz="1050" dirty="0"/>
              <a:t> (119,7 </a:t>
            </a:r>
            <a:r>
              <a:rPr lang="en-US" sz="1050" dirty="0" err="1"/>
              <a:t>juta</a:t>
            </a:r>
            <a:r>
              <a:rPr lang="en-US" sz="1050" dirty="0"/>
              <a:t> orang)</a:t>
            </a:r>
          </a:p>
        </p:txBody>
      </p:sp>
      <p:sp>
        <p:nvSpPr>
          <p:cNvPr id="19" name="Line Callout 2 18"/>
          <p:cNvSpPr/>
          <p:nvPr/>
        </p:nvSpPr>
        <p:spPr>
          <a:xfrm>
            <a:off x="7158037" y="3844389"/>
            <a:ext cx="1843088" cy="7971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1175"/>
              <a:gd name="adj6" fmla="val -2048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/>
              <a:t>Terdapat</a:t>
            </a:r>
            <a:r>
              <a:rPr lang="en-US" sz="1050" dirty="0"/>
              <a:t> 9,68% </a:t>
            </a:r>
            <a:r>
              <a:rPr lang="en-US" sz="1050" dirty="0" err="1"/>
              <a:t>usaha</a:t>
            </a:r>
            <a:r>
              <a:rPr lang="en-US" sz="1050" dirty="0"/>
              <a:t> di </a:t>
            </a:r>
            <a:r>
              <a:rPr lang="en-US" sz="1050" dirty="0" err="1"/>
              <a:t>bidang</a:t>
            </a:r>
            <a:r>
              <a:rPr lang="en-US" sz="1050" dirty="0"/>
              <a:t> </a:t>
            </a:r>
            <a:r>
              <a:rPr lang="en-US" sz="1050" dirty="0" err="1"/>
              <a:t>kreatif</a:t>
            </a:r>
            <a:r>
              <a:rPr lang="en-US" sz="1050" dirty="0"/>
              <a:t> (5,4 </a:t>
            </a:r>
            <a:r>
              <a:rPr lang="en-US" sz="1050" dirty="0" err="1"/>
              <a:t>juta</a:t>
            </a:r>
            <a:r>
              <a:rPr lang="en-US" sz="1050" dirty="0"/>
              <a:t> </a:t>
            </a:r>
            <a:r>
              <a:rPr lang="en-US" sz="1050" dirty="0" err="1"/>
              <a:t>usaha</a:t>
            </a:r>
            <a:r>
              <a:rPr lang="en-US" sz="1050" dirty="0"/>
              <a:t>, </a:t>
            </a:r>
            <a:r>
              <a:rPr lang="en-US" sz="1050" dirty="0" err="1"/>
              <a:t>sebagian</a:t>
            </a:r>
            <a:r>
              <a:rPr lang="en-US" sz="1050" dirty="0"/>
              <a:t> </a:t>
            </a:r>
            <a:r>
              <a:rPr lang="en-US" sz="1050" dirty="0" err="1"/>
              <a:t>besar</a:t>
            </a:r>
            <a:r>
              <a:rPr lang="en-US" sz="1050" dirty="0"/>
              <a:t> UKM)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592" y="3932782"/>
            <a:ext cx="5414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Isu</a:t>
            </a:r>
            <a:r>
              <a:rPr lang="en-US" b="1" dirty="0" smtClean="0"/>
              <a:t> </a:t>
            </a:r>
            <a:r>
              <a:rPr lang="en-US" b="1" dirty="0" err="1" smtClean="0"/>
              <a:t>Strategis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industri</a:t>
            </a:r>
            <a:r>
              <a:rPr lang="en-US" b="1" dirty="0" smtClean="0"/>
              <a:t> </a:t>
            </a:r>
            <a:r>
              <a:rPr lang="en-US" b="1" dirty="0" err="1" smtClean="0"/>
              <a:t>Kreatif</a:t>
            </a:r>
            <a:endParaRPr lang="en-US" b="1" dirty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endParaRPr lang="en-US" dirty="0" smtClean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Keuangan</a:t>
            </a:r>
            <a:endParaRPr lang="en-US" dirty="0" smtClean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Akses</a:t>
            </a:r>
            <a:r>
              <a:rPr lang="en-US" dirty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en-US" dirty="0" smtClean="0"/>
          </a:p>
          <a:p>
            <a:pPr marL="257175" indent="-257175">
              <a:buFont typeface="+mj-lt"/>
              <a:buAutoNum type="arabicPeriod"/>
            </a:pPr>
            <a:r>
              <a:rPr lang="en-US" dirty="0" err="1" smtClean="0"/>
              <a:t>Institusi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56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6" name="Picture 2" descr="img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3174"/>
            <a:ext cx="9144691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sz="1400" smtClean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3683" y="1223168"/>
            <a:ext cx="11524966" cy="67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8130" name="Picture 2" descr="img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3174"/>
            <a:ext cx="9144691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13890</TotalTime>
  <Words>376</Words>
  <Application>Microsoft Office PowerPoint</Application>
  <PresentationFormat>On-screen Show (4:3)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Tahoma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BELANJA PEMERINTAH &amp; CADANGAN DEVISA INDONESIA</vt:lpstr>
      <vt:lpstr>PowerPoint Presentation</vt:lpstr>
      <vt:lpstr>PowerPoint Presentation</vt:lpstr>
      <vt:lpstr>PowerPoint Presentation</vt:lpstr>
    </vt:vector>
  </TitlesOfParts>
  <Company>Primagama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DR.IR.EDDY_SOERYANTO</cp:lastModifiedBy>
  <cp:revision>256</cp:revision>
  <dcterms:created xsi:type="dcterms:W3CDTF">2006-11-28T07:48:59Z</dcterms:created>
  <dcterms:modified xsi:type="dcterms:W3CDTF">2016-02-21T13:25:15Z</dcterms:modified>
</cp:coreProperties>
</file>