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1" r:id="rId4"/>
    <p:sldId id="258" r:id="rId5"/>
    <p:sldId id="263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2/29/2016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Silabus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STRUKTUR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Array Statis</a:t>
            </a:r>
          </a:p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Linked List</a:t>
            </a:r>
          </a:p>
          <a:p>
            <a:pPr marL="457200" indent="-457200">
              <a:buNone/>
            </a:pPr>
            <a:r>
              <a:rPr lang="it-IT" b="1" kern="1200" dirty="0">
                <a:solidFill>
                  <a:schemeClr val="tx2"/>
                </a:solidFill>
              </a:rPr>
              <a:t>3</a:t>
            </a: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.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4. Implementasi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5. Queue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6. Tree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7. Heap Sort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752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Single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069068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Double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39291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3200400" y="1983433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3200400" y="2214265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3200400" y="2209800"/>
            <a:ext cx="1447800" cy="4139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237940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Array </a:t>
            </a:r>
            <a:r>
              <a:rPr lang="en-US" sz="2400" b="1" dirty="0" err="1" smtClean="0">
                <a:solidFill>
                  <a:schemeClr val="tx2"/>
                </a:solidFill>
              </a:rPr>
              <a:t>Statis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69587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00400" y="2612468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843300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34890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Linier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8055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200400" y="3722132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0400" y="3952964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15" grpId="0"/>
      <p:bldP spid="15" grpId="1"/>
      <p:bldP spid="16" grpId="0"/>
      <p:bldP spid="16" grpId="1"/>
      <p:bldP spid="19" grpId="0"/>
      <p:bldP spid="19" grpId="1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Materi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dijelaskan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Algoritmik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Tugas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dikerjakan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Algoritmik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dan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Pemrograman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Terstruktur</a:t>
            </a:r>
            <a:r>
              <a:rPr lang="en-US" b="1" dirty="0" smtClean="0">
                <a:solidFill>
                  <a:schemeClr val="tx2"/>
                </a:solidFill>
              </a:rPr>
              <a:t>/</a:t>
            </a:r>
            <a:r>
              <a:rPr lang="en-US" b="1" dirty="0" err="1" smtClean="0">
                <a:solidFill>
                  <a:schemeClr val="tx2"/>
                </a:solidFill>
              </a:rPr>
              <a:t>prosedural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Kehadiran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    	10%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Tugas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+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Kuis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	20%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UTS               	30%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UAS               	40%</a:t>
            </a:r>
            <a:endParaRPr lang="en-US" b="1" kern="1200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ATURAN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ruangan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sudah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dikunci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diperkenankan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200" b="1" dirty="0" smtClean="0">
                <a:solidFill>
                  <a:schemeClr val="tx2"/>
                </a:solidFill>
              </a:rPr>
              <a:t> yang </a:t>
            </a:r>
            <a:r>
              <a:rPr lang="en-US" sz="2200" b="1" dirty="0" err="1" smtClean="0">
                <a:solidFill>
                  <a:schemeClr val="tx2"/>
                </a:solidFill>
              </a:rPr>
              <a:t>kesiangan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masuk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Kehadiran</a:t>
            </a:r>
            <a:r>
              <a:rPr lang="en-US" sz="2200" b="1" dirty="0" smtClean="0">
                <a:solidFill>
                  <a:schemeClr val="tx2"/>
                </a:solidFill>
              </a:rPr>
              <a:t> 80 % (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boleh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hadir</a:t>
            </a:r>
            <a:r>
              <a:rPr lang="en-US" sz="2200" b="1" dirty="0" smtClean="0">
                <a:solidFill>
                  <a:schemeClr val="tx2"/>
                </a:solidFill>
              </a:rPr>
              <a:t> 2 kali)</a:t>
            </a: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Berpakaian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rapih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sopan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serta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bersepatu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Bagi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200" b="1" dirty="0" smtClean="0">
                <a:solidFill>
                  <a:schemeClr val="tx2"/>
                </a:solidFill>
              </a:rPr>
              <a:t> yang  </a:t>
            </a:r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hadir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tugas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dilarang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ikut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mengumpulkan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tugas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smtClean="0">
                <a:solidFill>
                  <a:schemeClr val="tx2"/>
                </a:solidFill>
              </a:rPr>
              <a:t>HP </a:t>
            </a:r>
            <a:r>
              <a:rPr lang="en-US" sz="2200" b="1" dirty="0" err="1" smtClean="0">
                <a:solidFill>
                  <a:schemeClr val="tx2"/>
                </a:solidFill>
              </a:rPr>
              <a:t>harap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dimatikan</a:t>
            </a:r>
            <a:r>
              <a:rPr lang="en-US" sz="2200" b="1" dirty="0" smtClean="0">
                <a:solidFill>
                  <a:schemeClr val="tx2"/>
                </a:solidFill>
              </a:rPr>
              <a:t>/</a:t>
            </a:r>
            <a:r>
              <a:rPr lang="en-US" sz="2200" b="1" dirty="0" err="1" smtClean="0">
                <a:solidFill>
                  <a:schemeClr val="tx2"/>
                </a:solidFill>
              </a:rPr>
              <a:t>disunyikan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Membawa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alat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tulis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masing-masing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berupa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pensil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penghapus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Ikuti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aturan</a:t>
            </a:r>
            <a:r>
              <a:rPr lang="en-US" sz="2200" b="1" dirty="0" smtClean="0">
                <a:solidFill>
                  <a:schemeClr val="tx2"/>
                </a:solidFill>
              </a:rPr>
              <a:t> yang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</a:rPr>
              <a:t>Buku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Panduan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Unikom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ujian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perbaikan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</a:rPr>
              <a:t>Ujian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susulan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diberikan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ijin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autentik</a:t>
            </a:r>
            <a:r>
              <a:rPr lang="en-US" sz="2200" b="1" dirty="0" smtClean="0">
                <a:solidFill>
                  <a:schemeClr val="tx2"/>
                </a:solidFill>
              </a:rPr>
              <a:t> yang </a:t>
            </a:r>
            <a:r>
              <a:rPr lang="en-US" sz="2200" b="1" dirty="0" err="1" smtClean="0">
                <a:solidFill>
                  <a:schemeClr val="tx2"/>
                </a:solidFill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ditunjukkan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mengikuti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salah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ujian</a:t>
            </a:r>
            <a:r>
              <a:rPr lang="en-US" sz="2200" b="1" dirty="0" smtClean="0">
                <a:solidFill>
                  <a:schemeClr val="tx2"/>
                </a:solidFill>
              </a:rPr>
              <a:t> (UTS </a:t>
            </a:r>
            <a:r>
              <a:rPr lang="en-US" sz="2200" b="1" dirty="0" err="1" smtClean="0">
                <a:solidFill>
                  <a:schemeClr val="tx2"/>
                </a:solidFill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</a:rPr>
              <a:t> UAS), </a:t>
            </a:r>
            <a:r>
              <a:rPr lang="en-US" sz="2200" b="1" dirty="0" err="1" smtClean="0">
                <a:solidFill>
                  <a:schemeClr val="tx2"/>
                </a:solidFill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akhir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pasti</a:t>
            </a:r>
            <a:r>
              <a:rPr lang="en-US" sz="2200" b="1" dirty="0" smtClean="0">
                <a:solidFill>
                  <a:schemeClr val="tx2"/>
                </a:solidFill>
              </a:rPr>
              <a:t> E (</a:t>
            </a:r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lulus)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Lipschutz,Seymour.1998.</a:t>
            </a:r>
            <a:r>
              <a:rPr lang="en-US" sz="2400" b="1" i="1" dirty="0" smtClean="0">
                <a:solidFill>
                  <a:schemeClr val="tx2"/>
                </a:solidFill>
              </a:rPr>
              <a:t>Data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Structures</a:t>
            </a:r>
            <a:r>
              <a:rPr lang="en-US" sz="2400" b="1" dirty="0" err="1" smtClean="0">
                <a:solidFill>
                  <a:schemeClr val="tx2"/>
                </a:solidFill>
              </a:rPr>
              <a:t>.Prentise</a:t>
            </a:r>
            <a:r>
              <a:rPr lang="en-US" sz="2400" b="1" dirty="0" smtClean="0">
                <a:solidFill>
                  <a:schemeClr val="tx2"/>
                </a:solidFill>
              </a:rPr>
              <a:t> Hall</a:t>
            </a:r>
          </a:p>
          <a:p>
            <a:pPr lvl="0"/>
            <a:r>
              <a:rPr lang="en-US" sz="2400" b="1" dirty="0" err="1" smtClean="0">
                <a:solidFill>
                  <a:schemeClr val="tx2"/>
                </a:solidFill>
              </a:rPr>
              <a:t>Inda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Yatini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B.Erliansyah</a:t>
            </a:r>
            <a:r>
              <a:rPr lang="en-US" sz="2400" b="1" dirty="0" smtClean="0">
                <a:solidFill>
                  <a:schemeClr val="tx2"/>
                </a:solidFill>
              </a:rPr>
              <a:t> Nasution.2002.</a:t>
            </a:r>
            <a:r>
              <a:rPr lang="en-US" sz="2400" b="1" i="1" dirty="0" smtClean="0">
                <a:solidFill>
                  <a:schemeClr val="tx2"/>
                </a:solidFill>
              </a:rPr>
              <a:t>Algoritma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i="1" dirty="0" smtClean="0">
                <a:solidFill>
                  <a:schemeClr val="tx2"/>
                </a:solidFill>
              </a:rPr>
              <a:t> Data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dengan</a:t>
            </a:r>
            <a:r>
              <a:rPr lang="en-US" sz="2400" b="1" i="1" dirty="0" smtClean="0">
                <a:solidFill>
                  <a:schemeClr val="tx2"/>
                </a:solidFill>
              </a:rPr>
              <a:t> C++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  <a:r>
              <a:rPr lang="en-US" sz="2400" b="1" dirty="0" err="1" smtClean="0">
                <a:solidFill>
                  <a:schemeClr val="tx2"/>
                </a:solidFill>
              </a:rPr>
              <a:t>Graha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Ilmu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 err="1">
                <a:solidFill>
                  <a:schemeClr val="tx2"/>
                </a:solidFill>
              </a:rPr>
              <a:t>Rinaldi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Munir.2003.</a:t>
            </a:r>
            <a:r>
              <a:rPr lang="en-US" sz="2400" b="1" i="1" dirty="0" smtClean="0">
                <a:solidFill>
                  <a:schemeClr val="tx2"/>
                </a:solidFill>
              </a:rPr>
              <a:t>Algoritma </a:t>
            </a:r>
            <a:r>
              <a:rPr lang="en-US" sz="2400" b="1" i="1" dirty="0" err="1">
                <a:solidFill>
                  <a:schemeClr val="tx2"/>
                </a:solidFill>
              </a:rPr>
              <a:t>dan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Pemrograman</a:t>
            </a:r>
            <a:r>
              <a:rPr lang="en-US" sz="2400" b="1" i="1" dirty="0">
                <a:solidFill>
                  <a:schemeClr val="tx2"/>
                </a:solidFill>
              </a:rPr>
              <a:t> II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Bandung 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b="1" dirty="0" err="1">
                <a:solidFill>
                  <a:schemeClr val="tx2"/>
                </a:solidFill>
              </a:rPr>
              <a:t>Penerbit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Informatika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err="1">
                <a:solidFill>
                  <a:schemeClr val="tx2"/>
                </a:solidFill>
              </a:rPr>
              <a:t>Dwi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Sanjaya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2001.</a:t>
            </a:r>
            <a:r>
              <a:rPr lang="en-US" sz="2400" b="1" i="1" dirty="0" smtClean="0">
                <a:solidFill>
                  <a:schemeClr val="tx2"/>
                </a:solidFill>
              </a:rPr>
              <a:t>Bertualang </a:t>
            </a:r>
            <a:r>
              <a:rPr lang="en-US" sz="2400" b="1" i="1" dirty="0" err="1">
                <a:solidFill>
                  <a:schemeClr val="tx2"/>
                </a:solidFill>
              </a:rPr>
              <a:t>dengan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Struktur</a:t>
            </a:r>
            <a:r>
              <a:rPr lang="en-US" sz="2400" b="1" i="1" dirty="0">
                <a:solidFill>
                  <a:schemeClr val="tx2"/>
                </a:solidFill>
              </a:rPr>
              <a:t> Data </a:t>
            </a:r>
            <a:r>
              <a:rPr lang="en-US" sz="2400" b="1" i="1" dirty="0" smtClean="0">
                <a:solidFill>
                  <a:schemeClr val="tx2"/>
                </a:solidFill>
              </a:rPr>
              <a:t>di Planet </a:t>
            </a:r>
            <a:r>
              <a:rPr lang="en-US" sz="2400" b="1" i="1" dirty="0" err="1" smtClean="0">
                <a:solidFill>
                  <a:schemeClr val="tx2"/>
                </a:solidFill>
              </a:rPr>
              <a:t>Pascal</a:t>
            </a:r>
            <a:r>
              <a:rPr lang="en-US" sz="2400" b="1" dirty="0" err="1" smtClean="0">
                <a:solidFill>
                  <a:schemeClr val="tx2"/>
                </a:solidFill>
              </a:rPr>
              <a:t>.Yogyakarta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 JJ Learning</a:t>
            </a: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</a:t>
            </a:r>
            <a:r>
              <a:rPr lang="en-US" sz="2800" b="1" dirty="0" err="1">
                <a:solidFill>
                  <a:schemeClr val="tx2"/>
                </a:solidFill>
              </a:rPr>
              <a:t>adalah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menyimpan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atau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merepresentasikan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data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di </a:t>
            </a:r>
            <a:r>
              <a:rPr lang="en-US" sz="2800" b="1" dirty="0" err="1">
                <a:solidFill>
                  <a:schemeClr val="tx2"/>
                </a:solidFill>
              </a:rPr>
              <a:t>dalam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komputer</a:t>
            </a:r>
            <a:r>
              <a:rPr lang="en-US" sz="2800" b="1" dirty="0">
                <a:solidFill>
                  <a:schemeClr val="tx2"/>
                </a:solidFill>
              </a:rPr>
              <a:t> agar </a:t>
            </a:r>
            <a:r>
              <a:rPr lang="en-US" sz="2800" b="1" dirty="0" err="1" smtClean="0">
                <a:solidFill>
                  <a:schemeClr val="tx2"/>
                </a:solidFill>
              </a:rPr>
              <a:t>bisa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dipakai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efisien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Pemakaian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yang </a:t>
            </a:r>
            <a:r>
              <a:rPr lang="en-US" sz="2800" b="1" dirty="0" err="1">
                <a:solidFill>
                  <a:schemeClr val="tx2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 di </a:t>
            </a:r>
            <a:r>
              <a:rPr lang="en-US" sz="2800" b="1" dirty="0" err="1" smtClean="0">
                <a:solidFill>
                  <a:schemeClr val="tx2"/>
                </a:solidFill>
              </a:rPr>
              <a:t>dalam</a:t>
            </a:r>
            <a:r>
              <a:rPr lang="en-US" sz="2800" b="1" dirty="0" smtClean="0">
                <a:solidFill>
                  <a:schemeClr val="tx2"/>
                </a:solidFill>
              </a:rPr>
              <a:t> proses </a:t>
            </a:r>
            <a:r>
              <a:rPr lang="en-US" sz="2800" b="1" dirty="0" err="1">
                <a:solidFill>
                  <a:schemeClr val="tx2"/>
                </a:solidFill>
              </a:rPr>
              <a:t>pemrograman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menghasilkan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yang </a:t>
            </a:r>
            <a:r>
              <a:rPr lang="en-US" sz="2800" b="1" dirty="0" err="1">
                <a:solidFill>
                  <a:schemeClr val="tx2"/>
                </a:solidFill>
              </a:rPr>
              <a:t>lebih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jelas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sehingga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menjadikan</a:t>
            </a:r>
            <a:r>
              <a:rPr lang="en-US" sz="2800" b="1" dirty="0">
                <a:solidFill>
                  <a:schemeClr val="tx2"/>
                </a:solidFill>
              </a:rPr>
              <a:t> program </a:t>
            </a:r>
            <a:r>
              <a:rPr lang="en-US" sz="2800" b="1" dirty="0" err="1" smtClean="0">
                <a:solidFill>
                  <a:schemeClr val="tx2"/>
                </a:solidFill>
              </a:rPr>
              <a:t>secara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keseluruhan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lebih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efisien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sederhana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0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</a:rPr>
              <a:t>Secara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garis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besar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dapat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dikategorikan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menjadi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endParaRPr lang="en-US" sz="2400" b="1" dirty="0">
              <a:solidFill>
                <a:schemeClr val="tx2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a.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tunggal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Integer</a:t>
            </a:r>
            <a:r>
              <a:rPr lang="en-US" sz="2400" b="1" dirty="0">
                <a:solidFill>
                  <a:schemeClr val="tx2"/>
                </a:solidFill>
              </a:rPr>
              <a:t>, real, </a:t>
            </a:r>
            <a:r>
              <a:rPr lang="en-US" sz="2400" b="1" dirty="0" err="1">
                <a:solidFill>
                  <a:schemeClr val="tx2"/>
                </a:solidFill>
              </a:rPr>
              <a:t>boolean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dan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karakter</a:t>
            </a:r>
            <a:endParaRPr lang="en-US" sz="2400" b="1" dirty="0">
              <a:solidFill>
                <a:schemeClr val="tx2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b.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majemuk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String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Data, </a:t>
            </a:r>
            <a:r>
              <a:rPr lang="en-US" sz="2400" b="1" dirty="0" err="1">
                <a:solidFill>
                  <a:schemeClr val="tx2"/>
                </a:solidFill>
              </a:rPr>
              <a:t>meliputi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buAutoNum type="alphaLcPeriod"/>
            </a:pPr>
            <a:r>
              <a:rPr lang="en-US" sz="2400" b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array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record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tx2"/>
                </a:solidFill>
              </a:rPr>
              <a:t>b. Struktur data majemuk, yang </a:t>
            </a:r>
            <a:r>
              <a:rPr lang="de-DE" sz="2400" b="1" dirty="0" smtClean="0">
                <a:solidFill>
                  <a:schemeClr val="tx2"/>
                </a:solidFill>
              </a:rPr>
              <a:t>terdiri dari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Linier : Stack, Queue, serta List </a:t>
            </a:r>
            <a:r>
              <a:rPr lang="de-DE" sz="2400" b="1" dirty="0" smtClean="0">
                <a:solidFill>
                  <a:schemeClr val="tx2"/>
                </a:solidFill>
              </a:rPr>
              <a:t>dan Multilist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Non Linier : Pohon Biner dan Graph</a:t>
            </a:r>
          </a:p>
          <a:p>
            <a:pPr marL="514350" indent="-514350">
              <a:buAutoNum type="alphaLcPeriod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859</TotalTime>
  <Words>337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ms01_1</vt:lpstr>
      <vt:lpstr>Image</vt:lpstr>
      <vt:lpstr>STRUKTUR DATA</vt:lpstr>
      <vt:lpstr>MATERI</vt:lpstr>
      <vt:lpstr>CARA PERKULIAHAN</vt:lpstr>
      <vt:lpstr>PENILAIAN</vt:lpstr>
      <vt:lpstr>ATURAN PERKULIAHAN</vt:lpstr>
      <vt:lpstr>REFERENSI</vt:lpstr>
      <vt:lpstr>Definisi Struktur Data</vt:lpstr>
      <vt:lpstr>Tipe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44</cp:revision>
  <dcterms:created xsi:type="dcterms:W3CDTF">2012-09-11T04:03:29Z</dcterms:created>
  <dcterms:modified xsi:type="dcterms:W3CDTF">2016-02-29T03:52:04Z</dcterms:modified>
</cp:coreProperties>
</file>