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EAF69C-E773-4C00-BA9F-181F5E95C1B2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972FAD-AEFE-4CB6-8E54-E9E2A38318D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6167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F69C-E773-4C00-BA9F-181F5E95C1B2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2FAD-AEFE-4CB6-8E54-E9E2A3831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111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F69C-E773-4C00-BA9F-181F5E95C1B2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2FAD-AEFE-4CB6-8E54-E9E2A3831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486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F69C-E773-4C00-BA9F-181F5E95C1B2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2FAD-AEFE-4CB6-8E54-E9E2A3831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910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F69C-E773-4C00-BA9F-181F5E95C1B2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2FAD-AEFE-4CB6-8E54-E9E2A38318D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2825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F69C-E773-4C00-BA9F-181F5E95C1B2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2FAD-AEFE-4CB6-8E54-E9E2A3831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471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F69C-E773-4C00-BA9F-181F5E95C1B2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2FAD-AEFE-4CB6-8E54-E9E2A3831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02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F69C-E773-4C00-BA9F-181F5E95C1B2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2FAD-AEFE-4CB6-8E54-E9E2A3831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094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F69C-E773-4C00-BA9F-181F5E95C1B2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2FAD-AEFE-4CB6-8E54-E9E2A3831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135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F69C-E773-4C00-BA9F-181F5E95C1B2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2FAD-AEFE-4CB6-8E54-E9E2A3831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722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F69C-E773-4C00-BA9F-181F5E95C1B2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2FAD-AEFE-4CB6-8E54-E9E2A3831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770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72EAF69C-E773-4C00-BA9F-181F5E95C1B2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2A972FAD-AEFE-4CB6-8E54-E9E2A3831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EVALUASI LOGIS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00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KERJAKAN SOAL BERIKUT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 smtClean="0">
                    <a:solidFill>
                      <a:schemeClr val="tx1"/>
                    </a:solidFill>
                  </a:rPr>
                  <a:t>Tentukan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</a:rPr>
                  <a:t>apakah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</a:rPr>
                  <a:t>dari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</a:rPr>
                  <a:t>ekspresi-ekspresi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</a:rPr>
                  <a:t>logika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</a:rPr>
                  <a:t>berikut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</a:rPr>
                  <a:t>ini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</a:rPr>
                  <a:t>termasuk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</a:rPr>
                  <a:t>tautologi</a:t>
                </a:r>
                <a:r>
                  <a:rPr lang="en-US" sz="2400" dirty="0">
                    <a:solidFill>
                      <a:schemeClr val="tx1"/>
                    </a:solidFill>
                  </a:rPr>
                  <a:t>, </a:t>
                </a:r>
                <a:r>
                  <a:rPr lang="en-US" sz="2400" dirty="0" err="1">
                    <a:solidFill>
                      <a:schemeClr val="tx1"/>
                    </a:solidFill>
                  </a:rPr>
                  <a:t>kontradiksi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</a:rPr>
                  <a:t>atau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</a:rPr>
                  <a:t>contigent</a:t>
                </a:r>
                <a:endParaRPr lang="en-US" sz="2400" dirty="0">
                  <a:solidFill>
                    <a:schemeClr val="tx1"/>
                  </a:solidFill>
                </a:endParaRPr>
              </a:p>
              <a:p>
                <a:pPr marL="502920" lvl="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→</m:t>
                    </m:r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→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d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pPr marL="502920" lvl="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→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d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pPr marL="502920" lvl="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~~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pPr marL="502920" lvl="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~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→~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→(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pPr marL="502920" lvl="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→</m:t>
                        </m:r>
                        <m:d>
                          <m:d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𝑄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</m:d>
                      </m:e>
                    </m:d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→</m:t>
                    </m:r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</m:d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→</m:t>
                        </m:r>
                        <m:d>
                          <m:d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</m:d>
                      </m:e>
                    </m:d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pPr marL="502920" lvl="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∧</m:t>
                        </m:r>
                        <m:d>
                          <m:d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</m:d>
                      </m:e>
                    </m:d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4" t="-2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965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EKUIVALEN LOGIS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110000"/>
                  </a:lnSpc>
                </a:pPr>
                <a:r>
                  <a:rPr lang="en-US" b="1" dirty="0" smtClean="0">
                    <a:solidFill>
                      <a:schemeClr val="tx1"/>
                    </a:solidFill>
                  </a:rPr>
                  <a:t>Definisi</a:t>
                </a:r>
                <a:r>
                  <a:rPr lang="en-US" dirty="0">
                    <a:solidFill>
                      <a:schemeClr val="tx1"/>
                    </a:solidFill>
                  </a:rPr>
                  <a:t> : </a:t>
                </a:r>
                <a:r>
                  <a:rPr lang="en-US" dirty="0" err="1">
                    <a:solidFill>
                      <a:schemeClr val="tx1"/>
                    </a:solidFill>
                  </a:rPr>
                  <a:t>proposisi</a:t>
                </a:r>
                <a:r>
                  <a:rPr lang="en-US" dirty="0">
                    <a:solidFill>
                      <a:schemeClr val="tx1"/>
                    </a:solidFill>
                  </a:rPr>
                  <a:t> P </a:t>
                </a:r>
                <a:r>
                  <a:rPr lang="en-US" dirty="0" err="1">
                    <a:solidFill>
                      <a:schemeClr val="tx1"/>
                    </a:solidFill>
                  </a:rPr>
                  <a:t>dan</a:t>
                </a:r>
                <a:r>
                  <a:rPr lang="en-US" dirty="0">
                    <a:solidFill>
                      <a:schemeClr val="tx1"/>
                    </a:solidFill>
                  </a:rPr>
                  <a:t> Q </a:t>
                </a:r>
                <a:r>
                  <a:rPr lang="en-US" dirty="0" err="1">
                    <a:solidFill>
                      <a:schemeClr val="tx1"/>
                    </a:solidFill>
                  </a:rPr>
                  <a:t>disebut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ekuivalen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secara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logis</a:t>
                </a:r>
                <a:r>
                  <a:rPr lang="en-US" dirty="0">
                    <a:solidFill>
                      <a:schemeClr val="tx1"/>
                    </a:solidFill>
                  </a:rPr>
                  <a:t>  </a:t>
                </a:r>
                <a:r>
                  <a:rPr lang="en-US" dirty="0" err="1">
                    <a:solidFill>
                      <a:schemeClr val="tx1"/>
                    </a:solidFill>
                  </a:rPr>
                  <a:t>jika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⟷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adalah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tautologi</a:t>
                </a:r>
                <a:r>
                  <a:rPr lang="en-US" dirty="0">
                    <a:solidFill>
                      <a:schemeClr val="tx1"/>
                    </a:solidFill>
                  </a:rPr>
                  <a:t>. </a:t>
                </a:r>
                <a:r>
                  <a:rPr lang="en-US" dirty="0" err="1">
                    <a:solidFill>
                      <a:schemeClr val="tx1"/>
                    </a:solidFill>
                  </a:rPr>
                  <a:t>Notasi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atau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simbol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≡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menandakan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bahwa</a:t>
                </a:r>
                <a:r>
                  <a:rPr lang="en-US" dirty="0">
                    <a:solidFill>
                      <a:schemeClr val="tx1"/>
                    </a:solidFill>
                  </a:rPr>
                  <a:t> P </a:t>
                </a:r>
                <a:r>
                  <a:rPr lang="en-US" dirty="0" err="1">
                    <a:solidFill>
                      <a:schemeClr val="tx1"/>
                    </a:solidFill>
                  </a:rPr>
                  <a:t>dan</a:t>
                </a:r>
                <a:r>
                  <a:rPr lang="en-US" dirty="0">
                    <a:solidFill>
                      <a:schemeClr val="tx1"/>
                    </a:solidFill>
                  </a:rPr>
                  <a:t> Q </a:t>
                </a:r>
                <a:r>
                  <a:rPr lang="en-US" dirty="0" err="1">
                    <a:solidFill>
                      <a:schemeClr val="tx1"/>
                    </a:solidFill>
                  </a:rPr>
                  <a:t>adalah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ekuivalen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secara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logis</a:t>
                </a:r>
                <a:r>
                  <a:rPr lang="en-US" dirty="0">
                    <a:solidFill>
                      <a:schemeClr val="tx1"/>
                    </a:solidFill>
                  </a:rPr>
                  <a:t>. </a:t>
                </a:r>
                <a:r>
                  <a:rPr lang="en-US" dirty="0" err="1">
                    <a:solidFill>
                      <a:schemeClr val="tx1"/>
                    </a:solidFill>
                  </a:rPr>
                  <a:t>Proposisi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dapat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digantikan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dengan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ekspresi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logika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berupa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proposisi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majemuk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.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P = </a:t>
                </a:r>
                <a:r>
                  <a:rPr lang="en-US" dirty="0" err="1">
                    <a:solidFill>
                      <a:schemeClr val="tx1"/>
                    </a:solidFill>
                  </a:rPr>
                  <a:t>Dea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sangat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cantik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Q = </a:t>
                </a:r>
                <a:r>
                  <a:rPr lang="en-US" dirty="0" err="1">
                    <a:solidFill>
                      <a:schemeClr val="tx1"/>
                    </a:solidFill>
                  </a:rPr>
                  <a:t>Dea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ramah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</a:p>
              <a:p>
                <a:r>
                  <a:rPr lang="en-US" dirty="0" err="1">
                    <a:solidFill>
                      <a:schemeClr val="tx1"/>
                    </a:solidFill>
                  </a:rPr>
                  <a:t>Ekspresi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logikanya</a:t>
                </a:r>
                <a:r>
                  <a:rPr lang="en-US" dirty="0">
                    <a:solidFill>
                      <a:schemeClr val="tx1"/>
                    </a:solidFill>
                  </a:rPr>
                  <a:t> : </a:t>
                </a:r>
              </a:p>
              <a:p>
                <a:pPr lvl="0"/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755" b="-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693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43000" y="780288"/>
                <a:ext cx="9872871" cy="5315712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r>
                  <a:rPr lang="en-US" dirty="0" smtClean="0">
                    <a:solidFill>
                      <a:schemeClr val="tx1"/>
                    </a:solidFill>
                  </a:rPr>
                  <a:t>Ekspresi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logikanya</a:t>
                </a:r>
                <a:r>
                  <a:rPr lang="en-US" dirty="0">
                    <a:solidFill>
                      <a:schemeClr val="tx1"/>
                    </a:solidFill>
                  </a:rPr>
                  <a:t> :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    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 ,     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00000"/>
                  </a:lnSpc>
                </a:pPr>
                <a:r>
                  <a:rPr lang="en-US" dirty="0" err="1">
                    <a:solidFill>
                      <a:schemeClr val="tx1"/>
                    </a:solidFill>
                  </a:rPr>
                  <a:t>Kedua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ekspresi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logika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tersebut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ekuivalen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secara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logis</a:t>
                </a:r>
                <a:r>
                  <a:rPr lang="en-US" dirty="0">
                    <a:solidFill>
                      <a:schemeClr val="tx1"/>
                    </a:solidFill>
                  </a:rPr>
                  <a:t>, </a:t>
                </a:r>
                <a:r>
                  <a:rPr lang="en-US" dirty="0" err="1">
                    <a:solidFill>
                      <a:schemeClr val="tx1"/>
                    </a:solidFill>
                  </a:rPr>
                  <a:t>maka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ditulis</a:t>
                </a:r>
                <a:r>
                  <a:rPr lang="en-US" dirty="0">
                    <a:solidFill>
                      <a:schemeClr val="tx1"/>
                    </a:solidFill>
                  </a:rPr>
                  <a:t> :</a:t>
                </a:r>
              </a:p>
              <a:p>
                <a:pPr marL="4572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∧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d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≡(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00000"/>
                  </a:lnSpc>
                </a:pPr>
                <a:r>
                  <a:rPr lang="en-US" dirty="0" err="1" smtClean="0">
                    <a:solidFill>
                      <a:schemeClr val="tx1"/>
                    </a:solidFill>
                  </a:rPr>
                  <a:t>Dengan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tabel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kebenaran</a:t>
                </a:r>
                <a:r>
                  <a:rPr lang="en-US" dirty="0">
                    <a:solidFill>
                      <a:schemeClr val="tx1"/>
                    </a:solidFill>
                  </a:rPr>
                  <a:t> :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0" y="780288"/>
                <a:ext cx="9872871" cy="5315712"/>
              </a:xfrm>
              <a:blipFill rotWithShape="0">
                <a:blip r:embed="rId2"/>
                <a:stretch>
                  <a:fillRect t="-8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61321829"/>
                  </p:ext>
                </p:extLst>
              </p:nvPr>
            </p:nvGraphicFramePr>
            <p:xfrm>
              <a:off x="3219798" y="2817876"/>
              <a:ext cx="4266089" cy="2497835"/>
            </p:xfrm>
            <a:graphic>
              <a:graphicData uri="http://schemas.openxmlformats.org/drawingml/2006/table">
                <a:tbl>
                  <a:tblPr firstRow="1" firstCol="1" bandRow="1">
                    <a:tableStyleId>{69CF1AB2-1976-4502-BF36-3FF5EA218861}</a:tableStyleId>
                  </a:tblPr>
                  <a:tblGrid>
                    <a:gridCol w="724248"/>
                    <a:gridCol w="913088"/>
                    <a:gridCol w="1259655"/>
                    <a:gridCol w="1369098"/>
                  </a:tblGrid>
                  <a:tr h="5445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P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Q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600">
                                    <a:effectLst/>
                                    <a:latin typeface="Cambria Math" panose="02040503050406030204" pitchFamily="18" charset="0"/>
                                  </a:rPr>
                                  <m:t>𝑷</m:t>
                                </m:r>
                                <m:r>
                                  <a:rPr lang="en-US" sz="1600">
                                    <a:effectLst/>
                                    <a:latin typeface="Cambria Math" panose="02040503050406030204" pitchFamily="18" charset="0"/>
                                  </a:rPr>
                                  <m:t>∧</m:t>
                                </m:r>
                                <m:r>
                                  <a:rPr lang="en-US" sz="1600">
                                    <a:effectLst/>
                                    <a:latin typeface="Cambria Math" panose="02040503050406030204" pitchFamily="18" charset="0"/>
                                  </a:rPr>
                                  <m:t>𝑸</m:t>
                                </m:r>
                                <m:r>
                                  <a:rPr lang="en-US" sz="16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21590"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600">
                                    <a:effectLst/>
                                    <a:latin typeface="Cambria Math" panose="02040503050406030204" pitchFamily="18" charset="0"/>
                                  </a:rPr>
                                  <m:t>𝑸</m:t>
                                </m:r>
                                <m:r>
                                  <a:rPr lang="en-US" sz="1600">
                                    <a:effectLst/>
                                    <a:latin typeface="Cambria Math" panose="02040503050406030204" pitchFamily="18" charset="0"/>
                                  </a:rPr>
                                  <m:t>∧</m:t>
                                </m:r>
                                <m:r>
                                  <a:rPr lang="en-US" sz="1600">
                                    <a:effectLst/>
                                    <a:latin typeface="Cambria Math" panose="02040503050406030204" pitchFamily="18" charset="0"/>
                                  </a:rPr>
                                  <m:t>𝑷</m:t>
                                </m:r>
                                <m:r>
                                  <a:rPr lang="en-US" sz="16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48832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B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B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B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B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48832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B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48832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B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48832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61321829"/>
                  </p:ext>
                </p:extLst>
              </p:nvPr>
            </p:nvGraphicFramePr>
            <p:xfrm>
              <a:off x="3219798" y="2817876"/>
              <a:ext cx="4266089" cy="2497835"/>
            </p:xfrm>
            <a:graphic>
              <a:graphicData uri="http://schemas.openxmlformats.org/drawingml/2006/table">
                <a:tbl>
                  <a:tblPr firstRow="1" firstCol="1" bandRow="1">
                    <a:tableStyleId>{69CF1AB2-1976-4502-BF36-3FF5EA218861}</a:tableStyleId>
                  </a:tblPr>
                  <a:tblGrid>
                    <a:gridCol w="724248"/>
                    <a:gridCol w="913088"/>
                    <a:gridCol w="1259655"/>
                    <a:gridCol w="1369098"/>
                  </a:tblGrid>
                  <a:tr h="5445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P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Q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131068" t="-1124" r="-110680" b="-3640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211556" t="-1124" r="-1333" b="-364045"/>
                          </a:stretch>
                        </a:blipFill>
                      </a:tcPr>
                    </a:tc>
                  </a:tr>
                  <a:tr h="48832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B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B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B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B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48832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B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48832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B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48832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75590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48640"/>
            <a:ext cx="9875520" cy="731520"/>
          </a:xfrm>
        </p:spPr>
        <p:txBody>
          <a:bodyPr/>
          <a:lstStyle/>
          <a:p>
            <a:r>
              <a:rPr lang="en-US" dirty="0" smtClean="0"/>
              <a:t>KOMUTATIF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43000" y="1389888"/>
                <a:ext cx="9872871" cy="4706112"/>
              </a:xfrm>
            </p:spPr>
            <p:txBody>
              <a:bodyPr/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Jika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variabel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dua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proposisional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dapat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saling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berganti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tempat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tanpa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mengubah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nilai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kebenaran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dari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kedua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ekspresi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logika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karena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tetap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memiliki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nilai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kebenaran</a:t>
                </a:r>
                <a:r>
                  <a:rPr lang="en-US" dirty="0">
                    <a:solidFill>
                      <a:schemeClr val="tx1"/>
                    </a:solidFill>
                  </a:rPr>
                  <a:t> yang </a:t>
                </a:r>
                <a:r>
                  <a:rPr lang="en-US" dirty="0" err="1">
                    <a:solidFill>
                      <a:schemeClr val="tx1"/>
                    </a:solidFill>
                  </a:rPr>
                  <a:t>sama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disebut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komutatif</a:t>
                </a:r>
                <a:r>
                  <a:rPr lang="en-US" dirty="0">
                    <a:solidFill>
                      <a:schemeClr val="tx1"/>
                    </a:solidFill>
                  </a:rPr>
                  <a:t> (commutativity)</a:t>
                </a:r>
              </a:p>
              <a:p>
                <a:r>
                  <a:rPr lang="en-US" dirty="0" err="1">
                    <a:solidFill>
                      <a:schemeClr val="tx1"/>
                    </a:solidFill>
                  </a:rPr>
                  <a:t>Perangkai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logika</a:t>
                </a:r>
                <a:r>
                  <a:rPr lang="en-US" dirty="0">
                    <a:solidFill>
                      <a:schemeClr val="tx1"/>
                    </a:solidFill>
                  </a:rPr>
                  <a:t> yang </a:t>
                </a:r>
                <a:r>
                  <a:rPr lang="en-US" dirty="0" err="1">
                    <a:solidFill>
                      <a:schemeClr val="tx1"/>
                    </a:solidFill>
                  </a:rPr>
                  <a:t>memiliki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sifat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komutatif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adalah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∧,∨, 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𝑑𝑎𝑛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⟷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.</a:t>
                </a:r>
              </a:p>
              <a:p>
                <a:pPr marL="45720" indent="0">
                  <a:buNone/>
                </a:pPr>
                <a:endParaRPr lang="en-US" dirty="0"/>
              </a:p>
              <a:p>
                <a:pPr marL="502920" lvl="0" indent="-457200">
                  <a:buClrTx/>
                  <a:buSzPct val="100000"/>
                  <a:buFont typeface="+mj-lt"/>
                  <a:buAutoNum type="arabicPeriod"/>
                </a:pP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∧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≡</m:t>
                    </m:r>
                    <m:d>
                      <m:d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∧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d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marL="502920" lvl="0" indent="-457200">
                  <a:buClrTx/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∨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≡</m:t>
                    </m:r>
                    <m:d>
                      <m:d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∨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d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marL="502920" lvl="0" indent="-457200">
                  <a:buClrTx/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↔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≡</m:t>
                    </m:r>
                    <m:d>
                      <m:d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↔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d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 err="1">
                    <a:solidFill>
                      <a:schemeClr val="tx1"/>
                    </a:solidFill>
                  </a:rPr>
                  <a:t>Adalah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ekspresi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logika</a:t>
                </a:r>
                <a:r>
                  <a:rPr lang="en-US" dirty="0">
                    <a:solidFill>
                      <a:schemeClr val="tx1"/>
                    </a:solidFill>
                  </a:rPr>
                  <a:t> yang </a:t>
                </a:r>
                <a:r>
                  <a:rPr lang="en-US" dirty="0" err="1">
                    <a:solidFill>
                      <a:schemeClr val="tx1"/>
                    </a:solidFill>
                  </a:rPr>
                  <a:t>komutatif</a:t>
                </a:r>
                <a:r>
                  <a:rPr lang="en-US" dirty="0">
                    <a:solidFill>
                      <a:schemeClr val="tx1"/>
                    </a:solidFill>
                  </a:rPr>
                  <a:t>.</a:t>
                </a:r>
              </a:p>
              <a:p>
                <a:endParaRPr lang="en-US" dirty="0">
                  <a:solidFill>
                    <a:schemeClr val="tx1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0" y="1389888"/>
                <a:ext cx="9872871" cy="4706112"/>
              </a:xfrm>
              <a:blipFill rotWithShape="0">
                <a:blip r:embed="rId2"/>
                <a:stretch>
                  <a:fillRect l="-371" t="-1684" r="-6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852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12064"/>
            <a:ext cx="9875520" cy="6827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ASOSIATIF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43000" y="1146048"/>
                <a:ext cx="9872871" cy="4791456"/>
              </a:xfrm>
            </p:spPr>
            <p:txBody>
              <a:bodyPr/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Jika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diterapkan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pada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sua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buah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ekspresi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logika</a:t>
                </a:r>
                <a:r>
                  <a:rPr lang="en-US" dirty="0">
                    <a:solidFill>
                      <a:schemeClr val="tx1"/>
                    </a:solidFill>
                  </a:rPr>
                  <a:t>, </a:t>
                </a:r>
                <a:r>
                  <a:rPr lang="en-US" dirty="0" err="1">
                    <a:solidFill>
                      <a:schemeClr val="tx1"/>
                    </a:solidFill>
                  </a:rPr>
                  <a:t>penempatan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tanda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kurung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dapat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diubah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tanpa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mengubah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nilai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kebenarannya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pada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tabel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kebenaran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.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∧</m:t>
                            </m:r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</m:d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∧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d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dan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∧(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∧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d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. </a:t>
                </a:r>
              </a:p>
              <a:p>
                <a:r>
                  <a:rPr lang="en-US" dirty="0" err="1">
                    <a:solidFill>
                      <a:schemeClr val="tx1"/>
                    </a:solidFill>
                  </a:rPr>
                  <a:t>Maka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tabel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kebenarannya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0" y="1146048"/>
                <a:ext cx="9872871" cy="4791456"/>
              </a:xfrm>
              <a:blipFill rotWithShape="0">
                <a:blip r:embed="rId2"/>
                <a:stretch>
                  <a:fillRect t="-16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427878"/>
              </p:ext>
            </p:extLst>
          </p:nvPr>
        </p:nvGraphicFramePr>
        <p:xfrm>
          <a:off x="1959957" y="2934298"/>
          <a:ext cx="7245002" cy="3576234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620573"/>
                <a:gridCol w="662630"/>
                <a:gridCol w="662630"/>
                <a:gridCol w="1065441"/>
                <a:gridCol w="1584144"/>
                <a:gridCol w="927121"/>
                <a:gridCol w="1722463"/>
              </a:tblGrid>
              <a:tr h="4862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Q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62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62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62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62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62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62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62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62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641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51104"/>
            <a:ext cx="9875520" cy="841248"/>
          </a:xfrm>
        </p:spPr>
        <p:txBody>
          <a:bodyPr/>
          <a:lstStyle/>
          <a:p>
            <a:r>
              <a:rPr lang="en-US" dirty="0" smtClean="0"/>
              <a:t>KONVERS, INVERS, KONTRAPOSITIF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02080"/>
            <a:ext cx="9872871" cy="469392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bagian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dipelajari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nilai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kebenaran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konvers</a:t>
            </a:r>
            <a:r>
              <a:rPr lang="en-US" dirty="0" smtClean="0">
                <a:solidFill>
                  <a:schemeClr val="tx1"/>
                </a:solidFill>
              </a:rPr>
              <a:t>, invers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kontrapositif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pernyataan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kondisional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Perhatikan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contoh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berikut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marL="45720" indent="0" algn="ctr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Jika</a:t>
            </a:r>
            <a:r>
              <a:rPr lang="en-US" dirty="0" smtClean="0">
                <a:solidFill>
                  <a:schemeClr val="tx1"/>
                </a:solidFill>
              </a:rPr>
              <a:t> Pak Ali </a:t>
            </a:r>
            <a:r>
              <a:rPr lang="en-US" dirty="0" err="1" smtClean="0">
                <a:solidFill>
                  <a:schemeClr val="tx1"/>
                </a:solidFill>
              </a:rPr>
              <a:t>seorang</a:t>
            </a:r>
            <a:r>
              <a:rPr lang="en-US" dirty="0" smtClean="0">
                <a:solidFill>
                  <a:schemeClr val="tx1"/>
                </a:solidFill>
              </a:rPr>
              <a:t> haji, </a:t>
            </a:r>
            <a:r>
              <a:rPr lang="en-US" dirty="0" err="1" smtClean="0">
                <a:solidFill>
                  <a:schemeClr val="tx1"/>
                </a:solidFill>
              </a:rPr>
              <a:t>maka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seorang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muslim</a:t>
            </a:r>
            <a:endParaRPr lang="en-US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Maka</a:t>
            </a:r>
            <a:r>
              <a:rPr lang="en-US" dirty="0" smtClean="0">
                <a:solidFill>
                  <a:schemeClr val="tx1"/>
                </a:solidFill>
              </a:rPr>
              <a:t> :</a:t>
            </a:r>
          </a:p>
          <a:p>
            <a:pPr marL="502920" indent="-457200">
              <a:buClrTx/>
              <a:buSzPct val="100000"/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Konvers</a:t>
            </a:r>
            <a:r>
              <a:rPr lang="en-US" dirty="0" smtClean="0">
                <a:solidFill>
                  <a:schemeClr val="tx1"/>
                </a:solidFill>
              </a:rPr>
              <a:t>           : </a:t>
            </a:r>
            <a:r>
              <a:rPr lang="en-US" dirty="0" err="1" smtClean="0">
                <a:solidFill>
                  <a:schemeClr val="tx1"/>
                </a:solidFill>
              </a:rPr>
              <a:t>jika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Ali </a:t>
            </a:r>
            <a:r>
              <a:rPr lang="en-US" dirty="0" err="1" smtClean="0">
                <a:solidFill>
                  <a:schemeClr val="tx1"/>
                </a:solidFill>
              </a:rPr>
              <a:t>seorang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muslim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maka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seorang</a:t>
            </a:r>
            <a:r>
              <a:rPr lang="en-US" dirty="0" smtClean="0">
                <a:solidFill>
                  <a:schemeClr val="tx1"/>
                </a:solidFill>
              </a:rPr>
              <a:t> haji</a:t>
            </a:r>
          </a:p>
          <a:p>
            <a:pPr marL="502920" indent="-457200">
              <a:buClrTx/>
              <a:buSzPct val="100000"/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Invers               : </a:t>
            </a:r>
            <a:r>
              <a:rPr lang="en-US" dirty="0" err="1" smtClean="0">
                <a:solidFill>
                  <a:schemeClr val="tx1"/>
                </a:solidFill>
              </a:rPr>
              <a:t>Jika</a:t>
            </a:r>
            <a:r>
              <a:rPr lang="en-US" dirty="0" smtClean="0">
                <a:solidFill>
                  <a:schemeClr val="tx1"/>
                </a:solidFill>
              </a:rPr>
              <a:t> Pak Ali </a:t>
            </a:r>
            <a:r>
              <a:rPr lang="en-US" dirty="0" err="1" smtClean="0">
                <a:solidFill>
                  <a:schemeClr val="tx1"/>
                </a:solidFill>
              </a:rPr>
              <a:t>bukan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seorang</a:t>
            </a:r>
            <a:r>
              <a:rPr lang="en-US" dirty="0" smtClean="0">
                <a:solidFill>
                  <a:schemeClr val="tx1"/>
                </a:solidFill>
              </a:rPr>
              <a:t> haji, </a:t>
            </a:r>
            <a:r>
              <a:rPr lang="en-US" dirty="0" err="1" smtClean="0">
                <a:solidFill>
                  <a:schemeClr val="tx1"/>
                </a:solidFill>
              </a:rPr>
              <a:t>maka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seorang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muslim</a:t>
            </a:r>
            <a:endParaRPr lang="en-US" dirty="0" smtClean="0">
              <a:solidFill>
                <a:schemeClr val="tx1"/>
              </a:solidFill>
            </a:endParaRPr>
          </a:p>
          <a:p>
            <a:pPr marL="502920" indent="-457200">
              <a:buClrTx/>
              <a:buSzPct val="100000"/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Kontrapositif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Jika</a:t>
            </a:r>
            <a:r>
              <a:rPr lang="en-US" dirty="0" smtClean="0">
                <a:solidFill>
                  <a:schemeClr val="tx1"/>
                </a:solidFill>
              </a:rPr>
              <a:t> Pak Ali </a:t>
            </a:r>
            <a:r>
              <a:rPr lang="en-US" dirty="0" err="1" smtClean="0">
                <a:solidFill>
                  <a:schemeClr val="tx1"/>
                </a:solidFill>
              </a:rPr>
              <a:t>bukan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seorang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muslim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maka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seorang</a:t>
            </a:r>
            <a:r>
              <a:rPr lang="en-US" dirty="0" smtClean="0">
                <a:solidFill>
                  <a:schemeClr val="tx1"/>
                </a:solidFill>
              </a:rPr>
              <a:t> haji</a:t>
            </a:r>
          </a:p>
          <a:p>
            <a:pPr marL="45720" indent="0">
              <a:buClrTx/>
              <a:buSzPct val="100000"/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2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707136"/>
            <a:ext cx="9872871" cy="5388864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Tabel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kebenaran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konvers</a:t>
            </a:r>
            <a:r>
              <a:rPr lang="en-US" dirty="0" smtClean="0">
                <a:solidFill>
                  <a:schemeClr val="tx1"/>
                </a:solidFill>
              </a:rPr>
              <a:t>, invers,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kontrapositif</a:t>
            </a:r>
            <a:r>
              <a:rPr lang="en-US" dirty="0" smtClean="0">
                <a:solidFill>
                  <a:schemeClr val="tx1"/>
                </a:solidFill>
              </a:rPr>
              <a:t> :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79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43</TotalTime>
  <Words>289</Words>
  <Application>Microsoft Office PowerPoint</Application>
  <PresentationFormat>Widescreen</PresentationFormat>
  <Paragraphs>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Cambria Math</vt:lpstr>
      <vt:lpstr>Corbel</vt:lpstr>
      <vt:lpstr>Times New Roman</vt:lpstr>
      <vt:lpstr>Basis</vt:lpstr>
      <vt:lpstr>EVALUASI LOGIS</vt:lpstr>
      <vt:lpstr>KERJAKAN SOAL BERIKUT</vt:lpstr>
      <vt:lpstr>EKUIVALEN LOGIS</vt:lpstr>
      <vt:lpstr>PowerPoint Presentation</vt:lpstr>
      <vt:lpstr>KOMUTATIF</vt:lpstr>
      <vt:lpstr>ASOSIATIF</vt:lpstr>
      <vt:lpstr>KONVERS, INVERS, KONTRAPOSITIF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EVALUASI LOGIS</dc:title>
  <dc:creator>Inne Novita Sari</dc:creator>
  <cp:lastModifiedBy>Inne Novita Sari</cp:lastModifiedBy>
  <cp:revision>3</cp:revision>
  <dcterms:created xsi:type="dcterms:W3CDTF">2015-03-09T13:22:51Z</dcterms:created>
  <dcterms:modified xsi:type="dcterms:W3CDTF">2015-03-11T01:00:42Z</dcterms:modified>
</cp:coreProperties>
</file>