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5" r:id="rId4"/>
    <p:sldId id="276" r:id="rId5"/>
    <p:sldId id="258" r:id="rId6"/>
    <p:sldId id="262" r:id="rId7"/>
    <p:sldId id="259" r:id="rId8"/>
    <p:sldId id="260" r:id="rId9"/>
    <p:sldId id="261" r:id="rId10"/>
    <p:sldId id="270" r:id="rId11"/>
    <p:sldId id="263" r:id="rId12"/>
    <p:sldId id="265" r:id="rId13"/>
    <p:sldId id="264" r:id="rId14"/>
    <p:sldId id="272" r:id="rId15"/>
    <p:sldId id="277" r:id="rId16"/>
    <p:sldId id="267" r:id="rId17"/>
    <p:sldId id="278" r:id="rId18"/>
  </p:sldIdLst>
  <p:sldSz cx="9144000" cy="6858000" type="screen4x3"/>
  <p:notesSz cx="6858000" cy="99456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003300"/>
    <a:srgbClr val="A50021"/>
    <a:srgbClr val="3333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3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32.wmf"/><Relationship Id="rId1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ADD73-4B99-4D04-9307-4008BC9D9B42}" type="datetimeFigureOut">
              <a:rPr lang="id-ID" smtClean="0"/>
              <a:pPr/>
              <a:t>09/03/2016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BADC8-577C-4806-9967-6853222B04B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B6132-5774-40D5-A15E-C61B9F3A39AA}" type="datetimeFigureOut">
              <a:rPr lang="id-ID" smtClean="0"/>
              <a:pPr/>
              <a:t>09/03/2016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2DBC9-0DFB-4770-972A-95AAFF59ED7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2DBC9-0DFB-4770-972A-95AAFF59ED72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DF84E-8601-46C4-AC6B-1229D272BCB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96E31-8289-4926-BAE8-AB30398085B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1AB66-2470-46B8-81F1-E839FBCEDF1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20CE7-0C89-4CED-BDC8-5EF4EA84B38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0B5B-0970-4C6C-A46E-5A080552412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AF130-C87C-4D8A-82F3-CF835887698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00896-FB52-4041-9214-A7C8EECB391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BD4BB-9735-4E78-A416-FCBFEB97589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C44B2-41D4-4A59-B385-E094964996F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2B3EC-A676-4B94-9892-CE547332137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343B5-144A-4A28-9AF2-FF3068B8295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7B610CD-C775-48EB-9556-2FD0979AFA7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3.bin"/><Relationship Id="rId9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3923928" y="4437112"/>
            <a:ext cx="4889506" cy="647700"/>
          </a:xfrm>
        </p:spPr>
        <p:txBody>
          <a:bodyPr/>
          <a:lstStyle/>
          <a:p>
            <a:pPr algn="r" eaLnBrk="1" hangingPunct="1"/>
            <a:r>
              <a:rPr lang="es-UY" sz="4800" b="1" dirty="0" err="1" smtClean="0">
                <a:solidFill>
                  <a:srgbClr val="333333"/>
                </a:solidFill>
              </a:rPr>
              <a:t>Metode</a:t>
            </a:r>
            <a:r>
              <a:rPr lang="es-UY" sz="4800" b="1" dirty="0" smtClean="0">
                <a:solidFill>
                  <a:srgbClr val="333333"/>
                </a:solidFill>
              </a:rPr>
              <a:t> </a:t>
            </a:r>
            <a:r>
              <a:rPr lang="es-UY" sz="4800" b="1" dirty="0" err="1" smtClean="0">
                <a:solidFill>
                  <a:srgbClr val="333333"/>
                </a:solidFill>
              </a:rPr>
              <a:t>Terbuka</a:t>
            </a:r>
            <a:endParaRPr lang="es-ES" sz="4800" b="1" dirty="0" smtClean="0">
              <a:solidFill>
                <a:srgbClr val="333333"/>
              </a:solidFill>
            </a:endParaRPr>
          </a:p>
        </p:txBody>
      </p:sp>
      <p:sp>
        <p:nvSpPr>
          <p:cNvPr id="2051" name="Rectangle 167"/>
          <p:cNvSpPr>
            <a:spLocks noChangeArrowheads="1"/>
          </p:cNvSpPr>
          <p:nvPr/>
        </p:nvSpPr>
        <p:spPr bwMode="auto">
          <a:xfrm>
            <a:off x="3923928" y="5517604"/>
            <a:ext cx="474821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2800" b="1" dirty="0" err="1" smtClean="0">
                <a:solidFill>
                  <a:srgbClr val="333333"/>
                </a:solidFill>
              </a:rPr>
              <a:t>Metode</a:t>
            </a:r>
            <a:r>
              <a:rPr lang="en-US" sz="2800" b="1" dirty="0" smtClean="0">
                <a:solidFill>
                  <a:srgbClr val="333333"/>
                </a:solidFill>
              </a:rPr>
              <a:t> </a:t>
            </a:r>
            <a:r>
              <a:rPr lang="en-US" sz="2800" b="1" dirty="0" err="1" smtClean="0">
                <a:solidFill>
                  <a:srgbClr val="333333"/>
                </a:solidFill>
              </a:rPr>
              <a:t>Iterasi</a:t>
            </a:r>
            <a:r>
              <a:rPr lang="en-US" sz="2800" b="1" dirty="0" smtClean="0">
                <a:solidFill>
                  <a:srgbClr val="333333"/>
                </a:solidFill>
              </a:rPr>
              <a:t> </a:t>
            </a:r>
            <a:r>
              <a:rPr lang="en-US" sz="2800" b="1" dirty="0" err="1" smtClean="0">
                <a:solidFill>
                  <a:srgbClr val="333333"/>
                </a:solidFill>
              </a:rPr>
              <a:t>Titik</a:t>
            </a:r>
            <a:r>
              <a:rPr lang="en-US" sz="2800" b="1" dirty="0" smtClean="0">
                <a:solidFill>
                  <a:srgbClr val="333333"/>
                </a:solidFill>
              </a:rPr>
              <a:t> </a:t>
            </a:r>
            <a:r>
              <a:rPr lang="en-US" sz="2800" b="1" dirty="0" err="1" smtClean="0">
                <a:solidFill>
                  <a:srgbClr val="333333"/>
                </a:solidFill>
              </a:rPr>
              <a:t>Tetap</a:t>
            </a:r>
            <a:r>
              <a:rPr lang="en-US" sz="2800" b="1" dirty="0" smtClean="0">
                <a:solidFill>
                  <a:srgbClr val="333333"/>
                </a:solidFill>
              </a:rPr>
              <a:t>, Newton-</a:t>
            </a:r>
            <a:r>
              <a:rPr lang="en-US" sz="2800" b="1" dirty="0" err="1" smtClean="0">
                <a:solidFill>
                  <a:srgbClr val="333333"/>
                </a:solidFill>
              </a:rPr>
              <a:t>Rapson</a:t>
            </a:r>
            <a:r>
              <a:rPr lang="en-US" sz="2800" b="1" dirty="0" smtClean="0">
                <a:solidFill>
                  <a:srgbClr val="333333"/>
                </a:solidFill>
              </a:rPr>
              <a:t>, Secant</a:t>
            </a:r>
            <a:r>
              <a:rPr lang="id-ID" sz="2800" b="1" dirty="0" smtClean="0">
                <a:solidFill>
                  <a:srgbClr val="333333"/>
                </a:solidFill>
              </a:rPr>
              <a:t>, Kasus Khusus</a:t>
            </a:r>
            <a:endParaRPr lang="es-ES" sz="2800" b="1" dirty="0">
              <a:solidFill>
                <a:srgbClr val="3333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Newton-Raphson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1476073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sz="3200" dirty="0" smtClean="0"/>
              <a:t> Dengan geometri</a:t>
            </a:r>
            <a:endParaRPr lang="id-ID" sz="3200" dirty="0"/>
          </a:p>
        </p:txBody>
      </p:sp>
      <p:pic>
        <p:nvPicPr>
          <p:cNvPr id="798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060849"/>
            <a:ext cx="6120680" cy="3374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Newton-Raphson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Uraikan dengan deret Taylor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  jika dipotong sampai orde ke – 2 menjadi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  karena              maka</a:t>
            </a:r>
          </a:p>
          <a:p>
            <a:pPr>
              <a:buNone/>
            </a:pPr>
            <a:r>
              <a:rPr lang="id-ID" dirty="0" smtClean="0"/>
              <a:t>   atau  </a:t>
            </a:r>
          </a:p>
          <a:p>
            <a:r>
              <a:rPr lang="id-ID" dirty="0" smtClean="0"/>
              <a:t>Hentikan iterasi saat                atau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 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99592" y="2132856"/>
          <a:ext cx="7704857" cy="792088"/>
        </p:xfrm>
        <a:graphic>
          <a:graphicData uri="http://schemas.openxmlformats.org/presentationml/2006/ole">
            <p:oleObj spid="_x0000_s6146" name="Equation" r:id="rId4" imgW="4076640" imgH="419040" progId="Equation.DSMT4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971600" y="3429000"/>
          <a:ext cx="3935413" cy="430213"/>
        </p:xfrm>
        <a:graphic>
          <a:graphicData uri="http://schemas.openxmlformats.org/presentationml/2006/ole">
            <p:oleObj spid="_x0000_s6147" name="Equation" r:id="rId5" imgW="2082600" imgH="2286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19739" y="4077072"/>
          <a:ext cx="1344149" cy="432048"/>
        </p:xfrm>
        <a:graphic>
          <a:graphicData uri="http://schemas.openxmlformats.org/presentationml/2006/ole">
            <p:oleObj spid="_x0000_s6148" name="Equation" r:id="rId6" imgW="711000" imgH="228600" progId="Equation.DSMT4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4932040" y="4077072"/>
          <a:ext cx="3241675" cy="431800"/>
        </p:xfrm>
        <a:graphic>
          <a:graphicData uri="http://schemas.openxmlformats.org/presentationml/2006/ole">
            <p:oleObj spid="_x0000_s6150" name="Equation" r:id="rId7" imgW="1714320" imgH="228600" progId="Equation.DSMT4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2987824" y="4437112"/>
          <a:ext cx="3360737" cy="815975"/>
        </p:xfrm>
        <a:graphic>
          <a:graphicData uri="http://schemas.openxmlformats.org/presentationml/2006/ole">
            <p:oleObj spid="_x0000_s6152" name="Equation" r:id="rId8" imgW="1777680" imgH="431640" progId="Equation.DSMT4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4716016" y="5229200"/>
          <a:ext cx="1536700" cy="479425"/>
        </p:xfrm>
        <a:graphic>
          <a:graphicData uri="http://schemas.openxmlformats.org/presentationml/2006/ole">
            <p:oleObj spid="_x0000_s6153" name="Equation" r:id="rId9" imgW="812520" imgH="253800" progId="Equation.DSMT4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7188200" y="4941888"/>
          <a:ext cx="1584325" cy="911225"/>
        </p:xfrm>
        <a:graphic>
          <a:graphicData uri="http://schemas.openxmlformats.org/presentationml/2006/ole">
            <p:oleObj spid="_x0000_s6155" name="Equation" r:id="rId10" imgW="83808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Kekonvergenan Newton-Raphson</a:t>
            </a:r>
            <a:endParaRPr lang="id-ID" dirty="0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700808"/>
            <a:ext cx="3456384" cy="2925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44861" y="1628800"/>
            <a:ext cx="4376929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3059832" y="4941168"/>
          <a:ext cx="3263900" cy="1081087"/>
        </p:xfrm>
        <a:graphic>
          <a:graphicData uri="http://schemas.openxmlformats.org/presentationml/2006/ole">
            <p:oleObj spid="_x0000_s32770" name="Equation" r:id="rId6" imgW="1688760" imgH="558720" progId="Equation.DSMT4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2123728" y="4581128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konvergen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6156176" y="4581128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divergen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Hal yang perlu diperhatikan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Jika terjadi              hitung kembali iterasi dengan     yang lain</a:t>
            </a:r>
          </a:p>
          <a:p>
            <a:r>
              <a:rPr lang="id-ID" dirty="0" smtClean="0"/>
              <a:t>Jika persamaan           memiliki lebih dari satu akar maka pemilihan     berbeda dapat menemukan akar yang lain</a:t>
            </a:r>
          </a:p>
          <a:p>
            <a:r>
              <a:rPr lang="id-ID" dirty="0" smtClean="0"/>
              <a:t>Dapat terjadi iterasi konvergen ke akar yang berbeda dari yang diharapkan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15816" y="1700808"/>
          <a:ext cx="1428160" cy="504056"/>
        </p:xfrm>
        <a:graphic>
          <a:graphicData uri="http://schemas.openxmlformats.org/presentationml/2006/ole">
            <p:oleObj spid="_x0000_s7170" name="Equation" r:id="rId4" imgW="647640" imgH="2286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67744" y="2132856"/>
          <a:ext cx="504056" cy="504056"/>
        </p:xfrm>
        <a:graphic>
          <a:graphicData uri="http://schemas.openxmlformats.org/presentationml/2006/ole">
            <p:oleObj spid="_x0000_s7171" name="Equation" r:id="rId5" imgW="164880" imgH="228600" progId="Equation.DSMT4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779912" y="2827213"/>
          <a:ext cx="1079500" cy="385763"/>
        </p:xfrm>
        <a:graphic>
          <a:graphicData uri="http://schemas.openxmlformats.org/presentationml/2006/ole">
            <p:oleObj spid="_x0000_s7174" name="Equation" r:id="rId6" imgW="571320" imgH="203040" progId="Equation.DSMT4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5508104" y="3212976"/>
          <a:ext cx="504056" cy="504056"/>
        </p:xfrm>
        <a:graphic>
          <a:graphicData uri="http://schemas.openxmlformats.org/presentationml/2006/ole">
            <p:oleObj spid="_x0000_s7175" name="Equation" r:id="rId7" imgW="1648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Hal yang perlu diperhatikan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Pembuatan grafik fungsi </a:t>
            </a:r>
            <a:r>
              <a:rPr lang="id-ID" dirty="0" smtClean="0">
                <a:sym typeface="Wingdings"/>
              </a:rPr>
              <a:t>lokasi akar sejati</a:t>
            </a:r>
            <a:r>
              <a:rPr lang="id-ID" dirty="0" smtClean="0"/>
              <a:t> </a:t>
            </a:r>
          </a:p>
          <a:p>
            <a:r>
              <a:rPr lang="id-ID" dirty="0" smtClean="0"/>
              <a:t>Tebakan awal cukup dekat dengan akar sejati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 </a:t>
            </a:r>
          </a:p>
          <a:p>
            <a:pPr eaLnBrk="1" hangingPunct="1">
              <a:buNone/>
            </a:pPr>
            <a:r>
              <a:rPr lang="en-US" dirty="0" smtClean="0"/>
              <a:t> d</a:t>
            </a:r>
            <a:r>
              <a:rPr lang="id-ID" dirty="0" smtClean="0"/>
              <a:t>g menggunakan metode newton raphson dengan </a:t>
            </a:r>
            <a:r>
              <a:rPr lang="el-GR" dirty="0" smtClean="0">
                <a:latin typeface="Times New Roman"/>
                <a:cs typeface="Times New Roman"/>
              </a:rPr>
              <a:t>ε</a:t>
            </a:r>
            <a:r>
              <a:rPr lang="id-ID" dirty="0" smtClean="0">
                <a:latin typeface="Times New Roman"/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 </a:t>
            </a:r>
            <a:r>
              <a:rPr lang="id-ID" dirty="0" smtClean="0"/>
              <a:t>toleransi galat relatif hampiran kurang dari</a:t>
            </a:r>
            <a:r>
              <a:rPr lang="en-US" dirty="0" smtClean="0"/>
              <a:t> 0.00</a:t>
            </a:r>
            <a:r>
              <a:rPr lang="id-ID" dirty="0" smtClean="0"/>
              <a:t>0</a:t>
            </a:r>
            <a:r>
              <a:rPr lang="en-US" dirty="0" smtClean="0"/>
              <a:t>1</a:t>
            </a:r>
          </a:p>
        </p:txBody>
      </p:sp>
      <p:graphicFrame>
        <p:nvGraphicFramePr>
          <p:cNvPr id="4103" name="Object 2"/>
          <p:cNvGraphicFramePr>
            <a:graphicFrameLocks noChangeAspect="1"/>
          </p:cNvGraphicFramePr>
          <p:nvPr/>
        </p:nvGraphicFramePr>
        <p:xfrm>
          <a:off x="2771800" y="2246511"/>
          <a:ext cx="3328988" cy="606425"/>
        </p:xfrm>
        <a:graphic>
          <a:graphicData uri="http://schemas.openxmlformats.org/presentationml/2006/ole">
            <p:oleObj spid="_x0000_s90114" name="Equation" r:id="rId4" imgW="116820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Secant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Perbaikan metode Newton-Raphson</a:t>
            </a:r>
          </a:p>
          <a:p>
            <a:r>
              <a:rPr lang="id-ID" dirty="0" smtClean="0"/>
              <a:t>Tidak semua fungsi dapat diturunkan</a:t>
            </a:r>
          </a:p>
          <a:p>
            <a:r>
              <a:rPr lang="id-ID" dirty="0" smtClean="0"/>
              <a:t>Turunan dihilangkan dengan mengganti ke bentuk lain yang ekivalen </a:t>
            </a:r>
          </a:p>
          <a:p>
            <a:r>
              <a:rPr lang="id-ID" dirty="0" smtClean="0"/>
              <a:t>Metode ini disebut Metode Secant</a:t>
            </a:r>
          </a:p>
          <a:p>
            <a:pPr>
              <a:buNone/>
            </a:pPr>
            <a:endParaRPr lang="id-ID" dirty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7596336" y="2361499"/>
          <a:ext cx="760215" cy="419429"/>
        </p:xfrm>
        <a:graphic>
          <a:graphicData uri="http://schemas.openxmlformats.org/presentationml/2006/ole">
            <p:oleObj spid="_x0000_s35842" name="Equation" r:id="rId4" imgW="368280" imgH="203040" progId="Equation.DSMT4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755576" y="4725144"/>
          <a:ext cx="3360738" cy="815975"/>
        </p:xfrm>
        <a:graphic>
          <a:graphicData uri="http://schemas.openxmlformats.org/presentationml/2006/ole">
            <p:oleObj spid="_x0000_s35843" name="Equation" r:id="rId5" imgW="1777680" imgH="431640" progId="Equation.DSMT4">
              <p:embed/>
            </p:oleObj>
          </a:graphicData>
        </a:graphic>
      </p:graphicFrame>
      <p:sp>
        <p:nvSpPr>
          <p:cNvPr id="6" name="Right Arrow 5"/>
          <p:cNvSpPr/>
          <p:nvPr/>
        </p:nvSpPr>
        <p:spPr>
          <a:xfrm>
            <a:off x="4211960" y="4869160"/>
            <a:ext cx="7200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5208588" y="4724400"/>
          <a:ext cx="3095625" cy="887413"/>
        </p:xfrm>
        <a:graphic>
          <a:graphicData uri="http://schemas.openxmlformats.org/presentationml/2006/ole">
            <p:oleObj spid="_x0000_s35844" name="Equation" r:id="rId6" imgW="163800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 </a:t>
            </a:r>
          </a:p>
          <a:p>
            <a:pPr eaLnBrk="1" hangingPunct="1">
              <a:buNone/>
            </a:pPr>
            <a:r>
              <a:rPr lang="en-US" dirty="0" smtClean="0"/>
              <a:t> d</a:t>
            </a:r>
            <a:r>
              <a:rPr lang="id-ID" dirty="0" smtClean="0"/>
              <a:t>g menggunakan secant dengan </a:t>
            </a:r>
            <a:r>
              <a:rPr lang="el-GR" dirty="0" smtClean="0">
                <a:latin typeface="Times New Roman"/>
                <a:cs typeface="Times New Roman"/>
              </a:rPr>
              <a:t>ε</a:t>
            </a:r>
            <a:r>
              <a:rPr lang="id-ID" dirty="0" smtClean="0">
                <a:latin typeface="Times New Roman"/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 </a:t>
            </a:r>
            <a:r>
              <a:rPr lang="id-ID" dirty="0" smtClean="0"/>
              <a:t>toleransi galat relatif hampiran kurang dari</a:t>
            </a:r>
            <a:r>
              <a:rPr lang="en-US" dirty="0" smtClean="0"/>
              <a:t> 0.00</a:t>
            </a:r>
            <a:r>
              <a:rPr lang="id-ID" dirty="0" smtClean="0"/>
              <a:t>0</a:t>
            </a:r>
            <a:r>
              <a:rPr lang="en-US" dirty="0" smtClean="0"/>
              <a:t>1</a:t>
            </a:r>
          </a:p>
        </p:txBody>
      </p:sp>
      <p:graphicFrame>
        <p:nvGraphicFramePr>
          <p:cNvPr id="4103" name="Object 2"/>
          <p:cNvGraphicFramePr>
            <a:graphicFrameLocks noChangeAspect="1"/>
          </p:cNvGraphicFramePr>
          <p:nvPr/>
        </p:nvGraphicFramePr>
        <p:xfrm>
          <a:off x="2771800" y="2246511"/>
          <a:ext cx="3328988" cy="606425"/>
        </p:xfrm>
        <a:graphic>
          <a:graphicData uri="http://schemas.openxmlformats.org/presentationml/2006/ole">
            <p:oleObj spid="_x0000_s91138" name="Equation" r:id="rId4" imgW="116820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782638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chemeClr val="tx1"/>
                </a:solidFill>
              </a:rPr>
              <a:t>Metode</a:t>
            </a:r>
            <a:r>
              <a:rPr lang="en-US" dirty="0" smtClean="0">
                <a:solidFill>
                  <a:schemeClr val="tx1"/>
                </a:solidFill>
              </a:rPr>
              <a:t> Terbuka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628775"/>
            <a:ext cx="8675687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selang</a:t>
            </a:r>
            <a:r>
              <a:rPr lang="en-US" dirty="0" smtClean="0"/>
              <a:t> yang </a:t>
            </a:r>
            <a:r>
              <a:rPr lang="en-US" dirty="0" err="1" smtClean="0"/>
              <a:t>mengurung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endParaRPr lang="en-US" dirty="0" smtClean="0"/>
          </a:p>
          <a:p>
            <a:pPr eaLnBrk="1" hangingPunct="1"/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tebakan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</a:t>
            </a:r>
            <a:r>
              <a:rPr lang="en-US" dirty="0" err="1" smtClean="0"/>
              <a:t>sembarang</a:t>
            </a:r>
            <a:endParaRPr lang="en-US" dirty="0" smtClean="0"/>
          </a:p>
          <a:p>
            <a:pPr eaLnBrk="1" hangingPunct="1"/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konvergen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divergen</a:t>
            </a:r>
            <a:endParaRPr lang="en-US" dirty="0" smtClean="0"/>
          </a:p>
          <a:p>
            <a:pPr eaLnBrk="1" hangingPunct="1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konvergen</a:t>
            </a:r>
            <a:r>
              <a:rPr lang="en-US" dirty="0" smtClean="0"/>
              <a:t>, </a:t>
            </a:r>
            <a:r>
              <a:rPr lang="en-US" dirty="0" err="1" smtClean="0"/>
              <a:t>konvergensinya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id-ID" dirty="0" smtClean="0"/>
              <a:t>Metode Iterasi Titik Tetap 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052736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Ide awal: mengubah persamaan nonlinear f(x) menjadi bentuk ekivalen x=g(x)</a:t>
            </a:r>
            <a:endParaRPr lang="id-ID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31095" y="2060848"/>
          <a:ext cx="7529337" cy="504056"/>
        </p:xfrm>
        <a:graphic>
          <a:graphicData uri="http://schemas.openxmlformats.org/presentationml/2006/ole">
            <p:oleObj spid="_x0000_s52228" name="Equation" r:id="rId4" imgW="3035160" imgH="203040" progId="Equation.DSMT4">
              <p:embed/>
            </p:oleObj>
          </a:graphicData>
        </a:graphic>
      </p:graphicFrame>
      <p:pic>
        <p:nvPicPr>
          <p:cNvPr id="522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2689633"/>
            <a:ext cx="5616624" cy="3259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Iterasi Titik Tetap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/>
          <a:lstStyle/>
          <a:p>
            <a:r>
              <a:rPr lang="id-ID" dirty="0" smtClean="0"/>
              <a:t>Misalkan f(x)=0 diubah menjadi x=g(x). Jika g fungsi kontinu dan (x</a:t>
            </a:r>
            <a:r>
              <a:rPr lang="id-ID" sz="1400" dirty="0" smtClean="0"/>
              <a:t>r</a:t>
            </a:r>
            <a:r>
              <a:rPr lang="id-ID" dirty="0" smtClean="0"/>
              <a:t>) adalah barisan yang dibangun dari iterasi x</a:t>
            </a:r>
            <a:r>
              <a:rPr lang="id-ID" sz="1400" dirty="0" smtClean="0"/>
              <a:t>r+1</a:t>
            </a:r>
            <a:r>
              <a:rPr lang="id-ID" dirty="0" smtClean="0"/>
              <a:t>=g(x</a:t>
            </a:r>
            <a:r>
              <a:rPr lang="id-ID" sz="1400" dirty="0" smtClean="0"/>
              <a:t>r</a:t>
            </a:r>
            <a:r>
              <a:rPr lang="id-ID" dirty="0" smtClean="0"/>
              <a:t>) yang konvergen maka barisan (x</a:t>
            </a:r>
            <a:r>
              <a:rPr lang="id-ID" sz="1400" dirty="0" smtClean="0"/>
              <a:t>r</a:t>
            </a:r>
            <a:r>
              <a:rPr lang="id-ID" dirty="0" smtClean="0"/>
              <a:t>) konvergen ke akar f(x)</a:t>
            </a:r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s disebut titik tetap dan g disebut iterator 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83000" y="1905000"/>
          <a:ext cx="914400" cy="190500"/>
        </p:xfrm>
        <a:graphic>
          <a:graphicData uri="http://schemas.openxmlformats.org/presentationml/2006/ole">
            <p:oleObj spid="_x0000_s53250" name="Equation" r:id="rId4" imgW="914400" imgH="1900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9552" y="4424310"/>
          <a:ext cx="8280920" cy="588866"/>
        </p:xfrm>
        <a:graphic>
          <a:graphicData uri="http://schemas.openxmlformats.org/presentationml/2006/ole">
            <p:oleObj spid="_x0000_s53251" name="Equation" r:id="rId5" imgW="28573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Susun</a:t>
            </a:r>
            <a:r>
              <a:rPr lang="en-US" dirty="0" smtClean="0"/>
              <a:t> f(x)=0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x=g(x)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iterasi</a:t>
            </a:r>
            <a:endParaRPr lang="id-ID" dirty="0" smtClean="0"/>
          </a:p>
          <a:p>
            <a:r>
              <a:rPr lang="id-ID" dirty="0" smtClean="0"/>
              <a:t>Tebaklah sebuah nilai awal </a:t>
            </a:r>
            <a:endParaRPr lang="en-US" dirty="0" smtClean="0"/>
          </a:p>
          <a:p>
            <a:r>
              <a:rPr lang="id-ID" dirty="0" smtClean="0"/>
              <a:t>Hitung nilai                 sampai kondisi                       </a:t>
            </a:r>
          </a:p>
          <a:p>
            <a:pPr>
              <a:buNone/>
            </a:pPr>
            <a:r>
              <a:rPr lang="id-ID" dirty="0" smtClean="0"/>
              <a:t>                     atau sampai </a:t>
            </a:r>
          </a:p>
          <a:p>
            <a:pPr>
              <a:buNone/>
            </a:pPr>
            <a:r>
              <a:rPr lang="id-ID" dirty="0" smtClean="0"/>
              <a:t>              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292080" y="2132856"/>
          <a:ext cx="1819324" cy="547826"/>
        </p:xfrm>
        <a:graphic>
          <a:graphicData uri="http://schemas.openxmlformats.org/presentationml/2006/ole">
            <p:oleObj spid="_x0000_s1026" name="Equation" r:id="rId4" imgW="749160" imgH="228600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868144" y="2708920"/>
          <a:ext cx="368180" cy="504056"/>
        </p:xfrm>
        <a:graphic>
          <a:graphicData uri="http://schemas.openxmlformats.org/presentationml/2006/ole">
            <p:oleObj spid="_x0000_s1027" name="Equation" r:id="rId5" imgW="164880" imgH="22860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059832" y="3313361"/>
          <a:ext cx="1663700" cy="547687"/>
        </p:xfrm>
        <a:graphic>
          <a:graphicData uri="http://schemas.openxmlformats.org/presentationml/2006/ole">
            <p:oleObj spid="_x0000_s1029" name="Equation" r:id="rId6" imgW="685800" imgH="22860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895350" y="3830638"/>
          <a:ext cx="1973263" cy="609600"/>
        </p:xfrm>
        <a:graphic>
          <a:graphicData uri="http://schemas.openxmlformats.org/presentationml/2006/ole">
            <p:oleObj spid="_x0000_s1031" name="Equation" r:id="rId7" imgW="812520" imgH="253800" progId="Equation.DSMT4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5184775" y="3711872"/>
          <a:ext cx="2035175" cy="1157288"/>
        </p:xfrm>
        <a:graphic>
          <a:graphicData uri="http://schemas.openxmlformats.org/presentationml/2006/ole">
            <p:oleObj spid="_x0000_s1033" name="Equation" r:id="rId8" imgW="838080" imgH="48240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99592" y="458112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Contoh </a:t>
            </a:r>
            <a:endParaRPr lang="id-ID" sz="2400" dirty="0"/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1259632" y="5085184"/>
          <a:ext cx="2189162" cy="488950"/>
        </p:xfrm>
        <a:graphic>
          <a:graphicData uri="http://schemas.openxmlformats.org/presentationml/2006/ole">
            <p:oleObj spid="_x0000_s1034" name="Equation" r:id="rId9" imgW="901440" imgH="203040" progId="Equation.DSMT4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4746625" y="5013176"/>
          <a:ext cx="2127250" cy="550863"/>
        </p:xfrm>
        <a:graphic>
          <a:graphicData uri="http://schemas.openxmlformats.org/presentationml/2006/ole">
            <p:oleObj spid="_x0000_s1035" name="Equation" r:id="rId10" imgW="876240" imgH="228600" progId="Equation.DSMT4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3131840" y="5589240"/>
          <a:ext cx="2189162" cy="488950"/>
        </p:xfrm>
        <a:graphic>
          <a:graphicData uri="http://schemas.openxmlformats.org/presentationml/2006/ole">
            <p:oleObj spid="_x0000_s1036" name="Equation" r:id="rId11" imgW="9014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akar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 </a:t>
            </a:r>
          </a:p>
          <a:p>
            <a:pPr eaLnBrk="1" hangingPunct="1">
              <a:buNone/>
            </a:pPr>
            <a:r>
              <a:rPr lang="en-US" dirty="0" smtClean="0"/>
              <a:t> d</a:t>
            </a:r>
            <a:r>
              <a:rPr lang="id-ID" dirty="0" smtClean="0"/>
              <a:t>g menggunakan iterasi titik tetap dengan </a:t>
            </a:r>
            <a:r>
              <a:rPr lang="el-GR" dirty="0" smtClean="0">
                <a:latin typeface="Times New Roman"/>
                <a:cs typeface="Times New Roman"/>
              </a:rPr>
              <a:t>ε</a:t>
            </a:r>
            <a:r>
              <a:rPr lang="id-ID" dirty="0" smtClean="0">
                <a:latin typeface="Times New Roman"/>
                <a:cs typeface="Times New Roman"/>
              </a:rPr>
              <a:t> </a:t>
            </a:r>
            <a:r>
              <a:rPr lang="el-GR" dirty="0" smtClean="0">
                <a:latin typeface="Times New Roman"/>
                <a:cs typeface="Times New Roman"/>
              </a:rPr>
              <a:t> </a:t>
            </a:r>
            <a:r>
              <a:rPr lang="id-ID" dirty="0" smtClean="0"/>
              <a:t>toleransi galat kurang dari</a:t>
            </a:r>
            <a:r>
              <a:rPr lang="en-US" dirty="0" smtClean="0"/>
              <a:t> 0.00</a:t>
            </a:r>
            <a:r>
              <a:rPr lang="id-ID" dirty="0" smtClean="0"/>
              <a:t>0</a:t>
            </a:r>
            <a:r>
              <a:rPr lang="en-US" dirty="0" smtClean="0"/>
              <a:t>1 </a:t>
            </a:r>
            <a:r>
              <a:rPr lang="id-ID" dirty="0" smtClean="0"/>
              <a:t>dan toleransi lebar selang kurang dari 0.001. </a:t>
            </a:r>
            <a:endParaRPr lang="en-US" dirty="0" smtClean="0"/>
          </a:p>
        </p:txBody>
      </p:sp>
      <p:graphicFrame>
        <p:nvGraphicFramePr>
          <p:cNvPr id="4103" name="Object 2"/>
          <p:cNvGraphicFramePr>
            <a:graphicFrameLocks noChangeAspect="1"/>
          </p:cNvGraphicFramePr>
          <p:nvPr/>
        </p:nvGraphicFramePr>
        <p:xfrm>
          <a:off x="2771800" y="2246511"/>
          <a:ext cx="3328988" cy="606425"/>
        </p:xfrm>
        <a:graphic>
          <a:graphicData uri="http://schemas.openxmlformats.org/presentationml/2006/ole">
            <p:oleObj spid="_x0000_s4103" name="Equation" r:id="rId4" imgW="116820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/>
          <a:lstStyle/>
          <a:p>
            <a:r>
              <a:rPr lang="id-ID" dirty="0" smtClean="0"/>
              <a:t>Kriteria Konvergensi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7800"/>
          </a:xfrm>
        </p:spPr>
        <p:txBody>
          <a:bodyPr/>
          <a:lstStyle/>
          <a:p>
            <a:r>
              <a:rPr lang="id-ID" sz="2800" dirty="0" smtClean="0"/>
              <a:t>Misalkan dalam selang I=[s-h,s+h], dengan s titik tetap,</a:t>
            </a:r>
          </a:p>
          <a:p>
            <a:r>
              <a:rPr lang="id-ID" sz="2800" dirty="0" smtClean="0"/>
              <a:t>Jika                              maka iterasi konvergen monoton</a:t>
            </a:r>
          </a:p>
          <a:p>
            <a:r>
              <a:rPr lang="id-ID" sz="2800" dirty="0" smtClean="0"/>
              <a:t>Jika                               maka iterasi konvergen berosilasi</a:t>
            </a:r>
          </a:p>
          <a:p>
            <a:r>
              <a:rPr lang="id-ID" sz="2800" dirty="0" smtClean="0"/>
              <a:t>Jika                         maka iterasi divergen monoton</a:t>
            </a:r>
          </a:p>
          <a:p>
            <a:r>
              <a:rPr lang="id-ID" sz="2800" dirty="0" smtClean="0"/>
              <a:t>Jika                           maka iterasi divergen berosiliasi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619673" y="2132856"/>
          <a:ext cx="1728192" cy="448303"/>
        </p:xfrm>
        <a:graphic>
          <a:graphicData uri="http://schemas.openxmlformats.org/presentationml/2006/ole">
            <p:oleObj spid="_x0000_s2051" name="Equation" r:id="rId4" imgW="787320" imgH="20304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547664" y="3054306"/>
          <a:ext cx="1872208" cy="446702"/>
        </p:xfrm>
        <a:graphic>
          <a:graphicData uri="http://schemas.openxmlformats.org/presentationml/2006/ole">
            <p:oleObj spid="_x0000_s2052" name="Equation" r:id="rId5" imgW="888840" imgH="20304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419872" y="2160600"/>
          <a:ext cx="1008112" cy="404304"/>
        </p:xfrm>
        <a:graphic>
          <a:graphicData uri="http://schemas.openxmlformats.org/presentationml/2006/ole">
            <p:oleObj spid="_x0000_s2053" name="Equation" r:id="rId6" imgW="444240" imgH="17748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563888" y="3025800"/>
          <a:ext cx="1006518" cy="403200"/>
        </p:xfrm>
        <a:graphic>
          <a:graphicData uri="http://schemas.openxmlformats.org/presentationml/2006/ole">
            <p:oleObj spid="_x0000_s2054" name="Equation" r:id="rId7" imgW="444240" imgH="177480" progId="Equation.DSMT4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547664" y="3972891"/>
          <a:ext cx="1224136" cy="464221"/>
        </p:xfrm>
        <a:graphic>
          <a:graphicData uri="http://schemas.openxmlformats.org/presentationml/2006/ole">
            <p:oleObj spid="_x0000_s2055" name="Equation" r:id="rId8" imgW="558720" imgH="203040" progId="Equation.DSMT4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2915816" y="4005064"/>
          <a:ext cx="1006518" cy="403200"/>
        </p:xfrm>
        <a:graphic>
          <a:graphicData uri="http://schemas.openxmlformats.org/presentationml/2006/ole">
            <p:oleObj spid="_x0000_s2056" name="Equation" r:id="rId9" imgW="444240" imgH="177480" progId="Equation.DSMT4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1691680" y="4941168"/>
          <a:ext cx="1368152" cy="439142"/>
        </p:xfrm>
        <a:graphic>
          <a:graphicData uri="http://schemas.openxmlformats.org/presentationml/2006/ole">
            <p:oleObj spid="_x0000_s2057" name="Equation" r:id="rId10" imgW="660240" imgH="203040" progId="Equation.DSMT4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3131840" y="4941168"/>
          <a:ext cx="1005905" cy="402954"/>
        </p:xfrm>
        <a:graphic>
          <a:graphicData uri="http://schemas.openxmlformats.org/presentationml/2006/ole">
            <p:oleObj spid="_x0000_s2058" name="Equation" r:id="rId11" imgW="44424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769767"/>
            <a:ext cx="2664296" cy="2227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692696"/>
            <a:ext cx="2592288" cy="2264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3429000"/>
            <a:ext cx="2592288" cy="241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53448" y="3501008"/>
            <a:ext cx="280292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043608" y="404664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konvergen monoton</a:t>
            </a:r>
            <a:endParaRPr lang="id-ID" dirty="0"/>
          </a:p>
        </p:txBody>
      </p:sp>
      <p:sp>
        <p:nvSpPr>
          <p:cNvPr id="9" name="Rectangle 8"/>
          <p:cNvSpPr/>
          <p:nvPr/>
        </p:nvSpPr>
        <p:spPr>
          <a:xfrm>
            <a:off x="5148064" y="332656"/>
            <a:ext cx="2300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konvergen berosilasi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1115616" y="3068960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divergen monoton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5292080" y="3068960"/>
            <a:ext cx="2108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divergen berosilasi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76064"/>
            <a:ext cx="8229600" cy="1540768"/>
          </a:xfrm>
          <a:solidFill>
            <a:srgbClr val="FFFF00"/>
          </a:solidFill>
        </p:spPr>
        <p:txBody>
          <a:bodyPr/>
          <a:lstStyle/>
          <a:p>
            <a:r>
              <a:rPr lang="id-ID" sz="2800" dirty="0" smtClean="0"/>
              <a:t>Meskipun menyatakan     iterasi divergen dari suatu akar, namun iterasi mungkin konvergen ke akar yang lain.  </a:t>
            </a:r>
            <a:endParaRPr lang="id-ID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99992" y="332656"/>
          <a:ext cx="576064" cy="576064"/>
        </p:xfrm>
        <a:graphic>
          <a:graphicData uri="http://schemas.openxmlformats.org/presentationml/2006/ole">
            <p:oleObj spid="_x0000_s5122" name="Equation" r:id="rId4" imgW="164880" imgH="228600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0080" y="2060848"/>
            <a:ext cx="7812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Latihan</a:t>
            </a:r>
            <a:endParaRPr lang="id-ID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2780928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1. Tentukan akar dari </a:t>
            </a:r>
            <a:r>
              <a:rPr lang="id-ID" sz="3200" dirty="0" smtClean="0"/>
              <a:t> </a:t>
            </a:r>
            <a:endParaRPr lang="id-ID" sz="3200" dirty="0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076575" y="3357563"/>
          <a:ext cx="2700338" cy="504825"/>
        </p:xfrm>
        <a:graphic>
          <a:graphicData uri="http://schemas.openxmlformats.org/presentationml/2006/ole">
            <p:oleObj spid="_x0000_s5123" name="Equation" r:id="rId5" imgW="1218960" imgH="22860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87624" y="3933056"/>
            <a:ext cx="73448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/>
              <a:t>dengan menggunakan tebakan awal x</a:t>
            </a:r>
            <a:r>
              <a:rPr lang="id-ID" sz="1400" dirty="0" smtClean="0"/>
              <a:t>0</a:t>
            </a:r>
            <a:r>
              <a:rPr lang="id-ID" sz="2800" dirty="0" smtClean="0"/>
              <a:t> = 1 dan epsilon &lt;0.001   </a:t>
            </a:r>
            <a:r>
              <a:rPr lang="id-ID" sz="3200" dirty="0" smtClean="0"/>
              <a:t> 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7104</TotalTime>
  <Words>417</Words>
  <Application>Microsoft Office PowerPoint</Application>
  <PresentationFormat>On-screen Show (4:3)</PresentationFormat>
  <Paragraphs>94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Diseño predeterminado</vt:lpstr>
      <vt:lpstr>Equation</vt:lpstr>
      <vt:lpstr>Metode Terbuka</vt:lpstr>
      <vt:lpstr>Metode Terbuka</vt:lpstr>
      <vt:lpstr>Metode Iterasi Titik Tetap </vt:lpstr>
      <vt:lpstr>Metode Iterasi Titik Tetap</vt:lpstr>
      <vt:lpstr>Metode Iterasi Titik Tetap</vt:lpstr>
      <vt:lpstr>Latihan</vt:lpstr>
      <vt:lpstr>Kriteria Konvergensi</vt:lpstr>
      <vt:lpstr>Slide 8</vt:lpstr>
      <vt:lpstr>Slide 9</vt:lpstr>
      <vt:lpstr>Metode Newton-Raphson</vt:lpstr>
      <vt:lpstr>Metode Newton-Raphson</vt:lpstr>
      <vt:lpstr>Kekonvergenan Newton-Raphson</vt:lpstr>
      <vt:lpstr>Hal yang perlu diperhatikan</vt:lpstr>
      <vt:lpstr>Hal yang perlu diperhatikan</vt:lpstr>
      <vt:lpstr>Latihan</vt:lpstr>
      <vt:lpstr>Metode Secant</vt:lpstr>
      <vt:lpstr>Latihan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Edna</cp:lastModifiedBy>
  <cp:revision>789</cp:revision>
  <dcterms:created xsi:type="dcterms:W3CDTF">2010-05-23T14:28:12Z</dcterms:created>
  <dcterms:modified xsi:type="dcterms:W3CDTF">2016-03-09T12:28:22Z</dcterms:modified>
</cp:coreProperties>
</file>