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60" r:id="rId4"/>
    <p:sldId id="270" r:id="rId5"/>
    <p:sldId id="262" r:id="rId6"/>
    <p:sldId id="261" r:id="rId7"/>
    <p:sldId id="267" r:id="rId8"/>
    <p:sldId id="268" r:id="rId9"/>
    <p:sldId id="263" r:id="rId10"/>
    <p:sldId id="271" r:id="rId11"/>
    <p:sldId id="264" r:id="rId12"/>
    <p:sldId id="265" r:id="rId13"/>
    <p:sldId id="266" r:id="rId14"/>
    <p:sldId id="269" r:id="rId15"/>
  </p:sldIdLst>
  <p:sldSz cx="9144000" cy="6858000" type="screen4x3"/>
  <p:notesSz cx="6858000" cy="99456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D330"/>
    <a:srgbClr val="00CC00"/>
    <a:srgbClr val="0C7CD2"/>
    <a:srgbClr val="1F7EE7"/>
    <a:srgbClr val="AE1517"/>
    <a:srgbClr val="CC0000"/>
    <a:srgbClr val="758C3A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F44AD-269B-4950-9022-F1B454587044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F960F-49B8-4DD0-B721-3B69EA0ABC4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C746613-ED01-4C36-97FE-B254A85D2993}" type="datetimeFigureOut">
              <a:rPr lang="id-ID"/>
              <a:pPr>
                <a:defRPr/>
              </a:pPr>
              <a:t>16/03/2016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49AED39-2734-46EE-BBD6-56D44B621FD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FC2FA5-7BB9-4223-A3BD-8212E5E3EA8F}" type="slidenum">
              <a:rPr lang="id-ID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Text Box 27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027" name="Picture 26" descr="fsd dsljfzeêfs$fsd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bg1"/>
                </a:solidFill>
              </a:rPr>
              <a:t>Page </a:t>
            </a:r>
            <a:fld id="{EF0C0551-CE0B-4130-A48C-DB7A0ACC11C7}" type="slidenum">
              <a:rPr lang="fr-FR" b="1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pointstyl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2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3"/>
              </a:rPr>
              <a:t>Powerpoint Templates</a:t>
            </a:r>
            <a:endParaRPr lang="fr-FR"/>
          </a:p>
        </p:txBody>
      </p:sp>
      <p:pic>
        <p:nvPicPr>
          <p:cNvPr id="2051" name="Picture 21" descr="fez $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395288" y="3717032"/>
            <a:ext cx="7201048" cy="202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0" tIns="180000" rIns="180000" bIns="180000">
            <a:spAutoFit/>
          </a:bodyPr>
          <a:lstStyle/>
          <a:p>
            <a:r>
              <a:rPr lang="id-ID" sz="4000" b="1" dirty="0" smtClean="0">
                <a:latin typeface="Verdana" pitchFamily="34" charset="0"/>
              </a:rPr>
              <a:t>Solusi Sistem Persamaan Linear</a:t>
            </a:r>
            <a:endParaRPr lang="fr-FR" sz="4000" b="1" dirty="0">
              <a:latin typeface="Verdana" pitchFamily="34" charset="0"/>
            </a:endParaRPr>
          </a:p>
          <a:p>
            <a:r>
              <a:rPr lang="id-ID" sz="2800" b="1" i="1" dirty="0" smtClean="0">
                <a:latin typeface="Verdana" pitchFamily="34" charset="0"/>
              </a:rPr>
              <a:t>Metode Eliminasi Gauss</a:t>
            </a:r>
            <a:endParaRPr lang="fr-F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Pivoting Sebagian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3491880" y="2636912"/>
            <a:ext cx="864096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55776" y="1628800"/>
          <a:ext cx="4320480" cy="4320480"/>
        </p:xfrm>
        <a:graphic>
          <a:graphicData uri="http://schemas.openxmlformats.org/presentationml/2006/ole">
            <p:oleObj spid="_x0000_s69634" name="Equation" r:id="rId3" imgW="977760" imgH="977760" progId="Equation.DSMT4">
              <p:embed/>
            </p:oleObj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2195736" y="3284984"/>
            <a:ext cx="129614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3528" y="2060848"/>
            <a:ext cx="18722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Cari |x| terbesar, lalu pertukarkan barisnya dengan baris ke-2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Selesaikan SPL berikut ini 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27584" y="2348881"/>
          <a:ext cx="5112568" cy="1296144"/>
        </p:xfrm>
        <a:graphic>
          <a:graphicData uri="http://schemas.openxmlformats.org/presentationml/2006/ole">
            <p:oleObj spid="_x0000_s54273" name="Equation" r:id="rId4" imgW="1828800" imgH="457200" progId="Equation.DSMT4">
              <p:embed/>
            </p:oleObj>
          </a:graphicData>
        </a:graphic>
      </p:graphicFrame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899592" y="4293096"/>
          <a:ext cx="4757738" cy="1295400"/>
        </p:xfrm>
        <a:graphic>
          <a:graphicData uri="http://schemas.openxmlformats.org/presentationml/2006/ole">
            <p:oleObj spid="_x0000_s54274" name="Equation" r:id="rId5" imgW="170172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Kemungkinan Solusi SPL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2818656" cy="4525963"/>
          </a:xfrm>
        </p:spPr>
        <p:txBody>
          <a:bodyPr/>
          <a:lstStyle/>
          <a:p>
            <a:r>
              <a:rPr lang="id-ID" dirty="0" smtClean="0"/>
              <a:t>Mempunyai solusi unik/tunggal</a:t>
            </a:r>
          </a:p>
          <a:p>
            <a:r>
              <a:rPr lang="id-ID" dirty="0" smtClean="0"/>
              <a:t>Punya banyak solusi</a:t>
            </a:r>
          </a:p>
          <a:p>
            <a:r>
              <a:rPr lang="id-ID" dirty="0" smtClean="0"/>
              <a:t>Tidak ada solusi sama sekali</a:t>
            </a:r>
            <a:endParaRPr lang="id-ID" dirty="0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3347864" y="1268760"/>
          <a:ext cx="4248472" cy="1571463"/>
        </p:xfrm>
        <a:graphic>
          <a:graphicData uri="http://schemas.openxmlformats.org/presentationml/2006/ole">
            <p:oleObj spid="_x0000_s39939" name="Equation" r:id="rId4" imgW="1981080" imgH="736560" progId="Equation.DSMT4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3160713" y="2852738"/>
          <a:ext cx="4765675" cy="1571625"/>
        </p:xfrm>
        <a:graphic>
          <a:graphicData uri="http://schemas.openxmlformats.org/presentationml/2006/ole">
            <p:oleObj spid="_x0000_s39940" name="Equation" r:id="rId5" imgW="2222280" imgH="736560" progId="Equation.DSMT4">
              <p:embed/>
            </p:oleObj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3160713" y="4437063"/>
          <a:ext cx="4765675" cy="1571625"/>
        </p:xfrm>
        <a:graphic>
          <a:graphicData uri="http://schemas.openxmlformats.org/presentationml/2006/ole">
            <p:oleObj spid="_x0000_s39941" name="Equation" r:id="rId6" imgW="2222280" imgH="73656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5652120" y="3861048"/>
            <a:ext cx="2160240" cy="432048"/>
          </a:xfrm>
          <a:prstGeom prst="rect">
            <a:avLst/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5652120" y="5445224"/>
            <a:ext cx="2160240" cy="432048"/>
          </a:xfrm>
          <a:prstGeom prst="rect">
            <a:avLst/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Selesaikan dengan Metode Gauss - Jordan</a:t>
            </a:r>
            <a:endParaRPr lang="id-ID" dirty="0"/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2483768" y="2276872"/>
          <a:ext cx="4141788" cy="1725612"/>
        </p:xfrm>
        <a:graphic>
          <a:graphicData uri="http://schemas.openxmlformats.org/presentationml/2006/ole">
            <p:oleObj spid="_x0000_s59394" name="Equation" r:id="rId4" imgW="1638000" imgH="685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Dekomposisi L 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id-ID" dirty="0" smtClean="0"/>
              <a:t>A=LU</a:t>
            </a:r>
            <a:endParaRPr lang="id-ID" dirty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441573" y="2332424"/>
          <a:ext cx="8162875" cy="2104688"/>
        </p:xfrm>
        <a:graphic>
          <a:graphicData uri="http://schemas.openxmlformats.org/presentationml/2006/ole">
            <p:oleObj spid="_x0000_s67586" name="Equation" r:id="rId3" imgW="3644640" imgH="939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Persamaan Linear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39752" y="1163148"/>
          <a:ext cx="4248472" cy="2265852"/>
        </p:xfrm>
        <a:graphic>
          <a:graphicData uri="http://schemas.openxmlformats.org/presentationml/2006/ole">
            <p:oleObj spid="_x0000_s20482" name="Equation" r:id="rId4" imgW="1714320" imgH="9144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9552" y="3356992"/>
          <a:ext cx="8156575" cy="3017837"/>
        </p:xfrm>
        <a:graphic>
          <a:graphicData uri="http://schemas.openxmlformats.org/presentationml/2006/ole">
            <p:oleObj spid="_x0000_s20483" name="Equation" r:id="rId5" imgW="3225600" imgH="1193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dirty="0" smtClean="0"/>
              <a:t>Metode Eliminasi Gauss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7920880" cy="1252736"/>
          </a:xfrm>
        </p:spPr>
        <p:txBody>
          <a:bodyPr/>
          <a:lstStyle/>
          <a:p>
            <a:r>
              <a:rPr lang="id-ID" dirty="0" smtClean="0"/>
              <a:t>Penyelesaian SPL dengan metode eliminasi Gauss</a:t>
            </a:r>
            <a:endParaRPr lang="id-ID" dirty="0"/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623888" y="4941168"/>
          <a:ext cx="7867650" cy="1662832"/>
        </p:xfrm>
        <a:graphic>
          <a:graphicData uri="http://schemas.openxmlformats.org/presentationml/2006/ole">
            <p:oleObj spid="_x0000_s36869" name="Equation" r:id="rId4" imgW="3111480" imgH="660240" progId="Equation.DSMT4">
              <p:embed/>
            </p:oleObj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75928" y="4581128"/>
            <a:ext cx="8229600" cy="6766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Substitusi</a:t>
            </a:r>
            <a:r>
              <a:rPr kumimoji="0" lang="id-ID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Balik</a:t>
            </a:r>
            <a:endParaRPr kumimoji="0" lang="id-ID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947738" y="1700213"/>
          <a:ext cx="7418387" cy="3017837"/>
        </p:xfrm>
        <a:graphic>
          <a:graphicData uri="http://schemas.openxmlformats.org/presentationml/2006/ole">
            <p:oleObj spid="_x0000_s36870" name="Equation" r:id="rId5" imgW="2933640" imgH="119376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211960" y="4869160"/>
          <a:ext cx="2232248" cy="669674"/>
        </p:xfrm>
        <a:graphic>
          <a:graphicData uri="http://schemas.openxmlformats.org/presentationml/2006/ole">
            <p:oleObj spid="_x0000_s36871" name="Equation" r:id="rId6" imgW="6346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Selesaikan SPL Berikut 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35696" y="2564904"/>
          <a:ext cx="5400600" cy="2644043"/>
        </p:xfrm>
        <a:graphic>
          <a:graphicData uri="http://schemas.openxmlformats.org/presentationml/2006/ole">
            <p:oleObj spid="_x0000_s41985" name="Equation" r:id="rId3" imgW="1218960" imgH="596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Operasi Baris Elementer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Pertukaran baris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Penskalaan baris (perkalian baris)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Penjumlahan baris dengan kelipatan baris lain</a:t>
            </a:r>
          </a:p>
          <a:p>
            <a:pPr>
              <a:buNone/>
            </a:pPr>
            <a:r>
              <a:rPr lang="id-ID" dirty="0" smtClean="0"/>
              <a:t>Metode Eliminasi Gauss Naif : menggunakan hanya operasi c)</a:t>
            </a:r>
          </a:p>
          <a:p>
            <a:pPr>
              <a:buNone/>
            </a:pPr>
            <a:r>
              <a:rPr lang="id-ID" dirty="0" smtClean="0"/>
              <a:t>Metode Gauss yang diperbaiki : menggunakan langkah a),b),c) </a:t>
            </a:r>
          </a:p>
          <a:p>
            <a:pPr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id-ID" dirty="0" smtClean="0"/>
              <a:t>Gunakan metode eliminasi Gauss naif untuk menyelesaikan SPL berikut 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</a:p>
          <a:p>
            <a:r>
              <a:rPr lang="id-ID" dirty="0" smtClean="0"/>
              <a:t>Kelemahan metode ini ?</a:t>
            </a:r>
            <a:endParaRPr lang="id-ID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4891088" y="2420938"/>
          <a:ext cx="3114675" cy="1725612"/>
        </p:xfrm>
        <a:graphic>
          <a:graphicData uri="http://schemas.openxmlformats.org/presentationml/2006/ole">
            <p:oleObj spid="_x0000_s38914" name="Equation" r:id="rId4" imgW="1231560" imgH="685800" progId="Equation.DSMT4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3257550" y="4799013"/>
          <a:ext cx="2921000" cy="1725612"/>
        </p:xfrm>
        <a:graphic>
          <a:graphicData uri="http://schemas.openxmlformats.org/presentationml/2006/ole">
            <p:oleObj spid="_x0000_s38915" name="Equation" r:id="rId5" imgW="1155600" imgH="685800" progId="Equation.DSMT4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963613" y="2420938"/>
          <a:ext cx="3338512" cy="1725612"/>
        </p:xfrm>
        <a:graphic>
          <a:graphicData uri="http://schemas.openxmlformats.org/presentationml/2006/ole">
            <p:oleObj spid="_x0000_s38916" name="Equation" r:id="rId6" imgW="1320480" imgH="685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Masalah Metode Gauss naif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r>
              <a:rPr lang="id-ID" sz="3000" dirty="0" smtClean="0"/>
              <a:t>Pembagian dengan nol</a:t>
            </a:r>
          </a:p>
          <a:p>
            <a:r>
              <a:rPr lang="id-ID" sz="3000" dirty="0" smtClean="0"/>
              <a:t>Galat Pembulatan </a:t>
            </a:r>
            <a:r>
              <a:rPr lang="id-ID" sz="3000" dirty="0" smtClean="0">
                <a:sym typeface="Wingdings" pitchFamily="2" charset="2"/>
              </a:rPr>
              <a:t> jika sistem menggunakan sejumlah persamaan (&gt;100), pengecekan dengan hasil sebenarnya harus selalu dilakukan</a:t>
            </a:r>
            <a:endParaRPr lang="id-ID" sz="3000" dirty="0" smtClean="0"/>
          </a:p>
          <a:p>
            <a:r>
              <a:rPr lang="id-ID" sz="3000" dirty="0" smtClean="0"/>
              <a:t>Sistem berkondisi buruk </a:t>
            </a:r>
            <a:r>
              <a:rPr lang="id-ID" sz="3000" dirty="0" smtClean="0">
                <a:sym typeface="Wingdings" pitchFamily="2" charset="2"/>
              </a:rPr>
              <a:t> perubahan kecil pada koefisien mengakibatkan perubahan besar terhadap hasil penyelesaiannya</a:t>
            </a:r>
            <a:endParaRPr lang="id-ID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sistem berkondisi buruk</a:t>
            </a:r>
            <a:endParaRPr lang="id-ID" dirty="0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899592" y="1844824"/>
          <a:ext cx="2728912" cy="1693862"/>
        </p:xfrm>
        <a:graphic>
          <a:graphicData uri="http://schemas.openxmlformats.org/presentationml/2006/ole">
            <p:oleObj spid="_x0000_s50178" name="Equation" r:id="rId4" imgW="1079280" imgH="67284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3503910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id-ID" sz="3200" dirty="0" smtClean="0"/>
              <a:t>Hitung penyelesaian SPL</a:t>
            </a:r>
          </a:p>
          <a:p>
            <a:pPr marL="342900" indent="-342900">
              <a:buAutoNum type="alphaLcPeriod"/>
            </a:pPr>
            <a:r>
              <a:rPr lang="id-ID" sz="3200" dirty="0" smtClean="0"/>
              <a:t>Bandingkan kedua hasil </a:t>
            </a:r>
            <a:r>
              <a:rPr lang="id-ID" sz="3200" dirty="0" smtClean="0"/>
              <a:t>tersebut</a:t>
            </a:r>
            <a:endParaRPr lang="id-ID" sz="3200" dirty="0" smtClean="0"/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4610100" y="1879153"/>
          <a:ext cx="2954338" cy="1693863"/>
        </p:xfrm>
        <a:graphic>
          <a:graphicData uri="http://schemas.openxmlformats.org/presentationml/2006/ole">
            <p:oleObj spid="_x0000_s50179" name="Equation" r:id="rId5" imgW="1168200" imgH="672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Eliminasi Gauss yang diperbaiki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id-ID" dirty="0" smtClean="0"/>
              <a:t>Pivoting sebagian: Untuk menentukan Pivot pada baris ke – k dan kolom ke – p dipilih semua elemen pada kolom p yang mempunyai nilai mutlak terbesar, lalu pertukarkan baris tersebut. </a:t>
            </a:r>
          </a:p>
          <a:p>
            <a:r>
              <a:rPr lang="id-ID" dirty="0" smtClean="0"/>
              <a:t>Penskalaan/menormalkan baris : membagi tiap baris dengan nilai mutlak terbesar ruas kiri.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238</Words>
  <Application>Microsoft Office PowerPoint</Application>
  <PresentationFormat>On-screen Show (4:3)</PresentationFormat>
  <Paragraphs>54</Paragraphs>
  <Slides>14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Modèle par défaut</vt:lpstr>
      <vt:lpstr>Equation</vt:lpstr>
      <vt:lpstr>MathType 6.0 Equation</vt:lpstr>
      <vt:lpstr>Slide 1</vt:lpstr>
      <vt:lpstr>Sistem Persamaan Linear</vt:lpstr>
      <vt:lpstr>Metode Eliminasi Gauss</vt:lpstr>
      <vt:lpstr>Selesaikan SPL Berikut </vt:lpstr>
      <vt:lpstr>Operasi Baris Elementer</vt:lpstr>
      <vt:lpstr>Contoh</vt:lpstr>
      <vt:lpstr>Masalah Metode Gauss naif</vt:lpstr>
      <vt:lpstr>Contoh sistem berkondisi buruk</vt:lpstr>
      <vt:lpstr>Metode Eliminasi Gauss yang diperbaiki</vt:lpstr>
      <vt:lpstr>Pivoting Sebagian</vt:lpstr>
      <vt:lpstr>Contoh</vt:lpstr>
      <vt:lpstr>Kemungkinan Solusi SPL</vt:lpstr>
      <vt:lpstr>Selesaikan dengan Metode Gauss - Jordan</vt:lpstr>
      <vt:lpstr>Dekomposisi L 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Cubes</dc:title>
  <dc:creator>www.powerpointstyles.com</dc:creator>
  <dc:description>Image credit to Michal Marcol / FreeDigitalPhotos.net</dc:description>
  <cp:lastModifiedBy>Edna</cp:lastModifiedBy>
  <cp:revision>102</cp:revision>
  <dcterms:created xsi:type="dcterms:W3CDTF">2009-03-23T15:23:24Z</dcterms:created>
  <dcterms:modified xsi:type="dcterms:W3CDTF">2016-03-16T14:00:42Z</dcterms:modified>
</cp:coreProperties>
</file>