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7" r:id="rId4"/>
    <p:sldId id="258" r:id="rId5"/>
    <p:sldId id="261" r:id="rId6"/>
    <p:sldId id="262" r:id="rId7"/>
    <p:sldId id="259" r:id="rId8"/>
    <p:sldId id="263" r:id="rId9"/>
    <p:sldId id="264" r:id="rId10"/>
    <p:sldId id="265" r:id="rId11"/>
    <p:sldId id="266" r:id="rId12"/>
    <p:sldId id="267" r:id="rId13"/>
    <p:sldId id="269" r:id="rId14"/>
    <p:sldId id="270" r:id="rId15"/>
    <p:sldId id="268" r:id="rId16"/>
    <p:sldId id="274" r:id="rId17"/>
    <p:sldId id="275" r:id="rId18"/>
    <p:sldId id="277" r:id="rId19"/>
    <p:sldId id="271" r:id="rId20"/>
    <p:sldId id="278" r:id="rId21"/>
    <p:sldId id="280" r:id="rId22"/>
    <p:sldId id="273"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0D80955-A432-49FE-AC6F-F6D38CFEB5FB}" type="datetimeFigureOut">
              <a:rPr lang="id-ID" smtClean="0"/>
              <a:t>11/03/2015</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D8C35DA-E3B9-49E4-B929-30064B839032}"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80955-A432-49FE-AC6F-F6D38CFEB5FB}" type="datetimeFigureOut">
              <a:rPr lang="id-ID" smtClean="0"/>
              <a:t>11/03/2015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80955-A432-49FE-AC6F-F6D38CFEB5FB}" type="datetimeFigureOut">
              <a:rPr lang="id-ID" smtClean="0"/>
              <a:t>11/03/2015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D80955-A432-49FE-AC6F-F6D38CFEB5FB}" type="datetimeFigureOut">
              <a:rPr lang="id-ID" smtClean="0"/>
              <a:t>11/03/2015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80955-A432-49FE-AC6F-F6D38CFEB5FB}" type="datetimeFigureOut">
              <a:rPr lang="id-ID" smtClean="0"/>
              <a:t>11/03/2015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D80955-A432-49FE-AC6F-F6D38CFEB5FB}" type="datetimeFigureOut">
              <a:rPr lang="id-ID" smtClean="0"/>
              <a:t>11/03/2015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8C35DA-E3B9-49E4-B929-30064B839032}"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D80955-A432-49FE-AC6F-F6D38CFEB5FB}" type="datetimeFigureOut">
              <a:rPr lang="id-ID" smtClean="0"/>
              <a:t>11/03/2015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80955-A432-49FE-AC6F-F6D38CFEB5FB}" type="datetimeFigureOut">
              <a:rPr lang="id-ID" smtClean="0"/>
              <a:t>11/03/2015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80955-A432-49FE-AC6F-F6D38CFEB5FB}" type="datetimeFigureOut">
              <a:rPr lang="id-ID" smtClean="0"/>
              <a:t>11/03/2015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D80955-A432-49FE-AC6F-F6D38CFEB5FB}" type="datetimeFigureOut">
              <a:rPr lang="id-ID" smtClean="0"/>
              <a:t>11/03/2015</a:t>
            </a:fld>
            <a:endParaRPr lang="id-ID"/>
          </a:p>
        </p:txBody>
      </p:sp>
      <p:sp>
        <p:nvSpPr>
          <p:cNvPr id="7" name="Slide Number Placeholder 6"/>
          <p:cNvSpPr>
            <a:spLocks noGrp="1"/>
          </p:cNvSpPr>
          <p:nvPr>
            <p:ph type="sldNum" sz="quarter" idx="12"/>
          </p:nvPr>
        </p:nvSpPr>
        <p:spPr/>
        <p:txBody>
          <a:bodyPr/>
          <a:lstStyle/>
          <a:p>
            <a:fld id="{4D8C35DA-E3B9-49E4-B929-30064B839032}"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80955-A432-49FE-AC6F-F6D38CFEB5FB}" type="datetimeFigureOut">
              <a:rPr lang="id-ID" smtClean="0"/>
              <a:t>11/03/2015</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0D80955-A432-49FE-AC6F-F6D38CFEB5FB}" type="datetimeFigureOut">
              <a:rPr lang="id-ID" smtClean="0"/>
              <a:t>11/03/2015</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D8C35DA-E3B9-49E4-B929-30064B83903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White Box Testing</a:t>
            </a: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444612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Cyclomatic Complexity</a:t>
            </a:r>
            <a:endParaRPr lang="id-ID" dirty="0"/>
          </a:p>
        </p:txBody>
      </p:sp>
      <p:sp>
        <p:nvSpPr>
          <p:cNvPr id="3" name="Content Placeholder 2"/>
          <p:cNvSpPr>
            <a:spLocks noGrp="1"/>
          </p:cNvSpPr>
          <p:nvPr>
            <p:ph idx="1"/>
          </p:nvPr>
        </p:nvSpPr>
        <p:spPr/>
        <p:txBody>
          <a:bodyPr/>
          <a:lstStyle/>
          <a:p>
            <a:pPr algn="just"/>
            <a:r>
              <a:rPr lang="id-ID" dirty="0" smtClean="0"/>
              <a:t>Cyclomatic complexity is a S/W metric that provides a quantitative measure of the logical complexity of a program.</a:t>
            </a:r>
          </a:p>
          <a:p>
            <a:pPr algn="just"/>
            <a:r>
              <a:rPr lang="id-ID" dirty="0" smtClean="0"/>
              <a:t>The vallue defines the number of independent paths in the basis set of a program and provides us with an upper bound for number of tests that must be conducted to ensure that all statements  have been executed at least once.</a:t>
            </a:r>
            <a:endParaRPr lang="id-ID" dirty="0"/>
          </a:p>
        </p:txBody>
      </p:sp>
    </p:spTree>
    <p:extLst>
      <p:ext uri="{BB962C8B-B14F-4D97-AF65-F5344CB8AC3E}">
        <p14:creationId xmlns:p14="http://schemas.microsoft.com/office/powerpoint/2010/main" val="3917501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Computation of cyclomatic complexity</a:t>
            </a:r>
            <a:endParaRPr lang="id-ID" dirty="0"/>
          </a:p>
        </p:txBody>
      </p:sp>
      <p:sp>
        <p:nvSpPr>
          <p:cNvPr id="3" name="Content Placeholder 2"/>
          <p:cNvSpPr>
            <a:spLocks noGrp="1"/>
          </p:cNvSpPr>
          <p:nvPr>
            <p:ph idx="1"/>
          </p:nvPr>
        </p:nvSpPr>
        <p:spPr/>
        <p:txBody>
          <a:bodyPr/>
          <a:lstStyle/>
          <a:p>
            <a:r>
              <a:rPr lang="id-ID" dirty="0" smtClean="0"/>
              <a:t>The number of regions of the flow graph correspond to the cyclomatic complexity</a:t>
            </a:r>
          </a:p>
          <a:p>
            <a:r>
              <a:rPr lang="id-ID" dirty="0" smtClean="0"/>
              <a:t>Cyclomatic complexity, V(G) for flow graph, G is defined as : V(G) = E – N + 2</a:t>
            </a:r>
          </a:p>
          <a:p>
            <a:pPr lvl="1"/>
            <a:r>
              <a:rPr lang="id-ID" dirty="0" smtClean="0"/>
              <a:t>E is number of flow graph edges</a:t>
            </a:r>
          </a:p>
          <a:p>
            <a:pPr lvl="1"/>
            <a:r>
              <a:rPr lang="id-ID" dirty="0" smtClean="0"/>
              <a:t>N is number of flow graph nodes</a:t>
            </a:r>
          </a:p>
          <a:p>
            <a:r>
              <a:rPr lang="id-ID" dirty="0" smtClean="0"/>
              <a:t>Number of predicate nodes (P), defined as : V(G) = P + 1</a:t>
            </a:r>
          </a:p>
          <a:p>
            <a:endParaRPr lang="id-ID" dirty="0"/>
          </a:p>
        </p:txBody>
      </p:sp>
    </p:spTree>
    <p:extLst>
      <p:ext uri="{BB962C8B-B14F-4D97-AF65-F5344CB8AC3E}">
        <p14:creationId xmlns:p14="http://schemas.microsoft.com/office/powerpoint/2010/main" val="127882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Determine a basis set of linearly independent path</a:t>
            </a:r>
            <a:endParaRPr lang="id-ID" dirty="0"/>
          </a:p>
        </p:txBody>
      </p:sp>
      <p:sp>
        <p:nvSpPr>
          <p:cNvPr id="3" name="Content Placeholder 2"/>
          <p:cNvSpPr>
            <a:spLocks noGrp="1"/>
          </p:cNvSpPr>
          <p:nvPr>
            <p:ph idx="1"/>
          </p:nvPr>
        </p:nvSpPr>
        <p:spPr/>
        <p:txBody>
          <a:bodyPr/>
          <a:lstStyle/>
          <a:p>
            <a:pPr algn="just"/>
            <a:r>
              <a:rPr lang="id-ID" dirty="0" smtClean="0"/>
              <a:t>An independent path is any path through the program that introduces at least one new set of processing statements or a new condition.</a:t>
            </a:r>
            <a:endParaRPr lang="id-ID" dirty="0"/>
          </a:p>
        </p:txBody>
      </p:sp>
    </p:spTree>
    <p:extLst>
      <p:ext uri="{BB962C8B-B14F-4D97-AF65-F5344CB8AC3E}">
        <p14:creationId xmlns:p14="http://schemas.microsoft.com/office/powerpoint/2010/main" val="197664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Graph Matrices</a:t>
            </a:r>
            <a:endParaRPr lang="id-ID" dirty="0"/>
          </a:p>
        </p:txBody>
      </p:sp>
      <p:sp>
        <p:nvSpPr>
          <p:cNvPr id="3" name="Content Placeholder 2"/>
          <p:cNvSpPr>
            <a:spLocks noGrp="1"/>
          </p:cNvSpPr>
          <p:nvPr>
            <p:ph idx="1"/>
          </p:nvPr>
        </p:nvSpPr>
        <p:spPr/>
        <p:txBody>
          <a:bodyPr/>
          <a:lstStyle/>
          <a:p>
            <a:r>
              <a:rPr lang="id-ID" dirty="0" smtClean="0"/>
              <a:t>To develop a software tool that assists in basis path testing, a data structure.</a:t>
            </a:r>
          </a:p>
          <a:p>
            <a:r>
              <a:rPr lang="id-ID" dirty="0" smtClean="0"/>
              <a:t>A graph matrix is a square matrix whose size is equal to the number of nodes on the flow graph. Each row and collumn corresponds to an identified node, and matrix entries correspond to connections between nodes.</a:t>
            </a:r>
            <a:endParaRPr lang="id-ID" dirty="0"/>
          </a:p>
        </p:txBody>
      </p:sp>
    </p:spTree>
    <p:extLst>
      <p:ext uri="{BB962C8B-B14F-4D97-AF65-F5344CB8AC3E}">
        <p14:creationId xmlns:p14="http://schemas.microsoft.com/office/powerpoint/2010/main" val="198393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a:t>
            </a:r>
            <a:endParaRPr lang="id-ID" dirty="0"/>
          </a:p>
        </p:txBody>
      </p:sp>
      <p:sp>
        <p:nvSpPr>
          <p:cNvPr id="3" name="Content Placeholder 2"/>
          <p:cNvSpPr>
            <a:spLocks noGrp="1"/>
          </p:cNvSpPr>
          <p:nvPr>
            <p:ph idx="1"/>
          </p:nvPr>
        </p:nvSpPr>
        <p:spPr/>
        <p:txBody>
          <a:bodyPr/>
          <a:lstStyle/>
          <a:p>
            <a:endParaRPr lang="id-ID"/>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84695"/>
            <a:ext cx="3102891" cy="4032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241" y="2068788"/>
            <a:ext cx="4608512" cy="424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2581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27654"/>
            <a:ext cx="6984776" cy="398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18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smtClean="0"/>
              <a:t>Draw the flow graph, compute  the cyclomatic complexity and define the independent paths</a:t>
            </a:r>
            <a:endParaRPr lang="id-ID" sz="2800" dirty="0"/>
          </a:p>
        </p:txBody>
      </p:sp>
      <p:sp>
        <p:nvSpPr>
          <p:cNvPr id="3" name="Content Placeholder 2"/>
          <p:cNvSpPr>
            <a:spLocks noGrp="1"/>
          </p:cNvSpPr>
          <p:nvPr>
            <p:ph idx="1"/>
          </p:nvPr>
        </p:nvSpPr>
        <p:spPr/>
        <p:txBody>
          <a:bodyPr/>
          <a:lstStyle/>
          <a:p>
            <a:endParaRPr lang="id-ID"/>
          </a:p>
        </p:txBody>
      </p:sp>
      <p:graphicFrame>
        <p:nvGraphicFramePr>
          <p:cNvPr id="4" name="Content Placeholder 3"/>
          <p:cNvGraphicFramePr>
            <a:graphicFrameLocks/>
          </p:cNvGraphicFramePr>
          <p:nvPr>
            <p:extLst>
              <p:ext uri="{D42A27DB-BD31-4B8C-83A1-F6EECF244321}">
                <p14:modId xmlns:p14="http://schemas.microsoft.com/office/powerpoint/2010/main" val="2724007494"/>
              </p:ext>
            </p:extLst>
          </p:nvPr>
        </p:nvGraphicFramePr>
        <p:xfrm>
          <a:off x="971600" y="2276872"/>
          <a:ext cx="6624735" cy="4320480"/>
        </p:xfrm>
        <a:graphic>
          <a:graphicData uri="http://schemas.openxmlformats.org/drawingml/2006/table">
            <a:tbl>
              <a:tblPr firstRow="1" firstCol="1" lastRow="1" lastCol="1" bandRow="1" bandCol="1">
                <a:tableStyleId>{5C22544A-7EE6-4342-B048-85BDC9FD1C3A}</a:tableStyleId>
              </a:tblPr>
              <a:tblGrid>
                <a:gridCol w="6624735"/>
              </a:tblGrid>
              <a:tr h="4320480">
                <a:tc>
                  <a:txBody>
                    <a:bodyPr/>
                    <a:lstStyle/>
                    <a:p>
                      <a:pPr algn="just">
                        <a:spcAft>
                          <a:spcPts val="0"/>
                        </a:spcAft>
                      </a:pPr>
                      <a:r>
                        <a:rPr lang="en-US" sz="2000" dirty="0">
                          <a:effectLst/>
                        </a:rPr>
                        <a:t>Procedure </a:t>
                      </a:r>
                      <a:r>
                        <a:rPr lang="en-US" sz="2000" dirty="0" err="1">
                          <a:effectLst/>
                        </a:rPr>
                        <a:t>seleksi</a:t>
                      </a:r>
                      <a:r>
                        <a:rPr lang="en-US" sz="2000" dirty="0">
                          <a:effectLst/>
                        </a:rPr>
                        <a:t>(</a:t>
                      </a:r>
                      <a:r>
                        <a:rPr lang="en-US" sz="2000" dirty="0" err="1">
                          <a:effectLst/>
                        </a:rPr>
                        <a:t>Var</a:t>
                      </a:r>
                      <a:r>
                        <a:rPr lang="en-US" sz="2000" dirty="0">
                          <a:effectLst/>
                        </a:rPr>
                        <a:t>  A:larik; N:integer);</a:t>
                      </a:r>
                      <a:endParaRPr lang="id-ID" sz="2000" dirty="0">
                        <a:effectLst/>
                      </a:endParaRPr>
                    </a:p>
                    <a:p>
                      <a:pPr algn="just">
                        <a:spcAft>
                          <a:spcPts val="0"/>
                        </a:spcAft>
                      </a:pPr>
                      <a:r>
                        <a:rPr lang="en-US" sz="2000" dirty="0" err="1">
                          <a:effectLst/>
                        </a:rPr>
                        <a:t>Var</a:t>
                      </a:r>
                      <a:r>
                        <a:rPr lang="en-US" sz="2000" dirty="0">
                          <a:effectLst/>
                        </a:rPr>
                        <a:t>   I, J, </a:t>
                      </a:r>
                      <a:r>
                        <a:rPr lang="en-US" sz="2000" dirty="0" err="1">
                          <a:effectLst/>
                        </a:rPr>
                        <a:t>Lok</a:t>
                      </a:r>
                      <a:r>
                        <a:rPr lang="en-US" sz="2000" dirty="0">
                          <a:effectLst/>
                        </a:rPr>
                        <a:t>, temp : integer;</a:t>
                      </a:r>
                      <a:endParaRPr lang="id-ID" sz="2000" dirty="0">
                        <a:effectLst/>
                      </a:endParaRPr>
                    </a:p>
                    <a:p>
                      <a:pPr algn="just">
                        <a:spcAft>
                          <a:spcPts val="0"/>
                        </a:spcAft>
                      </a:pPr>
                      <a:r>
                        <a:rPr lang="en-US" sz="2000" dirty="0">
                          <a:effectLst/>
                        </a:rPr>
                        <a:t>Begin   </a:t>
                      </a:r>
                      <a:r>
                        <a:rPr lang="id-ID" sz="2000" dirty="0" smtClean="0">
                          <a:effectLst/>
                        </a:rPr>
                        <a:t> ..............................................</a:t>
                      </a:r>
                      <a:r>
                        <a:rPr lang="en-US" sz="2000" dirty="0" smtClean="0">
                          <a:effectLst/>
                        </a:rPr>
                        <a:t>     </a:t>
                      </a:r>
                      <a:r>
                        <a:rPr lang="en-US" sz="2000" dirty="0">
                          <a:effectLst/>
                        </a:rPr>
                        <a:t>(1)</a:t>
                      </a:r>
                      <a:endParaRPr lang="id-ID" sz="2000" dirty="0">
                        <a:effectLst/>
                      </a:endParaRPr>
                    </a:p>
                    <a:p>
                      <a:pPr algn="just">
                        <a:spcAft>
                          <a:spcPts val="0"/>
                        </a:spcAft>
                      </a:pPr>
                      <a:r>
                        <a:rPr lang="en-US" sz="2000" dirty="0">
                          <a:effectLst/>
                        </a:rPr>
                        <a:t>   For i:= 1 to N-1 do </a:t>
                      </a:r>
                      <a:r>
                        <a:rPr lang="id-ID" sz="2000" dirty="0" smtClean="0">
                          <a:effectLst/>
                        </a:rPr>
                        <a:t>...........................</a:t>
                      </a:r>
                      <a:r>
                        <a:rPr lang="id-ID" sz="2000" baseline="0" dirty="0" smtClean="0">
                          <a:effectLst/>
                        </a:rPr>
                        <a:t>    </a:t>
                      </a:r>
                      <a:r>
                        <a:rPr lang="en-US" sz="2000" dirty="0" smtClean="0">
                          <a:effectLst/>
                        </a:rPr>
                        <a:t>(</a:t>
                      </a:r>
                      <a:r>
                        <a:rPr lang="en-US" sz="2000" dirty="0">
                          <a:effectLst/>
                        </a:rPr>
                        <a:t>2)</a:t>
                      </a:r>
                      <a:endParaRPr lang="id-ID" sz="2000" dirty="0">
                        <a:effectLst/>
                      </a:endParaRPr>
                    </a:p>
                    <a:p>
                      <a:pPr algn="just">
                        <a:spcAft>
                          <a:spcPts val="0"/>
                        </a:spcAft>
                      </a:pPr>
                      <a:r>
                        <a:rPr lang="en-US" sz="2000" dirty="0">
                          <a:effectLst/>
                        </a:rPr>
                        <a:t>   Begin  </a:t>
                      </a:r>
                      <a:r>
                        <a:rPr lang="id-ID" sz="2000" dirty="0" smtClean="0">
                          <a:effectLst/>
                        </a:rPr>
                        <a:t>............................................</a:t>
                      </a:r>
                      <a:r>
                        <a:rPr lang="en-US" sz="2000" dirty="0" smtClean="0">
                          <a:effectLst/>
                        </a:rPr>
                        <a:t>      </a:t>
                      </a:r>
                      <a:r>
                        <a:rPr lang="en-US" sz="2000" dirty="0">
                          <a:effectLst/>
                        </a:rPr>
                        <a:t>(3)      </a:t>
                      </a:r>
                      <a:endParaRPr lang="id-ID" sz="2000" dirty="0">
                        <a:effectLst/>
                      </a:endParaRPr>
                    </a:p>
                    <a:p>
                      <a:pPr algn="just">
                        <a:spcAft>
                          <a:spcPts val="0"/>
                        </a:spcAft>
                      </a:pPr>
                      <a:r>
                        <a:rPr lang="en-US" sz="2000" dirty="0">
                          <a:effectLst/>
                        </a:rPr>
                        <a:t>       </a:t>
                      </a:r>
                      <a:r>
                        <a:rPr lang="en-US" sz="2000" dirty="0" err="1">
                          <a:effectLst/>
                        </a:rPr>
                        <a:t>Lok</a:t>
                      </a:r>
                      <a:r>
                        <a:rPr lang="en-US" sz="2000" dirty="0">
                          <a:effectLst/>
                        </a:rPr>
                        <a:t> := I;   </a:t>
                      </a:r>
                      <a:r>
                        <a:rPr lang="id-ID" sz="2000" dirty="0" smtClean="0">
                          <a:effectLst/>
                        </a:rPr>
                        <a:t>....................................</a:t>
                      </a:r>
                      <a:r>
                        <a:rPr lang="en-US" sz="2000" dirty="0" smtClean="0">
                          <a:effectLst/>
                        </a:rPr>
                        <a:t>       </a:t>
                      </a:r>
                      <a:r>
                        <a:rPr lang="en-US" sz="2000" dirty="0">
                          <a:effectLst/>
                        </a:rPr>
                        <a:t>(4)</a:t>
                      </a:r>
                      <a:endParaRPr lang="id-ID" sz="2000" dirty="0">
                        <a:effectLst/>
                      </a:endParaRPr>
                    </a:p>
                    <a:p>
                      <a:pPr indent="228600" algn="just">
                        <a:spcAft>
                          <a:spcPts val="0"/>
                        </a:spcAft>
                      </a:pPr>
                      <a:r>
                        <a:rPr lang="en-US" sz="2000" dirty="0">
                          <a:effectLst/>
                        </a:rPr>
                        <a:t>For J:=I=1 to N do  </a:t>
                      </a:r>
                      <a:r>
                        <a:rPr lang="id-ID" sz="2000" dirty="0" smtClean="0">
                          <a:effectLst/>
                        </a:rPr>
                        <a:t>........................</a:t>
                      </a:r>
                      <a:r>
                        <a:rPr lang="en-US" sz="2000" dirty="0" smtClean="0">
                          <a:effectLst/>
                        </a:rPr>
                        <a:t>        </a:t>
                      </a:r>
                      <a:r>
                        <a:rPr lang="en-US" sz="2000" dirty="0">
                          <a:effectLst/>
                        </a:rPr>
                        <a:t>(5)</a:t>
                      </a:r>
                      <a:endParaRPr lang="id-ID" sz="2000" dirty="0">
                        <a:effectLst/>
                      </a:endParaRPr>
                    </a:p>
                    <a:p>
                      <a:pPr indent="228600" algn="just">
                        <a:spcAft>
                          <a:spcPts val="0"/>
                        </a:spcAft>
                      </a:pPr>
                      <a:r>
                        <a:rPr lang="en-US" sz="2000" dirty="0">
                          <a:effectLst/>
                        </a:rPr>
                        <a:t>    If (A[</a:t>
                      </a:r>
                      <a:r>
                        <a:rPr lang="en-US" sz="2000" dirty="0" err="1">
                          <a:effectLst/>
                        </a:rPr>
                        <a:t>lok</a:t>
                      </a:r>
                      <a:r>
                        <a:rPr lang="en-US" sz="2000" dirty="0">
                          <a:effectLst/>
                        </a:rPr>
                        <a:t>]&gt;A[J]) then </a:t>
                      </a:r>
                      <a:r>
                        <a:rPr lang="en-US" sz="2000" dirty="0" err="1">
                          <a:effectLst/>
                        </a:rPr>
                        <a:t>Lok</a:t>
                      </a:r>
                      <a:r>
                        <a:rPr lang="en-US" sz="2000" dirty="0">
                          <a:effectLst/>
                        </a:rPr>
                        <a:t> := J;  </a:t>
                      </a:r>
                      <a:r>
                        <a:rPr lang="id-ID" sz="2000" dirty="0" smtClean="0">
                          <a:effectLst/>
                        </a:rPr>
                        <a:t>........</a:t>
                      </a:r>
                      <a:r>
                        <a:rPr lang="en-US" sz="2000" dirty="0" smtClean="0">
                          <a:effectLst/>
                        </a:rPr>
                        <a:t>   </a:t>
                      </a:r>
                      <a:r>
                        <a:rPr lang="en-US" sz="2000" dirty="0">
                          <a:effectLst/>
                        </a:rPr>
                        <a:t>(6)</a:t>
                      </a:r>
                      <a:endParaRPr lang="id-ID" sz="2000" dirty="0">
                        <a:effectLst/>
                      </a:endParaRPr>
                    </a:p>
                    <a:p>
                      <a:pPr indent="228600" algn="just">
                        <a:spcAft>
                          <a:spcPts val="0"/>
                        </a:spcAft>
                      </a:pPr>
                      <a:r>
                        <a:rPr lang="en-US" sz="2000" dirty="0">
                          <a:effectLst/>
                        </a:rPr>
                        <a:t>Temp := A[I];  </a:t>
                      </a:r>
                      <a:r>
                        <a:rPr lang="id-ID" sz="2000" dirty="0" smtClean="0">
                          <a:effectLst/>
                        </a:rPr>
                        <a:t>...................................</a:t>
                      </a:r>
                      <a:r>
                        <a:rPr lang="en-US" sz="2000" dirty="0" smtClean="0">
                          <a:effectLst/>
                        </a:rPr>
                        <a:t>    </a:t>
                      </a:r>
                      <a:r>
                        <a:rPr lang="en-US" sz="2000" dirty="0">
                          <a:effectLst/>
                        </a:rPr>
                        <a:t>(7)   </a:t>
                      </a:r>
                      <a:endParaRPr lang="id-ID" sz="2000" dirty="0">
                        <a:effectLst/>
                      </a:endParaRPr>
                    </a:p>
                    <a:p>
                      <a:pPr indent="228600" algn="just">
                        <a:spcAft>
                          <a:spcPts val="0"/>
                        </a:spcAft>
                      </a:pPr>
                      <a:r>
                        <a:rPr lang="en-US" sz="2000" dirty="0">
                          <a:effectLst/>
                        </a:rPr>
                        <a:t>A[I] := A[</a:t>
                      </a:r>
                      <a:r>
                        <a:rPr lang="en-US" sz="2000" dirty="0" err="1">
                          <a:effectLst/>
                        </a:rPr>
                        <a:t>Lok</a:t>
                      </a:r>
                      <a:r>
                        <a:rPr lang="en-US" sz="2000" dirty="0">
                          <a:effectLst/>
                        </a:rPr>
                        <a:t>]; </a:t>
                      </a:r>
                      <a:r>
                        <a:rPr lang="id-ID" sz="2000" dirty="0" smtClean="0">
                          <a:effectLst/>
                        </a:rPr>
                        <a:t> ..................................</a:t>
                      </a:r>
                      <a:r>
                        <a:rPr lang="en-US" sz="2000" dirty="0" smtClean="0">
                          <a:effectLst/>
                        </a:rPr>
                        <a:t>    </a:t>
                      </a:r>
                      <a:r>
                        <a:rPr lang="en-US" sz="2000" dirty="0">
                          <a:effectLst/>
                        </a:rPr>
                        <a:t>(8)  </a:t>
                      </a:r>
                      <a:endParaRPr lang="id-ID" sz="2000" dirty="0">
                        <a:effectLst/>
                      </a:endParaRPr>
                    </a:p>
                    <a:p>
                      <a:pPr indent="228600" algn="just">
                        <a:spcAft>
                          <a:spcPts val="0"/>
                        </a:spcAft>
                      </a:pPr>
                      <a:r>
                        <a:rPr lang="en-US" sz="2000" dirty="0">
                          <a:effectLst/>
                        </a:rPr>
                        <a:t>A[</a:t>
                      </a:r>
                      <a:r>
                        <a:rPr lang="en-US" sz="2000" dirty="0" err="1">
                          <a:effectLst/>
                        </a:rPr>
                        <a:t>Lok</a:t>
                      </a:r>
                      <a:r>
                        <a:rPr lang="en-US" sz="2000" dirty="0">
                          <a:effectLst/>
                        </a:rPr>
                        <a:t>} := temp;  </a:t>
                      </a:r>
                      <a:r>
                        <a:rPr lang="id-ID" sz="2000" dirty="0" smtClean="0">
                          <a:effectLst/>
                        </a:rPr>
                        <a:t>................................</a:t>
                      </a:r>
                      <a:r>
                        <a:rPr lang="en-US" sz="2000" dirty="0" smtClean="0">
                          <a:effectLst/>
                        </a:rPr>
                        <a:t>   </a:t>
                      </a:r>
                      <a:r>
                        <a:rPr lang="en-US" sz="2000" dirty="0">
                          <a:effectLst/>
                        </a:rPr>
                        <a:t>(9)</a:t>
                      </a:r>
                      <a:endParaRPr lang="id-ID" sz="2000" dirty="0">
                        <a:effectLst/>
                      </a:endParaRPr>
                    </a:p>
                    <a:p>
                      <a:pPr algn="just">
                        <a:spcAft>
                          <a:spcPts val="0"/>
                        </a:spcAft>
                      </a:pPr>
                      <a:r>
                        <a:rPr lang="en-US" sz="2000" dirty="0">
                          <a:effectLst/>
                        </a:rPr>
                        <a:t>   End;  </a:t>
                      </a:r>
                      <a:r>
                        <a:rPr lang="id-ID" sz="2000" dirty="0" smtClean="0">
                          <a:effectLst/>
                        </a:rPr>
                        <a:t>.................................................</a:t>
                      </a:r>
                      <a:r>
                        <a:rPr lang="en-US" sz="2000" dirty="0" smtClean="0">
                          <a:effectLst/>
                        </a:rPr>
                        <a:t>   </a:t>
                      </a:r>
                      <a:r>
                        <a:rPr lang="en-US" sz="2000" dirty="0">
                          <a:effectLst/>
                        </a:rPr>
                        <a:t>(10)</a:t>
                      </a:r>
                      <a:endParaRPr lang="id-ID" sz="2000" dirty="0">
                        <a:effectLst/>
                      </a:endParaRPr>
                    </a:p>
                    <a:p>
                      <a:pPr algn="just">
                        <a:spcAft>
                          <a:spcPts val="0"/>
                        </a:spcAft>
                      </a:pPr>
                      <a:r>
                        <a:rPr lang="en-US" sz="2000" dirty="0">
                          <a:effectLst/>
                        </a:rPr>
                        <a:t>End. </a:t>
                      </a:r>
                      <a:r>
                        <a:rPr lang="id-ID" sz="2000" dirty="0" smtClean="0">
                          <a:effectLst/>
                        </a:rPr>
                        <a:t>.....................................................</a:t>
                      </a:r>
                      <a:r>
                        <a:rPr lang="en-US" sz="2000" dirty="0" smtClean="0">
                          <a:effectLst/>
                        </a:rPr>
                        <a:t>   </a:t>
                      </a:r>
                      <a:r>
                        <a:rPr lang="en-US" sz="2000" dirty="0">
                          <a:effectLst/>
                        </a:rPr>
                        <a:t>(11)</a:t>
                      </a:r>
                      <a:endParaRPr lang="id-ID"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967091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CONTROL STRUCTURE TESTING</a:t>
            </a:r>
            <a:endParaRPr lang="id-ID" dirty="0"/>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1642956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lstStyle/>
          <a:p>
            <a:pPr algn="just"/>
            <a:r>
              <a:rPr lang="id-ID" dirty="0" smtClean="0"/>
              <a:t>Condition testing is a test case design method that exercises the logical conditions contained in a program module.</a:t>
            </a:r>
          </a:p>
          <a:p>
            <a:pPr algn="just"/>
            <a:r>
              <a:rPr lang="id-ID" dirty="0" smtClean="0"/>
              <a:t>Simple condition is a boolean variable or a relational expression</a:t>
            </a:r>
          </a:p>
          <a:p>
            <a:pPr algn="just"/>
            <a:endParaRPr lang="id-ID"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869160"/>
            <a:ext cx="5760640" cy="75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96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Types of errors</a:t>
            </a:r>
            <a:endParaRPr lang="id-ID" dirty="0"/>
          </a:p>
        </p:txBody>
      </p:sp>
      <p:sp>
        <p:nvSpPr>
          <p:cNvPr id="3" name="Content Placeholder 2"/>
          <p:cNvSpPr>
            <a:spLocks noGrp="1"/>
          </p:cNvSpPr>
          <p:nvPr>
            <p:ph idx="1"/>
          </p:nvPr>
        </p:nvSpPr>
        <p:spPr/>
        <p:txBody>
          <a:bodyPr/>
          <a:lstStyle/>
          <a:p>
            <a:r>
              <a:rPr lang="id-ID" dirty="0" smtClean="0"/>
              <a:t>Boolean operator error (incorrect/missing/extra boolean ooperators)</a:t>
            </a:r>
          </a:p>
          <a:p>
            <a:r>
              <a:rPr lang="id-ID" dirty="0" smtClean="0"/>
              <a:t>Boolean variable error</a:t>
            </a:r>
          </a:p>
          <a:p>
            <a:r>
              <a:rPr lang="id-ID" dirty="0" smtClean="0"/>
              <a:t>Boolean parenthesis error</a:t>
            </a:r>
          </a:p>
          <a:p>
            <a:r>
              <a:rPr lang="id-ID" dirty="0" smtClean="0"/>
              <a:t>Relational operator error</a:t>
            </a:r>
          </a:p>
          <a:p>
            <a:r>
              <a:rPr lang="id-ID" dirty="0" smtClean="0"/>
              <a:t>Arithmetic expression error</a:t>
            </a:r>
            <a:endParaRPr lang="id-ID" dirty="0"/>
          </a:p>
        </p:txBody>
      </p:sp>
    </p:spTree>
    <p:extLst>
      <p:ext uri="{BB962C8B-B14F-4D97-AF65-F5344CB8AC3E}">
        <p14:creationId xmlns:p14="http://schemas.microsoft.com/office/powerpoint/2010/main" val="404376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White box (glass box)</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White box testing of S/W is predicated on close examination of procedural detail. Logical paths through the S/W are tested by providing test case that exercise specific sets of conditions and/or loops.</a:t>
            </a:r>
          </a:p>
          <a:p>
            <a:pPr algn="just"/>
            <a:r>
              <a:rPr lang="id-ID" dirty="0" smtClean="0"/>
              <a:t>The status of the program may be examined at various points to determine if the expected or asserted status corresponds to the actual status.</a:t>
            </a:r>
            <a:r>
              <a:rPr lang="id-ID" dirty="0"/>
              <a:t> </a:t>
            </a:r>
            <a:endParaRPr lang="id-ID" dirty="0" smtClean="0"/>
          </a:p>
          <a:p>
            <a:pPr algn="just"/>
            <a:r>
              <a:rPr lang="id-ID" dirty="0" smtClean="0"/>
              <a:t>White </a:t>
            </a:r>
            <a:r>
              <a:rPr lang="id-ID" dirty="0"/>
              <a:t>box is a test case design methode that uses the control structure of the procedural design to derive test case</a:t>
            </a:r>
          </a:p>
          <a:p>
            <a:pPr algn="just"/>
            <a:endParaRPr lang="id-ID" dirty="0" smtClean="0"/>
          </a:p>
          <a:p>
            <a:pPr algn="just"/>
            <a:endParaRPr lang="id-ID" dirty="0" smtClean="0"/>
          </a:p>
          <a:p>
            <a:pPr algn="just"/>
            <a:endParaRPr lang="id-ID" dirty="0"/>
          </a:p>
        </p:txBody>
      </p:sp>
    </p:spTree>
    <p:extLst>
      <p:ext uri="{BB962C8B-B14F-4D97-AF65-F5344CB8AC3E}">
        <p14:creationId xmlns:p14="http://schemas.microsoft.com/office/powerpoint/2010/main" val="2827354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Flow Testing</a:t>
            </a:r>
            <a:endParaRPr lang="id-ID" dirty="0"/>
          </a:p>
        </p:txBody>
      </p:sp>
      <p:sp>
        <p:nvSpPr>
          <p:cNvPr id="3" name="Content Placeholder 2"/>
          <p:cNvSpPr>
            <a:spLocks noGrp="1"/>
          </p:cNvSpPr>
          <p:nvPr>
            <p:ph idx="1"/>
          </p:nvPr>
        </p:nvSpPr>
        <p:spPr/>
        <p:txBody>
          <a:bodyPr/>
          <a:lstStyle/>
          <a:p>
            <a:pPr algn="just"/>
            <a:r>
              <a:rPr lang="id-ID" dirty="0" smtClean="0"/>
              <a:t>The data flow testing method selects test paths of a program according to the locations of definitions and uses of variables in the program.</a:t>
            </a:r>
            <a:endParaRPr lang="id-ID" dirty="0"/>
          </a:p>
        </p:txBody>
      </p:sp>
    </p:spTree>
    <p:extLst>
      <p:ext uri="{BB962C8B-B14F-4D97-AF65-F5344CB8AC3E}">
        <p14:creationId xmlns:p14="http://schemas.microsoft.com/office/powerpoint/2010/main" val="4179020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Loop testing</a:t>
            </a:r>
            <a:endParaRPr lang="id-ID" dirty="0"/>
          </a:p>
        </p:txBody>
      </p:sp>
      <p:sp>
        <p:nvSpPr>
          <p:cNvPr id="3" name="Content Placeholder 2"/>
          <p:cNvSpPr>
            <a:spLocks noGrp="1"/>
          </p:cNvSpPr>
          <p:nvPr>
            <p:ph idx="1"/>
          </p:nvPr>
        </p:nvSpPr>
        <p:spPr/>
        <p:txBody>
          <a:bodyPr/>
          <a:lstStyle/>
          <a:p>
            <a:pPr algn="just"/>
            <a:r>
              <a:rPr lang="id-ID" dirty="0" smtClean="0"/>
              <a:t>Loops are the cornerstone for the vast majority of all algorithms implemented in software.</a:t>
            </a:r>
          </a:p>
          <a:p>
            <a:pPr algn="just"/>
            <a:r>
              <a:rPr lang="id-ID" dirty="0" smtClean="0"/>
              <a:t>Loop testing is white box testing that focuses exclusively on the validity of loop constructs.</a:t>
            </a:r>
            <a:endParaRPr lang="id-ID" dirty="0"/>
          </a:p>
        </p:txBody>
      </p:sp>
    </p:spTree>
    <p:extLst>
      <p:ext uri="{BB962C8B-B14F-4D97-AF65-F5344CB8AC3E}">
        <p14:creationId xmlns:p14="http://schemas.microsoft.com/office/powerpoint/2010/main" val="363724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7024744" cy="891496"/>
          </a:xfrm>
        </p:spPr>
        <p:txBody>
          <a:bodyPr>
            <a:normAutofit/>
          </a:bodyPr>
          <a:lstStyle/>
          <a:p>
            <a:r>
              <a:rPr lang="id-ID" dirty="0" smtClean="0"/>
              <a:t>4 Different loop</a:t>
            </a:r>
            <a:endParaRPr lang="id-ID" dirty="0"/>
          </a:p>
        </p:txBody>
      </p:sp>
      <p:sp>
        <p:nvSpPr>
          <p:cNvPr id="3" name="Content Placeholder 2"/>
          <p:cNvSpPr>
            <a:spLocks noGrp="1"/>
          </p:cNvSpPr>
          <p:nvPr>
            <p:ph idx="1"/>
          </p:nvPr>
        </p:nvSpPr>
        <p:spPr/>
        <p:txBody>
          <a:bodyPr/>
          <a:lstStyle/>
          <a:p>
            <a:endParaRPr lang="id-ID"/>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232" y="1224152"/>
            <a:ext cx="6912768" cy="5666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62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Goals</a:t>
            </a:r>
            <a:endParaRPr lang="id-ID" dirty="0"/>
          </a:p>
        </p:txBody>
      </p:sp>
      <p:sp>
        <p:nvSpPr>
          <p:cNvPr id="3" name="Content Placeholder 2"/>
          <p:cNvSpPr>
            <a:spLocks noGrp="1"/>
          </p:cNvSpPr>
          <p:nvPr>
            <p:ph idx="1"/>
          </p:nvPr>
        </p:nvSpPr>
        <p:spPr/>
        <p:txBody>
          <a:bodyPr>
            <a:normAutofit lnSpcReduction="10000"/>
          </a:bodyPr>
          <a:lstStyle/>
          <a:p>
            <a:r>
              <a:rPr lang="id-ID" dirty="0"/>
              <a:t>Guarantee that all independent paths within a module have been exercised at least once</a:t>
            </a:r>
          </a:p>
          <a:p>
            <a:r>
              <a:rPr lang="id-ID" dirty="0"/>
              <a:t>Exercise all logical decisions on their true and false sides</a:t>
            </a:r>
          </a:p>
          <a:p>
            <a:r>
              <a:rPr lang="id-ID" dirty="0"/>
              <a:t>Execute all loops at their boundaries and within their operational bounds</a:t>
            </a:r>
          </a:p>
          <a:p>
            <a:r>
              <a:rPr lang="id-ID" dirty="0"/>
              <a:t>Exercise internal data structures to ensure their </a:t>
            </a:r>
            <a:r>
              <a:rPr lang="id-ID" dirty="0" smtClean="0"/>
              <a:t>validity</a:t>
            </a:r>
            <a:endParaRPr lang="id-ID" dirty="0"/>
          </a:p>
        </p:txBody>
      </p:sp>
    </p:spTree>
    <p:extLst>
      <p:ext uri="{BB962C8B-B14F-4D97-AF65-F5344CB8AC3E}">
        <p14:creationId xmlns:p14="http://schemas.microsoft.com/office/powerpoint/2010/main" val="15778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Basic path testing </a:t>
            </a:r>
            <a:r>
              <a:rPr lang="id-ID" dirty="0" smtClean="0"/>
              <a:t/>
            </a:r>
            <a:br>
              <a:rPr lang="id-ID" dirty="0" smtClean="0"/>
            </a:br>
            <a:r>
              <a:rPr lang="id-ID" dirty="0" smtClean="0"/>
              <a:t>(</a:t>
            </a:r>
            <a:r>
              <a:rPr lang="id-ID" dirty="0"/>
              <a:t>Tom McCabe</a:t>
            </a:r>
            <a:r>
              <a:rPr lang="id-ID" dirty="0" smtClean="0"/>
              <a:t>)</a:t>
            </a:r>
            <a:endParaRPr lang="id-ID" dirty="0"/>
          </a:p>
        </p:txBody>
      </p:sp>
      <p:sp>
        <p:nvSpPr>
          <p:cNvPr id="3" name="Content Placeholder 2"/>
          <p:cNvSpPr>
            <a:spLocks noGrp="1"/>
          </p:cNvSpPr>
          <p:nvPr>
            <p:ph idx="1"/>
          </p:nvPr>
        </p:nvSpPr>
        <p:spPr/>
        <p:txBody>
          <a:bodyPr>
            <a:normAutofit/>
          </a:bodyPr>
          <a:lstStyle/>
          <a:p>
            <a:pPr algn="just"/>
            <a:r>
              <a:rPr lang="id-ID" dirty="0" smtClean="0"/>
              <a:t>The </a:t>
            </a:r>
            <a:r>
              <a:rPr lang="id-ID" dirty="0"/>
              <a:t>basis path methode enables the test case designer to derive a logical complexity measure of a procedural design and use this measure as a guide for defining a basis set of execution paths. Test cases derived to exercise the basis set are guaranteed to execute every statement in the program at least one time during testing</a:t>
            </a:r>
          </a:p>
          <a:p>
            <a:endParaRPr lang="id-ID" dirty="0"/>
          </a:p>
        </p:txBody>
      </p:sp>
    </p:spTree>
    <p:extLst>
      <p:ext uri="{BB962C8B-B14F-4D97-AF65-F5344CB8AC3E}">
        <p14:creationId xmlns:p14="http://schemas.microsoft.com/office/powerpoint/2010/main" val="3704092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Flow graph</a:t>
            </a:r>
            <a:br>
              <a:rPr lang="id-ID" dirty="0" smtClean="0"/>
            </a:br>
            <a:r>
              <a:rPr lang="id-ID" dirty="0" smtClean="0"/>
              <a:t> Notation</a:t>
            </a:r>
            <a:endParaRPr lang="id-ID" dirty="0"/>
          </a:p>
        </p:txBody>
      </p:sp>
      <p:sp>
        <p:nvSpPr>
          <p:cNvPr id="3" name="Content Placeholder 2"/>
          <p:cNvSpPr>
            <a:spLocks noGrp="1"/>
          </p:cNvSpPr>
          <p:nvPr>
            <p:ph idx="1"/>
          </p:nvPr>
        </p:nvSpPr>
        <p:spPr/>
        <p:txBody>
          <a:bodyPr/>
          <a:lstStyle/>
          <a:p>
            <a:endParaRPr lang="id-ID" dirty="0"/>
          </a:p>
        </p:txBody>
      </p:sp>
      <p:graphicFrame>
        <p:nvGraphicFramePr>
          <p:cNvPr id="4" name="Object 3"/>
          <p:cNvGraphicFramePr>
            <a:graphicFrameLocks noChangeAspect="1"/>
          </p:cNvGraphicFramePr>
          <p:nvPr>
            <p:extLst>
              <p:ext uri="{D42A27DB-BD31-4B8C-83A1-F6EECF244321}">
                <p14:modId xmlns:p14="http://schemas.microsoft.com/office/powerpoint/2010/main" val="3304928217"/>
              </p:ext>
            </p:extLst>
          </p:nvPr>
        </p:nvGraphicFramePr>
        <p:xfrm>
          <a:off x="4211960" y="158313"/>
          <a:ext cx="4336728" cy="6242487"/>
        </p:xfrm>
        <a:graphic>
          <a:graphicData uri="http://schemas.openxmlformats.org/presentationml/2006/ole">
            <mc:AlternateContent xmlns:mc="http://schemas.openxmlformats.org/markup-compatibility/2006">
              <mc:Choice xmlns:v="urn:schemas-microsoft-com:vml" Requires="v">
                <p:oleObj spid="_x0000_s3082" name="VISIO" r:id="rId3" imgW="4698360" imgH="6755760" progId="Visio.Drawing.5">
                  <p:embed/>
                </p:oleObj>
              </mc:Choice>
              <mc:Fallback>
                <p:oleObj name="VISIO" r:id="rId3" imgW="4698360" imgH="6755760" progId="Visio.Drawing.5">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58313"/>
                        <a:ext cx="4336728" cy="62424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6514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76872"/>
            <a:ext cx="8208912" cy="303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89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a:t>
            </a:r>
            <a:endParaRPr lang="id-ID" dirty="0"/>
          </a:p>
        </p:txBody>
      </p:sp>
      <p:sp>
        <p:nvSpPr>
          <p:cNvPr id="3" name="Content Placeholder 2"/>
          <p:cNvSpPr>
            <a:spLocks noGrp="1"/>
          </p:cNvSpPr>
          <p:nvPr>
            <p:ph idx="1"/>
          </p:nvPr>
        </p:nvSpPr>
        <p:spPr/>
        <p:txBody>
          <a:bodyPr>
            <a:normAutofit fontScale="77500" lnSpcReduction="20000"/>
          </a:bodyPr>
          <a:lstStyle/>
          <a:p>
            <a:pPr>
              <a:lnSpc>
                <a:spcPct val="80000"/>
              </a:lnSpc>
            </a:pPr>
            <a:r>
              <a:rPr lang="en-US" dirty="0" err="1"/>
              <a:t>Var</a:t>
            </a:r>
            <a:endParaRPr lang="en-US" dirty="0"/>
          </a:p>
          <a:p>
            <a:pPr>
              <a:lnSpc>
                <a:spcPct val="80000"/>
              </a:lnSpc>
            </a:pPr>
            <a:r>
              <a:rPr lang="en-US" dirty="0"/>
              <a:t>	A, B, C : integer</a:t>
            </a:r>
          </a:p>
          <a:p>
            <a:pPr>
              <a:lnSpc>
                <a:spcPct val="80000"/>
              </a:lnSpc>
            </a:pPr>
            <a:r>
              <a:rPr lang="en-US" dirty="0"/>
              <a:t>Begin</a:t>
            </a:r>
          </a:p>
          <a:p>
            <a:pPr>
              <a:lnSpc>
                <a:spcPct val="80000"/>
              </a:lnSpc>
            </a:pPr>
            <a:r>
              <a:rPr lang="en-US" dirty="0"/>
              <a:t>	A := 10; 		</a:t>
            </a:r>
            <a:r>
              <a:rPr lang="en-US" dirty="0" smtClean="0"/>
              <a:t>(</a:t>
            </a:r>
            <a:r>
              <a:rPr lang="en-US" dirty="0"/>
              <a:t>1)</a:t>
            </a:r>
          </a:p>
          <a:p>
            <a:pPr>
              <a:lnSpc>
                <a:spcPct val="80000"/>
              </a:lnSpc>
            </a:pPr>
            <a:r>
              <a:rPr lang="en-US" dirty="0"/>
              <a:t>	B :=5; 			(2)</a:t>
            </a:r>
          </a:p>
          <a:p>
            <a:pPr>
              <a:lnSpc>
                <a:spcPct val="80000"/>
              </a:lnSpc>
            </a:pPr>
            <a:r>
              <a:rPr lang="en-US" dirty="0"/>
              <a:t>	C:= 6;			(3)</a:t>
            </a:r>
          </a:p>
          <a:p>
            <a:pPr>
              <a:lnSpc>
                <a:spcPct val="80000"/>
              </a:lnSpc>
            </a:pPr>
            <a:r>
              <a:rPr lang="en-US" dirty="0"/>
              <a:t>	If A&gt;B 			(4)</a:t>
            </a:r>
          </a:p>
          <a:p>
            <a:pPr>
              <a:lnSpc>
                <a:spcPct val="80000"/>
              </a:lnSpc>
            </a:pPr>
            <a:r>
              <a:rPr lang="en-US" dirty="0"/>
              <a:t>	      then C:=A+B	</a:t>
            </a:r>
            <a:r>
              <a:rPr lang="en-US" dirty="0" smtClean="0"/>
              <a:t>(</a:t>
            </a:r>
            <a:r>
              <a:rPr lang="en-US" dirty="0"/>
              <a:t>5)</a:t>
            </a:r>
          </a:p>
          <a:p>
            <a:pPr>
              <a:lnSpc>
                <a:spcPct val="80000"/>
              </a:lnSpc>
            </a:pPr>
            <a:r>
              <a:rPr lang="en-US" dirty="0"/>
              <a:t>	      Else if A&gt;C 		(6)</a:t>
            </a:r>
          </a:p>
          <a:p>
            <a:pPr>
              <a:lnSpc>
                <a:spcPct val="80000"/>
              </a:lnSpc>
            </a:pPr>
            <a:r>
              <a:rPr lang="en-US" dirty="0"/>
              <a:t>		then C:=A</a:t>
            </a:r>
            <a:r>
              <a:rPr lang="id-ID" dirty="0"/>
              <a:t>	</a:t>
            </a:r>
            <a:r>
              <a:rPr lang="en-US" dirty="0" smtClean="0"/>
              <a:t>(</a:t>
            </a:r>
            <a:r>
              <a:rPr lang="en-US" dirty="0"/>
              <a:t>7)</a:t>
            </a:r>
          </a:p>
          <a:p>
            <a:pPr>
              <a:lnSpc>
                <a:spcPct val="80000"/>
              </a:lnSpc>
            </a:pPr>
            <a:r>
              <a:rPr lang="en-US" dirty="0"/>
              <a:t>	     	Else C:=B;	(8)</a:t>
            </a:r>
          </a:p>
          <a:p>
            <a:pPr>
              <a:lnSpc>
                <a:spcPct val="80000"/>
              </a:lnSpc>
            </a:pPr>
            <a:r>
              <a:rPr lang="en-US" dirty="0"/>
              <a:t>		</a:t>
            </a:r>
            <a:r>
              <a:rPr lang="en-US" dirty="0" err="1"/>
              <a:t>Endif</a:t>
            </a:r>
            <a:r>
              <a:rPr lang="en-US" dirty="0"/>
              <a:t>		(9)</a:t>
            </a:r>
          </a:p>
          <a:p>
            <a:pPr>
              <a:lnSpc>
                <a:spcPct val="80000"/>
              </a:lnSpc>
            </a:pPr>
            <a:r>
              <a:rPr lang="en-US" dirty="0"/>
              <a:t>	</a:t>
            </a:r>
            <a:r>
              <a:rPr lang="en-US" dirty="0" err="1"/>
              <a:t>Endif</a:t>
            </a:r>
            <a:r>
              <a:rPr lang="en-US" dirty="0"/>
              <a:t>			(10)</a:t>
            </a:r>
          </a:p>
          <a:p>
            <a:pPr>
              <a:lnSpc>
                <a:spcPct val="80000"/>
              </a:lnSpc>
            </a:pPr>
            <a:r>
              <a:rPr lang="en-US" dirty="0"/>
              <a:t>	</a:t>
            </a:r>
            <a:r>
              <a:rPr lang="en-US" dirty="0" err="1"/>
              <a:t>Writeln</a:t>
            </a:r>
            <a:r>
              <a:rPr lang="en-US" dirty="0"/>
              <a:t>(‘</a:t>
            </a:r>
            <a:r>
              <a:rPr lang="en-US" dirty="0" err="1"/>
              <a:t>Nilai</a:t>
            </a:r>
            <a:r>
              <a:rPr lang="en-US" dirty="0"/>
              <a:t> C = ‘,C);	(11)</a:t>
            </a:r>
          </a:p>
          <a:p>
            <a:pPr>
              <a:lnSpc>
                <a:spcPct val="80000"/>
              </a:lnSpc>
            </a:pPr>
            <a:r>
              <a:rPr lang="en-US" dirty="0"/>
              <a:t>End.				(12)</a:t>
            </a:r>
          </a:p>
          <a:p>
            <a:endParaRPr lang="id-ID" dirty="0"/>
          </a:p>
        </p:txBody>
      </p:sp>
    </p:spTree>
    <p:extLst>
      <p:ext uri="{BB962C8B-B14F-4D97-AF65-F5344CB8AC3E}">
        <p14:creationId xmlns:p14="http://schemas.microsoft.com/office/powerpoint/2010/main" val="277862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Draw</a:t>
            </a:r>
            <a:br>
              <a:rPr lang="id-ID" dirty="0" smtClean="0"/>
            </a:br>
            <a:r>
              <a:rPr lang="id-ID" dirty="0" smtClean="0"/>
              <a:t> a flow chart</a:t>
            </a:r>
            <a:endParaRPr lang="id-ID" dirty="0"/>
          </a:p>
        </p:txBody>
      </p:sp>
      <p:sp>
        <p:nvSpPr>
          <p:cNvPr id="3" name="Content Placeholder 2"/>
          <p:cNvSpPr>
            <a:spLocks noGrp="1"/>
          </p:cNvSpPr>
          <p:nvPr>
            <p:ph idx="1"/>
          </p:nvPr>
        </p:nvSpPr>
        <p:spPr/>
        <p:txBody>
          <a:bodyPr/>
          <a:lstStyle/>
          <a:p>
            <a:endParaRPr lang="id-ID"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2715239250"/>
              </p:ext>
            </p:extLst>
          </p:nvPr>
        </p:nvGraphicFramePr>
        <p:xfrm>
          <a:off x="2123728" y="764703"/>
          <a:ext cx="6480720" cy="5703985"/>
        </p:xfrm>
        <a:graphic>
          <a:graphicData uri="http://schemas.openxmlformats.org/presentationml/2006/ole">
            <mc:AlternateContent xmlns:mc="http://schemas.openxmlformats.org/markup-compatibility/2006">
              <mc:Choice xmlns:v="urn:schemas-microsoft-com:vml" Requires="v">
                <p:oleObj spid="_x0000_s5130" name="VISIO" r:id="rId3" imgW="4169520" imgH="3669480" progId="Visio.Drawing.5">
                  <p:embed/>
                </p:oleObj>
              </mc:Choice>
              <mc:Fallback>
                <p:oleObj name="VISIO" r:id="rId3" imgW="4169520" imgH="3669480" progId="Visio.Drawing.5">
                  <p:embed/>
                  <p:pic>
                    <p:nvPicPr>
                      <p:cNvPr id="0" name="Object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764703"/>
                        <a:ext cx="6480720" cy="570398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00609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Change into</a:t>
            </a:r>
            <a:br>
              <a:rPr lang="id-ID" dirty="0" smtClean="0"/>
            </a:br>
            <a:r>
              <a:rPr lang="id-ID" dirty="0" smtClean="0"/>
              <a:t> a flow graph</a:t>
            </a:r>
            <a:endParaRPr lang="id-ID" dirty="0"/>
          </a:p>
        </p:txBody>
      </p:sp>
      <p:sp>
        <p:nvSpPr>
          <p:cNvPr id="3" name="Content Placeholder 2"/>
          <p:cNvSpPr>
            <a:spLocks noGrp="1"/>
          </p:cNvSpPr>
          <p:nvPr>
            <p:ph idx="1"/>
          </p:nvPr>
        </p:nvSpPr>
        <p:spPr/>
        <p:txBody>
          <a:bodyPr/>
          <a:lstStyle/>
          <a:p>
            <a:endParaRPr lang="id-ID"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2184951743"/>
              </p:ext>
            </p:extLst>
          </p:nvPr>
        </p:nvGraphicFramePr>
        <p:xfrm>
          <a:off x="4211960" y="404664"/>
          <a:ext cx="4320480" cy="6139334"/>
        </p:xfrm>
        <a:graphic>
          <a:graphicData uri="http://schemas.openxmlformats.org/presentationml/2006/ole">
            <mc:AlternateContent xmlns:mc="http://schemas.openxmlformats.org/markup-compatibility/2006">
              <mc:Choice xmlns:v="urn:schemas-microsoft-com:vml" Requires="v">
                <p:oleObj spid="_x0000_s6154" name="VISIO" r:id="rId3" imgW="2069280" imgH="2940840" progId="Visio.Drawing.5">
                  <p:embed/>
                </p:oleObj>
              </mc:Choice>
              <mc:Fallback>
                <p:oleObj name="VISIO" r:id="rId3" imgW="2069280" imgH="2940840" progId="Visio.Drawing.5">
                  <p:embed/>
                  <p:pic>
                    <p:nvPicPr>
                      <p:cNvPr id="0" name="Object 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04664"/>
                        <a:ext cx="4320480" cy="613933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1069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330</TotalTime>
  <Words>672</Words>
  <Application>Microsoft Office PowerPoint</Application>
  <PresentationFormat>On-screen Show (4:3)</PresentationFormat>
  <Paragraphs>76</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Austin</vt:lpstr>
      <vt:lpstr>VISIO</vt:lpstr>
      <vt:lpstr>White Box Testing</vt:lpstr>
      <vt:lpstr>White box (glass box)</vt:lpstr>
      <vt:lpstr>Goals</vt:lpstr>
      <vt:lpstr>Basic path testing  (Tom McCabe)</vt:lpstr>
      <vt:lpstr>Flow graph  Notation</vt:lpstr>
      <vt:lpstr>PowerPoint Presentation</vt:lpstr>
      <vt:lpstr>Example</vt:lpstr>
      <vt:lpstr>Draw  a flow chart</vt:lpstr>
      <vt:lpstr>Change into  a flow graph</vt:lpstr>
      <vt:lpstr>Cyclomatic Complexity</vt:lpstr>
      <vt:lpstr>Computation of cyclomatic complexity</vt:lpstr>
      <vt:lpstr>Determine a basis set of linearly independent path</vt:lpstr>
      <vt:lpstr>Graph Matrices</vt:lpstr>
      <vt:lpstr>Example</vt:lpstr>
      <vt:lpstr>PowerPoint Presentation</vt:lpstr>
      <vt:lpstr>Draw the flow graph, compute  the cyclomatic complexity and define the independent paths</vt:lpstr>
      <vt:lpstr>CONTROL STRUCTURE TESTING</vt:lpstr>
      <vt:lpstr>PowerPoint Presentation</vt:lpstr>
      <vt:lpstr>Types of errors</vt:lpstr>
      <vt:lpstr>Data Flow Testing</vt:lpstr>
      <vt:lpstr>Loop testing</vt:lpstr>
      <vt:lpstr>4 Different loop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Citra Noviyasari</dc:creator>
  <cp:lastModifiedBy>Citra Noviyasari</cp:lastModifiedBy>
  <cp:revision>28</cp:revision>
  <dcterms:created xsi:type="dcterms:W3CDTF">2014-03-21T22:13:00Z</dcterms:created>
  <dcterms:modified xsi:type="dcterms:W3CDTF">2015-03-11T05:56:10Z</dcterms:modified>
</cp:coreProperties>
</file>