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306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6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Universitas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Komputer</a:t>
            </a:r>
            <a:r>
              <a:rPr lang="en-US" sz="1200" b="1" baseline="0" dirty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/>
              <a:t>Algoritma</a:t>
            </a:r>
            <a:r>
              <a:rPr lang="en-US" dirty="0"/>
              <a:t> &amp; </a:t>
            </a:r>
            <a:r>
              <a:rPr lang="en-US" dirty="0" err="1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Array </a:t>
            </a:r>
            <a:r>
              <a:rPr lang="en-US" dirty="0" err="1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STRUKTUR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/>
              <a:t>OPERAS</a:t>
            </a:r>
            <a:r>
              <a:rPr lang="en-US" sz="3000" b="1" dirty="0" err="1"/>
              <a:t>i</a:t>
            </a:r>
            <a:r>
              <a:rPr lang="en-US" sz="3000" b="1" dirty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>
                <a:sym typeface="Wingdings" pitchFamily="2" charset="2"/>
              </a:rPr>
              <a:t>Penciptaan (</a:t>
            </a:r>
            <a:r>
              <a:rPr lang="id-ID" b="1" i="1" dirty="0">
                <a:sym typeface="Wingdings" pitchFamily="2" charset="2"/>
              </a:rPr>
              <a:t>create</a:t>
            </a:r>
            <a:r>
              <a:rPr lang="id-ID" b="1" dirty="0">
                <a:sym typeface="Wingdings" pitchFamily="2" charset="2"/>
              </a:rPr>
              <a:t>)</a:t>
            </a:r>
            <a:endParaRPr lang="en-US" b="1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>
                <a:sym typeface="Wingdings" pitchFamily="2" charset="2"/>
              </a:rPr>
              <a:t>Pencarian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i="1" dirty="0">
                <a:sym typeface="Wingdings" pitchFamily="2" charset="2"/>
              </a:rPr>
              <a:t>searching</a:t>
            </a:r>
            <a:r>
              <a:rPr lang="en-US" b="1" dirty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>
                <a:sym typeface="Wingdings" pitchFamily="2" charset="2"/>
              </a:rPr>
              <a:t>Pengurutan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i="1" dirty="0">
                <a:sym typeface="Wingdings" pitchFamily="2" charset="2"/>
              </a:rPr>
              <a:t>sorting</a:t>
            </a:r>
            <a:r>
              <a:rPr lang="en-US" b="1" dirty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>
                <a:sym typeface="Wingdings" pitchFamily="2" charset="2"/>
              </a:rPr>
              <a:t>Penghancuran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i="1" dirty="0">
                <a:sym typeface="Wingdings" pitchFamily="2" charset="2"/>
              </a:rPr>
              <a:t>destroy</a:t>
            </a:r>
            <a:r>
              <a:rPr lang="en-US" b="1" dirty="0">
                <a:sym typeface="Wingdings" pitchFamily="2" charset="2"/>
              </a:rPr>
              <a:t>)</a:t>
            </a:r>
            <a:endParaRPr lang="id-ID" b="1" dirty="0"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Operasi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penciptaan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i="1" dirty="0">
                <a:sym typeface="Wingdings" pitchFamily="2" charset="2"/>
              </a:rPr>
              <a:t>create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proses m</a:t>
            </a:r>
            <a:r>
              <a:rPr lang="id-ID" dirty="0">
                <a:sym typeface="Wingdings" pitchFamily="2" charset="2"/>
              </a:rPr>
              <a:t>empersiapkan array untuk diakses/diproses</a:t>
            </a:r>
            <a:r>
              <a:rPr lang="en-US" dirty="0"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dengan asumsi elemen array diisi dengan angka 0 jika elemen arraynya </a:t>
            </a:r>
            <a:r>
              <a:rPr lang="en-US" dirty="0" err="1">
                <a:sym typeface="Wingdings" pitchFamily="2" charset="2"/>
              </a:rPr>
              <a:t>berupa</a:t>
            </a:r>
            <a:r>
              <a:rPr lang="id-ID" dirty="0">
                <a:sym typeface="Wingdings" pitchFamily="2" charset="2"/>
              </a:rPr>
              <a:t> numerik/bilangan/angka </a:t>
            </a: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     </a:t>
            </a:r>
            <a:r>
              <a:rPr lang="id-ID" b="1" dirty="0">
                <a:sym typeface="Wingdings" pitchFamily="2" charset="2"/>
              </a:rPr>
              <a:t>atau</a:t>
            </a:r>
            <a:r>
              <a:rPr lang="id-ID" dirty="0">
                <a:sym typeface="Wingdings" pitchFamily="2" charset="2"/>
              </a:rPr>
              <a:t> diisi dengan  karakter </a:t>
            </a:r>
            <a:r>
              <a:rPr lang="en-US" dirty="0" err="1">
                <a:sym typeface="Wingdings" pitchFamily="2" charset="2"/>
              </a:rPr>
              <a:t>spasi</a:t>
            </a:r>
            <a:r>
              <a:rPr lang="en-US" dirty="0">
                <a:sym typeface="Wingdings" pitchFamily="2" charset="2"/>
              </a:rPr>
              <a:t>,”</a:t>
            </a:r>
            <a:r>
              <a:rPr lang="id-ID" dirty="0">
                <a:sym typeface="Wingdings" pitchFamily="2" charset="2"/>
              </a:rPr>
              <a:t>/”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‘</a:t>
            </a:r>
            <a:r>
              <a:rPr lang="id-ID" dirty="0">
                <a:sym typeface="Wingdings" pitchFamily="2" charset="2"/>
              </a:rPr>
              <a:t>/’ </a:t>
            </a: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berupa</a:t>
            </a:r>
            <a:r>
              <a:rPr lang="id-ID" dirty="0">
                <a:sym typeface="Wingdings" pitchFamily="2" charset="2"/>
              </a:rPr>
              <a:t> alphanumerik.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/>
              <a:t>Subrutin</a:t>
            </a:r>
            <a:r>
              <a:rPr lang="en-US" b="1" dirty="0"/>
              <a:t> </a:t>
            </a:r>
            <a:r>
              <a:rPr lang="en-US" b="1" dirty="0" err="1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Algoritma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umum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057400"/>
            <a:ext cx="8783421" cy="441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create (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nama_var_array:nama_type_array)</a:t>
            </a:r>
          </a:p>
          <a:p>
            <a:pPr marL="855663" indent="-855663"/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indeks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maks_array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nama_var_array(indeks) 0 {elemen array numerik}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Operasi</a:t>
            </a:r>
            <a:r>
              <a:rPr lang="en-US" dirty="0">
                <a:sym typeface="Wingdings" pitchFamily="2" charset="2"/>
              </a:rPr>
              <a:t> traversal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p</a:t>
            </a:r>
            <a:r>
              <a:rPr lang="id-ID" dirty="0">
                <a:sym typeface="Wingdings" pitchFamily="2" charset="2"/>
              </a:rPr>
              <a:t>roses mengunjungi setiap elemen array satu persatu dari elemen pertama sampai elemen terakhir.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Penghapusan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Menghitung nilai rata-rata, dsb.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/>
              <a:t>Subrutin</a:t>
            </a:r>
            <a:r>
              <a:rPr lang="en-US" b="1" dirty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76400"/>
            <a:ext cx="8783421" cy="502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traversal (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ama_var_array:nama_type_array)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indeks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{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maks_array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proses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Terminasi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selesai}</a:t>
            </a: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/>
              <a:t>Contoh</a:t>
            </a:r>
            <a:r>
              <a:rPr lang="en-US" sz="4000" b="1" dirty="0"/>
              <a:t> </a:t>
            </a:r>
            <a:r>
              <a:rPr lang="en-US" sz="4000" b="1" dirty="0" err="1"/>
              <a:t>Subrutin</a:t>
            </a:r>
            <a:r>
              <a:rPr lang="en-US" sz="4000" b="1" dirty="0"/>
              <a:t> Traversal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00200"/>
            <a:ext cx="8783421" cy="502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Isi_Angka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(1:5)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sudah terdefinisi}</a:t>
            </a:r>
          </a:p>
          <a:p>
            <a:pPr marL="855663" indent="-855663"/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(1:5) yang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855663" indent="-855663"/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/>
              <a:t>OPERAS</a:t>
            </a:r>
            <a:r>
              <a:rPr lang="en-US" sz="3600" b="1" dirty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>
                <a:sym typeface="Wingdings" pitchFamily="2" charset="2"/>
              </a:rPr>
              <a:t>Operasi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pencarian</a:t>
            </a:r>
            <a:r>
              <a:rPr lang="en-US" dirty="0">
                <a:sym typeface="Wingdings" pitchFamily="2" charset="2"/>
              </a:rPr>
              <a:t> (searching)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p</a:t>
            </a:r>
            <a:r>
              <a:rPr lang="id-ID" dirty="0">
                <a:sym typeface="Wingdings" pitchFamily="2" charset="2"/>
              </a:rPr>
              <a:t>roses men</a:t>
            </a:r>
            <a:r>
              <a:rPr lang="en-US" dirty="0" err="1">
                <a:sym typeface="Wingdings" pitchFamily="2" charset="2"/>
              </a:rPr>
              <a:t>emukan</a:t>
            </a:r>
            <a:r>
              <a:rPr lang="id-ID" dirty="0">
                <a:sym typeface="Wingdings" pitchFamily="2" charset="2"/>
              </a:rPr>
              <a:t> suatu data yang terdapat dalam suatu array. </a:t>
            </a:r>
            <a:endParaRPr lang="en-US" dirty="0"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Metode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Pencarian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dirty="0"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dirty="0">
                <a:sym typeface="Wingdings" pitchFamily="2" charset="2"/>
              </a:rPr>
              <a:t>Binary Search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687402"/>
            <a:ext cx="2857500" cy="28575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Pencarian</a:t>
            </a:r>
            <a:r>
              <a:rPr lang="en-US" b="1" dirty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1016" y="1700808"/>
            <a:ext cx="5418184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Sequential / Linear Search: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Tanpa Boolean</a:t>
            </a:r>
          </a:p>
          <a:p>
            <a:pPr marL="900113" indent="-36195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ym typeface="Wingdings" pitchFamily="2" charset="2"/>
              </a:rPr>
              <a:t>Tanpa Sentinel </a:t>
            </a:r>
          </a:p>
          <a:p>
            <a:pPr marL="900113" indent="-36195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ym typeface="Wingdings" pitchFamily="2" charset="2"/>
              </a:rPr>
              <a:t>Dengan Sentinel</a:t>
            </a:r>
            <a:endParaRPr lang="en-US" dirty="0">
              <a:sym typeface="Wingdings" pitchFamily="2" charset="2"/>
            </a:endParaRPr>
          </a:p>
          <a:p>
            <a:pPr marL="538163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Dengan Boolean</a:t>
            </a:r>
            <a:endParaRPr lang="id-ID" dirty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04488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sz="4000" b="1" dirty="0"/>
              <a:t>SEQUENTIAL SEARCH</a:t>
            </a:r>
            <a:r>
              <a:rPr lang="en-US" sz="4000" b="1" dirty="0"/>
              <a:t> (1)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776" y="1600200"/>
            <a:ext cx="6210272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Tanpa boolean tanpa sentinel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Tidak menggunakan variabel boolean</a:t>
            </a:r>
            <a:endParaRPr lang="en-US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Tidak mempunyai tambahan elemen di akhir array.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04488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/>
              <a:t>PENGERTIAN ARRAY STATIS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Sekumpulan data yang ber</a:t>
            </a:r>
            <a:r>
              <a:rPr lang="id-ID" b="1" dirty="0">
                <a:solidFill>
                  <a:srgbClr val="C00000"/>
                </a:solidFill>
                <a:sym typeface="Wingdings" pitchFamily="2" charset="2"/>
              </a:rPr>
              <a:t>tipe data sama </a:t>
            </a:r>
            <a:r>
              <a:rPr lang="id-ID" dirty="0">
                <a:sym typeface="Wingdings" pitchFamily="2" charset="2"/>
              </a:rPr>
              <a:t>yang bisa diakses lewat </a:t>
            </a:r>
            <a:r>
              <a:rPr lang="id-ID" b="1" dirty="0">
                <a:solidFill>
                  <a:srgbClr val="C00000"/>
                </a:solidFill>
                <a:sym typeface="Wingdings" pitchFamily="2" charset="2"/>
              </a:rPr>
              <a:t>indeks</a:t>
            </a:r>
            <a:r>
              <a:rPr lang="id-ID" dirty="0">
                <a:sym typeface="Wingdings" pitchFamily="2" charset="2"/>
              </a:rPr>
              <a:t>nya.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b="1" dirty="0"/>
              <a:t>SEQUENTIAL SEARCH</a:t>
            </a:r>
            <a:r>
              <a:rPr lang="en-US" sz="4000" b="1" dirty="0"/>
              <a:t> (2)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3768" y="1600200"/>
            <a:ext cx="6203032" cy="4495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Tanpa boolean dengan sentinel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Tidak menggunakan variabel boolean</a:t>
            </a:r>
            <a:endParaRPr lang="en-US" dirty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Mempunyai tambahan elemen di akhir array untuk menyimpan data cari apabila data cari tidak ditemukan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7" y="1772816"/>
            <a:ext cx="204488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b="1" dirty="0"/>
              <a:t>SEQUENTIAL SEARCH</a:t>
            </a:r>
            <a:r>
              <a:rPr lang="en-US" sz="4000" b="1" dirty="0"/>
              <a:t> (3)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Dengan boolean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Menggunakan variabel boolean</a:t>
            </a:r>
            <a:endParaRPr lang="en-US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Menghasilkan nilai 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TRUE</a:t>
            </a: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atau 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FALSE</a:t>
            </a: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di akhir pencarian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" y="1700808"/>
            <a:ext cx="204488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/>
              <a:t>BINARY SEARCH</a:t>
            </a:r>
            <a:r>
              <a:rPr lang="en-US" b="1" dirty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Data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harus terurut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,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baik secara </a:t>
            </a:r>
            <a:r>
              <a:rPr lang="id-ID" i="1" dirty="0">
                <a:sym typeface="Wingdings" pitchFamily="2" charset="2"/>
              </a:rPr>
              <a:t>ascending</a:t>
            </a:r>
            <a:r>
              <a:rPr lang="id-ID" dirty="0">
                <a:sym typeface="Wingdings" pitchFamily="2" charset="2"/>
              </a:rPr>
              <a:t> atau </a:t>
            </a:r>
            <a:r>
              <a:rPr lang="id-ID" i="1" dirty="0">
                <a:sym typeface="Wingdings" pitchFamily="2" charset="2"/>
              </a:rPr>
              <a:t>descending</a:t>
            </a:r>
            <a:endParaRPr lang="id-ID" dirty="0">
              <a:sym typeface="Wingdings" pitchFamily="2" charset="2"/>
            </a:endParaRP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Mekanismenya adalah dengan cara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membagi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larik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menjadi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dua bagian </a:t>
            </a:r>
            <a:r>
              <a:rPr lang="id-ID" dirty="0">
                <a:sym typeface="Wingdings" pitchFamily="2" charset="2"/>
              </a:rPr>
              <a:t>yaitu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bagian kiri </a:t>
            </a:r>
            <a:r>
              <a:rPr lang="id-ID" dirty="0">
                <a:sym typeface="Wingdings" pitchFamily="2" charset="2"/>
              </a:rPr>
              <a:t>(indeks terkecil/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Ia</a:t>
            </a:r>
            <a:r>
              <a:rPr lang="id-ID" dirty="0">
                <a:sym typeface="Wingdings" pitchFamily="2" charset="2"/>
              </a:rPr>
              <a:t>) sampai ke indeks tengah dan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bagian kanan </a:t>
            </a:r>
            <a:r>
              <a:rPr lang="id-ID" dirty="0">
                <a:sym typeface="Wingdings" pitchFamily="2" charset="2"/>
              </a:rPr>
              <a:t>mulai dari indeks tengah sampai indeks terbesar (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Ib</a:t>
            </a:r>
            <a:r>
              <a:rPr lang="id-ID" dirty="0">
                <a:sym typeface="Wingdings" pitchFamily="2" charset="2"/>
              </a:rPr>
              <a:t>)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 Indeks tengah </a:t>
            </a:r>
            <a:r>
              <a:rPr lang="id-ID" dirty="0">
                <a:sym typeface="Wingdings" pitchFamily="2" charset="2"/>
              </a:rPr>
              <a:t>(k) : (Ia+Ib) </a:t>
            </a:r>
            <a:r>
              <a:rPr lang="id-ID" b="1" u="sng" dirty="0">
                <a:sym typeface="Wingdings" pitchFamily="2" charset="2"/>
              </a:rPr>
              <a:t>div</a:t>
            </a:r>
            <a:r>
              <a:rPr lang="id-ID" dirty="0">
                <a:sym typeface="Wingdings" pitchFamily="2" charset="2"/>
              </a:rPr>
              <a:t> 2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posisi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tengah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larik</a:t>
            </a:r>
            <a:r>
              <a:rPr lang="en-US" dirty="0">
                <a:sym typeface="Wingdings" pitchFamily="2" charset="2"/>
              </a:rPr>
              <a:t>)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/>
              <a:t>BINARY SEARCH</a:t>
            </a:r>
            <a:r>
              <a:rPr lang="en-US" b="1" dirty="0"/>
              <a:t>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d-ID" dirty="0">
                <a:sym typeface="Wingdings" pitchFamily="2" charset="2"/>
              </a:rPr>
              <a:t>Jika data yang dicari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lebih kecil </a:t>
            </a:r>
            <a:r>
              <a:rPr lang="id-ID" dirty="0">
                <a:sym typeface="Wingdings" pitchFamily="2" charset="2"/>
              </a:rPr>
              <a:t>dari data di </a:t>
            </a:r>
            <a:r>
              <a:rPr lang="en-US" dirty="0" err="1">
                <a:sym typeface="Wingdings" pitchFamily="2" charset="2"/>
              </a:rPr>
              <a:t>posisi</a:t>
            </a:r>
            <a:r>
              <a:rPr lang="id-ID" dirty="0">
                <a:sym typeface="Wingdings" pitchFamily="2" charset="2"/>
              </a:rPr>
              <a:t> tengah</a:t>
            </a:r>
            <a:r>
              <a:rPr lang="en-US" dirty="0">
                <a:sym typeface="Wingdings" pitchFamily="2" charset="2"/>
              </a:rPr>
              <a:t>,</a:t>
            </a:r>
            <a:r>
              <a:rPr lang="id-ID" dirty="0">
                <a:sym typeface="Wingdings" pitchFamily="2" charset="2"/>
              </a:rPr>
              <a:t> maka pencarian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dilanjutkan ke bagian kiri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endParaRPr lang="id-ID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d-ID" dirty="0">
                <a:sym typeface="Wingdings" pitchFamily="2" charset="2"/>
              </a:rPr>
              <a:t>Jika data yang dicari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lebih besar</a:t>
            </a:r>
            <a:r>
              <a:rPr lang="id-ID" dirty="0">
                <a:sym typeface="Wingdings" pitchFamily="2" charset="2"/>
              </a:rPr>
              <a:t> dari data di </a:t>
            </a:r>
            <a:r>
              <a:rPr lang="en-US" dirty="0" err="1">
                <a:sym typeface="Wingdings" pitchFamily="2" charset="2"/>
              </a:rPr>
              <a:t>posisi</a:t>
            </a:r>
            <a:r>
              <a:rPr lang="id-ID" dirty="0">
                <a:sym typeface="Wingdings" pitchFamily="2" charset="2"/>
              </a:rPr>
              <a:t> tengah</a:t>
            </a:r>
            <a:r>
              <a:rPr lang="en-US" dirty="0">
                <a:sym typeface="Wingdings" pitchFamily="2" charset="2"/>
              </a:rPr>
              <a:t>,</a:t>
            </a:r>
            <a:r>
              <a:rPr lang="id-ID" dirty="0">
                <a:sym typeface="Wingdings" pitchFamily="2" charset="2"/>
              </a:rPr>
              <a:t> maka pencarian </a:t>
            </a:r>
            <a:r>
              <a:rPr lang="id-ID" b="1" dirty="0">
                <a:solidFill>
                  <a:srgbClr val="FF0000"/>
                </a:solidFill>
                <a:sym typeface="Wingdings" pitchFamily="2" charset="2"/>
              </a:rPr>
              <a:t>dilanjutkan ke bagian kanan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/>
              <a:t>KASUS BINARY SEARCH</a:t>
            </a:r>
            <a:r>
              <a:rPr lang="en-US" sz="3600" b="1" dirty="0"/>
              <a:t> (1)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8192"/>
            <a:ext cx="8385048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sz="3000" dirty="0">
                <a:sym typeface="Wingdings" pitchFamily="2" charset="2"/>
              </a:rPr>
              <a:t>Data yang dicari = </a:t>
            </a:r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7</a:t>
            </a:r>
            <a:endParaRPr lang="id-ID" sz="30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sz="3000" dirty="0">
                <a:sym typeface="Wingdings" pitchFamily="2" charset="2"/>
              </a:rPr>
              <a:t>Banyak data = </a:t>
            </a:r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5</a:t>
            </a:r>
            <a:endParaRPr lang="id-ID" sz="30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35696" y="2564904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8640" y="3345200"/>
            <a:ext cx="6096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5096" y="3311664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3584" y="3311664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21696" y="3463271"/>
            <a:ext cx="3048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911896" y="3614876"/>
            <a:ext cx="2362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340101" y="3463271"/>
            <a:ext cx="3048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493297" y="3614876"/>
            <a:ext cx="2362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67744" y="3692664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1896" y="3692664"/>
            <a:ext cx="1828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835696" y="4293096"/>
          <a:ext cx="243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064296" y="5131296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5896" y="5131296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896" y="5420452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02530" y="5374958"/>
            <a:ext cx="685006" cy="142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826546" y="5718174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045746" y="5718174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31640" y="5794374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2848" y="5794374"/>
            <a:ext cx="198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826546" y="3345199"/>
            <a:ext cx="2438400" cy="269675"/>
          </a:xfrm>
          <a:prstGeom prst="bentConnector3">
            <a:avLst>
              <a:gd name="adj1" fmla="val 195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5491707" y="3345199"/>
            <a:ext cx="2363790" cy="269676"/>
          </a:xfrm>
          <a:prstGeom prst="bentConnector3">
            <a:avLst>
              <a:gd name="adj1" fmla="val 437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1600201" y="5033168"/>
            <a:ext cx="1444119" cy="685005"/>
          </a:xfrm>
          <a:prstGeom prst="bentConnector3">
            <a:avLst>
              <a:gd name="adj1" fmla="val 53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3044319" y="5028182"/>
            <a:ext cx="1610777" cy="688402"/>
          </a:xfrm>
          <a:prstGeom prst="bentConnector3">
            <a:avLst>
              <a:gd name="adj1" fmla="val 328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8" grpId="0"/>
      <p:bldP spid="19" grpId="0"/>
      <p:bldP spid="20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/>
              <a:t>KASUS BINARY SEARCH</a:t>
            </a:r>
            <a:r>
              <a:rPr lang="en-US" sz="3600" b="1" dirty="0"/>
              <a:t> (2)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28192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835696" y="1700808"/>
          <a:ext cx="243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064296" y="2539008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5896" y="2539008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896" y="2828164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02530" y="2782670"/>
            <a:ext cx="685006" cy="142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826546" y="3125886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045746" y="3125886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31640" y="3202086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2848" y="3202086"/>
            <a:ext cx="198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Bag. </a:t>
            </a:r>
            <a:r>
              <a:rPr lang="en-US" sz="2000" b="1" dirty="0" err="1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822554" y="3889514"/>
          <a:ext cx="1219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123728" y="4725144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1878" y="5013176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9290" y="5303146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5346" y="4077072"/>
            <a:ext cx="509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Angka</a:t>
            </a:r>
            <a:r>
              <a:rPr lang="en-US" sz="2400" b="1" dirty="0">
                <a:solidFill>
                  <a:srgbClr val="002060"/>
                </a:solidFill>
              </a:rPr>
              <a:t> 7 </a:t>
            </a:r>
            <a:r>
              <a:rPr lang="en-US" sz="2400" b="1" dirty="0" err="1">
                <a:solidFill>
                  <a:srgbClr val="002060"/>
                </a:solidFill>
              </a:rPr>
              <a:t>ditemukan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pada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indeks</a:t>
            </a:r>
            <a:r>
              <a:rPr lang="en-US" sz="2400" b="1" dirty="0">
                <a:solidFill>
                  <a:srgbClr val="002060"/>
                </a:solidFill>
              </a:rPr>
              <a:t> ke-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4" grpId="0"/>
      <p:bldP spid="25" grpId="0"/>
      <p:bldP spid="27" grpId="0"/>
      <p:bldP spid="28" grpId="0"/>
      <p:bldP spid="29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/>
              <a:t>OPERASI </a:t>
            </a:r>
            <a:r>
              <a:rPr lang="en-US" b="1" dirty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ym typeface="Wingdings" pitchFamily="2" charset="2"/>
              </a:rPr>
              <a:t>Metode-metode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Pencarian</a:t>
            </a:r>
            <a:r>
              <a:rPr lang="en-US" b="1" dirty="0">
                <a:sym typeface="Wingdings" pitchFamily="2" charset="2"/>
              </a:rPr>
              <a:t> (sorting):</a:t>
            </a:r>
            <a:endParaRPr lang="id-ID" b="1" dirty="0"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Quick Sort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73488" y="2438400"/>
            <a:ext cx="1008112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9134" y="2748171"/>
            <a:ext cx="385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CALON </a:t>
            </a:r>
            <a:r>
              <a:rPr lang="id-ID" sz="4400" b="1" dirty="0">
                <a:solidFill>
                  <a:srgbClr val="FF0000"/>
                </a:solidFill>
              </a:rPr>
              <a:t>TUGAS</a:t>
            </a:r>
            <a:r>
              <a:rPr lang="en-US" sz="4400" b="1" dirty="0">
                <a:solidFill>
                  <a:srgbClr val="FF0000"/>
                </a:solidFill>
              </a:rPr>
              <a:t>. PERSIAPKAN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314256" cy="649560"/>
          </a:xfrm>
        </p:spPr>
        <p:txBody>
          <a:bodyPr/>
          <a:lstStyle/>
          <a:p>
            <a:pPr algn="l"/>
            <a:r>
              <a:rPr lang="id-ID" b="1" dirty="0"/>
              <a:t>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>
                <a:sym typeface="Wingdings" pitchFamily="2" charset="2"/>
              </a:rPr>
              <a:t>Proses </a:t>
            </a:r>
            <a:r>
              <a:rPr lang="en-US" dirty="0" err="1">
                <a:sym typeface="Wingdings" pitchFamily="2" charset="2"/>
              </a:rPr>
              <a:t>menyusun</a:t>
            </a:r>
            <a:r>
              <a:rPr lang="en-US" dirty="0">
                <a:sym typeface="Wingdings" pitchFamily="2" charset="2"/>
              </a:rPr>
              <a:t> data </a:t>
            </a:r>
            <a:r>
              <a:rPr lang="en-US" dirty="0" err="1">
                <a:sym typeface="Wingdings" pitchFamily="2" charset="2"/>
              </a:rPr>
              <a:t>acak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menggelembungkan</a:t>
            </a:r>
            <a:r>
              <a:rPr lang="en-US" dirty="0">
                <a:sym typeface="Wingdings" pitchFamily="2" charset="2"/>
              </a:rPr>
              <a:t> data yang </a:t>
            </a:r>
            <a:r>
              <a:rPr lang="en-US" dirty="0" err="1">
                <a:sym typeface="Wingdings" pitchFamily="2" charset="2"/>
              </a:rPr>
              <a:t>kecil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disusun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ascending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maka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penggelembungan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kanan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kiri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bawah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atas</a:t>
            </a:r>
            <a:r>
              <a:rPr lang="en-US" dirty="0">
                <a:sym typeface="Wingdings" pitchFamily="2" charset="2"/>
              </a:rPr>
              <a:t>).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>
                <a:sym typeface="Wingdings" pitchFamily="2" charset="2"/>
              </a:rPr>
              <a:t>Tapi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disusun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descending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maka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penggelembungan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kiri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kanan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atas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bawah</a:t>
            </a:r>
            <a:r>
              <a:rPr lang="en-US" dirty="0">
                <a:sym typeface="Wingdings" pitchFamily="2" charset="2"/>
              </a:rPr>
              <a:t>)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/>
          <a:lstStyle/>
          <a:p>
            <a:pPr algn="l"/>
            <a:r>
              <a:rPr lang="id-ID" sz="3600" b="1" dirty="0"/>
              <a:t>CONTOH BUBBLE SORT</a:t>
            </a:r>
            <a:r>
              <a:rPr lang="en-US" sz="3600" b="1" dirty="0"/>
              <a:t> ASC</a:t>
            </a:r>
            <a:endParaRPr lang="id-ID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8518216"/>
              </p:ext>
            </p:extLst>
          </p:nvPr>
        </p:nvGraphicFramePr>
        <p:xfrm>
          <a:off x="611560" y="1700808"/>
          <a:ext cx="8303844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0" y="256490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1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2775" y="29690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2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2775" y="337001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3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2775" y="3772476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4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2775" y="416154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2775" y="4550612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6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12775" y="4939680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7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2775" y="53287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2775" y="573176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9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042720" cy="725760"/>
          </a:xfrm>
        </p:spPr>
        <p:txBody>
          <a:bodyPr/>
          <a:lstStyle/>
          <a:p>
            <a:pPr algn="l"/>
            <a:r>
              <a:rPr lang="id-ID" b="1" dirty="0"/>
              <a:t>SELECTION SORT</a:t>
            </a:r>
            <a:r>
              <a:rPr lang="en-US" b="1" dirty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>
                <a:sym typeface="Wingdings" pitchFamily="2" charset="2"/>
              </a:rPr>
              <a:t>Proses </a:t>
            </a:r>
            <a:r>
              <a:rPr lang="en-US" dirty="0" err="1">
                <a:sym typeface="Wingdings" pitchFamily="2" charset="2"/>
              </a:rPr>
              <a:t>menyusun</a:t>
            </a:r>
            <a:r>
              <a:rPr lang="en-US" dirty="0">
                <a:sym typeface="Wingdings" pitchFamily="2" charset="2"/>
              </a:rPr>
              <a:t> data </a:t>
            </a:r>
            <a:r>
              <a:rPr lang="en-US" dirty="0" err="1">
                <a:sym typeface="Wingdings" pitchFamily="2" charset="2"/>
              </a:rPr>
              <a:t>acak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menyeleksi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menentukan</a:t>
            </a:r>
            <a:r>
              <a:rPr lang="en-US" dirty="0">
                <a:sym typeface="Wingdings" pitchFamily="2" charset="2"/>
              </a:rPr>
              <a:t> data </a:t>
            </a:r>
            <a:r>
              <a:rPr lang="en-US" dirty="0" err="1">
                <a:sym typeface="Wingdings" pitchFamily="2" charset="2"/>
              </a:rPr>
              <a:t>terbesar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data </a:t>
            </a:r>
            <a:r>
              <a:rPr lang="en-US" dirty="0" err="1">
                <a:sym typeface="Wingdings" pitchFamily="2" charset="2"/>
              </a:rPr>
              <a:t>terkecil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elemen</a:t>
            </a:r>
            <a:r>
              <a:rPr lang="en-US" dirty="0">
                <a:sym typeface="Wingdings" pitchFamily="2" charset="2"/>
              </a:rPr>
              <a:t> array yang </a:t>
            </a:r>
            <a:r>
              <a:rPr lang="en-US" dirty="0" err="1">
                <a:sym typeface="Wingdings" pitchFamily="2" charset="2"/>
              </a:rPr>
              <a:t>ditinjau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Maximum Sort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Minimum Sort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pic>
        <p:nvPicPr>
          <p:cNvPr id="3074" name="Picture 2" descr="E:\Modul Adam\Struktur Data\Gambar\mban64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962400" cy="3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/>
              <a:t>REPRESENTASI ARRAY STATIS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Array statis direpresentasikan  di memori secara </a:t>
            </a:r>
            <a:r>
              <a:rPr lang="id-ID" b="1" dirty="0">
                <a:solidFill>
                  <a:srgbClr val="C00000"/>
                </a:solidFill>
                <a:sym typeface="Wingdings" pitchFamily="2" charset="2"/>
              </a:rPr>
              <a:t>kontinyu</a:t>
            </a:r>
            <a:r>
              <a:rPr lang="id-ID" dirty="0">
                <a:sym typeface="Wingdings" pitchFamily="2" charset="2"/>
              </a:rPr>
              <a:t>. </a:t>
            </a: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Contoh: array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id-ID" dirty="0">
                <a:sym typeface="Wingdings" pitchFamily="2" charset="2"/>
              </a:rPr>
              <a:t> (1:5).</a:t>
            </a:r>
            <a:endParaRPr lang="en-US" dirty="0"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76868"/>
              </p:ext>
            </p:extLst>
          </p:nvPr>
        </p:nvGraphicFramePr>
        <p:xfrm>
          <a:off x="2593504" y="3865880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Angka</a:t>
                      </a:r>
                      <a:r>
                        <a:rPr lang="id-ID" b="1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Angka</a:t>
                      </a:r>
                      <a:r>
                        <a:rPr lang="id-ID" b="1" dirty="0"/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Angka</a:t>
                      </a:r>
                      <a:r>
                        <a:rPr lang="id-ID" b="1" baseline="0" dirty="0"/>
                        <a:t>(3)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Angka</a:t>
                      </a:r>
                      <a:r>
                        <a:rPr lang="id-ID" b="1" dirty="0"/>
                        <a:t>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Angka</a:t>
                      </a:r>
                      <a:r>
                        <a:rPr lang="id-ID" b="1" dirty="0"/>
                        <a:t>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361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Angka</a:t>
            </a:r>
            <a:endParaRPr lang="id-ID" b="1" dirty="0"/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535002"/>
            <a:ext cx="2332398" cy="23323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725760"/>
          </a:xfrm>
        </p:spPr>
        <p:txBody>
          <a:bodyPr/>
          <a:lstStyle/>
          <a:p>
            <a:pPr algn="l"/>
            <a:r>
              <a:rPr lang="id-ID" sz="3200" b="1" dirty="0"/>
              <a:t>CONTOH </a:t>
            </a:r>
            <a:r>
              <a:rPr lang="en-US" sz="3200" b="1" dirty="0"/>
              <a:t>MAXIMUM SORT ASC</a:t>
            </a:r>
            <a:endParaRPr lang="id-ID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1560" y="1700808"/>
          <a:ext cx="8208915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0" y="256490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1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d-ID" sz="18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2775" y="29690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2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+mn-ea"/>
                        </a:rPr>
                        <a:t>1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+mn-ea"/>
                        </a:rPr>
                        <a:t>2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+mn-ea"/>
                        </a:rPr>
                        <a:t>3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2775" y="337001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3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2775" y="3772476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4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2775" y="416154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2775" y="4550612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6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12775" y="4939680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7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2775" y="53287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2775" y="573176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9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042720" cy="72576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/>
              <a:t>SELECTION SORT (2)</a:t>
            </a:r>
            <a:endParaRPr lang="id-ID" sz="3800" b="1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539552" y="1772816"/>
          <a:ext cx="8208915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2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35696" y="2708920"/>
            <a:ext cx="6022420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2"/>
                </a:solidFill>
              </a:rPr>
              <a:t>SILAKAN DICOBA</a:t>
            </a:r>
            <a:r>
              <a:rPr lang="en-US" sz="2800" b="1" dirty="0">
                <a:solidFill>
                  <a:schemeClr val="tx2"/>
                </a:solidFill>
              </a:rPr>
              <a:t> UNTUK MAXIMUM SORT DSC, MINIMUM SORT ASC </a:t>
            </a:r>
            <a:r>
              <a:rPr lang="en-US" sz="2800" b="1" dirty="0" err="1">
                <a:solidFill>
                  <a:schemeClr val="tx2"/>
                </a:solidFill>
              </a:rPr>
              <a:t>dan</a:t>
            </a:r>
            <a:r>
              <a:rPr lang="en-US" sz="2800" b="1" dirty="0">
                <a:solidFill>
                  <a:schemeClr val="tx2"/>
                </a:solidFill>
              </a:rPr>
              <a:t> MINIMUM SORT DSC </a:t>
            </a:r>
            <a:r>
              <a:rPr lang="id-ID" sz="2800" b="1" dirty="0">
                <a:solidFill>
                  <a:schemeClr val="tx2"/>
                </a:solidFill>
              </a:rPr>
              <a:t>!!!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640162"/>
            <a:ext cx="1901838" cy="190183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/>
              <a:t>OPERASI </a:t>
            </a:r>
            <a:r>
              <a:rPr lang="en-US" sz="3600" b="1" dirty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Penghancuran </a:t>
            </a:r>
            <a:r>
              <a:rPr lang="en-US" b="1" dirty="0">
                <a:sym typeface="Wingdings" pitchFamily="2" charset="2"/>
              </a:rPr>
              <a:t>(destroy) </a:t>
            </a:r>
            <a:r>
              <a:rPr lang="id-ID" b="1" dirty="0">
                <a:sym typeface="Wingdings" pitchFamily="2" charset="2"/>
              </a:rPr>
              <a:t>array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p</a:t>
            </a:r>
            <a:r>
              <a:rPr lang="id-ID" dirty="0">
                <a:sym typeface="Wingdings" pitchFamily="2" charset="2"/>
              </a:rPr>
              <a:t>roses mengembalikan data array ke nilai awal</a:t>
            </a:r>
            <a:r>
              <a:rPr lang="en-US" dirty="0"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err="1">
                <a:solidFill>
                  <a:srgbClr val="C00000"/>
                </a:solidFill>
                <a:sym typeface="Wingdings" pitchFamily="2" charset="2"/>
              </a:rPr>
              <a:t>Deskripsi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itchFamily="2" charset="2"/>
              </a:rPr>
              <a:t>Tugas</a:t>
            </a:r>
            <a:r>
              <a:rPr lang="en-US" sz="2800" dirty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err="1">
                <a:sym typeface="Wingdings" pitchFamily="2" charset="2"/>
              </a:rPr>
              <a:t>Buatlah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laporan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mengenai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rincian</a:t>
            </a:r>
            <a:r>
              <a:rPr lang="en-US" sz="2800" dirty="0">
                <a:sym typeface="Wingdings" pitchFamily="2" charset="2"/>
              </a:rPr>
              <a:t> proses </a:t>
            </a:r>
            <a:r>
              <a:rPr lang="en-US" sz="2800" dirty="0" err="1">
                <a:sym typeface="Wingdings" pitchFamily="2" charset="2"/>
              </a:rPr>
              <a:t>pengurutan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dari</a:t>
            </a:r>
            <a:r>
              <a:rPr lang="en-US" sz="2800" dirty="0">
                <a:sym typeface="Wingdings" pitchFamily="2" charset="2"/>
              </a:rPr>
              <a:t> 6 </a:t>
            </a:r>
            <a:r>
              <a:rPr lang="en-US" sz="2800" dirty="0" err="1">
                <a:sym typeface="Wingdings" pitchFamily="2" charset="2"/>
              </a:rPr>
              <a:t>algoritma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pengurutan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berikut</a:t>
            </a:r>
            <a:r>
              <a:rPr lang="en-US" sz="2800" dirty="0">
                <a:sym typeface="Wingdings" pitchFamily="2" charset="2"/>
              </a:rPr>
              <a:t> :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ym typeface="Wingdings" pitchFamily="2" charset="2"/>
              </a:rPr>
              <a:t>Bubble Sort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10]</a:t>
            </a:r>
            <a:endParaRPr lang="id-ID" sz="2800" dirty="0"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ym typeface="Wingdings" pitchFamily="2" charset="2"/>
              </a:rPr>
              <a:t>Selection Sort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10]</a:t>
            </a:r>
            <a:endParaRPr lang="id-ID" sz="2800" dirty="0"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Insertion Sort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20]</a:t>
            </a:r>
            <a:endParaRPr lang="id-ID" sz="28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Radix Sort 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20]</a:t>
            </a:r>
            <a:endParaRPr lang="id-ID" sz="28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Merge Sort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20]</a:t>
            </a:r>
            <a:endParaRPr lang="id-ID" sz="28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Quick Sor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</a:t>
            </a:r>
            <a:r>
              <a:rPr lang="en-US" sz="2800" dirty="0">
                <a:sym typeface="Wingdings" pitchFamily="2" charset="2"/>
              </a:rPr>
              <a:t> [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20]</a:t>
            </a:r>
            <a:endParaRPr lang="en-US" sz="28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Data yang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harus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diurutkan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untuk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setiap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mahasiswa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berbeda-beda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 </a:t>
            </a:r>
            <a:endParaRPr lang="id-ID" sz="28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sz="2800" dirty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40900"/>
            <a:ext cx="1350284" cy="11275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7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/>
              <a:t>MATERI</a:t>
            </a:r>
            <a:r>
              <a:rPr lang="id-ID" b="1" dirty="0"/>
              <a:t> AKAN DATANG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>
                <a:sym typeface="Wingdings" pitchFamily="2" charset="2"/>
              </a:rPr>
              <a:t>SINGLE </a:t>
            </a:r>
            <a:r>
              <a:rPr lang="id-ID" sz="5400" b="1" dirty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DEKLARASI UMUM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Algoritma</a:t>
            </a:r>
            <a:r>
              <a:rPr lang="id-ID" dirty="0">
                <a:sym typeface="Wingdings" pitchFamily="2" charset="2"/>
              </a:rPr>
              <a:t>:</a:t>
            </a: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2057400"/>
            <a:ext cx="7992888" cy="12961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568" y="4114800"/>
            <a:ext cx="79928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DEKLARASI UMUM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Algoritma</a:t>
            </a:r>
            <a:r>
              <a:rPr lang="id-ID" dirty="0">
                <a:sym typeface="Wingdings" pitchFamily="2" charset="2"/>
              </a:rPr>
              <a:t>:</a:t>
            </a: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905000"/>
            <a:ext cx="7992888" cy="16955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7363" y="4343400"/>
            <a:ext cx="7992888" cy="1695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DEKLARASI UMUM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Algoritma: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191544"/>
            <a:ext cx="8712968" cy="2304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nama_type_array=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  <a:p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DEKLARASI UMUM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Contoh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057400"/>
            <a:ext cx="871296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/>
              <a:t>DEKLARASI ARRAY OF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Algoritma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1764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maks_array = ...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nama_record =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field_2:tipedata_2,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...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field_n:tipedata_n &gt;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nama_type_array=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nama_record</a:t>
            </a: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/>
              <a:t>DEKLARASI ARRAY OF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>
                <a:sym typeface="Wingdings" pitchFamily="2" charset="2"/>
              </a:rPr>
              <a:t>Contoh</a:t>
            </a:r>
            <a:r>
              <a:rPr lang="id-ID" dirty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nim,nama: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 nilai   :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 indeks  :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M</a:t>
            </a:r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8FFD0-3CDF-4C62-9758-48B2FD26A2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1355</TotalTime>
  <Words>1315</Words>
  <Application>Microsoft Office PowerPoint</Application>
  <PresentationFormat>On-screen Show (4:3)</PresentationFormat>
  <Paragraphs>551</Paragraphs>
  <Slides>35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UMUM (1)</vt:lpstr>
      <vt:lpstr>DEKLARASI UMUM (2)</vt:lpstr>
      <vt:lpstr>DEKLARASI UMUM (3)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OPERASI TRAVERSAL</vt:lpstr>
      <vt:lpstr>Contoh Operasi Traversal</vt:lpstr>
      <vt:lpstr>Subrutin Traversal</vt:lpstr>
      <vt:lpstr>Contoh Subrutin Traversal </vt:lpstr>
      <vt:lpstr>OPERASI PENCARIAN</vt:lpstr>
      <vt:lpstr>Metode Pencarian </vt:lpstr>
      <vt:lpstr>SEQUENTIAL SEARCH (1)</vt:lpstr>
      <vt:lpstr>SEQUENTIAL SEARCH (2)</vt:lpstr>
      <vt:lpstr>SEQUENTIAL SEARCH (3)</vt:lpstr>
      <vt:lpstr>BINARY SEARCH (1)</vt:lpstr>
      <vt:lpstr>BINARY SEARCH (2)</vt:lpstr>
      <vt:lpstr>KASUS BINARY SEARCH (1)</vt:lpstr>
      <vt:lpstr>KASUS BINARY SEARCH (2)</vt:lpstr>
      <vt:lpstr>OPERASI PENGURUTAN</vt:lpstr>
      <vt:lpstr>BUBBLE SORT</vt:lpstr>
      <vt:lpstr>CONTOH BUBBLE SORT ASC</vt:lpstr>
      <vt:lpstr>SELECTION SORT (1)</vt:lpstr>
      <vt:lpstr>CONTOH MAXIMUM SORT ASC</vt:lpstr>
      <vt:lpstr>SELECTION SORT (2)</vt:lpstr>
      <vt:lpstr>OPERASI PENGHANCURAN</vt:lpstr>
      <vt:lpstr>TUGAS</vt:lpstr>
      <vt:lpstr>MATERI AKAN DATANG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Andri Heryandi</cp:lastModifiedBy>
  <cp:revision>58</cp:revision>
  <dcterms:created xsi:type="dcterms:W3CDTF">2012-09-11T04:03:29Z</dcterms:created>
  <dcterms:modified xsi:type="dcterms:W3CDTF">2016-03-07T08:21:45Z</dcterms:modified>
</cp:coreProperties>
</file>