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6"/>
  </p:notesMasterIdLst>
  <p:sldIdLst>
    <p:sldId id="256" r:id="rId2"/>
    <p:sldId id="258" r:id="rId3"/>
    <p:sldId id="310" r:id="rId4"/>
    <p:sldId id="293" r:id="rId5"/>
    <p:sldId id="259" r:id="rId6"/>
    <p:sldId id="260" r:id="rId7"/>
    <p:sldId id="312" r:id="rId8"/>
    <p:sldId id="311" r:id="rId9"/>
    <p:sldId id="313" r:id="rId10"/>
    <p:sldId id="314" r:id="rId11"/>
    <p:sldId id="261" r:id="rId12"/>
    <p:sldId id="262" r:id="rId13"/>
    <p:sldId id="263" r:id="rId14"/>
    <p:sldId id="283" r:id="rId15"/>
    <p:sldId id="264" r:id="rId16"/>
    <p:sldId id="265" r:id="rId17"/>
    <p:sldId id="266" r:id="rId18"/>
    <p:sldId id="305" r:id="rId19"/>
    <p:sldId id="267" r:id="rId20"/>
    <p:sldId id="268" r:id="rId21"/>
    <p:sldId id="269" r:id="rId22"/>
    <p:sldId id="270" r:id="rId23"/>
    <p:sldId id="271" r:id="rId24"/>
    <p:sldId id="272" r:id="rId25"/>
    <p:sldId id="284" r:id="rId26"/>
    <p:sldId id="285" r:id="rId27"/>
    <p:sldId id="286" r:id="rId28"/>
    <p:sldId id="273" r:id="rId29"/>
    <p:sldId id="274" r:id="rId30"/>
    <p:sldId id="275" r:id="rId31"/>
    <p:sldId id="291" r:id="rId32"/>
    <p:sldId id="287" r:id="rId33"/>
    <p:sldId id="288" r:id="rId34"/>
    <p:sldId id="289" r:id="rId35"/>
    <p:sldId id="281" r:id="rId36"/>
    <p:sldId id="282" r:id="rId37"/>
    <p:sldId id="292" r:id="rId38"/>
    <p:sldId id="276" r:id="rId39"/>
    <p:sldId id="277" r:id="rId40"/>
    <p:sldId id="279" r:id="rId41"/>
    <p:sldId id="306" r:id="rId42"/>
    <p:sldId id="307" r:id="rId43"/>
    <p:sldId id="308" r:id="rId44"/>
    <p:sldId id="30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46" autoAdjust="0"/>
  </p:normalViewPr>
  <p:slideViewPr>
    <p:cSldViewPr>
      <p:cViewPr>
        <p:scale>
          <a:sx n="70" d="100"/>
          <a:sy n="70" d="100"/>
        </p:scale>
        <p:origin x="-138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EB1F70-62D7-408A-9AB0-A3D34BF61E94}" type="datetimeFigureOut">
              <a:rPr lang="en-US" smtClean="0"/>
              <a:pPr/>
              <a:t>10/1/2014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AA584D-4A9B-4EE3-B6AE-E427FB8D36C9}" type="slidenum">
              <a:rPr lang="en-GB" smtClean="0"/>
              <a:pPr/>
              <a:t>‹#›</a:t>
            </a:fld>
            <a:endParaRPr lang="en-GB"/>
          </a:p>
        </p:txBody>
      </p:sp>
    </p:spTree>
    <p:extLst>
      <p:ext uri="{BB962C8B-B14F-4D97-AF65-F5344CB8AC3E}">
        <p14:creationId xmlns:p14="http://schemas.microsoft.com/office/powerpoint/2010/main" val="2168259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Impacts</a:t>
            </a:r>
            <a:r>
              <a:rPr lang="en-GB" baseline="0" dirty="0" smtClean="0"/>
              <a:t> ability to meet future demand for products and services; capability essentially limits the rate of output possible.  Having capacity to satisfy demand can allow a company to take advantage of tremendous opportunities.</a:t>
            </a:r>
          </a:p>
          <a:p>
            <a:endParaRPr lang="en-GB" baseline="0" dirty="0" smtClean="0"/>
          </a:p>
          <a:p>
            <a:r>
              <a:rPr lang="en-GB" baseline="0" dirty="0" smtClean="0"/>
              <a:t>Affecting operating costs.  Ideally, capacity and demand requirements will be matched, which will tend to minimize operating costs.  In practice, this is not always achieved because actual demand either differs from expected demand or tends to vary (e.g. Cyclically).  In such cases, a decision might be made to attempt to balance the cost of over and under capacity</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5DAA584D-4A9B-4EE3-B6AE-E427FB8D36C9}" type="slidenum">
              <a:rPr lang="en-GB" smtClean="0"/>
              <a:pPr/>
              <a:t>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t>Facilities</a:t>
            </a:r>
            <a:r>
              <a:rPr lang="en-GB" dirty="0" smtClean="0"/>
              <a:t>  - The design of facilities</a:t>
            </a:r>
            <a:r>
              <a:rPr lang="en-GB" baseline="0" dirty="0" smtClean="0"/>
              <a:t>, including size and provision for expansion, is key. Location factors, such as transportation costs,  distance to market, labor supply, energy sources, and room for expansion, are also important.  Likewise, layout of the work area often determines how smoothly work can be performed, and environmental factors such as heating, lighting and ventilation also play a significant role in determining whether personnel can perform effectively or whether they must struggle to overcome poor design characteristics.</a:t>
            </a:r>
          </a:p>
          <a:p>
            <a:endParaRPr lang="en-GB" baseline="0" dirty="0" smtClean="0"/>
          </a:p>
          <a:p>
            <a:r>
              <a:rPr lang="en-GB" b="1" baseline="0" dirty="0" smtClean="0"/>
              <a:t>Products and Service Factors - </a:t>
            </a:r>
            <a:r>
              <a:rPr lang="en-GB" b="0" baseline="0" dirty="0" smtClean="0"/>
              <a:t> Products or service design can have a tremendous influence on capacity.  For example, when items are similar, the ability of the system to produce those items is generally much greater than successive items differ. Thus, a restaurant that offers a limited menu can usually prepare and serve meals at faster rate than a restaurant with an extensive menu.</a:t>
            </a:r>
          </a:p>
          <a:p>
            <a:endParaRPr lang="en-GB" b="0" baseline="0" dirty="0" smtClean="0"/>
          </a:p>
          <a:p>
            <a:r>
              <a:rPr lang="en-GB" b="1" baseline="0" dirty="0" smtClean="0"/>
              <a:t>Process Factors – </a:t>
            </a:r>
            <a:r>
              <a:rPr lang="en-GB" b="0" baseline="0" dirty="0" smtClean="0"/>
              <a:t>The quantity capability of a process is an obvious determinant of capacity.  A more subtle determinants is the influence of output quality.  For instance, if quality of output does not meet standards, the rate of output will be slowed by the need for inspection and rework activities</a:t>
            </a:r>
          </a:p>
          <a:p>
            <a:endParaRPr lang="en-GB" b="0" baseline="0" dirty="0" smtClean="0"/>
          </a:p>
          <a:p>
            <a:r>
              <a:rPr lang="en-GB" b="1" baseline="0" dirty="0" smtClean="0"/>
              <a:t>Human factors </a:t>
            </a:r>
            <a:r>
              <a:rPr lang="en-GB" b="0" baseline="0" dirty="0" smtClean="0"/>
              <a:t> - The tasks that make up a job, the variety of activities involved, an the training, skill and experience required to perform a job all have an impact on potential and actual output.  In addition, employee motivation has a very basic relationship to capacity, as do absenteeism and </a:t>
            </a:r>
            <a:r>
              <a:rPr lang="en-GB" b="0" baseline="0" dirty="0" err="1" smtClean="0"/>
              <a:t>labor</a:t>
            </a:r>
            <a:r>
              <a:rPr lang="en-GB" b="0" baseline="0" dirty="0" smtClean="0"/>
              <a:t> turnover</a:t>
            </a:r>
          </a:p>
          <a:p>
            <a:endParaRPr lang="en-GB" b="0" baseline="0" dirty="0" smtClean="0"/>
          </a:p>
          <a:p>
            <a:r>
              <a:rPr lang="en-GB" b="1" baseline="0" dirty="0" smtClean="0"/>
              <a:t>Operational factors – </a:t>
            </a:r>
            <a:r>
              <a:rPr lang="en-GB" b="0" baseline="0" dirty="0" smtClean="0"/>
              <a:t>Scheduling problems may occur when an organisation has differences in equipment capabilities among alternative pieces of equipment or differences in job requirement.  Inventory stocking decisions, late deliveries, purchasing requirements, acceptability of purchased materials and parts and quality inspection and control procedures also can have impact on effective capacity. Insufficient capacity in one area can affect overall capacity.</a:t>
            </a:r>
          </a:p>
          <a:p>
            <a:endParaRPr lang="en-GB" b="0" baseline="0" dirty="0" smtClean="0"/>
          </a:p>
          <a:p>
            <a:r>
              <a:rPr lang="en-GB" b="1" baseline="0" dirty="0" smtClean="0"/>
              <a:t>Supply chain factors – </a:t>
            </a:r>
            <a:r>
              <a:rPr lang="en-GB" b="0" baseline="0" dirty="0" smtClean="0"/>
              <a:t>Supply chain factors must be taken into account in capacity planning if substantial capacity changes are involved</a:t>
            </a:r>
          </a:p>
          <a:p>
            <a:endParaRPr lang="en-GB" b="0" baseline="0" dirty="0" smtClean="0"/>
          </a:p>
          <a:p>
            <a:r>
              <a:rPr lang="en-GB" b="1" baseline="0" dirty="0" smtClean="0"/>
              <a:t>External factors</a:t>
            </a:r>
            <a:r>
              <a:rPr lang="en-GB" b="0" baseline="0" dirty="0" smtClean="0"/>
              <a:t> – Product standards, especially minimum quality and performance standards can restrict management’s options for increasing and using capacity.</a:t>
            </a:r>
            <a:endParaRPr lang="en-GB" b="1"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5DAA584D-4A9B-4EE3-B6AE-E427FB8D36C9}" type="slidenum">
              <a:rPr lang="en-GB" smtClean="0"/>
              <a:pPr/>
              <a:t>13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5DAA584D-4A9B-4EE3-B6AE-E427FB8D36C9}" type="slidenum">
              <a:rPr lang="en-GB" smtClean="0"/>
              <a:pPr/>
              <a:t>27</a:t>
            </a:fld>
            <a:endParaRPr lang="en-GB"/>
          </a:p>
        </p:txBody>
      </p:sp>
    </p:spTree>
    <p:extLst>
      <p:ext uri="{BB962C8B-B14F-4D97-AF65-F5344CB8AC3E}">
        <p14:creationId xmlns:p14="http://schemas.microsoft.com/office/powerpoint/2010/main" val="1332249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a:t>
            </a:r>
          </a:p>
          <a:p>
            <a:pPr marL="228600" indent="-228600">
              <a:buAutoNum type="alphaLcPeriod"/>
            </a:pPr>
            <a:r>
              <a:rPr lang="en-US" dirty="0" smtClean="0"/>
              <a:t>39683 units</a:t>
            </a:r>
          </a:p>
          <a:p>
            <a:pPr marL="228600" indent="-228600">
              <a:buAutoNum type="alphaLcPeriod"/>
            </a:pPr>
            <a:r>
              <a:rPr lang="en-US" dirty="0" smtClean="0"/>
              <a:t>$1.70</a:t>
            </a:r>
          </a:p>
          <a:p>
            <a:pPr marL="228600" indent="-228600">
              <a:buAutoNum type="alphaLcPeriod"/>
            </a:pPr>
            <a:endParaRPr lang="en-US" dirty="0"/>
          </a:p>
        </p:txBody>
      </p:sp>
      <p:sp>
        <p:nvSpPr>
          <p:cNvPr id="4" name="Slide Number Placeholder 3"/>
          <p:cNvSpPr>
            <a:spLocks noGrp="1"/>
          </p:cNvSpPr>
          <p:nvPr>
            <p:ph type="sldNum" sz="quarter" idx="10"/>
          </p:nvPr>
        </p:nvSpPr>
        <p:spPr/>
        <p:txBody>
          <a:bodyPr/>
          <a:lstStyle/>
          <a:p>
            <a:fld id="{5DAA584D-4A9B-4EE3-B6AE-E427FB8D36C9}" type="slidenum">
              <a:rPr lang="en-GB" smtClean="0"/>
              <a:pPr/>
              <a:t>42</a:t>
            </a:fld>
            <a:endParaRPr lang="en-GB"/>
          </a:p>
        </p:txBody>
      </p:sp>
    </p:spTree>
    <p:extLst>
      <p:ext uri="{BB962C8B-B14F-4D97-AF65-F5344CB8AC3E}">
        <p14:creationId xmlns:p14="http://schemas.microsoft.com/office/powerpoint/2010/main" val="3660154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8DB5164D-996D-480D-917F-0D89457E31E6}" type="datetime1">
              <a:rPr lang="en-US" smtClean="0"/>
              <a:pPr/>
              <a:t>10/1/2014</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r>
              <a:rPr kumimoji="0" lang="pl-PL" smtClean="0"/>
              <a:t>Ani Maslina Saleh / BCM542 / AP236</a:t>
            </a:r>
            <a:endParaRPr kumimoji="0"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EA7C8D44-3667-46F6-9772-CC52308E2A7F}" type="slidenum">
              <a:rPr kumimoji="0" lang="en-US" smtClean="0"/>
              <a:pPr/>
              <a:t>‹#›</a:t>
            </a:fld>
            <a:endParaRPr kumimoji="0"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83585F-76D4-4793-8AE0-E53947335A17}" type="datetime1">
              <a:rPr lang="en-US" smtClean="0"/>
              <a:pPr/>
              <a:t>10/1/2014</a:t>
            </a:fld>
            <a:endParaRPr lang="en-US"/>
          </a:p>
        </p:txBody>
      </p:sp>
      <p:sp>
        <p:nvSpPr>
          <p:cNvPr id="5" name="Footer Placeholder 4"/>
          <p:cNvSpPr>
            <a:spLocks noGrp="1"/>
          </p:cNvSpPr>
          <p:nvPr>
            <p:ph type="ftr" sz="quarter" idx="11"/>
          </p:nvPr>
        </p:nvSpPr>
        <p:spPr/>
        <p:txBody>
          <a:bodyPr/>
          <a:lstStyle/>
          <a:p>
            <a:r>
              <a:rPr kumimoji="0" lang="pl-PL" smtClean="0"/>
              <a:t>Ani Maslina Saleh / BCM542 / AP236</a:t>
            </a:r>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2272DE-A84A-4D9D-9EF4-E735C2568710}" type="datetime1">
              <a:rPr lang="en-US" smtClean="0"/>
              <a:pPr/>
              <a:t>10/1/2014</a:t>
            </a:fld>
            <a:endParaRPr lang="en-US"/>
          </a:p>
        </p:txBody>
      </p:sp>
      <p:sp>
        <p:nvSpPr>
          <p:cNvPr id="5" name="Footer Placeholder 4"/>
          <p:cNvSpPr>
            <a:spLocks noGrp="1"/>
          </p:cNvSpPr>
          <p:nvPr>
            <p:ph type="ftr" sz="quarter" idx="11"/>
          </p:nvPr>
        </p:nvSpPr>
        <p:spPr/>
        <p:txBody>
          <a:bodyPr/>
          <a:lstStyle/>
          <a:p>
            <a:r>
              <a:rPr kumimoji="0" lang="pl-PL" smtClean="0"/>
              <a:t>Ani Maslina Saleh / BCM542 / AP236</a:t>
            </a:r>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57150"/>
            <a:ext cx="9144000" cy="9175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1058863"/>
            <a:ext cx="8739188" cy="4941887"/>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F2F4CC-5FBC-4943-8D8F-0F701C7A2269}" type="datetime1">
              <a:rPr lang="en-US" smtClean="0"/>
              <a:pPr/>
              <a:t>10/1/2014</a:t>
            </a:fld>
            <a:endParaRPr lang="en-US" dirty="0"/>
          </a:p>
        </p:txBody>
      </p:sp>
      <p:sp>
        <p:nvSpPr>
          <p:cNvPr id="5" name="Footer Placeholder 4"/>
          <p:cNvSpPr>
            <a:spLocks noGrp="1"/>
          </p:cNvSpPr>
          <p:nvPr>
            <p:ph type="ftr" sz="quarter" idx="11"/>
          </p:nvPr>
        </p:nvSpPr>
        <p:spPr/>
        <p:txBody>
          <a:bodyPr/>
          <a:lstStyle/>
          <a:p>
            <a:r>
              <a:rPr kumimoji="0" lang="pl-PL" smtClean="0"/>
              <a:t>Ani Maslina Saleh / BCM542 / AP236</a:t>
            </a:r>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269BFBF-859C-4C7B-9791-E5F5E456D425}" type="datetime1">
              <a:rPr lang="en-US" smtClean="0"/>
              <a:pPr/>
              <a:t>10/1/2014</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r>
              <a:rPr kumimoji="0" lang="pl-PL" smtClean="0"/>
              <a:t>Ani Maslina Saleh / BCM542 / AP236</a:t>
            </a:r>
            <a:endParaRPr kumimoji="0" lang="en-US" dirty="0"/>
          </a:p>
        </p:txBody>
      </p:sp>
      <p:sp>
        <p:nvSpPr>
          <p:cNvPr id="6" name="Slide Number Placeholder 5"/>
          <p:cNvSpPr>
            <a:spLocks noGrp="1"/>
          </p:cNvSpPr>
          <p:nvPr>
            <p:ph type="sldNum" sz="quarter" idx="12"/>
          </p:nvPr>
        </p:nvSpPr>
        <p:spPr>
          <a:xfrm>
            <a:off x="1069848" y="6355080"/>
            <a:ext cx="1520952" cy="365760"/>
          </a:xfrm>
        </p:spPr>
        <p:txBody>
          <a:bodyPr/>
          <a:lstStyle/>
          <a:p>
            <a:fld id="{EA7C8D44-3667-46F6-9772-CC52308E2A7F}" type="slidenum">
              <a:rPr kumimoji="0" lang="en-US" smtClean="0"/>
              <a:pPr/>
              <a:t>‹#›</a:t>
            </a:fld>
            <a:endParaRPr kumimoji="0"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D112053-C7D5-4454-84C8-CB58A7B96B5D}" type="datetime1">
              <a:rPr lang="en-US" smtClean="0"/>
              <a:pPr/>
              <a:t>10/1/2014</a:t>
            </a:fld>
            <a:endParaRPr lang="en-US"/>
          </a:p>
        </p:txBody>
      </p:sp>
      <p:sp>
        <p:nvSpPr>
          <p:cNvPr id="6" name="Footer Placeholder 5"/>
          <p:cNvSpPr>
            <a:spLocks noGrp="1"/>
          </p:cNvSpPr>
          <p:nvPr>
            <p:ph type="ftr" sz="quarter" idx="11"/>
          </p:nvPr>
        </p:nvSpPr>
        <p:spPr/>
        <p:txBody>
          <a:bodyPr/>
          <a:lstStyle/>
          <a:p>
            <a:r>
              <a:rPr kumimoji="0" lang="pl-PL" smtClean="0"/>
              <a:t>Ani Maslina Saleh / BCM542 / AP236</a:t>
            </a:r>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A1376E9-3EEF-4CCA-B455-813275378F79}" type="datetime1">
              <a:rPr lang="en-US" smtClean="0"/>
              <a:pPr/>
              <a:t>10/1/2014</a:t>
            </a:fld>
            <a:endParaRPr lang="en-US"/>
          </a:p>
        </p:txBody>
      </p:sp>
      <p:sp>
        <p:nvSpPr>
          <p:cNvPr id="8" name="Footer Placeholder 7"/>
          <p:cNvSpPr>
            <a:spLocks noGrp="1"/>
          </p:cNvSpPr>
          <p:nvPr>
            <p:ph type="ftr" sz="quarter" idx="11"/>
          </p:nvPr>
        </p:nvSpPr>
        <p:spPr/>
        <p:txBody>
          <a:bodyPr/>
          <a:lstStyle/>
          <a:p>
            <a:r>
              <a:rPr kumimoji="0" lang="pl-PL" smtClean="0"/>
              <a:t>Ani Maslina Saleh / BCM542 / AP236</a:t>
            </a:r>
            <a:endParaRPr kumimoji="0" lang="en-US"/>
          </a:p>
        </p:txBody>
      </p:sp>
      <p:sp>
        <p:nvSpPr>
          <p:cNvPr id="9" name="Slide Number Placeholder 8"/>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3D2AF92-CF16-4348-919A-C82745FDF853}" type="datetime1">
              <a:rPr lang="en-US" smtClean="0"/>
              <a:pPr/>
              <a:t>10/1/2014</a:t>
            </a:fld>
            <a:endParaRPr lang="en-US"/>
          </a:p>
        </p:txBody>
      </p:sp>
      <p:sp>
        <p:nvSpPr>
          <p:cNvPr id="4" name="Footer Placeholder 3"/>
          <p:cNvSpPr>
            <a:spLocks noGrp="1"/>
          </p:cNvSpPr>
          <p:nvPr>
            <p:ph type="ftr" sz="quarter" idx="11"/>
          </p:nvPr>
        </p:nvSpPr>
        <p:spPr/>
        <p:txBody>
          <a:bodyPr/>
          <a:lstStyle/>
          <a:p>
            <a:r>
              <a:rPr kumimoji="0" lang="pl-PL" smtClean="0"/>
              <a:t>Ani Maslina Saleh / BCM542 / AP236</a:t>
            </a:r>
            <a:endParaRPr kumimoji="0" lang="en-US"/>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E2E0A7-126E-414C-87E7-10DF1BFC11A5}" type="datetime1">
              <a:rPr lang="en-US" smtClean="0"/>
              <a:pPr/>
              <a:t>10/1/2014</a:t>
            </a:fld>
            <a:endParaRPr lang="en-US"/>
          </a:p>
        </p:txBody>
      </p:sp>
      <p:sp>
        <p:nvSpPr>
          <p:cNvPr id="3" name="Footer Placeholder 2"/>
          <p:cNvSpPr>
            <a:spLocks noGrp="1"/>
          </p:cNvSpPr>
          <p:nvPr>
            <p:ph type="ftr" sz="quarter" idx="11"/>
          </p:nvPr>
        </p:nvSpPr>
        <p:spPr/>
        <p:txBody>
          <a:bodyPr/>
          <a:lstStyle/>
          <a:p>
            <a:r>
              <a:rPr kumimoji="0" lang="pl-PL" smtClean="0"/>
              <a:t>Ani Maslina Saleh / BCM542 / AP236</a:t>
            </a:r>
            <a:endParaRPr kumimoji="0" lang="en-US"/>
          </a:p>
        </p:txBody>
      </p:sp>
      <p:sp>
        <p:nvSpPr>
          <p:cNvPr id="4" name="Slide Number Placeholder 3"/>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5BEF2F-8E8A-434F-BEEF-6D2D9DE49DD3}" type="datetime1">
              <a:rPr lang="en-US" smtClean="0"/>
              <a:pPr/>
              <a:t>10/1/2014</a:t>
            </a:fld>
            <a:endParaRPr lang="en-US"/>
          </a:p>
        </p:txBody>
      </p:sp>
      <p:sp>
        <p:nvSpPr>
          <p:cNvPr id="6" name="Footer Placeholder 5"/>
          <p:cNvSpPr>
            <a:spLocks noGrp="1"/>
          </p:cNvSpPr>
          <p:nvPr>
            <p:ph type="ftr" sz="quarter" idx="11"/>
          </p:nvPr>
        </p:nvSpPr>
        <p:spPr/>
        <p:txBody>
          <a:bodyPr/>
          <a:lstStyle/>
          <a:p>
            <a:r>
              <a:rPr kumimoji="0" lang="pl-PL" smtClean="0"/>
              <a:t>Ani Maslina Saleh / BCM542 / AP236</a:t>
            </a:r>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C55175-63A2-407E-9861-ABC0251F62FA}" type="datetime1">
              <a:rPr lang="en-US" smtClean="0"/>
              <a:pPr/>
              <a:t>10/1/2014</a:t>
            </a:fld>
            <a:endParaRPr lang="en-US"/>
          </a:p>
        </p:txBody>
      </p:sp>
      <p:sp>
        <p:nvSpPr>
          <p:cNvPr id="6" name="Footer Placeholder 5"/>
          <p:cNvSpPr>
            <a:spLocks noGrp="1"/>
          </p:cNvSpPr>
          <p:nvPr>
            <p:ph type="ftr" sz="quarter" idx="11"/>
          </p:nvPr>
        </p:nvSpPr>
        <p:spPr/>
        <p:txBody>
          <a:bodyPr/>
          <a:lstStyle/>
          <a:p>
            <a:r>
              <a:rPr kumimoji="0" lang="pl-PL" smtClean="0"/>
              <a:t>Ani Maslina Saleh / BCM542 / AP236</a:t>
            </a:r>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r" eaLnBrk="1" latinLnBrk="0" hangingPunct="1">
              <a:defRPr kumimoji="0" sz="1400">
                <a:solidFill>
                  <a:schemeClr val="tx2"/>
                </a:solidFill>
              </a:defRPr>
            </a:lvl1pPr>
          </a:lstStyle>
          <a:p>
            <a:fld id="{ED6639DF-AE7B-44B4-A4FD-D5BAA2E93507}" type="datetime1">
              <a:rPr lang="en-US" smtClean="0"/>
              <a:pPr/>
              <a:t>10/1/2014</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lgn="r" eaLnBrk="1" latinLnBrk="0" hangingPunct="1"/>
            <a:r>
              <a:rPr kumimoji="0" lang="pl-PL" sz="1400" smtClean="0">
                <a:solidFill>
                  <a:schemeClr val="tx2"/>
                </a:solidFill>
              </a:rPr>
              <a:t>Ani Maslina Saleh / BCM542 / AP236</a:t>
            </a:r>
            <a:endParaRPr kumimoji="0"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effectLst>
                  <a:outerShdw blurRad="38100" dist="38100" dir="2700000" algn="tl">
                    <a:srgbClr val="000000">
                      <a:alpha val="43137"/>
                    </a:srgbClr>
                  </a:outerShdw>
                </a:effectLst>
              </a:rPr>
              <a:t>CAPACITY PLANNING</a:t>
            </a:r>
            <a:endParaRPr lang="en-GB"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GB" dirty="0" smtClean="0">
                <a:effectLst>
                  <a:outerShdw blurRad="38100" dist="38100" dir="2700000" algn="tl">
                    <a:srgbClr val="000000">
                      <a:alpha val="43137"/>
                    </a:srgbClr>
                  </a:outerShdw>
                </a:effectLst>
              </a:rPr>
              <a:t>BCM524 – CONSTRUCTION SYSTEM ANALYSIS</a:t>
            </a:r>
            <a:endParaRPr lang="en-GB" dirty="0">
              <a:effectLst>
                <a:outerShdw blurRad="38100" dist="38100" dir="2700000" algn="tl">
                  <a:srgbClr val="000000">
                    <a:alpha val="43137"/>
                  </a:srgbClr>
                </a:outerShdw>
              </a:effectLst>
            </a:endParaRPr>
          </a:p>
        </p:txBody>
      </p:sp>
      <p:pic>
        <p:nvPicPr>
          <p:cNvPr id="7170" name="Picture 2" descr="http://t2.gstatic.com/images?q=tbn:ANd9GcTfVGaEH5UNzlZmHU3qE5Dp4mKuWjRwAI6VpPGnefIj2_aa72n2tg"/>
          <p:cNvPicPr>
            <a:picLocks noChangeAspect="1" noChangeArrowheads="1"/>
          </p:cNvPicPr>
          <p:nvPr/>
        </p:nvPicPr>
        <p:blipFill>
          <a:blip r:embed="rId2" cstate="print"/>
          <a:srcRect/>
          <a:stretch>
            <a:fillRect/>
          </a:stretch>
        </p:blipFill>
        <p:spPr bwMode="auto">
          <a:xfrm>
            <a:off x="827584" y="321757"/>
            <a:ext cx="2736304" cy="2787611"/>
          </a:xfrm>
          <a:prstGeom prst="rect">
            <a:avLst/>
          </a:prstGeom>
          <a:noFill/>
        </p:spPr>
      </p:pic>
      <p:pic>
        <p:nvPicPr>
          <p:cNvPr id="7172" name="Picture 4" descr="http://t2.gstatic.com/images?q=tbn:ANd9GcQ58pEE-AMG-01Iu9eR_dW_IoXfM6JLEDeekPGGDLziy2tfd6Yf"/>
          <p:cNvPicPr>
            <a:picLocks noChangeAspect="1" noChangeArrowheads="1"/>
          </p:cNvPicPr>
          <p:nvPr/>
        </p:nvPicPr>
        <p:blipFill>
          <a:blip r:embed="rId3" cstate="print"/>
          <a:srcRect/>
          <a:stretch>
            <a:fillRect/>
          </a:stretch>
        </p:blipFill>
        <p:spPr bwMode="auto">
          <a:xfrm>
            <a:off x="3808846" y="0"/>
            <a:ext cx="5356764" cy="328498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Capacity Examples</a:t>
            </a:r>
            <a:endParaRPr lang="en-MY" dirty="0"/>
          </a:p>
        </p:txBody>
      </p:sp>
      <p:sp>
        <p:nvSpPr>
          <p:cNvPr id="3" name="Date Placeholder 2"/>
          <p:cNvSpPr>
            <a:spLocks noGrp="1"/>
          </p:cNvSpPr>
          <p:nvPr>
            <p:ph type="dt" sz="half" idx="10"/>
          </p:nvPr>
        </p:nvSpPr>
        <p:spPr/>
        <p:txBody>
          <a:bodyPr/>
          <a:lstStyle/>
          <a:p>
            <a:fld id="{C1F2F4CC-5FBC-4943-8D8F-0F701C7A2269}" type="datetime1">
              <a:rPr lang="en-US" smtClean="0"/>
              <a:pPr/>
              <a:t>10/1/2014</a:t>
            </a:fld>
            <a:endParaRPr lang="en-US" dirty="0"/>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10</a:t>
            </a:fld>
            <a:endParaRPr kumimoji="0" lang="en-US" dirty="0"/>
          </a:p>
        </p:txBody>
      </p:sp>
      <p:sp>
        <p:nvSpPr>
          <p:cNvPr id="6" name="Content Placeholder 5"/>
          <p:cNvSpPr>
            <a:spLocks noGrp="1"/>
          </p:cNvSpPr>
          <p:nvPr>
            <p:ph sz="quarter" idx="1"/>
          </p:nvPr>
        </p:nvSpPr>
        <p:spPr/>
        <p:txBody>
          <a:bodyPr/>
          <a:lstStyle/>
          <a:p>
            <a:r>
              <a:rPr lang="en-US" dirty="0" smtClean="0"/>
              <a:t>There is no one best way to measure capacity</a:t>
            </a:r>
          </a:p>
          <a:p>
            <a:r>
              <a:rPr lang="en-US" dirty="0" smtClean="0"/>
              <a:t>Output measures like cars per day are easier to understand</a:t>
            </a:r>
          </a:p>
          <a:p>
            <a:r>
              <a:rPr lang="en-US" dirty="0" smtClean="0"/>
              <a:t>While multiple products, inputs measures work better</a:t>
            </a:r>
            <a:endParaRPr lang="en-MY" dirty="0"/>
          </a:p>
        </p:txBody>
      </p:sp>
      <p:graphicFrame>
        <p:nvGraphicFramePr>
          <p:cNvPr id="7" name="Table 6"/>
          <p:cNvGraphicFramePr>
            <a:graphicFrameLocks noGrp="1"/>
          </p:cNvGraphicFramePr>
          <p:nvPr>
            <p:extLst>
              <p:ext uri="{D42A27DB-BD31-4B8C-83A1-F6EECF244321}">
                <p14:modId xmlns:p14="http://schemas.microsoft.com/office/powerpoint/2010/main" val="3186179655"/>
              </p:ext>
            </p:extLst>
          </p:nvPr>
        </p:nvGraphicFramePr>
        <p:xfrm>
          <a:off x="539552" y="3140968"/>
          <a:ext cx="8064894" cy="3312370"/>
        </p:xfrm>
        <a:graphic>
          <a:graphicData uri="http://schemas.openxmlformats.org/drawingml/2006/table">
            <a:tbl>
              <a:tblPr firstRow="1" bandRow="1">
                <a:tableStyleId>{5C22544A-7EE6-4342-B048-85BDC9FD1C3A}</a:tableStyleId>
              </a:tblPr>
              <a:tblGrid>
                <a:gridCol w="2688298"/>
                <a:gridCol w="2688298"/>
                <a:gridCol w="2688298"/>
              </a:tblGrid>
              <a:tr h="662474">
                <a:tc>
                  <a:txBody>
                    <a:bodyPr/>
                    <a:lstStyle/>
                    <a:p>
                      <a:r>
                        <a:rPr lang="en-US" dirty="0" smtClean="0"/>
                        <a:t>Type of Business</a:t>
                      </a:r>
                      <a:endParaRPr lang="en-MY" dirty="0"/>
                    </a:p>
                  </a:txBody>
                  <a:tcPr/>
                </a:tc>
                <a:tc>
                  <a:txBody>
                    <a:bodyPr/>
                    <a:lstStyle/>
                    <a:p>
                      <a:r>
                        <a:rPr lang="en-US" dirty="0" smtClean="0"/>
                        <a:t>Input measures</a:t>
                      </a:r>
                      <a:r>
                        <a:rPr lang="en-US" baseline="0" dirty="0" smtClean="0"/>
                        <a:t> of capacity</a:t>
                      </a:r>
                      <a:endParaRPr lang="en-MY"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Output measures</a:t>
                      </a:r>
                      <a:r>
                        <a:rPr lang="en-US" baseline="0" dirty="0" smtClean="0"/>
                        <a:t> of capacity</a:t>
                      </a:r>
                      <a:endParaRPr lang="en-MY" dirty="0" smtClean="0"/>
                    </a:p>
                  </a:txBody>
                  <a:tcPr/>
                </a:tc>
              </a:tr>
              <a:tr h="662474">
                <a:tc>
                  <a:txBody>
                    <a:bodyPr/>
                    <a:lstStyle/>
                    <a:p>
                      <a:r>
                        <a:rPr lang="en-US" dirty="0" smtClean="0"/>
                        <a:t>Car Manufacturer</a:t>
                      </a:r>
                      <a:endParaRPr lang="en-MY" dirty="0"/>
                    </a:p>
                  </a:txBody>
                  <a:tcPr/>
                </a:tc>
                <a:tc>
                  <a:txBody>
                    <a:bodyPr/>
                    <a:lstStyle/>
                    <a:p>
                      <a:r>
                        <a:rPr lang="en-US" dirty="0" smtClean="0"/>
                        <a:t>Labour Hours</a:t>
                      </a:r>
                      <a:endParaRPr lang="en-MY" dirty="0"/>
                    </a:p>
                  </a:txBody>
                  <a:tcPr/>
                </a:tc>
                <a:tc>
                  <a:txBody>
                    <a:bodyPr/>
                    <a:lstStyle/>
                    <a:p>
                      <a:r>
                        <a:rPr lang="en-US" dirty="0" smtClean="0"/>
                        <a:t>Cars per</a:t>
                      </a:r>
                      <a:r>
                        <a:rPr lang="en-US" baseline="0" dirty="0" smtClean="0"/>
                        <a:t> shift</a:t>
                      </a:r>
                      <a:endParaRPr lang="en-MY" dirty="0"/>
                    </a:p>
                  </a:txBody>
                  <a:tcPr/>
                </a:tc>
              </a:tr>
              <a:tr h="662474">
                <a:tc>
                  <a:txBody>
                    <a:bodyPr/>
                    <a:lstStyle/>
                    <a:p>
                      <a:r>
                        <a:rPr lang="en-US" dirty="0" smtClean="0"/>
                        <a:t>Hospital</a:t>
                      </a:r>
                      <a:endParaRPr lang="en-MY" dirty="0"/>
                    </a:p>
                  </a:txBody>
                  <a:tcPr/>
                </a:tc>
                <a:tc>
                  <a:txBody>
                    <a:bodyPr/>
                    <a:lstStyle/>
                    <a:p>
                      <a:r>
                        <a:rPr lang="en-US" dirty="0" smtClean="0"/>
                        <a:t>Available Beds</a:t>
                      </a:r>
                      <a:endParaRPr lang="en-MY" dirty="0"/>
                    </a:p>
                  </a:txBody>
                  <a:tcPr/>
                </a:tc>
                <a:tc>
                  <a:txBody>
                    <a:bodyPr/>
                    <a:lstStyle/>
                    <a:p>
                      <a:r>
                        <a:rPr lang="en-US" dirty="0" smtClean="0"/>
                        <a:t>Patients per month</a:t>
                      </a:r>
                      <a:endParaRPr lang="en-MY" dirty="0"/>
                    </a:p>
                  </a:txBody>
                  <a:tcPr/>
                </a:tc>
              </a:tr>
              <a:tr h="662474">
                <a:tc>
                  <a:txBody>
                    <a:bodyPr/>
                    <a:lstStyle/>
                    <a:p>
                      <a:r>
                        <a:rPr lang="en-US" dirty="0" smtClean="0"/>
                        <a:t>Pizza Parlor</a:t>
                      </a:r>
                      <a:endParaRPr lang="en-MY"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Labour Hours</a:t>
                      </a:r>
                      <a:endParaRPr lang="en-MY" dirty="0" smtClean="0"/>
                    </a:p>
                    <a:p>
                      <a:endParaRPr lang="en-MY" dirty="0"/>
                    </a:p>
                  </a:txBody>
                  <a:tcPr/>
                </a:tc>
                <a:tc>
                  <a:txBody>
                    <a:bodyPr/>
                    <a:lstStyle/>
                    <a:p>
                      <a:r>
                        <a:rPr lang="en-US" dirty="0" smtClean="0"/>
                        <a:t>Pizzas per day</a:t>
                      </a:r>
                      <a:endParaRPr lang="en-MY" dirty="0"/>
                    </a:p>
                  </a:txBody>
                  <a:tcPr/>
                </a:tc>
              </a:tr>
              <a:tr h="662474">
                <a:tc>
                  <a:txBody>
                    <a:bodyPr/>
                    <a:lstStyle/>
                    <a:p>
                      <a:r>
                        <a:rPr lang="en-US" dirty="0" smtClean="0"/>
                        <a:t>Retail Store</a:t>
                      </a:r>
                      <a:endParaRPr lang="en-MY" dirty="0"/>
                    </a:p>
                  </a:txBody>
                  <a:tcPr/>
                </a:tc>
                <a:tc>
                  <a:txBody>
                    <a:bodyPr/>
                    <a:lstStyle/>
                    <a:p>
                      <a:r>
                        <a:rPr lang="en-US" dirty="0" smtClean="0"/>
                        <a:t>Floor Space in ft</a:t>
                      </a:r>
                      <a:r>
                        <a:rPr lang="en-US" dirty="0" smtClean="0">
                          <a:latin typeface="Calibri"/>
                        </a:rPr>
                        <a:t>²</a:t>
                      </a:r>
                      <a:endParaRPr lang="en-MY" dirty="0"/>
                    </a:p>
                  </a:txBody>
                  <a:tcPr/>
                </a:tc>
                <a:tc>
                  <a:txBody>
                    <a:bodyPr/>
                    <a:lstStyle/>
                    <a:p>
                      <a:r>
                        <a:rPr lang="en-US" dirty="0" smtClean="0"/>
                        <a:t>Revenue per ft</a:t>
                      </a:r>
                      <a:r>
                        <a:rPr lang="en-US" dirty="0" smtClean="0">
                          <a:latin typeface="Calibri"/>
                        </a:rPr>
                        <a:t>²</a:t>
                      </a:r>
                      <a:endParaRPr lang="en-MY" dirty="0"/>
                    </a:p>
                  </a:txBody>
                  <a:tcPr/>
                </a:tc>
              </a:tr>
            </a:tbl>
          </a:graphicData>
        </a:graphic>
      </p:graphicFrame>
    </p:spTree>
    <p:extLst>
      <p:ext uri="{BB962C8B-B14F-4D97-AF65-F5344CB8AC3E}">
        <p14:creationId xmlns:p14="http://schemas.microsoft.com/office/powerpoint/2010/main" val="2139854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23528" y="332656"/>
            <a:ext cx="8424936" cy="711423"/>
          </a:xfrm>
        </p:spPr>
        <p:txBody>
          <a:bodyPr lIns="90488" tIns="44450" rIns="90488" bIns="44450" anchor="b">
            <a:normAutofit/>
          </a:bodyPr>
          <a:lstStyle/>
          <a:p>
            <a:pPr eaLnBrk="1" hangingPunct="1">
              <a:defRPr/>
            </a:pPr>
            <a:r>
              <a:rPr lang="en-US" dirty="0" smtClean="0">
                <a:effectLst>
                  <a:outerShdw blurRad="38100" dist="38100" dir="2700000" algn="tl">
                    <a:srgbClr val="000000">
                      <a:alpha val="43137"/>
                    </a:srgbClr>
                  </a:outerShdw>
                </a:effectLst>
              </a:rPr>
              <a:t>Efficiency and Utilization</a:t>
            </a:r>
            <a:endParaRPr lang="en-US" b="1" dirty="0" smtClean="0">
              <a:effectLst>
                <a:outerShdw blurRad="38100" dist="38100" dir="2700000" algn="tl">
                  <a:srgbClr val="000000">
                    <a:alpha val="43137"/>
                  </a:srgbClr>
                </a:outerShdw>
              </a:effectLst>
            </a:endParaRPr>
          </a:p>
        </p:txBody>
      </p:sp>
      <p:grpSp>
        <p:nvGrpSpPr>
          <p:cNvPr id="2" name="Group 7"/>
          <p:cNvGrpSpPr>
            <a:grpSpLocks/>
          </p:cNvGrpSpPr>
          <p:nvPr/>
        </p:nvGrpSpPr>
        <p:grpSpPr bwMode="auto">
          <a:xfrm>
            <a:off x="357187" y="1447800"/>
            <a:ext cx="8407401" cy="3438526"/>
            <a:chOff x="235" y="1357"/>
            <a:chExt cx="5296" cy="2166"/>
          </a:xfrm>
        </p:grpSpPr>
        <p:sp>
          <p:nvSpPr>
            <p:cNvPr id="10245" name="Rectangle 3"/>
            <p:cNvSpPr>
              <a:spLocks noChangeArrowheads="1"/>
            </p:cNvSpPr>
            <p:nvPr/>
          </p:nvSpPr>
          <p:spPr bwMode="auto">
            <a:xfrm>
              <a:off x="235" y="1357"/>
              <a:ext cx="5296" cy="2166"/>
            </a:xfrm>
            <a:prstGeom prst="rect">
              <a:avLst/>
            </a:prstGeom>
            <a:noFill/>
            <a:ln w="12700">
              <a:noFill/>
              <a:miter lim="800000"/>
              <a:headEnd/>
              <a:tailEnd/>
            </a:ln>
          </p:spPr>
          <p:txBody>
            <a:bodyPr wrap="square" lIns="90488" tIns="44450" rIns="90488" bIns="44450">
              <a:spAutoFit/>
            </a:bodyPr>
            <a:lstStyle/>
            <a:p>
              <a:pPr eaLnBrk="0" hangingPunct="0">
                <a:lnSpc>
                  <a:spcPct val="60000"/>
                </a:lnSpc>
                <a:spcBef>
                  <a:spcPct val="20000"/>
                </a:spcBef>
              </a:pPr>
              <a:r>
                <a:rPr lang="en-US" sz="3200" b="1" dirty="0">
                  <a:solidFill>
                    <a:srgbClr val="066D8C"/>
                  </a:solidFill>
                </a:rPr>
                <a:t>			</a:t>
              </a:r>
              <a:r>
                <a:rPr lang="en-US" sz="3200" b="1" dirty="0" smtClean="0">
                  <a:solidFill>
                    <a:srgbClr val="066D8C"/>
                  </a:solidFill>
                </a:rPr>
                <a:t>               Actual </a:t>
              </a:r>
              <a:r>
                <a:rPr lang="en-US" sz="3200" b="1" dirty="0">
                  <a:solidFill>
                    <a:srgbClr val="066D8C"/>
                  </a:solidFill>
                </a:rPr>
                <a:t>output</a:t>
              </a:r>
            </a:p>
            <a:p>
              <a:pPr eaLnBrk="0" hangingPunct="0">
                <a:lnSpc>
                  <a:spcPct val="60000"/>
                </a:lnSpc>
                <a:spcBef>
                  <a:spcPct val="20000"/>
                </a:spcBef>
              </a:pPr>
              <a:r>
                <a:rPr lang="en-US" sz="3200" b="1" dirty="0" smtClean="0">
                  <a:solidFill>
                    <a:srgbClr val="066D8C"/>
                  </a:solidFill>
                </a:rPr>
                <a:t>Capacity Efficiency </a:t>
              </a:r>
              <a:r>
                <a:rPr lang="en-US" sz="3200" b="1" dirty="0">
                  <a:solidFill>
                    <a:srgbClr val="066D8C"/>
                  </a:solidFill>
                </a:rPr>
                <a:t>=</a:t>
              </a:r>
            </a:p>
            <a:p>
              <a:pPr eaLnBrk="0" hangingPunct="0">
                <a:lnSpc>
                  <a:spcPct val="60000"/>
                </a:lnSpc>
                <a:spcBef>
                  <a:spcPct val="20000"/>
                </a:spcBef>
              </a:pPr>
              <a:r>
                <a:rPr lang="en-US" sz="3200" b="1" dirty="0">
                  <a:solidFill>
                    <a:srgbClr val="066D8C"/>
                  </a:solidFill>
                </a:rPr>
                <a:t>			</a:t>
              </a:r>
              <a:r>
                <a:rPr lang="en-US" sz="3200" b="1" dirty="0" smtClean="0">
                  <a:solidFill>
                    <a:srgbClr val="066D8C"/>
                  </a:solidFill>
                </a:rPr>
                <a:t>              Effective </a:t>
              </a:r>
              <a:r>
                <a:rPr lang="en-US" sz="3200" b="1" dirty="0">
                  <a:solidFill>
                    <a:srgbClr val="066D8C"/>
                  </a:solidFill>
                </a:rPr>
                <a:t>capacity</a:t>
              </a:r>
              <a:endParaRPr lang="en-US" sz="500" b="1" dirty="0">
                <a:solidFill>
                  <a:srgbClr val="066D8C"/>
                </a:solidFill>
              </a:endParaRPr>
            </a:p>
            <a:p>
              <a:pPr eaLnBrk="0" hangingPunct="0">
                <a:lnSpc>
                  <a:spcPct val="60000"/>
                </a:lnSpc>
                <a:spcBef>
                  <a:spcPct val="20000"/>
                </a:spcBef>
              </a:pPr>
              <a:r>
                <a:rPr lang="en-US" sz="3200" b="1" dirty="0">
                  <a:solidFill>
                    <a:srgbClr val="066D8C"/>
                  </a:solidFill>
                </a:rPr>
                <a:t>			</a:t>
              </a:r>
            </a:p>
            <a:p>
              <a:pPr eaLnBrk="0" hangingPunct="0">
                <a:lnSpc>
                  <a:spcPct val="60000"/>
                </a:lnSpc>
                <a:spcBef>
                  <a:spcPct val="20000"/>
                </a:spcBef>
              </a:pPr>
              <a:endParaRPr lang="en-US" sz="3200" b="1" dirty="0">
                <a:solidFill>
                  <a:srgbClr val="066D8C"/>
                </a:solidFill>
              </a:endParaRPr>
            </a:p>
            <a:p>
              <a:pPr eaLnBrk="0" hangingPunct="0">
                <a:lnSpc>
                  <a:spcPct val="60000"/>
                </a:lnSpc>
                <a:spcBef>
                  <a:spcPct val="20000"/>
                </a:spcBef>
              </a:pPr>
              <a:r>
                <a:rPr lang="en-US" sz="3200" b="1" dirty="0">
                  <a:solidFill>
                    <a:srgbClr val="066D8C"/>
                  </a:solidFill>
                </a:rPr>
                <a:t>			</a:t>
              </a:r>
              <a:r>
                <a:rPr lang="en-US" sz="3200" b="1" dirty="0" smtClean="0">
                  <a:solidFill>
                    <a:srgbClr val="066D8C"/>
                  </a:solidFill>
                </a:rPr>
                <a:t>                Actual </a:t>
              </a:r>
              <a:r>
                <a:rPr lang="en-US" sz="3200" b="1" dirty="0">
                  <a:solidFill>
                    <a:srgbClr val="066D8C"/>
                  </a:solidFill>
                </a:rPr>
                <a:t>output</a:t>
              </a:r>
            </a:p>
            <a:p>
              <a:pPr eaLnBrk="0" hangingPunct="0">
                <a:lnSpc>
                  <a:spcPct val="60000"/>
                </a:lnSpc>
                <a:spcBef>
                  <a:spcPct val="20000"/>
                </a:spcBef>
              </a:pPr>
              <a:r>
                <a:rPr lang="en-US" sz="3200" b="1" dirty="0" smtClean="0">
                  <a:solidFill>
                    <a:srgbClr val="066D8C"/>
                  </a:solidFill>
                </a:rPr>
                <a:t>Capacity Utilization </a:t>
              </a:r>
              <a:r>
                <a:rPr lang="en-US" sz="3200" b="1" dirty="0">
                  <a:solidFill>
                    <a:srgbClr val="066D8C"/>
                  </a:solidFill>
                </a:rPr>
                <a:t>=</a:t>
              </a:r>
            </a:p>
            <a:p>
              <a:pPr eaLnBrk="0" hangingPunct="0">
                <a:lnSpc>
                  <a:spcPct val="60000"/>
                </a:lnSpc>
                <a:spcBef>
                  <a:spcPct val="20000"/>
                </a:spcBef>
              </a:pPr>
              <a:r>
                <a:rPr lang="en-US" sz="3200" b="1" dirty="0">
                  <a:solidFill>
                    <a:srgbClr val="066D8C"/>
                  </a:solidFill>
                </a:rPr>
                <a:t>			</a:t>
              </a:r>
              <a:r>
                <a:rPr lang="en-US" sz="3200" b="1" dirty="0" smtClean="0">
                  <a:solidFill>
                    <a:srgbClr val="066D8C"/>
                  </a:solidFill>
                </a:rPr>
                <a:t>               Design </a:t>
              </a:r>
              <a:r>
                <a:rPr lang="en-US" sz="3200" b="1" dirty="0">
                  <a:solidFill>
                    <a:srgbClr val="066D8C"/>
                  </a:solidFill>
                </a:rPr>
                <a:t>capacity	</a:t>
              </a:r>
            </a:p>
          </p:txBody>
        </p:sp>
        <p:sp>
          <p:nvSpPr>
            <p:cNvPr id="10246" name="Line 4"/>
            <p:cNvSpPr>
              <a:spLocks noChangeShapeType="1"/>
            </p:cNvSpPr>
            <p:nvPr/>
          </p:nvSpPr>
          <p:spPr bwMode="auto">
            <a:xfrm>
              <a:off x="2890" y="1660"/>
              <a:ext cx="2191" cy="0"/>
            </a:xfrm>
            <a:prstGeom prst="line">
              <a:avLst/>
            </a:prstGeom>
            <a:noFill/>
            <a:ln w="12700">
              <a:solidFill>
                <a:srgbClr val="008E97"/>
              </a:solidFill>
              <a:round/>
              <a:headEnd/>
              <a:tailEnd/>
            </a:ln>
          </p:spPr>
          <p:txBody>
            <a:bodyPr wrap="none" anchor="ctr"/>
            <a:lstStyle/>
            <a:p>
              <a:endParaRPr lang="en-GB"/>
            </a:p>
          </p:txBody>
        </p:sp>
        <p:sp>
          <p:nvSpPr>
            <p:cNvPr id="10247" name="Line 5"/>
            <p:cNvSpPr>
              <a:spLocks noChangeShapeType="1"/>
            </p:cNvSpPr>
            <p:nvPr/>
          </p:nvSpPr>
          <p:spPr bwMode="auto">
            <a:xfrm flipV="1">
              <a:off x="2935" y="2920"/>
              <a:ext cx="2208" cy="0"/>
            </a:xfrm>
            <a:prstGeom prst="line">
              <a:avLst/>
            </a:prstGeom>
            <a:noFill/>
            <a:ln w="12700">
              <a:solidFill>
                <a:srgbClr val="008E97"/>
              </a:solidFill>
              <a:round/>
              <a:headEnd/>
              <a:tailEnd/>
            </a:ln>
          </p:spPr>
          <p:txBody>
            <a:bodyPr wrap="none" anchor="ctr"/>
            <a:lstStyle/>
            <a:p>
              <a:endParaRPr lang="en-GB"/>
            </a:p>
          </p:txBody>
        </p:sp>
      </p:grpSp>
      <p:sp>
        <p:nvSpPr>
          <p:cNvPr id="10244" name="Text Box 8"/>
          <p:cNvSpPr txBox="1">
            <a:spLocks noChangeArrowheads="1"/>
          </p:cNvSpPr>
          <p:nvPr/>
        </p:nvSpPr>
        <p:spPr bwMode="auto">
          <a:xfrm>
            <a:off x="990600" y="5099050"/>
            <a:ext cx="5643563" cy="519113"/>
          </a:xfrm>
          <a:prstGeom prst="rect">
            <a:avLst/>
          </a:prstGeom>
          <a:noFill/>
          <a:ln w="12700">
            <a:noFill/>
            <a:miter lim="800000"/>
            <a:headEnd/>
            <a:tailEnd/>
          </a:ln>
        </p:spPr>
        <p:txBody>
          <a:bodyPr wrap="none">
            <a:spAutoFit/>
          </a:bodyPr>
          <a:lstStyle/>
          <a:p>
            <a:pPr eaLnBrk="0" hangingPunct="0"/>
            <a:r>
              <a:rPr lang="en-US" sz="2800" i="1">
                <a:solidFill>
                  <a:schemeClr val="tx2"/>
                </a:solidFill>
                <a:latin typeface="Arial Narrow" pitchFamily="34" charset="0"/>
              </a:rPr>
              <a:t>Both measures expressed as percentages</a:t>
            </a:r>
          </a:p>
        </p:txBody>
      </p:sp>
      <p:sp>
        <p:nvSpPr>
          <p:cNvPr id="8" name="Date Placeholder 7"/>
          <p:cNvSpPr>
            <a:spLocks noGrp="1"/>
          </p:cNvSpPr>
          <p:nvPr>
            <p:ph type="dt" sz="half" idx="10"/>
          </p:nvPr>
        </p:nvSpPr>
        <p:spPr/>
        <p:txBody>
          <a:bodyPr/>
          <a:lstStyle/>
          <a:p>
            <a:fld id="{94FA9ED9-37E4-4A11-BCC6-FD3EE860CFCF}" type="datetime1">
              <a:rPr lang="en-US" smtClean="0"/>
              <a:pPr/>
              <a:t>10/1/2014</a:t>
            </a:fld>
            <a:endParaRPr lang="en-US" dirty="0"/>
          </a:p>
        </p:txBody>
      </p:sp>
      <p:sp>
        <p:nvSpPr>
          <p:cNvPr id="9" name="Slide Number Placeholder 8"/>
          <p:cNvSpPr>
            <a:spLocks noGrp="1"/>
          </p:cNvSpPr>
          <p:nvPr>
            <p:ph type="sldNum" sz="quarter" idx="12"/>
          </p:nvPr>
        </p:nvSpPr>
        <p:spPr/>
        <p:txBody>
          <a:bodyPr/>
          <a:lstStyle/>
          <a:p>
            <a:fld id="{EA7C8D44-3667-46F6-9772-CC52308E2A7F}" type="slidenum">
              <a:rPr kumimoji="0" lang="en-US" smtClean="0"/>
              <a:pPr/>
              <a:t>11</a:t>
            </a:fld>
            <a:endParaRPr kumimoji="0" lang="en-US" dirty="0"/>
          </a:p>
        </p:txBody>
      </p:sp>
      <p:sp>
        <p:nvSpPr>
          <p:cNvPr id="10" name="Footer Placeholder 9"/>
          <p:cNvSpPr>
            <a:spLocks noGrp="1"/>
          </p:cNvSpPr>
          <p:nvPr>
            <p:ph type="ftr" sz="quarter" idx="11"/>
          </p:nvPr>
        </p:nvSpPr>
        <p:spPr/>
        <p:txBody>
          <a:bodyPr/>
          <a:lstStyle/>
          <a:p>
            <a:r>
              <a:rPr kumimoji="0" lang="pl-PL" dirty="0" smtClean="0"/>
              <a:t>Ani Maslina Saleh / BCM542 / </a:t>
            </a:r>
            <a:r>
              <a:rPr kumimoji="0" lang="pl-PL" dirty="0" smtClean="0"/>
              <a:t>AP2</a:t>
            </a:r>
            <a:r>
              <a:rPr lang="en-US" dirty="0"/>
              <a:t>4</a:t>
            </a:r>
            <a:r>
              <a:rPr kumimoji="0" lang="pl-PL" dirty="0" smtClean="0"/>
              <a:t>6</a:t>
            </a:r>
            <a:endParaRPr kumimoji="0"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body" idx="1"/>
          </p:nvPr>
        </p:nvSpPr>
        <p:spPr>
          <a:xfrm>
            <a:off x="609600" y="3962400"/>
            <a:ext cx="7891463" cy="2667000"/>
          </a:xfrm>
          <a:noFill/>
        </p:spPr>
        <p:txBody>
          <a:bodyPr lIns="90488" tIns="44450" rIns="90488" bIns="44450"/>
          <a:lstStyle/>
          <a:p>
            <a:pPr eaLnBrk="1" hangingPunct="1">
              <a:buFont typeface="Symbol" pitchFamily="18" charset="2"/>
              <a:buNone/>
            </a:pPr>
            <a:r>
              <a:rPr lang="en-US" sz="2000" dirty="0" smtClean="0"/>
              <a:t>			          Actual output          =       36 units/day 	</a:t>
            </a:r>
          </a:p>
          <a:p>
            <a:pPr eaLnBrk="1" hangingPunct="1">
              <a:lnSpc>
                <a:spcPct val="60000"/>
              </a:lnSpc>
              <a:buFont typeface="Symbol" pitchFamily="18" charset="2"/>
              <a:buNone/>
            </a:pPr>
            <a:r>
              <a:rPr lang="en-US" sz="2400" dirty="0" smtClean="0"/>
              <a:t>Efficiency</a:t>
            </a:r>
            <a:r>
              <a:rPr lang="en-US" sz="2000" dirty="0" smtClean="0"/>
              <a:t> = 		  	        	 	                  =    90%</a:t>
            </a:r>
          </a:p>
          <a:p>
            <a:pPr eaLnBrk="1" hangingPunct="1">
              <a:lnSpc>
                <a:spcPct val="60000"/>
              </a:lnSpc>
              <a:buFont typeface="Symbol" pitchFamily="18" charset="2"/>
              <a:buNone/>
            </a:pPr>
            <a:r>
              <a:rPr lang="en-US" sz="2000" dirty="0" smtClean="0"/>
              <a:t>			          Effective capacity           40 units/ day</a:t>
            </a:r>
          </a:p>
          <a:p>
            <a:pPr eaLnBrk="1" hangingPunct="1">
              <a:lnSpc>
                <a:spcPct val="50000"/>
              </a:lnSpc>
              <a:buFont typeface="Symbol" pitchFamily="18" charset="2"/>
              <a:buNone/>
            </a:pPr>
            <a:r>
              <a:rPr lang="en-US" sz="2000" dirty="0" smtClean="0"/>
              <a:t>			           </a:t>
            </a:r>
          </a:p>
          <a:p>
            <a:pPr eaLnBrk="1" hangingPunct="1">
              <a:lnSpc>
                <a:spcPct val="60000"/>
              </a:lnSpc>
              <a:buFont typeface="Symbol" pitchFamily="18" charset="2"/>
              <a:buNone/>
            </a:pPr>
            <a:r>
              <a:rPr lang="en-US" sz="2000" dirty="0" smtClean="0"/>
              <a:t>			</a:t>
            </a:r>
          </a:p>
          <a:p>
            <a:pPr eaLnBrk="1" hangingPunct="1">
              <a:lnSpc>
                <a:spcPct val="60000"/>
              </a:lnSpc>
              <a:buFont typeface="Symbol" pitchFamily="18" charset="2"/>
              <a:buNone/>
            </a:pPr>
            <a:r>
              <a:rPr lang="en-US" sz="2400" dirty="0" smtClean="0"/>
              <a:t>Utilization</a:t>
            </a:r>
            <a:r>
              <a:rPr lang="en-US" sz="2000" dirty="0" smtClean="0"/>
              <a:t> = 	        Actual output         =      36 units/day        </a:t>
            </a:r>
          </a:p>
          <a:p>
            <a:pPr eaLnBrk="1" hangingPunct="1">
              <a:lnSpc>
                <a:spcPct val="60000"/>
              </a:lnSpc>
              <a:buFont typeface="Symbol" pitchFamily="18" charset="2"/>
              <a:buNone/>
            </a:pPr>
            <a:r>
              <a:rPr lang="en-US" sz="2000" dirty="0" smtClean="0"/>
              <a:t>								       = 72%		        Design capacity	       50 units/day	</a:t>
            </a:r>
          </a:p>
        </p:txBody>
      </p:sp>
      <p:sp>
        <p:nvSpPr>
          <p:cNvPr id="26630" name="Rectangle 6"/>
          <p:cNvSpPr>
            <a:spLocks noGrp="1" noChangeArrowheads="1"/>
          </p:cNvSpPr>
          <p:nvPr>
            <p:ph type="title"/>
          </p:nvPr>
        </p:nvSpPr>
        <p:spPr>
          <a:xfrm>
            <a:off x="153988" y="304800"/>
            <a:ext cx="8980487" cy="515938"/>
          </a:xfrm>
        </p:spPr>
        <p:txBody>
          <a:bodyPr lIns="90488" tIns="44450" rIns="90488" bIns="44450" anchor="b">
            <a:normAutofit fontScale="90000"/>
          </a:bodyPr>
          <a:lstStyle/>
          <a:p>
            <a:pPr eaLnBrk="1" hangingPunct="1">
              <a:defRPr/>
            </a:pPr>
            <a:r>
              <a:rPr lang="en-US" dirty="0" smtClean="0">
                <a:effectLst>
                  <a:outerShdw blurRad="38100" dist="38100" dir="2700000" algn="tl">
                    <a:srgbClr val="000000">
                      <a:alpha val="43137"/>
                    </a:srgbClr>
                  </a:outerShdw>
                </a:effectLst>
              </a:rPr>
              <a:t>Efficiency/Utilization Example</a:t>
            </a:r>
            <a:endParaRPr lang="en-US" sz="2100" b="1" dirty="0" smtClean="0">
              <a:effectLst>
                <a:outerShdw blurRad="38100" dist="38100" dir="2700000" algn="tl">
                  <a:srgbClr val="000000">
                    <a:alpha val="43137"/>
                  </a:srgbClr>
                </a:outerShdw>
              </a:effectLst>
            </a:endParaRPr>
          </a:p>
        </p:txBody>
      </p:sp>
      <p:graphicFrame>
        <p:nvGraphicFramePr>
          <p:cNvPr id="1026" name="Object 8"/>
          <p:cNvGraphicFramePr>
            <a:graphicFrameLocks/>
          </p:cNvGraphicFramePr>
          <p:nvPr/>
        </p:nvGraphicFramePr>
        <p:xfrm>
          <a:off x="6553200" y="1131888"/>
          <a:ext cx="2311400" cy="2449512"/>
        </p:xfrm>
        <a:graphic>
          <a:graphicData uri="http://schemas.openxmlformats.org/presentationml/2006/ole">
            <mc:AlternateContent xmlns:mc="http://schemas.openxmlformats.org/markup-compatibility/2006">
              <mc:Choice xmlns:v="urn:schemas-microsoft-com:vml" Requires="v">
                <p:oleObj spid="_x0000_s1035" name="Clip" r:id="rId3" imgW="1623960" imgH="1849320" progId="">
                  <p:embed/>
                </p:oleObj>
              </mc:Choice>
              <mc:Fallback>
                <p:oleObj name="Clip" r:id="rId3" imgW="1623960" imgH="1849320" progId="">
                  <p:embed/>
                  <p:pic>
                    <p:nvPicPr>
                      <p:cNvPr id="0" name="Picture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1131888"/>
                        <a:ext cx="2311400" cy="2449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9" name="Rectangle 12"/>
          <p:cNvSpPr>
            <a:spLocks noChangeArrowheads="1"/>
          </p:cNvSpPr>
          <p:nvPr/>
        </p:nvSpPr>
        <p:spPr bwMode="auto">
          <a:xfrm>
            <a:off x="533400" y="1295400"/>
            <a:ext cx="5454650" cy="1801813"/>
          </a:xfrm>
          <a:prstGeom prst="rect">
            <a:avLst/>
          </a:prstGeom>
          <a:noFill/>
          <a:ln w="12700">
            <a:noFill/>
            <a:miter lim="800000"/>
            <a:headEnd/>
            <a:tailEnd/>
          </a:ln>
        </p:spPr>
        <p:txBody>
          <a:bodyPr>
            <a:spAutoFit/>
          </a:bodyPr>
          <a:lstStyle/>
          <a:p>
            <a:pPr>
              <a:spcBef>
                <a:spcPct val="50000"/>
              </a:spcBef>
              <a:buClr>
                <a:schemeClr val="hlink"/>
              </a:buClr>
              <a:buSzPct val="70000"/>
              <a:buFont typeface="Symbol" pitchFamily="18" charset="2"/>
              <a:buNone/>
            </a:pPr>
            <a:r>
              <a:rPr lang="en-US" sz="2800">
                <a:latin typeface="Times New Roman" pitchFamily="18" charset="0"/>
              </a:rPr>
              <a:t>Design capacity = 50  trucks/day</a:t>
            </a:r>
          </a:p>
          <a:p>
            <a:pPr>
              <a:spcBef>
                <a:spcPct val="50000"/>
              </a:spcBef>
              <a:buClr>
                <a:schemeClr val="hlink"/>
              </a:buClr>
              <a:buSzPct val="70000"/>
              <a:buFont typeface="Symbol" pitchFamily="18" charset="2"/>
              <a:buNone/>
            </a:pPr>
            <a:r>
              <a:rPr lang="en-US" sz="2800">
                <a:latin typeface="Times New Roman" pitchFamily="18" charset="0"/>
              </a:rPr>
              <a:t>Effective capacity = 40 trucks/day</a:t>
            </a:r>
          </a:p>
          <a:p>
            <a:pPr>
              <a:spcBef>
                <a:spcPct val="50000"/>
              </a:spcBef>
              <a:buClr>
                <a:schemeClr val="hlink"/>
              </a:buClr>
              <a:buSzPct val="70000"/>
              <a:buFont typeface="Symbol" pitchFamily="18" charset="2"/>
              <a:buNone/>
            </a:pPr>
            <a:r>
              <a:rPr lang="en-US" sz="2800">
                <a:latin typeface="Times New Roman" pitchFamily="18" charset="0"/>
              </a:rPr>
              <a:t>Actual output = 36 units/day</a:t>
            </a:r>
          </a:p>
        </p:txBody>
      </p:sp>
      <p:sp>
        <p:nvSpPr>
          <p:cNvPr id="1030" name="Line 13"/>
          <p:cNvSpPr>
            <a:spLocks noChangeShapeType="1"/>
          </p:cNvSpPr>
          <p:nvPr/>
        </p:nvSpPr>
        <p:spPr bwMode="auto">
          <a:xfrm>
            <a:off x="3105150" y="4476750"/>
            <a:ext cx="1828800" cy="0"/>
          </a:xfrm>
          <a:prstGeom prst="line">
            <a:avLst/>
          </a:prstGeom>
          <a:noFill/>
          <a:ln w="12700">
            <a:solidFill>
              <a:schemeClr val="hlink"/>
            </a:solidFill>
            <a:round/>
            <a:headEnd/>
            <a:tailEnd/>
          </a:ln>
        </p:spPr>
        <p:txBody>
          <a:bodyPr/>
          <a:lstStyle/>
          <a:p>
            <a:endParaRPr lang="en-GB"/>
          </a:p>
        </p:txBody>
      </p:sp>
      <p:sp>
        <p:nvSpPr>
          <p:cNvPr id="1031" name="Line 14"/>
          <p:cNvSpPr>
            <a:spLocks noChangeShapeType="1"/>
          </p:cNvSpPr>
          <p:nvPr/>
        </p:nvSpPr>
        <p:spPr bwMode="auto">
          <a:xfrm>
            <a:off x="5486400" y="4476750"/>
            <a:ext cx="1828800" cy="0"/>
          </a:xfrm>
          <a:prstGeom prst="line">
            <a:avLst/>
          </a:prstGeom>
          <a:noFill/>
          <a:ln w="12700">
            <a:solidFill>
              <a:schemeClr val="hlink"/>
            </a:solidFill>
            <a:round/>
            <a:headEnd/>
            <a:tailEnd/>
          </a:ln>
        </p:spPr>
        <p:txBody>
          <a:bodyPr/>
          <a:lstStyle/>
          <a:p>
            <a:endParaRPr lang="en-GB"/>
          </a:p>
        </p:txBody>
      </p:sp>
      <p:sp>
        <p:nvSpPr>
          <p:cNvPr id="1032" name="Line 15"/>
          <p:cNvSpPr>
            <a:spLocks noChangeShapeType="1"/>
          </p:cNvSpPr>
          <p:nvPr/>
        </p:nvSpPr>
        <p:spPr bwMode="auto">
          <a:xfrm>
            <a:off x="3000364" y="5786454"/>
            <a:ext cx="1828800" cy="0"/>
          </a:xfrm>
          <a:prstGeom prst="line">
            <a:avLst/>
          </a:prstGeom>
          <a:noFill/>
          <a:ln w="12700">
            <a:solidFill>
              <a:schemeClr val="hlink"/>
            </a:solidFill>
            <a:round/>
            <a:headEnd/>
            <a:tailEnd/>
          </a:ln>
        </p:spPr>
        <p:txBody>
          <a:bodyPr/>
          <a:lstStyle/>
          <a:p>
            <a:endParaRPr lang="en-GB"/>
          </a:p>
        </p:txBody>
      </p:sp>
      <p:sp>
        <p:nvSpPr>
          <p:cNvPr id="1033" name="Line 16"/>
          <p:cNvSpPr>
            <a:spLocks noChangeShapeType="1"/>
          </p:cNvSpPr>
          <p:nvPr/>
        </p:nvSpPr>
        <p:spPr bwMode="auto">
          <a:xfrm>
            <a:off x="5643570" y="5786454"/>
            <a:ext cx="1828800" cy="0"/>
          </a:xfrm>
          <a:prstGeom prst="line">
            <a:avLst/>
          </a:prstGeom>
          <a:noFill/>
          <a:ln w="12700">
            <a:solidFill>
              <a:schemeClr val="hlink"/>
            </a:solidFill>
            <a:round/>
            <a:headEnd/>
            <a:tailEnd/>
          </a:ln>
        </p:spPr>
        <p:txBody>
          <a:bodyPr/>
          <a:lstStyle/>
          <a:p>
            <a:endParaRPr lang="en-GB"/>
          </a:p>
        </p:txBody>
      </p:sp>
      <p:sp>
        <p:nvSpPr>
          <p:cNvPr id="10" name="Date Placeholder 9"/>
          <p:cNvSpPr>
            <a:spLocks noGrp="1"/>
          </p:cNvSpPr>
          <p:nvPr>
            <p:ph type="dt" sz="half" idx="10"/>
          </p:nvPr>
        </p:nvSpPr>
        <p:spPr/>
        <p:txBody>
          <a:bodyPr/>
          <a:lstStyle/>
          <a:p>
            <a:fld id="{FE005B47-5DFB-4C9B-AADD-3BE73030164E}" type="datetime1">
              <a:rPr lang="en-US" smtClean="0"/>
              <a:pPr/>
              <a:t>10/1/2014</a:t>
            </a:fld>
            <a:endParaRPr lang="en-US" dirty="0"/>
          </a:p>
        </p:txBody>
      </p:sp>
      <p:sp>
        <p:nvSpPr>
          <p:cNvPr id="11" name="Slide Number Placeholder 10"/>
          <p:cNvSpPr>
            <a:spLocks noGrp="1"/>
          </p:cNvSpPr>
          <p:nvPr>
            <p:ph type="sldNum" sz="quarter" idx="12"/>
          </p:nvPr>
        </p:nvSpPr>
        <p:spPr/>
        <p:txBody>
          <a:bodyPr/>
          <a:lstStyle/>
          <a:p>
            <a:fld id="{EA7C8D44-3667-46F6-9772-CC52308E2A7F}" type="slidenum">
              <a:rPr kumimoji="0" lang="en-US" smtClean="0"/>
              <a:pPr/>
              <a:t>12</a:t>
            </a:fld>
            <a:endParaRPr kumimoji="0" lang="en-US" dirty="0"/>
          </a:p>
        </p:txBody>
      </p:sp>
      <p:sp>
        <p:nvSpPr>
          <p:cNvPr id="12" name="Footer Placeholder 11"/>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23529" y="342900"/>
            <a:ext cx="8352928" cy="781844"/>
          </a:xfrm>
        </p:spPr>
        <p:txBody>
          <a:bodyPr lIns="90488" tIns="44450" rIns="90488" bIns="44450" anchor="b">
            <a:normAutofit/>
          </a:bodyPr>
          <a:lstStyle/>
          <a:p>
            <a:pPr eaLnBrk="1" hangingPunct="1">
              <a:defRPr/>
            </a:pPr>
            <a:r>
              <a:rPr lang="en-US" dirty="0" smtClean="0">
                <a:effectLst>
                  <a:outerShdw blurRad="38100" dist="38100" dir="2700000" algn="tl">
                    <a:srgbClr val="000000">
                      <a:alpha val="43137"/>
                    </a:srgbClr>
                  </a:outerShdw>
                </a:effectLst>
              </a:rPr>
              <a:t>Determinants of Effective Capacity</a:t>
            </a:r>
            <a:endParaRPr lang="en-US" sz="2100" b="1" dirty="0" smtClean="0">
              <a:solidFill>
                <a:srgbClr val="2D8AD8"/>
              </a:solidFill>
              <a:effectLst>
                <a:outerShdw blurRad="38100" dist="38100" dir="2700000" algn="tl">
                  <a:srgbClr val="000000">
                    <a:alpha val="43137"/>
                  </a:srgbClr>
                </a:outerShdw>
              </a:effectLst>
            </a:endParaRPr>
          </a:p>
        </p:txBody>
      </p:sp>
      <p:sp>
        <p:nvSpPr>
          <p:cNvPr id="28675" name="Rectangle 3"/>
          <p:cNvSpPr>
            <a:spLocks noGrp="1" noChangeArrowheads="1"/>
          </p:cNvSpPr>
          <p:nvPr>
            <p:ph type="body" idx="1"/>
          </p:nvPr>
        </p:nvSpPr>
        <p:spPr>
          <a:xfrm>
            <a:off x="784225" y="1292225"/>
            <a:ext cx="6816725" cy="3965575"/>
          </a:xfrm>
          <a:noFill/>
        </p:spPr>
        <p:txBody>
          <a:bodyPr lIns="90488" tIns="44450" rIns="90488" bIns="44450"/>
          <a:lstStyle/>
          <a:p>
            <a:pPr eaLnBrk="1" hangingPunct="1">
              <a:lnSpc>
                <a:spcPct val="90000"/>
              </a:lnSpc>
            </a:pPr>
            <a:r>
              <a:rPr lang="en-US" dirty="0" smtClean="0"/>
              <a:t>Facilities</a:t>
            </a:r>
          </a:p>
          <a:p>
            <a:pPr eaLnBrk="1" hangingPunct="1">
              <a:lnSpc>
                <a:spcPct val="90000"/>
              </a:lnSpc>
            </a:pPr>
            <a:r>
              <a:rPr lang="en-US" dirty="0" smtClean="0"/>
              <a:t>Product and service factors</a:t>
            </a:r>
          </a:p>
          <a:p>
            <a:pPr eaLnBrk="1" hangingPunct="1">
              <a:lnSpc>
                <a:spcPct val="90000"/>
              </a:lnSpc>
            </a:pPr>
            <a:r>
              <a:rPr lang="en-US" dirty="0" smtClean="0"/>
              <a:t>Process factors</a:t>
            </a:r>
          </a:p>
          <a:p>
            <a:pPr eaLnBrk="1" hangingPunct="1">
              <a:lnSpc>
                <a:spcPct val="90000"/>
              </a:lnSpc>
            </a:pPr>
            <a:r>
              <a:rPr lang="en-US" dirty="0" smtClean="0"/>
              <a:t>Human factors</a:t>
            </a:r>
          </a:p>
          <a:p>
            <a:pPr eaLnBrk="1" hangingPunct="1">
              <a:lnSpc>
                <a:spcPct val="90000"/>
              </a:lnSpc>
            </a:pPr>
            <a:r>
              <a:rPr lang="en-US" dirty="0" smtClean="0"/>
              <a:t>Operational factors</a:t>
            </a:r>
          </a:p>
          <a:p>
            <a:pPr eaLnBrk="1" hangingPunct="1">
              <a:lnSpc>
                <a:spcPct val="90000"/>
              </a:lnSpc>
            </a:pPr>
            <a:r>
              <a:rPr lang="en-US" dirty="0" smtClean="0"/>
              <a:t>Supply chain factors</a:t>
            </a:r>
          </a:p>
          <a:p>
            <a:pPr eaLnBrk="1" hangingPunct="1">
              <a:lnSpc>
                <a:spcPct val="90000"/>
              </a:lnSpc>
            </a:pPr>
            <a:r>
              <a:rPr lang="en-US" dirty="0" smtClean="0"/>
              <a:t>External factors</a:t>
            </a:r>
          </a:p>
        </p:txBody>
      </p:sp>
      <p:sp>
        <p:nvSpPr>
          <p:cNvPr id="4" name="Date Placeholder 3"/>
          <p:cNvSpPr>
            <a:spLocks noGrp="1"/>
          </p:cNvSpPr>
          <p:nvPr>
            <p:ph type="dt" sz="half" idx="10"/>
          </p:nvPr>
        </p:nvSpPr>
        <p:spPr/>
        <p:txBody>
          <a:bodyPr/>
          <a:lstStyle/>
          <a:p>
            <a:fld id="{4EA17963-793E-48BD-8AC5-B9FE78D71D6A}" type="datetime1">
              <a:rPr lang="en-US" smtClean="0"/>
              <a:pPr/>
              <a:t>10/1/2014</a:t>
            </a:fld>
            <a:endParaRPr lang="en-US" dirty="0"/>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13</a:t>
            </a:fld>
            <a:endParaRPr kumimoji="0" lang="en-US" dirty="0"/>
          </a:p>
        </p:txBody>
      </p:sp>
      <p:sp>
        <p:nvSpPr>
          <p:cNvPr id="6" name="Footer Placeholder 5"/>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ipe(left)">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wipe(left)">
                                      <p:cBhvr>
                                        <p:cTn id="12" dur="5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wipe(left)">
                                      <p:cBhvr>
                                        <p:cTn id="17" dur="500"/>
                                        <p:tgtEl>
                                          <p:spTgt spid="28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wipe(left)">
                                      <p:cBhvr>
                                        <p:cTn id="22" dur="500"/>
                                        <p:tgtEl>
                                          <p:spTgt spid="286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wipe(left)">
                                      <p:cBhvr>
                                        <p:cTn id="27" dur="500"/>
                                        <p:tgtEl>
                                          <p:spTgt spid="286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8675">
                                            <p:txEl>
                                              <p:pRg st="5" end="5"/>
                                            </p:txEl>
                                          </p:spTgt>
                                        </p:tgtEl>
                                        <p:attrNameLst>
                                          <p:attrName>style.visibility</p:attrName>
                                        </p:attrNameLst>
                                      </p:cBhvr>
                                      <p:to>
                                        <p:strVal val="visible"/>
                                      </p:to>
                                    </p:set>
                                    <p:animEffect transition="in" filter="wipe(left)">
                                      <p:cBhvr>
                                        <p:cTn id="32" dur="500"/>
                                        <p:tgtEl>
                                          <p:spTgt spid="286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8675">
                                            <p:txEl>
                                              <p:pRg st="6" end="6"/>
                                            </p:txEl>
                                          </p:spTgt>
                                        </p:tgtEl>
                                        <p:attrNameLst>
                                          <p:attrName>style.visibility</p:attrName>
                                        </p:attrNameLst>
                                      </p:cBhvr>
                                      <p:to>
                                        <p:strVal val="visible"/>
                                      </p:to>
                                    </p:set>
                                    <p:animEffect transition="in" filter="wipe(left)">
                                      <p:cBhvr>
                                        <p:cTn id="37" dur="500"/>
                                        <p:tgtEl>
                                          <p:spTgt spid="286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effectLst>
                  <a:outerShdw blurRad="38100" dist="38100" dir="2700000" algn="tl">
                    <a:srgbClr val="000000">
                      <a:alpha val="43137"/>
                    </a:srgbClr>
                  </a:outerShdw>
                </a:effectLst>
              </a:rPr>
              <a:t>Table – Factors that determine effective capacity</a:t>
            </a:r>
            <a:endParaRPr lang="en-GB" sz="2400"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196752"/>
            <a:ext cx="8229600" cy="4937760"/>
          </a:xfrm>
        </p:spPr>
        <p:txBody>
          <a:bodyPr numCol="2">
            <a:normAutofit fontScale="77500" lnSpcReduction="20000"/>
          </a:bodyPr>
          <a:lstStyle/>
          <a:p>
            <a:pPr>
              <a:buNone/>
            </a:pPr>
            <a:r>
              <a:rPr lang="en-GB" dirty="0" smtClean="0"/>
              <a:t>Facilities</a:t>
            </a:r>
          </a:p>
          <a:p>
            <a:pPr lvl="1"/>
            <a:r>
              <a:rPr lang="en-GB" dirty="0" smtClean="0"/>
              <a:t>Design</a:t>
            </a:r>
          </a:p>
          <a:p>
            <a:pPr lvl="1"/>
            <a:r>
              <a:rPr lang="en-GB" dirty="0" smtClean="0"/>
              <a:t>Location</a:t>
            </a:r>
          </a:p>
          <a:p>
            <a:pPr lvl="1"/>
            <a:r>
              <a:rPr lang="en-GB" dirty="0" smtClean="0"/>
              <a:t>Layout</a:t>
            </a:r>
          </a:p>
          <a:p>
            <a:pPr lvl="1"/>
            <a:r>
              <a:rPr lang="en-GB" dirty="0" smtClean="0"/>
              <a:t>Environment</a:t>
            </a:r>
          </a:p>
          <a:p>
            <a:pPr>
              <a:buNone/>
            </a:pPr>
            <a:r>
              <a:rPr lang="en-GB" dirty="0" smtClean="0"/>
              <a:t>Product / Service</a:t>
            </a:r>
          </a:p>
          <a:p>
            <a:pPr lvl="1"/>
            <a:r>
              <a:rPr lang="en-GB" dirty="0" smtClean="0"/>
              <a:t>Design</a:t>
            </a:r>
          </a:p>
          <a:p>
            <a:pPr lvl="1"/>
            <a:r>
              <a:rPr lang="en-GB" dirty="0" smtClean="0"/>
              <a:t>Product or service mix</a:t>
            </a:r>
          </a:p>
          <a:p>
            <a:pPr>
              <a:buNone/>
            </a:pPr>
            <a:r>
              <a:rPr lang="en-GB" dirty="0" smtClean="0"/>
              <a:t>Process</a:t>
            </a:r>
          </a:p>
          <a:p>
            <a:pPr lvl="1"/>
            <a:r>
              <a:rPr lang="en-GB" dirty="0" smtClean="0"/>
              <a:t>Quantities capabilities</a:t>
            </a:r>
          </a:p>
          <a:p>
            <a:pPr lvl="1"/>
            <a:r>
              <a:rPr lang="en-GB" dirty="0" smtClean="0"/>
              <a:t>Quality Capabilities</a:t>
            </a:r>
          </a:p>
          <a:p>
            <a:pPr>
              <a:buNone/>
            </a:pPr>
            <a:r>
              <a:rPr lang="en-GB" dirty="0" smtClean="0"/>
              <a:t>Human factors</a:t>
            </a:r>
          </a:p>
          <a:p>
            <a:pPr lvl="1"/>
            <a:r>
              <a:rPr lang="en-GB" dirty="0" smtClean="0"/>
              <a:t>Job content</a:t>
            </a:r>
          </a:p>
          <a:p>
            <a:pPr lvl="1"/>
            <a:r>
              <a:rPr lang="en-GB" dirty="0" smtClean="0"/>
              <a:t>Job design</a:t>
            </a:r>
          </a:p>
          <a:p>
            <a:pPr lvl="1"/>
            <a:r>
              <a:rPr lang="en-GB" dirty="0" smtClean="0"/>
              <a:t>Training and experience</a:t>
            </a:r>
          </a:p>
          <a:p>
            <a:pPr lvl="1"/>
            <a:r>
              <a:rPr lang="en-GB" dirty="0" smtClean="0"/>
              <a:t>Motivation</a:t>
            </a:r>
          </a:p>
          <a:p>
            <a:pPr lvl="1"/>
            <a:r>
              <a:rPr lang="en-GB" dirty="0" smtClean="0"/>
              <a:t>Compensation</a:t>
            </a:r>
          </a:p>
          <a:p>
            <a:pPr lvl="1"/>
            <a:r>
              <a:rPr lang="en-GB" dirty="0" smtClean="0"/>
              <a:t>Learning rates</a:t>
            </a:r>
          </a:p>
          <a:p>
            <a:pPr lvl="1"/>
            <a:r>
              <a:rPr lang="en-GB" dirty="0" smtClean="0"/>
              <a:t>Absenteeism and </a:t>
            </a:r>
            <a:r>
              <a:rPr lang="en-GB" dirty="0" err="1" smtClean="0"/>
              <a:t>labor</a:t>
            </a:r>
            <a:r>
              <a:rPr lang="en-GB" dirty="0" smtClean="0"/>
              <a:t> turnover</a:t>
            </a:r>
          </a:p>
          <a:p>
            <a:pPr>
              <a:buNone/>
            </a:pPr>
            <a:r>
              <a:rPr lang="en-GB" dirty="0" smtClean="0"/>
              <a:t>Operational</a:t>
            </a:r>
          </a:p>
          <a:p>
            <a:pPr lvl="1"/>
            <a:r>
              <a:rPr lang="en-GB" dirty="0" smtClean="0"/>
              <a:t>Scheduling</a:t>
            </a:r>
          </a:p>
          <a:p>
            <a:pPr lvl="1"/>
            <a:r>
              <a:rPr lang="en-GB" dirty="0" smtClean="0"/>
              <a:t>Materials management</a:t>
            </a:r>
          </a:p>
          <a:p>
            <a:pPr lvl="1"/>
            <a:r>
              <a:rPr lang="en-GB" dirty="0" smtClean="0"/>
              <a:t>Quality assurance</a:t>
            </a:r>
          </a:p>
          <a:p>
            <a:pPr lvl="1"/>
            <a:r>
              <a:rPr lang="en-GB" dirty="0" smtClean="0"/>
              <a:t>Maintenance policies</a:t>
            </a:r>
          </a:p>
          <a:p>
            <a:pPr lvl="1"/>
            <a:r>
              <a:rPr lang="en-GB" dirty="0" smtClean="0"/>
              <a:t>Equipment breakdowns</a:t>
            </a:r>
          </a:p>
          <a:p>
            <a:pPr>
              <a:buNone/>
            </a:pPr>
            <a:r>
              <a:rPr lang="en-GB" dirty="0" smtClean="0"/>
              <a:t>External factors</a:t>
            </a:r>
          </a:p>
          <a:p>
            <a:pPr lvl="1"/>
            <a:r>
              <a:rPr lang="en-GB" dirty="0" smtClean="0"/>
              <a:t>Product standards</a:t>
            </a:r>
          </a:p>
          <a:p>
            <a:pPr lvl="1"/>
            <a:r>
              <a:rPr lang="en-GB" dirty="0" smtClean="0"/>
              <a:t>Safety regulations</a:t>
            </a:r>
          </a:p>
          <a:p>
            <a:pPr lvl="1"/>
            <a:r>
              <a:rPr lang="en-GB" dirty="0" smtClean="0"/>
              <a:t>Unions</a:t>
            </a:r>
          </a:p>
          <a:p>
            <a:pPr lvl="1"/>
            <a:r>
              <a:rPr lang="en-GB" dirty="0" smtClean="0"/>
              <a:t>Pollution control standards</a:t>
            </a:r>
            <a:endParaRPr lang="en-GB" dirty="0"/>
          </a:p>
        </p:txBody>
      </p:sp>
      <p:sp>
        <p:nvSpPr>
          <p:cNvPr id="4" name="Date Placeholder 3"/>
          <p:cNvSpPr>
            <a:spLocks noGrp="1"/>
          </p:cNvSpPr>
          <p:nvPr>
            <p:ph type="dt" sz="half" idx="10"/>
          </p:nvPr>
        </p:nvSpPr>
        <p:spPr/>
        <p:txBody>
          <a:bodyPr/>
          <a:lstStyle/>
          <a:p>
            <a:fld id="{BA3D3251-97C1-4C59-A2DD-EE99084BB9C2}" type="datetime1">
              <a:rPr lang="en-US" smtClean="0"/>
              <a:pPr/>
              <a:t>10/1/2014</a:t>
            </a:fld>
            <a:endParaRPr lang="en-US" dirty="0"/>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14</a:t>
            </a:fld>
            <a:endParaRPr kumimoji="0" lang="en-US" dirty="0"/>
          </a:p>
        </p:txBody>
      </p:sp>
      <p:sp>
        <p:nvSpPr>
          <p:cNvPr id="6" name="Footer Placeholder 5"/>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1" end="1"/>
                                            </p:txEl>
                                          </p:spTgt>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2" end="2"/>
                                            </p:txEl>
                                          </p:spTgt>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3" end="3"/>
                                            </p:txEl>
                                          </p:spTgt>
                                        </p:tgtEl>
                                      </p:cBhvr>
                                    </p:animEffect>
                                  </p:childTnLst>
                                </p:cTn>
                              </p:par>
                              <p:par>
                                <p:cTn id="30" presetID="29" presetClass="entr" presetSubtype="0" fill="hold" grpId="0"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9"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3">
                                            <p:txEl>
                                              <p:pRg st="5" end="5"/>
                                            </p:txEl>
                                          </p:spTgt>
                                        </p:tgtEl>
                                      </p:cBhvr>
                                    </p:animEffect>
                                  </p:childTnLst>
                                </p:cTn>
                              </p:par>
                              <p:par>
                                <p:cTn id="42" presetID="29" presetClass="entr" presetSubtype="0" fill="hold" grpId="0"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p:cTn id="44"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6" dur="1000"/>
                                        <p:tgtEl>
                                          <p:spTgt spid="3">
                                            <p:txEl>
                                              <p:pRg st="6" end="6"/>
                                            </p:txEl>
                                          </p:spTgt>
                                        </p:tgtEl>
                                      </p:cBhvr>
                                    </p:animEffect>
                                  </p:childTnLst>
                                </p:cTn>
                              </p:par>
                              <p:par>
                                <p:cTn id="47" presetID="29" presetClass="entr" presetSubtype="0" fill="hold" grpId="0"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10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3">
                                            <p:txEl>
                                              <p:pRg st="8" end="8"/>
                                            </p:txEl>
                                          </p:spTgt>
                                        </p:tgtEl>
                                      </p:cBhvr>
                                    </p:animEffect>
                                  </p:childTnLst>
                                </p:cTn>
                              </p:par>
                              <p:par>
                                <p:cTn id="59" presetID="29" presetClass="entr" presetSubtype="0" fill="hold" grpId="0" nodeType="with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1000" fill="hold"/>
                                        <p:tgtEl>
                                          <p:spTgt spid="3">
                                            <p:txEl>
                                              <p:pRg st="9" end="9"/>
                                            </p:txEl>
                                          </p:spTgt>
                                        </p:tgtEl>
                                        <p:attrNameLst>
                                          <p:attrName>ppt_x</p:attrName>
                                        </p:attrNameLst>
                                      </p:cBhvr>
                                      <p:tavLst>
                                        <p:tav tm="0">
                                          <p:val>
                                            <p:strVal val="#ppt_x-.2"/>
                                          </p:val>
                                        </p:tav>
                                        <p:tav tm="100000">
                                          <p:val>
                                            <p:strVal val="#ppt_x"/>
                                          </p:val>
                                        </p:tav>
                                      </p:tavLst>
                                    </p:anim>
                                    <p:anim calcmode="lin" valueType="num">
                                      <p:cBhvr>
                                        <p:cTn id="62" dur="1000" fill="hold"/>
                                        <p:tgtEl>
                                          <p:spTgt spid="3">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63" dur="1000"/>
                                        <p:tgtEl>
                                          <p:spTgt spid="3">
                                            <p:txEl>
                                              <p:pRg st="9" end="9"/>
                                            </p:txEl>
                                          </p:spTgt>
                                        </p:tgtEl>
                                      </p:cBhvr>
                                    </p:animEffect>
                                  </p:childTnLst>
                                </p:cTn>
                              </p:par>
                              <p:par>
                                <p:cTn id="64" presetID="29" presetClass="entr" presetSubtype="0" fill="hold" grpId="0" nodeType="withEffect">
                                  <p:stCondLst>
                                    <p:cond delay="0"/>
                                  </p:stCondLst>
                                  <p:childTnLst>
                                    <p:set>
                                      <p:cBhvr>
                                        <p:cTn id="65" dur="1" fill="hold">
                                          <p:stCondLst>
                                            <p:cond delay="0"/>
                                          </p:stCondLst>
                                        </p:cTn>
                                        <p:tgtEl>
                                          <p:spTgt spid="3">
                                            <p:txEl>
                                              <p:pRg st="10" end="10"/>
                                            </p:txEl>
                                          </p:spTgt>
                                        </p:tgtEl>
                                        <p:attrNameLst>
                                          <p:attrName>style.visibility</p:attrName>
                                        </p:attrNameLst>
                                      </p:cBhvr>
                                      <p:to>
                                        <p:strVal val="visible"/>
                                      </p:to>
                                    </p:set>
                                    <p:anim calcmode="lin" valueType="num">
                                      <p:cBhvr>
                                        <p:cTn id="66" dur="1000" fill="hold"/>
                                        <p:tgtEl>
                                          <p:spTgt spid="3">
                                            <p:txEl>
                                              <p:pRg st="10" end="10"/>
                                            </p:txEl>
                                          </p:spTgt>
                                        </p:tgtEl>
                                        <p:attrNameLst>
                                          <p:attrName>ppt_x</p:attrName>
                                        </p:attrNameLst>
                                      </p:cBhvr>
                                      <p:tavLst>
                                        <p:tav tm="0">
                                          <p:val>
                                            <p:strVal val="#ppt_x-.2"/>
                                          </p:val>
                                        </p:tav>
                                        <p:tav tm="100000">
                                          <p:val>
                                            <p:strVal val="#ppt_x"/>
                                          </p:val>
                                        </p:tav>
                                      </p:tavLst>
                                    </p:anim>
                                    <p:anim calcmode="lin" valueType="num">
                                      <p:cBhvr>
                                        <p:cTn id="67" dur="1000" fill="hold"/>
                                        <p:tgtEl>
                                          <p:spTgt spid="3">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68" dur="1000"/>
                                        <p:tgtEl>
                                          <p:spTgt spid="3">
                                            <p:txEl>
                                              <p:pRg st="10" end="1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9" presetClass="entr" presetSubtype="0"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p:cTn id="73" dur="1000" fill="hold"/>
                                        <p:tgtEl>
                                          <p:spTgt spid="3">
                                            <p:txEl>
                                              <p:pRg st="11" end="11"/>
                                            </p:txEl>
                                          </p:spTgt>
                                        </p:tgtEl>
                                        <p:attrNameLst>
                                          <p:attrName>ppt_x</p:attrName>
                                        </p:attrNameLst>
                                      </p:cBhvr>
                                      <p:tavLst>
                                        <p:tav tm="0">
                                          <p:val>
                                            <p:strVal val="#ppt_x-.2"/>
                                          </p:val>
                                        </p:tav>
                                        <p:tav tm="100000">
                                          <p:val>
                                            <p:strVal val="#ppt_x"/>
                                          </p:val>
                                        </p:tav>
                                      </p:tavLst>
                                    </p:anim>
                                    <p:anim calcmode="lin" valueType="num">
                                      <p:cBhvr>
                                        <p:cTn id="74" dur="1000" fill="hold"/>
                                        <p:tgtEl>
                                          <p:spTgt spid="3">
                                            <p:txEl>
                                              <p:pRg st="11" end="11"/>
                                            </p:txEl>
                                          </p:spTgt>
                                        </p:tgtEl>
                                        <p:attrNameLst>
                                          <p:attrName>ppt_y</p:attrName>
                                        </p:attrNameLst>
                                      </p:cBhvr>
                                      <p:tavLst>
                                        <p:tav tm="0">
                                          <p:val>
                                            <p:strVal val="#ppt_y"/>
                                          </p:val>
                                        </p:tav>
                                        <p:tav tm="100000">
                                          <p:val>
                                            <p:strVal val="#ppt_y"/>
                                          </p:val>
                                        </p:tav>
                                      </p:tavLst>
                                    </p:anim>
                                    <p:animEffect transition="in" filter="wipe(right)" prLst="gradientSize: 0.1">
                                      <p:cBhvr>
                                        <p:cTn id="75" dur="1000"/>
                                        <p:tgtEl>
                                          <p:spTgt spid="3">
                                            <p:txEl>
                                              <p:pRg st="11" end="11"/>
                                            </p:txEl>
                                          </p:spTgt>
                                        </p:tgtEl>
                                      </p:cBhvr>
                                    </p:animEffect>
                                  </p:childTnLst>
                                </p:cTn>
                              </p:par>
                              <p:par>
                                <p:cTn id="76" presetID="29" presetClass="entr" presetSubtype="0" fill="hold" grpId="0" nodeType="withEffect">
                                  <p:stCondLst>
                                    <p:cond delay="0"/>
                                  </p:stCondLst>
                                  <p:childTnLst>
                                    <p:set>
                                      <p:cBhvr>
                                        <p:cTn id="77" dur="1" fill="hold">
                                          <p:stCondLst>
                                            <p:cond delay="0"/>
                                          </p:stCondLst>
                                        </p:cTn>
                                        <p:tgtEl>
                                          <p:spTgt spid="3">
                                            <p:txEl>
                                              <p:pRg st="12" end="12"/>
                                            </p:txEl>
                                          </p:spTgt>
                                        </p:tgtEl>
                                        <p:attrNameLst>
                                          <p:attrName>style.visibility</p:attrName>
                                        </p:attrNameLst>
                                      </p:cBhvr>
                                      <p:to>
                                        <p:strVal val="visible"/>
                                      </p:to>
                                    </p:set>
                                    <p:anim calcmode="lin" valueType="num">
                                      <p:cBhvr>
                                        <p:cTn id="78" dur="1000" fill="hold"/>
                                        <p:tgtEl>
                                          <p:spTgt spid="3">
                                            <p:txEl>
                                              <p:pRg st="12" end="12"/>
                                            </p:txEl>
                                          </p:spTgt>
                                        </p:tgtEl>
                                        <p:attrNameLst>
                                          <p:attrName>ppt_x</p:attrName>
                                        </p:attrNameLst>
                                      </p:cBhvr>
                                      <p:tavLst>
                                        <p:tav tm="0">
                                          <p:val>
                                            <p:strVal val="#ppt_x-.2"/>
                                          </p:val>
                                        </p:tav>
                                        <p:tav tm="100000">
                                          <p:val>
                                            <p:strVal val="#ppt_x"/>
                                          </p:val>
                                        </p:tav>
                                      </p:tavLst>
                                    </p:anim>
                                    <p:anim calcmode="lin" valueType="num">
                                      <p:cBhvr>
                                        <p:cTn id="79" dur="1000" fill="hold"/>
                                        <p:tgtEl>
                                          <p:spTgt spid="3">
                                            <p:txEl>
                                              <p:pRg st="12" end="12"/>
                                            </p:txEl>
                                          </p:spTgt>
                                        </p:tgtEl>
                                        <p:attrNameLst>
                                          <p:attrName>ppt_y</p:attrName>
                                        </p:attrNameLst>
                                      </p:cBhvr>
                                      <p:tavLst>
                                        <p:tav tm="0">
                                          <p:val>
                                            <p:strVal val="#ppt_y"/>
                                          </p:val>
                                        </p:tav>
                                        <p:tav tm="100000">
                                          <p:val>
                                            <p:strVal val="#ppt_y"/>
                                          </p:val>
                                        </p:tav>
                                      </p:tavLst>
                                    </p:anim>
                                    <p:animEffect transition="in" filter="wipe(right)" prLst="gradientSize: 0.1">
                                      <p:cBhvr>
                                        <p:cTn id="80" dur="1000"/>
                                        <p:tgtEl>
                                          <p:spTgt spid="3">
                                            <p:txEl>
                                              <p:pRg st="12" end="12"/>
                                            </p:txEl>
                                          </p:spTgt>
                                        </p:tgtEl>
                                      </p:cBhvr>
                                    </p:animEffect>
                                  </p:childTnLst>
                                </p:cTn>
                              </p:par>
                              <p:par>
                                <p:cTn id="81" presetID="29" presetClass="entr" presetSubtype="0" fill="hold" grpId="0" nodeType="withEffect">
                                  <p:stCondLst>
                                    <p:cond delay="0"/>
                                  </p:stCondLst>
                                  <p:childTnLst>
                                    <p:set>
                                      <p:cBhvr>
                                        <p:cTn id="82" dur="1" fill="hold">
                                          <p:stCondLst>
                                            <p:cond delay="0"/>
                                          </p:stCondLst>
                                        </p:cTn>
                                        <p:tgtEl>
                                          <p:spTgt spid="3">
                                            <p:txEl>
                                              <p:pRg st="13" end="13"/>
                                            </p:txEl>
                                          </p:spTgt>
                                        </p:tgtEl>
                                        <p:attrNameLst>
                                          <p:attrName>style.visibility</p:attrName>
                                        </p:attrNameLst>
                                      </p:cBhvr>
                                      <p:to>
                                        <p:strVal val="visible"/>
                                      </p:to>
                                    </p:set>
                                    <p:anim calcmode="lin" valueType="num">
                                      <p:cBhvr>
                                        <p:cTn id="83" dur="1000" fill="hold"/>
                                        <p:tgtEl>
                                          <p:spTgt spid="3">
                                            <p:txEl>
                                              <p:pRg st="13" end="13"/>
                                            </p:txEl>
                                          </p:spTgt>
                                        </p:tgtEl>
                                        <p:attrNameLst>
                                          <p:attrName>ppt_x</p:attrName>
                                        </p:attrNameLst>
                                      </p:cBhvr>
                                      <p:tavLst>
                                        <p:tav tm="0">
                                          <p:val>
                                            <p:strVal val="#ppt_x-.2"/>
                                          </p:val>
                                        </p:tav>
                                        <p:tav tm="100000">
                                          <p:val>
                                            <p:strVal val="#ppt_x"/>
                                          </p:val>
                                        </p:tav>
                                      </p:tavLst>
                                    </p:anim>
                                    <p:anim calcmode="lin" valueType="num">
                                      <p:cBhvr>
                                        <p:cTn id="84" dur="1000" fill="hold"/>
                                        <p:tgtEl>
                                          <p:spTgt spid="3">
                                            <p:txEl>
                                              <p:pRg st="13" end="13"/>
                                            </p:txEl>
                                          </p:spTgt>
                                        </p:tgtEl>
                                        <p:attrNameLst>
                                          <p:attrName>ppt_y</p:attrName>
                                        </p:attrNameLst>
                                      </p:cBhvr>
                                      <p:tavLst>
                                        <p:tav tm="0">
                                          <p:val>
                                            <p:strVal val="#ppt_y"/>
                                          </p:val>
                                        </p:tav>
                                        <p:tav tm="100000">
                                          <p:val>
                                            <p:strVal val="#ppt_y"/>
                                          </p:val>
                                        </p:tav>
                                      </p:tavLst>
                                    </p:anim>
                                    <p:animEffect transition="in" filter="wipe(right)" prLst="gradientSize: 0.1">
                                      <p:cBhvr>
                                        <p:cTn id="85" dur="1000"/>
                                        <p:tgtEl>
                                          <p:spTgt spid="3">
                                            <p:txEl>
                                              <p:pRg st="13" end="13"/>
                                            </p:txEl>
                                          </p:spTgt>
                                        </p:tgtEl>
                                      </p:cBhvr>
                                    </p:animEffect>
                                  </p:childTnLst>
                                </p:cTn>
                              </p:par>
                              <p:par>
                                <p:cTn id="86" presetID="29" presetClass="entr" presetSubtype="0" fill="hold" grpId="0" nodeType="withEffect">
                                  <p:stCondLst>
                                    <p:cond delay="0"/>
                                  </p:stCondLst>
                                  <p:childTnLst>
                                    <p:set>
                                      <p:cBhvr>
                                        <p:cTn id="87" dur="1" fill="hold">
                                          <p:stCondLst>
                                            <p:cond delay="0"/>
                                          </p:stCondLst>
                                        </p:cTn>
                                        <p:tgtEl>
                                          <p:spTgt spid="3">
                                            <p:txEl>
                                              <p:pRg st="14" end="14"/>
                                            </p:txEl>
                                          </p:spTgt>
                                        </p:tgtEl>
                                        <p:attrNameLst>
                                          <p:attrName>style.visibility</p:attrName>
                                        </p:attrNameLst>
                                      </p:cBhvr>
                                      <p:to>
                                        <p:strVal val="visible"/>
                                      </p:to>
                                    </p:set>
                                    <p:anim calcmode="lin" valueType="num">
                                      <p:cBhvr>
                                        <p:cTn id="88" dur="1000" fill="hold"/>
                                        <p:tgtEl>
                                          <p:spTgt spid="3">
                                            <p:txEl>
                                              <p:pRg st="14" end="14"/>
                                            </p:txEl>
                                          </p:spTgt>
                                        </p:tgtEl>
                                        <p:attrNameLst>
                                          <p:attrName>ppt_x</p:attrName>
                                        </p:attrNameLst>
                                      </p:cBhvr>
                                      <p:tavLst>
                                        <p:tav tm="0">
                                          <p:val>
                                            <p:strVal val="#ppt_x-.2"/>
                                          </p:val>
                                        </p:tav>
                                        <p:tav tm="100000">
                                          <p:val>
                                            <p:strVal val="#ppt_x"/>
                                          </p:val>
                                        </p:tav>
                                      </p:tavLst>
                                    </p:anim>
                                    <p:anim calcmode="lin" valueType="num">
                                      <p:cBhvr>
                                        <p:cTn id="89" dur="1000" fill="hold"/>
                                        <p:tgtEl>
                                          <p:spTgt spid="3">
                                            <p:txEl>
                                              <p:pRg st="14" end="14"/>
                                            </p:txEl>
                                          </p:spTgt>
                                        </p:tgtEl>
                                        <p:attrNameLst>
                                          <p:attrName>ppt_y</p:attrName>
                                        </p:attrNameLst>
                                      </p:cBhvr>
                                      <p:tavLst>
                                        <p:tav tm="0">
                                          <p:val>
                                            <p:strVal val="#ppt_y"/>
                                          </p:val>
                                        </p:tav>
                                        <p:tav tm="100000">
                                          <p:val>
                                            <p:strVal val="#ppt_y"/>
                                          </p:val>
                                        </p:tav>
                                      </p:tavLst>
                                    </p:anim>
                                    <p:animEffect transition="in" filter="wipe(right)" prLst="gradientSize: 0.1">
                                      <p:cBhvr>
                                        <p:cTn id="90" dur="1000"/>
                                        <p:tgtEl>
                                          <p:spTgt spid="3">
                                            <p:txEl>
                                              <p:pRg st="14" end="14"/>
                                            </p:txEl>
                                          </p:spTgt>
                                        </p:tgtEl>
                                      </p:cBhvr>
                                    </p:animEffect>
                                  </p:childTnLst>
                                </p:cTn>
                              </p:par>
                              <p:par>
                                <p:cTn id="91" presetID="29" presetClass="entr" presetSubtype="0" fill="hold" grpId="0" nodeType="withEffect">
                                  <p:stCondLst>
                                    <p:cond delay="0"/>
                                  </p:stCondLst>
                                  <p:childTnLst>
                                    <p:set>
                                      <p:cBhvr>
                                        <p:cTn id="92" dur="1" fill="hold">
                                          <p:stCondLst>
                                            <p:cond delay="0"/>
                                          </p:stCondLst>
                                        </p:cTn>
                                        <p:tgtEl>
                                          <p:spTgt spid="3">
                                            <p:txEl>
                                              <p:pRg st="15" end="15"/>
                                            </p:txEl>
                                          </p:spTgt>
                                        </p:tgtEl>
                                        <p:attrNameLst>
                                          <p:attrName>style.visibility</p:attrName>
                                        </p:attrNameLst>
                                      </p:cBhvr>
                                      <p:to>
                                        <p:strVal val="visible"/>
                                      </p:to>
                                    </p:set>
                                    <p:anim calcmode="lin" valueType="num">
                                      <p:cBhvr>
                                        <p:cTn id="93" dur="1000" fill="hold"/>
                                        <p:tgtEl>
                                          <p:spTgt spid="3">
                                            <p:txEl>
                                              <p:pRg st="15" end="15"/>
                                            </p:txEl>
                                          </p:spTgt>
                                        </p:tgtEl>
                                        <p:attrNameLst>
                                          <p:attrName>ppt_x</p:attrName>
                                        </p:attrNameLst>
                                      </p:cBhvr>
                                      <p:tavLst>
                                        <p:tav tm="0">
                                          <p:val>
                                            <p:strVal val="#ppt_x-.2"/>
                                          </p:val>
                                        </p:tav>
                                        <p:tav tm="100000">
                                          <p:val>
                                            <p:strVal val="#ppt_x"/>
                                          </p:val>
                                        </p:tav>
                                      </p:tavLst>
                                    </p:anim>
                                    <p:anim calcmode="lin" valueType="num">
                                      <p:cBhvr>
                                        <p:cTn id="94" dur="1000" fill="hold"/>
                                        <p:tgtEl>
                                          <p:spTgt spid="3">
                                            <p:txEl>
                                              <p:pRg st="15" end="15"/>
                                            </p:txEl>
                                          </p:spTgt>
                                        </p:tgtEl>
                                        <p:attrNameLst>
                                          <p:attrName>ppt_y</p:attrName>
                                        </p:attrNameLst>
                                      </p:cBhvr>
                                      <p:tavLst>
                                        <p:tav tm="0">
                                          <p:val>
                                            <p:strVal val="#ppt_y"/>
                                          </p:val>
                                        </p:tav>
                                        <p:tav tm="100000">
                                          <p:val>
                                            <p:strVal val="#ppt_y"/>
                                          </p:val>
                                        </p:tav>
                                      </p:tavLst>
                                    </p:anim>
                                    <p:animEffect transition="in" filter="wipe(right)" prLst="gradientSize: 0.1">
                                      <p:cBhvr>
                                        <p:cTn id="95" dur="1000"/>
                                        <p:tgtEl>
                                          <p:spTgt spid="3">
                                            <p:txEl>
                                              <p:pRg st="15" end="15"/>
                                            </p:txEl>
                                          </p:spTgt>
                                        </p:tgtEl>
                                      </p:cBhvr>
                                    </p:animEffect>
                                  </p:childTnLst>
                                </p:cTn>
                              </p:par>
                              <p:par>
                                <p:cTn id="96" presetID="29" presetClass="entr" presetSubtype="0" fill="hold" grpId="0" nodeType="withEffect">
                                  <p:stCondLst>
                                    <p:cond delay="0"/>
                                  </p:stCondLst>
                                  <p:childTnLst>
                                    <p:set>
                                      <p:cBhvr>
                                        <p:cTn id="97" dur="1" fill="hold">
                                          <p:stCondLst>
                                            <p:cond delay="0"/>
                                          </p:stCondLst>
                                        </p:cTn>
                                        <p:tgtEl>
                                          <p:spTgt spid="3">
                                            <p:txEl>
                                              <p:pRg st="16" end="16"/>
                                            </p:txEl>
                                          </p:spTgt>
                                        </p:tgtEl>
                                        <p:attrNameLst>
                                          <p:attrName>style.visibility</p:attrName>
                                        </p:attrNameLst>
                                      </p:cBhvr>
                                      <p:to>
                                        <p:strVal val="visible"/>
                                      </p:to>
                                    </p:set>
                                    <p:anim calcmode="lin" valueType="num">
                                      <p:cBhvr>
                                        <p:cTn id="98" dur="1000" fill="hold"/>
                                        <p:tgtEl>
                                          <p:spTgt spid="3">
                                            <p:txEl>
                                              <p:pRg st="16" end="16"/>
                                            </p:txEl>
                                          </p:spTgt>
                                        </p:tgtEl>
                                        <p:attrNameLst>
                                          <p:attrName>ppt_x</p:attrName>
                                        </p:attrNameLst>
                                      </p:cBhvr>
                                      <p:tavLst>
                                        <p:tav tm="0">
                                          <p:val>
                                            <p:strVal val="#ppt_x-.2"/>
                                          </p:val>
                                        </p:tav>
                                        <p:tav tm="100000">
                                          <p:val>
                                            <p:strVal val="#ppt_x"/>
                                          </p:val>
                                        </p:tav>
                                      </p:tavLst>
                                    </p:anim>
                                    <p:anim calcmode="lin" valueType="num">
                                      <p:cBhvr>
                                        <p:cTn id="99" dur="1000" fill="hold"/>
                                        <p:tgtEl>
                                          <p:spTgt spid="3">
                                            <p:txEl>
                                              <p:pRg st="16" end="16"/>
                                            </p:txEl>
                                          </p:spTgt>
                                        </p:tgtEl>
                                        <p:attrNameLst>
                                          <p:attrName>ppt_y</p:attrName>
                                        </p:attrNameLst>
                                      </p:cBhvr>
                                      <p:tavLst>
                                        <p:tav tm="0">
                                          <p:val>
                                            <p:strVal val="#ppt_y"/>
                                          </p:val>
                                        </p:tav>
                                        <p:tav tm="100000">
                                          <p:val>
                                            <p:strVal val="#ppt_y"/>
                                          </p:val>
                                        </p:tav>
                                      </p:tavLst>
                                    </p:anim>
                                    <p:animEffect transition="in" filter="wipe(right)" prLst="gradientSize: 0.1">
                                      <p:cBhvr>
                                        <p:cTn id="100" dur="1000"/>
                                        <p:tgtEl>
                                          <p:spTgt spid="3">
                                            <p:txEl>
                                              <p:pRg st="16" end="16"/>
                                            </p:txEl>
                                          </p:spTgt>
                                        </p:tgtEl>
                                      </p:cBhvr>
                                    </p:animEffect>
                                  </p:childTnLst>
                                </p:cTn>
                              </p:par>
                              <p:par>
                                <p:cTn id="101" presetID="29" presetClass="entr" presetSubtype="0" fill="hold" grpId="0" nodeType="withEffect">
                                  <p:stCondLst>
                                    <p:cond delay="0"/>
                                  </p:stCondLst>
                                  <p:childTnLst>
                                    <p:set>
                                      <p:cBhvr>
                                        <p:cTn id="102" dur="1" fill="hold">
                                          <p:stCondLst>
                                            <p:cond delay="0"/>
                                          </p:stCondLst>
                                        </p:cTn>
                                        <p:tgtEl>
                                          <p:spTgt spid="3">
                                            <p:txEl>
                                              <p:pRg st="17" end="17"/>
                                            </p:txEl>
                                          </p:spTgt>
                                        </p:tgtEl>
                                        <p:attrNameLst>
                                          <p:attrName>style.visibility</p:attrName>
                                        </p:attrNameLst>
                                      </p:cBhvr>
                                      <p:to>
                                        <p:strVal val="visible"/>
                                      </p:to>
                                    </p:set>
                                    <p:anim calcmode="lin" valueType="num">
                                      <p:cBhvr>
                                        <p:cTn id="103" dur="1000" fill="hold"/>
                                        <p:tgtEl>
                                          <p:spTgt spid="3">
                                            <p:txEl>
                                              <p:pRg st="17" end="17"/>
                                            </p:txEl>
                                          </p:spTgt>
                                        </p:tgtEl>
                                        <p:attrNameLst>
                                          <p:attrName>ppt_x</p:attrName>
                                        </p:attrNameLst>
                                      </p:cBhvr>
                                      <p:tavLst>
                                        <p:tav tm="0">
                                          <p:val>
                                            <p:strVal val="#ppt_x-.2"/>
                                          </p:val>
                                        </p:tav>
                                        <p:tav tm="100000">
                                          <p:val>
                                            <p:strVal val="#ppt_x"/>
                                          </p:val>
                                        </p:tav>
                                      </p:tavLst>
                                    </p:anim>
                                    <p:anim calcmode="lin" valueType="num">
                                      <p:cBhvr>
                                        <p:cTn id="104" dur="1000" fill="hold"/>
                                        <p:tgtEl>
                                          <p:spTgt spid="3">
                                            <p:txEl>
                                              <p:pRg st="17" end="17"/>
                                            </p:txEl>
                                          </p:spTgt>
                                        </p:tgtEl>
                                        <p:attrNameLst>
                                          <p:attrName>ppt_y</p:attrName>
                                        </p:attrNameLst>
                                      </p:cBhvr>
                                      <p:tavLst>
                                        <p:tav tm="0">
                                          <p:val>
                                            <p:strVal val="#ppt_y"/>
                                          </p:val>
                                        </p:tav>
                                        <p:tav tm="100000">
                                          <p:val>
                                            <p:strVal val="#ppt_y"/>
                                          </p:val>
                                        </p:tav>
                                      </p:tavLst>
                                    </p:anim>
                                    <p:animEffect transition="in" filter="wipe(right)" prLst="gradientSize: 0.1">
                                      <p:cBhvr>
                                        <p:cTn id="105" dur="1000"/>
                                        <p:tgtEl>
                                          <p:spTgt spid="3">
                                            <p:txEl>
                                              <p:pRg st="17" end="17"/>
                                            </p:txEl>
                                          </p:spTgt>
                                        </p:tgtEl>
                                      </p:cBhvr>
                                    </p:animEffect>
                                  </p:childTnLst>
                                </p:cTn>
                              </p:par>
                              <p:par>
                                <p:cTn id="106" presetID="29" presetClass="entr" presetSubtype="0" fill="hold" grpId="0" nodeType="withEffect">
                                  <p:stCondLst>
                                    <p:cond delay="0"/>
                                  </p:stCondLst>
                                  <p:childTnLst>
                                    <p:set>
                                      <p:cBhvr>
                                        <p:cTn id="107" dur="1" fill="hold">
                                          <p:stCondLst>
                                            <p:cond delay="0"/>
                                          </p:stCondLst>
                                        </p:cTn>
                                        <p:tgtEl>
                                          <p:spTgt spid="3">
                                            <p:txEl>
                                              <p:pRg st="18" end="18"/>
                                            </p:txEl>
                                          </p:spTgt>
                                        </p:tgtEl>
                                        <p:attrNameLst>
                                          <p:attrName>style.visibility</p:attrName>
                                        </p:attrNameLst>
                                      </p:cBhvr>
                                      <p:to>
                                        <p:strVal val="visible"/>
                                      </p:to>
                                    </p:set>
                                    <p:anim calcmode="lin" valueType="num">
                                      <p:cBhvr>
                                        <p:cTn id="108" dur="1000" fill="hold"/>
                                        <p:tgtEl>
                                          <p:spTgt spid="3">
                                            <p:txEl>
                                              <p:pRg st="18" end="18"/>
                                            </p:txEl>
                                          </p:spTgt>
                                        </p:tgtEl>
                                        <p:attrNameLst>
                                          <p:attrName>ppt_x</p:attrName>
                                        </p:attrNameLst>
                                      </p:cBhvr>
                                      <p:tavLst>
                                        <p:tav tm="0">
                                          <p:val>
                                            <p:strVal val="#ppt_x-.2"/>
                                          </p:val>
                                        </p:tav>
                                        <p:tav tm="100000">
                                          <p:val>
                                            <p:strVal val="#ppt_x"/>
                                          </p:val>
                                        </p:tav>
                                      </p:tavLst>
                                    </p:anim>
                                    <p:anim calcmode="lin" valueType="num">
                                      <p:cBhvr>
                                        <p:cTn id="109" dur="1000" fill="hold"/>
                                        <p:tgtEl>
                                          <p:spTgt spid="3">
                                            <p:txEl>
                                              <p:pRg st="18" end="18"/>
                                            </p:txEl>
                                          </p:spTgt>
                                        </p:tgtEl>
                                        <p:attrNameLst>
                                          <p:attrName>ppt_y</p:attrName>
                                        </p:attrNameLst>
                                      </p:cBhvr>
                                      <p:tavLst>
                                        <p:tav tm="0">
                                          <p:val>
                                            <p:strVal val="#ppt_y"/>
                                          </p:val>
                                        </p:tav>
                                        <p:tav tm="100000">
                                          <p:val>
                                            <p:strVal val="#ppt_y"/>
                                          </p:val>
                                        </p:tav>
                                      </p:tavLst>
                                    </p:anim>
                                    <p:animEffect transition="in" filter="wipe(right)" prLst="gradientSize: 0.1">
                                      <p:cBhvr>
                                        <p:cTn id="110" dur="1000"/>
                                        <p:tgtEl>
                                          <p:spTgt spid="3">
                                            <p:txEl>
                                              <p:pRg st="18" end="18"/>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9" presetClass="entr" presetSubtype="0" fill="hold" grpId="0" nodeType="clickEffect">
                                  <p:stCondLst>
                                    <p:cond delay="0"/>
                                  </p:stCondLst>
                                  <p:childTnLst>
                                    <p:set>
                                      <p:cBhvr>
                                        <p:cTn id="114" dur="1" fill="hold">
                                          <p:stCondLst>
                                            <p:cond delay="0"/>
                                          </p:stCondLst>
                                        </p:cTn>
                                        <p:tgtEl>
                                          <p:spTgt spid="3">
                                            <p:txEl>
                                              <p:pRg st="19" end="19"/>
                                            </p:txEl>
                                          </p:spTgt>
                                        </p:tgtEl>
                                        <p:attrNameLst>
                                          <p:attrName>style.visibility</p:attrName>
                                        </p:attrNameLst>
                                      </p:cBhvr>
                                      <p:to>
                                        <p:strVal val="visible"/>
                                      </p:to>
                                    </p:set>
                                    <p:anim calcmode="lin" valueType="num">
                                      <p:cBhvr>
                                        <p:cTn id="115" dur="1000" fill="hold"/>
                                        <p:tgtEl>
                                          <p:spTgt spid="3">
                                            <p:txEl>
                                              <p:pRg st="19" end="19"/>
                                            </p:txEl>
                                          </p:spTgt>
                                        </p:tgtEl>
                                        <p:attrNameLst>
                                          <p:attrName>ppt_x</p:attrName>
                                        </p:attrNameLst>
                                      </p:cBhvr>
                                      <p:tavLst>
                                        <p:tav tm="0">
                                          <p:val>
                                            <p:strVal val="#ppt_x-.2"/>
                                          </p:val>
                                        </p:tav>
                                        <p:tav tm="100000">
                                          <p:val>
                                            <p:strVal val="#ppt_x"/>
                                          </p:val>
                                        </p:tav>
                                      </p:tavLst>
                                    </p:anim>
                                    <p:anim calcmode="lin" valueType="num">
                                      <p:cBhvr>
                                        <p:cTn id="116" dur="1000" fill="hold"/>
                                        <p:tgtEl>
                                          <p:spTgt spid="3">
                                            <p:txEl>
                                              <p:pRg st="19" end="19"/>
                                            </p:txEl>
                                          </p:spTgt>
                                        </p:tgtEl>
                                        <p:attrNameLst>
                                          <p:attrName>ppt_y</p:attrName>
                                        </p:attrNameLst>
                                      </p:cBhvr>
                                      <p:tavLst>
                                        <p:tav tm="0">
                                          <p:val>
                                            <p:strVal val="#ppt_y"/>
                                          </p:val>
                                        </p:tav>
                                        <p:tav tm="100000">
                                          <p:val>
                                            <p:strVal val="#ppt_y"/>
                                          </p:val>
                                        </p:tav>
                                      </p:tavLst>
                                    </p:anim>
                                    <p:animEffect transition="in" filter="wipe(right)" prLst="gradientSize: 0.1">
                                      <p:cBhvr>
                                        <p:cTn id="117" dur="1000"/>
                                        <p:tgtEl>
                                          <p:spTgt spid="3">
                                            <p:txEl>
                                              <p:pRg st="19" end="19"/>
                                            </p:txEl>
                                          </p:spTgt>
                                        </p:tgtEl>
                                      </p:cBhvr>
                                    </p:animEffect>
                                  </p:childTnLst>
                                </p:cTn>
                              </p:par>
                              <p:par>
                                <p:cTn id="118" presetID="29" presetClass="entr" presetSubtype="0" fill="hold" grpId="0" nodeType="withEffect">
                                  <p:stCondLst>
                                    <p:cond delay="0"/>
                                  </p:stCondLst>
                                  <p:childTnLst>
                                    <p:set>
                                      <p:cBhvr>
                                        <p:cTn id="119" dur="1" fill="hold">
                                          <p:stCondLst>
                                            <p:cond delay="0"/>
                                          </p:stCondLst>
                                        </p:cTn>
                                        <p:tgtEl>
                                          <p:spTgt spid="3">
                                            <p:txEl>
                                              <p:pRg st="20" end="20"/>
                                            </p:txEl>
                                          </p:spTgt>
                                        </p:tgtEl>
                                        <p:attrNameLst>
                                          <p:attrName>style.visibility</p:attrName>
                                        </p:attrNameLst>
                                      </p:cBhvr>
                                      <p:to>
                                        <p:strVal val="visible"/>
                                      </p:to>
                                    </p:set>
                                    <p:anim calcmode="lin" valueType="num">
                                      <p:cBhvr>
                                        <p:cTn id="120" dur="1000" fill="hold"/>
                                        <p:tgtEl>
                                          <p:spTgt spid="3">
                                            <p:txEl>
                                              <p:pRg st="20" end="20"/>
                                            </p:txEl>
                                          </p:spTgt>
                                        </p:tgtEl>
                                        <p:attrNameLst>
                                          <p:attrName>ppt_x</p:attrName>
                                        </p:attrNameLst>
                                      </p:cBhvr>
                                      <p:tavLst>
                                        <p:tav tm="0">
                                          <p:val>
                                            <p:strVal val="#ppt_x-.2"/>
                                          </p:val>
                                        </p:tav>
                                        <p:tav tm="100000">
                                          <p:val>
                                            <p:strVal val="#ppt_x"/>
                                          </p:val>
                                        </p:tav>
                                      </p:tavLst>
                                    </p:anim>
                                    <p:anim calcmode="lin" valueType="num">
                                      <p:cBhvr>
                                        <p:cTn id="121" dur="1000" fill="hold"/>
                                        <p:tgtEl>
                                          <p:spTgt spid="3">
                                            <p:txEl>
                                              <p:pRg st="20" end="20"/>
                                            </p:txEl>
                                          </p:spTgt>
                                        </p:tgtEl>
                                        <p:attrNameLst>
                                          <p:attrName>ppt_y</p:attrName>
                                        </p:attrNameLst>
                                      </p:cBhvr>
                                      <p:tavLst>
                                        <p:tav tm="0">
                                          <p:val>
                                            <p:strVal val="#ppt_y"/>
                                          </p:val>
                                        </p:tav>
                                        <p:tav tm="100000">
                                          <p:val>
                                            <p:strVal val="#ppt_y"/>
                                          </p:val>
                                        </p:tav>
                                      </p:tavLst>
                                    </p:anim>
                                    <p:animEffect transition="in" filter="wipe(right)" prLst="gradientSize: 0.1">
                                      <p:cBhvr>
                                        <p:cTn id="122" dur="1000"/>
                                        <p:tgtEl>
                                          <p:spTgt spid="3">
                                            <p:txEl>
                                              <p:pRg st="20" end="20"/>
                                            </p:txEl>
                                          </p:spTgt>
                                        </p:tgtEl>
                                      </p:cBhvr>
                                    </p:animEffect>
                                  </p:childTnLst>
                                </p:cTn>
                              </p:par>
                              <p:par>
                                <p:cTn id="123" presetID="29" presetClass="entr" presetSubtype="0" fill="hold" grpId="0" nodeType="withEffect">
                                  <p:stCondLst>
                                    <p:cond delay="0"/>
                                  </p:stCondLst>
                                  <p:childTnLst>
                                    <p:set>
                                      <p:cBhvr>
                                        <p:cTn id="124" dur="1" fill="hold">
                                          <p:stCondLst>
                                            <p:cond delay="0"/>
                                          </p:stCondLst>
                                        </p:cTn>
                                        <p:tgtEl>
                                          <p:spTgt spid="3">
                                            <p:txEl>
                                              <p:pRg st="21" end="21"/>
                                            </p:txEl>
                                          </p:spTgt>
                                        </p:tgtEl>
                                        <p:attrNameLst>
                                          <p:attrName>style.visibility</p:attrName>
                                        </p:attrNameLst>
                                      </p:cBhvr>
                                      <p:to>
                                        <p:strVal val="visible"/>
                                      </p:to>
                                    </p:set>
                                    <p:anim calcmode="lin" valueType="num">
                                      <p:cBhvr>
                                        <p:cTn id="125" dur="1000" fill="hold"/>
                                        <p:tgtEl>
                                          <p:spTgt spid="3">
                                            <p:txEl>
                                              <p:pRg st="21" end="21"/>
                                            </p:txEl>
                                          </p:spTgt>
                                        </p:tgtEl>
                                        <p:attrNameLst>
                                          <p:attrName>ppt_x</p:attrName>
                                        </p:attrNameLst>
                                      </p:cBhvr>
                                      <p:tavLst>
                                        <p:tav tm="0">
                                          <p:val>
                                            <p:strVal val="#ppt_x-.2"/>
                                          </p:val>
                                        </p:tav>
                                        <p:tav tm="100000">
                                          <p:val>
                                            <p:strVal val="#ppt_x"/>
                                          </p:val>
                                        </p:tav>
                                      </p:tavLst>
                                    </p:anim>
                                    <p:anim calcmode="lin" valueType="num">
                                      <p:cBhvr>
                                        <p:cTn id="126" dur="1000" fill="hold"/>
                                        <p:tgtEl>
                                          <p:spTgt spid="3">
                                            <p:txEl>
                                              <p:pRg st="21" end="21"/>
                                            </p:txEl>
                                          </p:spTgt>
                                        </p:tgtEl>
                                        <p:attrNameLst>
                                          <p:attrName>ppt_y</p:attrName>
                                        </p:attrNameLst>
                                      </p:cBhvr>
                                      <p:tavLst>
                                        <p:tav tm="0">
                                          <p:val>
                                            <p:strVal val="#ppt_y"/>
                                          </p:val>
                                        </p:tav>
                                        <p:tav tm="100000">
                                          <p:val>
                                            <p:strVal val="#ppt_y"/>
                                          </p:val>
                                        </p:tav>
                                      </p:tavLst>
                                    </p:anim>
                                    <p:animEffect transition="in" filter="wipe(right)" prLst="gradientSize: 0.1">
                                      <p:cBhvr>
                                        <p:cTn id="127" dur="1000"/>
                                        <p:tgtEl>
                                          <p:spTgt spid="3">
                                            <p:txEl>
                                              <p:pRg st="21" end="21"/>
                                            </p:txEl>
                                          </p:spTgt>
                                        </p:tgtEl>
                                      </p:cBhvr>
                                    </p:animEffect>
                                  </p:childTnLst>
                                </p:cTn>
                              </p:par>
                              <p:par>
                                <p:cTn id="128" presetID="29" presetClass="entr" presetSubtype="0" fill="hold" grpId="0" nodeType="withEffect">
                                  <p:stCondLst>
                                    <p:cond delay="0"/>
                                  </p:stCondLst>
                                  <p:childTnLst>
                                    <p:set>
                                      <p:cBhvr>
                                        <p:cTn id="129" dur="1" fill="hold">
                                          <p:stCondLst>
                                            <p:cond delay="0"/>
                                          </p:stCondLst>
                                        </p:cTn>
                                        <p:tgtEl>
                                          <p:spTgt spid="3">
                                            <p:txEl>
                                              <p:pRg st="22" end="22"/>
                                            </p:txEl>
                                          </p:spTgt>
                                        </p:tgtEl>
                                        <p:attrNameLst>
                                          <p:attrName>style.visibility</p:attrName>
                                        </p:attrNameLst>
                                      </p:cBhvr>
                                      <p:to>
                                        <p:strVal val="visible"/>
                                      </p:to>
                                    </p:set>
                                    <p:anim calcmode="lin" valueType="num">
                                      <p:cBhvr>
                                        <p:cTn id="130" dur="1000" fill="hold"/>
                                        <p:tgtEl>
                                          <p:spTgt spid="3">
                                            <p:txEl>
                                              <p:pRg st="22" end="22"/>
                                            </p:txEl>
                                          </p:spTgt>
                                        </p:tgtEl>
                                        <p:attrNameLst>
                                          <p:attrName>ppt_x</p:attrName>
                                        </p:attrNameLst>
                                      </p:cBhvr>
                                      <p:tavLst>
                                        <p:tav tm="0">
                                          <p:val>
                                            <p:strVal val="#ppt_x-.2"/>
                                          </p:val>
                                        </p:tav>
                                        <p:tav tm="100000">
                                          <p:val>
                                            <p:strVal val="#ppt_x"/>
                                          </p:val>
                                        </p:tav>
                                      </p:tavLst>
                                    </p:anim>
                                    <p:anim calcmode="lin" valueType="num">
                                      <p:cBhvr>
                                        <p:cTn id="131" dur="1000" fill="hold"/>
                                        <p:tgtEl>
                                          <p:spTgt spid="3">
                                            <p:txEl>
                                              <p:pRg st="22" end="22"/>
                                            </p:txEl>
                                          </p:spTgt>
                                        </p:tgtEl>
                                        <p:attrNameLst>
                                          <p:attrName>ppt_y</p:attrName>
                                        </p:attrNameLst>
                                      </p:cBhvr>
                                      <p:tavLst>
                                        <p:tav tm="0">
                                          <p:val>
                                            <p:strVal val="#ppt_y"/>
                                          </p:val>
                                        </p:tav>
                                        <p:tav tm="100000">
                                          <p:val>
                                            <p:strVal val="#ppt_y"/>
                                          </p:val>
                                        </p:tav>
                                      </p:tavLst>
                                    </p:anim>
                                    <p:animEffect transition="in" filter="wipe(right)" prLst="gradientSize: 0.1">
                                      <p:cBhvr>
                                        <p:cTn id="132" dur="1000"/>
                                        <p:tgtEl>
                                          <p:spTgt spid="3">
                                            <p:txEl>
                                              <p:pRg st="22" end="22"/>
                                            </p:txEl>
                                          </p:spTgt>
                                        </p:tgtEl>
                                      </p:cBhvr>
                                    </p:animEffect>
                                  </p:childTnLst>
                                </p:cTn>
                              </p:par>
                              <p:par>
                                <p:cTn id="133" presetID="29" presetClass="entr" presetSubtype="0" fill="hold" grpId="0" nodeType="withEffect">
                                  <p:stCondLst>
                                    <p:cond delay="0"/>
                                  </p:stCondLst>
                                  <p:childTnLst>
                                    <p:set>
                                      <p:cBhvr>
                                        <p:cTn id="134" dur="1" fill="hold">
                                          <p:stCondLst>
                                            <p:cond delay="0"/>
                                          </p:stCondLst>
                                        </p:cTn>
                                        <p:tgtEl>
                                          <p:spTgt spid="3">
                                            <p:txEl>
                                              <p:pRg st="23" end="23"/>
                                            </p:txEl>
                                          </p:spTgt>
                                        </p:tgtEl>
                                        <p:attrNameLst>
                                          <p:attrName>style.visibility</p:attrName>
                                        </p:attrNameLst>
                                      </p:cBhvr>
                                      <p:to>
                                        <p:strVal val="visible"/>
                                      </p:to>
                                    </p:set>
                                    <p:anim calcmode="lin" valueType="num">
                                      <p:cBhvr>
                                        <p:cTn id="135" dur="1000" fill="hold"/>
                                        <p:tgtEl>
                                          <p:spTgt spid="3">
                                            <p:txEl>
                                              <p:pRg st="23" end="23"/>
                                            </p:txEl>
                                          </p:spTgt>
                                        </p:tgtEl>
                                        <p:attrNameLst>
                                          <p:attrName>ppt_x</p:attrName>
                                        </p:attrNameLst>
                                      </p:cBhvr>
                                      <p:tavLst>
                                        <p:tav tm="0">
                                          <p:val>
                                            <p:strVal val="#ppt_x-.2"/>
                                          </p:val>
                                        </p:tav>
                                        <p:tav tm="100000">
                                          <p:val>
                                            <p:strVal val="#ppt_x"/>
                                          </p:val>
                                        </p:tav>
                                      </p:tavLst>
                                    </p:anim>
                                    <p:anim calcmode="lin" valueType="num">
                                      <p:cBhvr>
                                        <p:cTn id="136" dur="1000" fill="hold"/>
                                        <p:tgtEl>
                                          <p:spTgt spid="3">
                                            <p:txEl>
                                              <p:pRg st="23" end="23"/>
                                            </p:txEl>
                                          </p:spTgt>
                                        </p:tgtEl>
                                        <p:attrNameLst>
                                          <p:attrName>ppt_y</p:attrName>
                                        </p:attrNameLst>
                                      </p:cBhvr>
                                      <p:tavLst>
                                        <p:tav tm="0">
                                          <p:val>
                                            <p:strVal val="#ppt_y"/>
                                          </p:val>
                                        </p:tav>
                                        <p:tav tm="100000">
                                          <p:val>
                                            <p:strVal val="#ppt_y"/>
                                          </p:val>
                                        </p:tav>
                                      </p:tavLst>
                                    </p:anim>
                                    <p:animEffect transition="in" filter="wipe(right)" prLst="gradientSize: 0.1">
                                      <p:cBhvr>
                                        <p:cTn id="137" dur="1000"/>
                                        <p:tgtEl>
                                          <p:spTgt spid="3">
                                            <p:txEl>
                                              <p:pRg st="23" end="23"/>
                                            </p:txEl>
                                          </p:spTgt>
                                        </p:tgtEl>
                                      </p:cBhvr>
                                    </p:animEffect>
                                  </p:childTnLst>
                                </p:cTn>
                              </p:par>
                              <p:par>
                                <p:cTn id="138" presetID="29" presetClass="entr" presetSubtype="0" fill="hold" grpId="0" nodeType="withEffect">
                                  <p:stCondLst>
                                    <p:cond delay="0"/>
                                  </p:stCondLst>
                                  <p:childTnLst>
                                    <p:set>
                                      <p:cBhvr>
                                        <p:cTn id="139" dur="1" fill="hold">
                                          <p:stCondLst>
                                            <p:cond delay="0"/>
                                          </p:stCondLst>
                                        </p:cTn>
                                        <p:tgtEl>
                                          <p:spTgt spid="3">
                                            <p:txEl>
                                              <p:pRg st="24" end="24"/>
                                            </p:txEl>
                                          </p:spTgt>
                                        </p:tgtEl>
                                        <p:attrNameLst>
                                          <p:attrName>style.visibility</p:attrName>
                                        </p:attrNameLst>
                                      </p:cBhvr>
                                      <p:to>
                                        <p:strVal val="visible"/>
                                      </p:to>
                                    </p:set>
                                    <p:anim calcmode="lin" valueType="num">
                                      <p:cBhvr>
                                        <p:cTn id="140" dur="1000" fill="hold"/>
                                        <p:tgtEl>
                                          <p:spTgt spid="3">
                                            <p:txEl>
                                              <p:pRg st="24" end="24"/>
                                            </p:txEl>
                                          </p:spTgt>
                                        </p:tgtEl>
                                        <p:attrNameLst>
                                          <p:attrName>ppt_x</p:attrName>
                                        </p:attrNameLst>
                                      </p:cBhvr>
                                      <p:tavLst>
                                        <p:tav tm="0">
                                          <p:val>
                                            <p:strVal val="#ppt_x-.2"/>
                                          </p:val>
                                        </p:tav>
                                        <p:tav tm="100000">
                                          <p:val>
                                            <p:strVal val="#ppt_x"/>
                                          </p:val>
                                        </p:tav>
                                      </p:tavLst>
                                    </p:anim>
                                    <p:anim calcmode="lin" valueType="num">
                                      <p:cBhvr>
                                        <p:cTn id="141" dur="1000" fill="hold"/>
                                        <p:tgtEl>
                                          <p:spTgt spid="3">
                                            <p:txEl>
                                              <p:pRg st="24" end="24"/>
                                            </p:txEl>
                                          </p:spTgt>
                                        </p:tgtEl>
                                        <p:attrNameLst>
                                          <p:attrName>ppt_y</p:attrName>
                                        </p:attrNameLst>
                                      </p:cBhvr>
                                      <p:tavLst>
                                        <p:tav tm="0">
                                          <p:val>
                                            <p:strVal val="#ppt_y"/>
                                          </p:val>
                                        </p:tav>
                                        <p:tav tm="100000">
                                          <p:val>
                                            <p:strVal val="#ppt_y"/>
                                          </p:val>
                                        </p:tav>
                                      </p:tavLst>
                                    </p:anim>
                                    <p:animEffect transition="in" filter="wipe(right)" prLst="gradientSize: 0.1">
                                      <p:cBhvr>
                                        <p:cTn id="142" dur="1000"/>
                                        <p:tgtEl>
                                          <p:spTgt spid="3">
                                            <p:txEl>
                                              <p:pRg st="24" end="24"/>
                                            </p:txEl>
                                          </p:spTgt>
                                        </p:tgtEl>
                                      </p:cBhvr>
                                    </p:animEffect>
                                  </p:childTnLst>
                                </p:cTn>
                              </p:par>
                            </p:childTnLst>
                          </p:cTn>
                        </p:par>
                      </p:childTnLst>
                    </p:cTn>
                  </p:par>
                  <p:par>
                    <p:cTn id="143" fill="hold">
                      <p:stCondLst>
                        <p:cond delay="indefinite"/>
                      </p:stCondLst>
                      <p:childTnLst>
                        <p:par>
                          <p:cTn id="144" fill="hold">
                            <p:stCondLst>
                              <p:cond delay="0"/>
                            </p:stCondLst>
                            <p:childTnLst>
                              <p:par>
                                <p:cTn id="145" presetID="29" presetClass="entr" presetSubtype="0" fill="hold" grpId="0" nodeType="clickEffect">
                                  <p:stCondLst>
                                    <p:cond delay="0"/>
                                  </p:stCondLst>
                                  <p:childTnLst>
                                    <p:set>
                                      <p:cBhvr>
                                        <p:cTn id="146" dur="1" fill="hold">
                                          <p:stCondLst>
                                            <p:cond delay="0"/>
                                          </p:stCondLst>
                                        </p:cTn>
                                        <p:tgtEl>
                                          <p:spTgt spid="3">
                                            <p:txEl>
                                              <p:pRg st="25" end="25"/>
                                            </p:txEl>
                                          </p:spTgt>
                                        </p:tgtEl>
                                        <p:attrNameLst>
                                          <p:attrName>style.visibility</p:attrName>
                                        </p:attrNameLst>
                                      </p:cBhvr>
                                      <p:to>
                                        <p:strVal val="visible"/>
                                      </p:to>
                                    </p:set>
                                    <p:anim calcmode="lin" valueType="num">
                                      <p:cBhvr>
                                        <p:cTn id="147" dur="1000" fill="hold"/>
                                        <p:tgtEl>
                                          <p:spTgt spid="3">
                                            <p:txEl>
                                              <p:pRg st="25" end="25"/>
                                            </p:txEl>
                                          </p:spTgt>
                                        </p:tgtEl>
                                        <p:attrNameLst>
                                          <p:attrName>ppt_x</p:attrName>
                                        </p:attrNameLst>
                                      </p:cBhvr>
                                      <p:tavLst>
                                        <p:tav tm="0">
                                          <p:val>
                                            <p:strVal val="#ppt_x-.2"/>
                                          </p:val>
                                        </p:tav>
                                        <p:tav tm="100000">
                                          <p:val>
                                            <p:strVal val="#ppt_x"/>
                                          </p:val>
                                        </p:tav>
                                      </p:tavLst>
                                    </p:anim>
                                    <p:anim calcmode="lin" valueType="num">
                                      <p:cBhvr>
                                        <p:cTn id="148" dur="1000" fill="hold"/>
                                        <p:tgtEl>
                                          <p:spTgt spid="3">
                                            <p:txEl>
                                              <p:pRg st="25" end="25"/>
                                            </p:txEl>
                                          </p:spTgt>
                                        </p:tgtEl>
                                        <p:attrNameLst>
                                          <p:attrName>ppt_y</p:attrName>
                                        </p:attrNameLst>
                                      </p:cBhvr>
                                      <p:tavLst>
                                        <p:tav tm="0">
                                          <p:val>
                                            <p:strVal val="#ppt_y"/>
                                          </p:val>
                                        </p:tav>
                                        <p:tav tm="100000">
                                          <p:val>
                                            <p:strVal val="#ppt_y"/>
                                          </p:val>
                                        </p:tav>
                                      </p:tavLst>
                                    </p:anim>
                                    <p:animEffect transition="in" filter="wipe(right)" prLst="gradientSize: 0.1">
                                      <p:cBhvr>
                                        <p:cTn id="149" dur="1000"/>
                                        <p:tgtEl>
                                          <p:spTgt spid="3">
                                            <p:txEl>
                                              <p:pRg st="25" end="25"/>
                                            </p:txEl>
                                          </p:spTgt>
                                        </p:tgtEl>
                                      </p:cBhvr>
                                    </p:animEffect>
                                  </p:childTnLst>
                                </p:cTn>
                              </p:par>
                              <p:par>
                                <p:cTn id="150" presetID="29" presetClass="entr" presetSubtype="0" fill="hold" grpId="0" nodeType="withEffect">
                                  <p:stCondLst>
                                    <p:cond delay="0"/>
                                  </p:stCondLst>
                                  <p:childTnLst>
                                    <p:set>
                                      <p:cBhvr>
                                        <p:cTn id="151" dur="1" fill="hold">
                                          <p:stCondLst>
                                            <p:cond delay="0"/>
                                          </p:stCondLst>
                                        </p:cTn>
                                        <p:tgtEl>
                                          <p:spTgt spid="3">
                                            <p:txEl>
                                              <p:pRg st="26" end="26"/>
                                            </p:txEl>
                                          </p:spTgt>
                                        </p:tgtEl>
                                        <p:attrNameLst>
                                          <p:attrName>style.visibility</p:attrName>
                                        </p:attrNameLst>
                                      </p:cBhvr>
                                      <p:to>
                                        <p:strVal val="visible"/>
                                      </p:to>
                                    </p:set>
                                    <p:anim calcmode="lin" valueType="num">
                                      <p:cBhvr>
                                        <p:cTn id="152" dur="1000" fill="hold"/>
                                        <p:tgtEl>
                                          <p:spTgt spid="3">
                                            <p:txEl>
                                              <p:pRg st="26" end="26"/>
                                            </p:txEl>
                                          </p:spTgt>
                                        </p:tgtEl>
                                        <p:attrNameLst>
                                          <p:attrName>ppt_x</p:attrName>
                                        </p:attrNameLst>
                                      </p:cBhvr>
                                      <p:tavLst>
                                        <p:tav tm="0">
                                          <p:val>
                                            <p:strVal val="#ppt_x-.2"/>
                                          </p:val>
                                        </p:tav>
                                        <p:tav tm="100000">
                                          <p:val>
                                            <p:strVal val="#ppt_x"/>
                                          </p:val>
                                        </p:tav>
                                      </p:tavLst>
                                    </p:anim>
                                    <p:anim calcmode="lin" valueType="num">
                                      <p:cBhvr>
                                        <p:cTn id="153" dur="1000" fill="hold"/>
                                        <p:tgtEl>
                                          <p:spTgt spid="3">
                                            <p:txEl>
                                              <p:pRg st="26" end="26"/>
                                            </p:txEl>
                                          </p:spTgt>
                                        </p:tgtEl>
                                        <p:attrNameLst>
                                          <p:attrName>ppt_y</p:attrName>
                                        </p:attrNameLst>
                                      </p:cBhvr>
                                      <p:tavLst>
                                        <p:tav tm="0">
                                          <p:val>
                                            <p:strVal val="#ppt_y"/>
                                          </p:val>
                                        </p:tav>
                                        <p:tav tm="100000">
                                          <p:val>
                                            <p:strVal val="#ppt_y"/>
                                          </p:val>
                                        </p:tav>
                                      </p:tavLst>
                                    </p:anim>
                                    <p:animEffect transition="in" filter="wipe(right)" prLst="gradientSize: 0.1">
                                      <p:cBhvr>
                                        <p:cTn id="154" dur="1000"/>
                                        <p:tgtEl>
                                          <p:spTgt spid="3">
                                            <p:txEl>
                                              <p:pRg st="26" end="26"/>
                                            </p:txEl>
                                          </p:spTgt>
                                        </p:tgtEl>
                                      </p:cBhvr>
                                    </p:animEffect>
                                  </p:childTnLst>
                                </p:cTn>
                              </p:par>
                              <p:par>
                                <p:cTn id="155" presetID="29" presetClass="entr" presetSubtype="0" fill="hold" grpId="0" nodeType="withEffect">
                                  <p:stCondLst>
                                    <p:cond delay="0"/>
                                  </p:stCondLst>
                                  <p:childTnLst>
                                    <p:set>
                                      <p:cBhvr>
                                        <p:cTn id="156" dur="1" fill="hold">
                                          <p:stCondLst>
                                            <p:cond delay="0"/>
                                          </p:stCondLst>
                                        </p:cTn>
                                        <p:tgtEl>
                                          <p:spTgt spid="3">
                                            <p:txEl>
                                              <p:pRg st="27" end="27"/>
                                            </p:txEl>
                                          </p:spTgt>
                                        </p:tgtEl>
                                        <p:attrNameLst>
                                          <p:attrName>style.visibility</p:attrName>
                                        </p:attrNameLst>
                                      </p:cBhvr>
                                      <p:to>
                                        <p:strVal val="visible"/>
                                      </p:to>
                                    </p:set>
                                    <p:anim calcmode="lin" valueType="num">
                                      <p:cBhvr>
                                        <p:cTn id="157" dur="1000" fill="hold"/>
                                        <p:tgtEl>
                                          <p:spTgt spid="3">
                                            <p:txEl>
                                              <p:pRg st="27" end="27"/>
                                            </p:txEl>
                                          </p:spTgt>
                                        </p:tgtEl>
                                        <p:attrNameLst>
                                          <p:attrName>ppt_x</p:attrName>
                                        </p:attrNameLst>
                                      </p:cBhvr>
                                      <p:tavLst>
                                        <p:tav tm="0">
                                          <p:val>
                                            <p:strVal val="#ppt_x-.2"/>
                                          </p:val>
                                        </p:tav>
                                        <p:tav tm="100000">
                                          <p:val>
                                            <p:strVal val="#ppt_x"/>
                                          </p:val>
                                        </p:tav>
                                      </p:tavLst>
                                    </p:anim>
                                    <p:anim calcmode="lin" valueType="num">
                                      <p:cBhvr>
                                        <p:cTn id="158" dur="1000" fill="hold"/>
                                        <p:tgtEl>
                                          <p:spTgt spid="3">
                                            <p:txEl>
                                              <p:pRg st="27" end="27"/>
                                            </p:txEl>
                                          </p:spTgt>
                                        </p:tgtEl>
                                        <p:attrNameLst>
                                          <p:attrName>ppt_y</p:attrName>
                                        </p:attrNameLst>
                                      </p:cBhvr>
                                      <p:tavLst>
                                        <p:tav tm="0">
                                          <p:val>
                                            <p:strVal val="#ppt_y"/>
                                          </p:val>
                                        </p:tav>
                                        <p:tav tm="100000">
                                          <p:val>
                                            <p:strVal val="#ppt_y"/>
                                          </p:val>
                                        </p:tav>
                                      </p:tavLst>
                                    </p:anim>
                                    <p:animEffect transition="in" filter="wipe(right)" prLst="gradientSize: 0.1">
                                      <p:cBhvr>
                                        <p:cTn id="159" dur="1000"/>
                                        <p:tgtEl>
                                          <p:spTgt spid="3">
                                            <p:txEl>
                                              <p:pRg st="27" end="27"/>
                                            </p:txEl>
                                          </p:spTgt>
                                        </p:tgtEl>
                                      </p:cBhvr>
                                    </p:animEffect>
                                  </p:childTnLst>
                                </p:cTn>
                              </p:par>
                              <p:par>
                                <p:cTn id="160" presetID="29" presetClass="entr" presetSubtype="0" fill="hold" grpId="0" nodeType="withEffect">
                                  <p:stCondLst>
                                    <p:cond delay="0"/>
                                  </p:stCondLst>
                                  <p:childTnLst>
                                    <p:set>
                                      <p:cBhvr>
                                        <p:cTn id="161" dur="1" fill="hold">
                                          <p:stCondLst>
                                            <p:cond delay="0"/>
                                          </p:stCondLst>
                                        </p:cTn>
                                        <p:tgtEl>
                                          <p:spTgt spid="3">
                                            <p:txEl>
                                              <p:pRg st="28" end="28"/>
                                            </p:txEl>
                                          </p:spTgt>
                                        </p:tgtEl>
                                        <p:attrNameLst>
                                          <p:attrName>style.visibility</p:attrName>
                                        </p:attrNameLst>
                                      </p:cBhvr>
                                      <p:to>
                                        <p:strVal val="visible"/>
                                      </p:to>
                                    </p:set>
                                    <p:anim calcmode="lin" valueType="num">
                                      <p:cBhvr>
                                        <p:cTn id="162" dur="1000" fill="hold"/>
                                        <p:tgtEl>
                                          <p:spTgt spid="3">
                                            <p:txEl>
                                              <p:pRg st="28" end="28"/>
                                            </p:txEl>
                                          </p:spTgt>
                                        </p:tgtEl>
                                        <p:attrNameLst>
                                          <p:attrName>ppt_x</p:attrName>
                                        </p:attrNameLst>
                                      </p:cBhvr>
                                      <p:tavLst>
                                        <p:tav tm="0">
                                          <p:val>
                                            <p:strVal val="#ppt_x-.2"/>
                                          </p:val>
                                        </p:tav>
                                        <p:tav tm="100000">
                                          <p:val>
                                            <p:strVal val="#ppt_x"/>
                                          </p:val>
                                        </p:tav>
                                      </p:tavLst>
                                    </p:anim>
                                    <p:anim calcmode="lin" valueType="num">
                                      <p:cBhvr>
                                        <p:cTn id="163" dur="1000" fill="hold"/>
                                        <p:tgtEl>
                                          <p:spTgt spid="3">
                                            <p:txEl>
                                              <p:pRg st="28" end="28"/>
                                            </p:txEl>
                                          </p:spTgt>
                                        </p:tgtEl>
                                        <p:attrNameLst>
                                          <p:attrName>ppt_y</p:attrName>
                                        </p:attrNameLst>
                                      </p:cBhvr>
                                      <p:tavLst>
                                        <p:tav tm="0">
                                          <p:val>
                                            <p:strVal val="#ppt_y"/>
                                          </p:val>
                                        </p:tav>
                                        <p:tav tm="100000">
                                          <p:val>
                                            <p:strVal val="#ppt_y"/>
                                          </p:val>
                                        </p:tav>
                                      </p:tavLst>
                                    </p:anim>
                                    <p:animEffect transition="in" filter="wipe(right)" prLst="gradientSize: 0.1">
                                      <p:cBhvr>
                                        <p:cTn id="164" dur="1000"/>
                                        <p:tgtEl>
                                          <p:spTgt spid="3">
                                            <p:txEl>
                                              <p:pRg st="28" end="28"/>
                                            </p:txEl>
                                          </p:spTgt>
                                        </p:tgtEl>
                                      </p:cBhvr>
                                    </p:animEffect>
                                  </p:childTnLst>
                                </p:cTn>
                              </p:par>
                              <p:par>
                                <p:cTn id="165" presetID="29" presetClass="entr" presetSubtype="0" fill="hold" grpId="0" nodeType="withEffect">
                                  <p:stCondLst>
                                    <p:cond delay="0"/>
                                  </p:stCondLst>
                                  <p:childTnLst>
                                    <p:set>
                                      <p:cBhvr>
                                        <p:cTn id="166" dur="1" fill="hold">
                                          <p:stCondLst>
                                            <p:cond delay="0"/>
                                          </p:stCondLst>
                                        </p:cTn>
                                        <p:tgtEl>
                                          <p:spTgt spid="3">
                                            <p:txEl>
                                              <p:pRg st="29" end="29"/>
                                            </p:txEl>
                                          </p:spTgt>
                                        </p:tgtEl>
                                        <p:attrNameLst>
                                          <p:attrName>style.visibility</p:attrName>
                                        </p:attrNameLst>
                                      </p:cBhvr>
                                      <p:to>
                                        <p:strVal val="visible"/>
                                      </p:to>
                                    </p:set>
                                    <p:anim calcmode="lin" valueType="num">
                                      <p:cBhvr>
                                        <p:cTn id="167" dur="1000" fill="hold"/>
                                        <p:tgtEl>
                                          <p:spTgt spid="3">
                                            <p:txEl>
                                              <p:pRg st="29" end="29"/>
                                            </p:txEl>
                                          </p:spTgt>
                                        </p:tgtEl>
                                        <p:attrNameLst>
                                          <p:attrName>ppt_x</p:attrName>
                                        </p:attrNameLst>
                                      </p:cBhvr>
                                      <p:tavLst>
                                        <p:tav tm="0">
                                          <p:val>
                                            <p:strVal val="#ppt_x-.2"/>
                                          </p:val>
                                        </p:tav>
                                        <p:tav tm="100000">
                                          <p:val>
                                            <p:strVal val="#ppt_x"/>
                                          </p:val>
                                        </p:tav>
                                      </p:tavLst>
                                    </p:anim>
                                    <p:anim calcmode="lin" valueType="num">
                                      <p:cBhvr>
                                        <p:cTn id="168" dur="1000" fill="hold"/>
                                        <p:tgtEl>
                                          <p:spTgt spid="3">
                                            <p:txEl>
                                              <p:pRg st="29" end="29"/>
                                            </p:txEl>
                                          </p:spTgt>
                                        </p:tgtEl>
                                        <p:attrNameLst>
                                          <p:attrName>ppt_y</p:attrName>
                                        </p:attrNameLst>
                                      </p:cBhvr>
                                      <p:tavLst>
                                        <p:tav tm="0">
                                          <p:val>
                                            <p:strVal val="#ppt_y"/>
                                          </p:val>
                                        </p:tav>
                                        <p:tav tm="100000">
                                          <p:val>
                                            <p:strVal val="#ppt_y"/>
                                          </p:val>
                                        </p:tav>
                                      </p:tavLst>
                                    </p:anim>
                                    <p:animEffect transition="in" filter="wipe(right)" prLst="gradientSize: 0.1">
                                      <p:cBhvr>
                                        <p:cTn id="169" dur="1000"/>
                                        <p:tgtEl>
                                          <p:spTgt spid="3">
                                            <p:txEl>
                                              <p:pRg st="29" end="2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95536" y="214313"/>
            <a:ext cx="8352928" cy="910431"/>
          </a:xfrm>
        </p:spPr>
        <p:txBody>
          <a:bodyPr/>
          <a:lstStyle/>
          <a:p>
            <a:pPr eaLnBrk="1" hangingPunct="1">
              <a:defRPr/>
            </a:pPr>
            <a:r>
              <a:rPr lang="en-US" dirty="0" smtClean="0">
                <a:effectLst>
                  <a:outerShdw blurRad="38100" dist="38100" dir="2700000" algn="tl">
                    <a:srgbClr val="000000">
                      <a:alpha val="43137"/>
                    </a:srgbClr>
                  </a:outerShdw>
                </a:effectLst>
              </a:rPr>
              <a:t>Strategy Formulation</a:t>
            </a:r>
          </a:p>
        </p:txBody>
      </p:sp>
      <p:sp>
        <p:nvSpPr>
          <p:cNvPr id="59395" name="Rectangle 3"/>
          <p:cNvSpPr>
            <a:spLocks noGrp="1" noChangeArrowheads="1"/>
          </p:cNvSpPr>
          <p:nvPr>
            <p:ph type="body" idx="1"/>
          </p:nvPr>
        </p:nvSpPr>
        <p:spPr>
          <a:xfrm>
            <a:off x="762000" y="1219200"/>
            <a:ext cx="8302625" cy="5334000"/>
          </a:xfrm>
        </p:spPr>
        <p:txBody>
          <a:bodyPr/>
          <a:lstStyle/>
          <a:p>
            <a:pPr eaLnBrk="1" hangingPunct="1"/>
            <a:r>
              <a:rPr lang="en-US" smtClean="0"/>
              <a:t>Capacity strategy for long-term demand</a:t>
            </a:r>
          </a:p>
          <a:p>
            <a:pPr eaLnBrk="1" hangingPunct="1"/>
            <a:r>
              <a:rPr lang="en-US" smtClean="0"/>
              <a:t>Demand patterns</a:t>
            </a:r>
          </a:p>
          <a:p>
            <a:pPr eaLnBrk="1" hangingPunct="1"/>
            <a:r>
              <a:rPr lang="en-US" smtClean="0"/>
              <a:t>Growth rate and variability</a:t>
            </a:r>
          </a:p>
          <a:p>
            <a:pPr eaLnBrk="1" hangingPunct="1"/>
            <a:r>
              <a:rPr lang="en-US" smtClean="0"/>
              <a:t>Facilities</a:t>
            </a:r>
          </a:p>
          <a:p>
            <a:pPr lvl="1" eaLnBrk="1" hangingPunct="1"/>
            <a:r>
              <a:rPr lang="en-US" smtClean="0"/>
              <a:t>Cost of building and operating</a:t>
            </a:r>
          </a:p>
          <a:p>
            <a:pPr eaLnBrk="1" hangingPunct="1"/>
            <a:r>
              <a:rPr lang="en-US" smtClean="0"/>
              <a:t>Technological changes</a:t>
            </a:r>
          </a:p>
          <a:p>
            <a:pPr lvl="1" eaLnBrk="1" hangingPunct="1"/>
            <a:r>
              <a:rPr lang="en-US" smtClean="0"/>
              <a:t>Rate and direction of technology changes</a:t>
            </a:r>
          </a:p>
          <a:p>
            <a:pPr eaLnBrk="1" hangingPunct="1"/>
            <a:r>
              <a:rPr lang="en-US" smtClean="0"/>
              <a:t>Behavior of competitors</a:t>
            </a:r>
          </a:p>
          <a:p>
            <a:pPr eaLnBrk="1" hangingPunct="1"/>
            <a:r>
              <a:rPr lang="en-US" smtClean="0"/>
              <a:t>Availability of capital and other inputs</a:t>
            </a:r>
          </a:p>
        </p:txBody>
      </p:sp>
      <p:sp>
        <p:nvSpPr>
          <p:cNvPr id="4" name="Date Placeholder 3"/>
          <p:cNvSpPr>
            <a:spLocks noGrp="1"/>
          </p:cNvSpPr>
          <p:nvPr>
            <p:ph type="dt" sz="half" idx="10"/>
          </p:nvPr>
        </p:nvSpPr>
        <p:spPr/>
        <p:txBody>
          <a:bodyPr/>
          <a:lstStyle/>
          <a:p>
            <a:fld id="{1EE955B3-8673-4E9D-BBFB-21C5D80603D2}" type="datetime1">
              <a:rPr lang="en-US" smtClean="0"/>
              <a:pPr/>
              <a:t>10/1/2014</a:t>
            </a:fld>
            <a:endParaRPr lang="en-US" dirty="0"/>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15</a:t>
            </a:fld>
            <a:endParaRPr kumimoji="0" lang="en-US" dirty="0"/>
          </a:p>
        </p:txBody>
      </p:sp>
      <p:sp>
        <p:nvSpPr>
          <p:cNvPr id="6" name="Footer Placeholder 5"/>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wipe(left)">
                                      <p:cBhvr>
                                        <p:cTn id="7" dur="500"/>
                                        <p:tgtEl>
                                          <p:spTgt spid="593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wipe(left)">
                                      <p:cBhvr>
                                        <p:cTn id="12" dur="500"/>
                                        <p:tgtEl>
                                          <p:spTgt spid="593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Effect transition="in" filter="wipe(left)">
                                      <p:cBhvr>
                                        <p:cTn id="17" dur="500"/>
                                        <p:tgtEl>
                                          <p:spTgt spid="593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9395">
                                            <p:txEl>
                                              <p:pRg st="3" end="3"/>
                                            </p:txEl>
                                          </p:spTgt>
                                        </p:tgtEl>
                                        <p:attrNameLst>
                                          <p:attrName>style.visibility</p:attrName>
                                        </p:attrNameLst>
                                      </p:cBhvr>
                                      <p:to>
                                        <p:strVal val="visible"/>
                                      </p:to>
                                    </p:set>
                                    <p:animEffect transition="in" filter="wipe(left)">
                                      <p:cBhvr>
                                        <p:cTn id="22" dur="500"/>
                                        <p:tgtEl>
                                          <p:spTgt spid="59395">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59395">
                                            <p:txEl>
                                              <p:pRg st="4" end="4"/>
                                            </p:txEl>
                                          </p:spTgt>
                                        </p:tgtEl>
                                        <p:attrNameLst>
                                          <p:attrName>style.visibility</p:attrName>
                                        </p:attrNameLst>
                                      </p:cBhvr>
                                      <p:to>
                                        <p:strVal val="visible"/>
                                      </p:to>
                                    </p:set>
                                    <p:animEffect transition="in" filter="wipe(left)">
                                      <p:cBhvr>
                                        <p:cTn id="25" dur="500"/>
                                        <p:tgtEl>
                                          <p:spTgt spid="5939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9395">
                                            <p:txEl>
                                              <p:pRg st="5" end="5"/>
                                            </p:txEl>
                                          </p:spTgt>
                                        </p:tgtEl>
                                        <p:attrNameLst>
                                          <p:attrName>style.visibility</p:attrName>
                                        </p:attrNameLst>
                                      </p:cBhvr>
                                      <p:to>
                                        <p:strVal val="visible"/>
                                      </p:to>
                                    </p:set>
                                    <p:animEffect transition="in" filter="wipe(left)">
                                      <p:cBhvr>
                                        <p:cTn id="30" dur="500"/>
                                        <p:tgtEl>
                                          <p:spTgt spid="59395">
                                            <p:txEl>
                                              <p:pRg st="5" end="5"/>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59395">
                                            <p:txEl>
                                              <p:pRg st="6" end="6"/>
                                            </p:txEl>
                                          </p:spTgt>
                                        </p:tgtEl>
                                        <p:attrNameLst>
                                          <p:attrName>style.visibility</p:attrName>
                                        </p:attrNameLst>
                                      </p:cBhvr>
                                      <p:to>
                                        <p:strVal val="visible"/>
                                      </p:to>
                                    </p:set>
                                    <p:animEffect transition="in" filter="wipe(left)">
                                      <p:cBhvr>
                                        <p:cTn id="33" dur="500"/>
                                        <p:tgtEl>
                                          <p:spTgt spid="59395">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59395">
                                            <p:txEl>
                                              <p:pRg st="7" end="7"/>
                                            </p:txEl>
                                          </p:spTgt>
                                        </p:tgtEl>
                                        <p:attrNameLst>
                                          <p:attrName>style.visibility</p:attrName>
                                        </p:attrNameLst>
                                      </p:cBhvr>
                                      <p:to>
                                        <p:strVal val="visible"/>
                                      </p:to>
                                    </p:set>
                                    <p:animEffect transition="in" filter="wipe(left)">
                                      <p:cBhvr>
                                        <p:cTn id="38" dur="500"/>
                                        <p:tgtEl>
                                          <p:spTgt spid="59395">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59395">
                                            <p:txEl>
                                              <p:pRg st="8" end="8"/>
                                            </p:txEl>
                                          </p:spTgt>
                                        </p:tgtEl>
                                        <p:attrNameLst>
                                          <p:attrName>style.visibility</p:attrName>
                                        </p:attrNameLst>
                                      </p:cBhvr>
                                      <p:to>
                                        <p:strVal val="visible"/>
                                      </p:to>
                                    </p:set>
                                    <p:animEffect transition="in" filter="wipe(left)">
                                      <p:cBhvr>
                                        <p:cTn id="43" dur="500"/>
                                        <p:tgtEl>
                                          <p:spTgt spid="593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defRPr/>
            </a:pPr>
            <a:r>
              <a:rPr lang="en-US" dirty="0" smtClean="0">
                <a:effectLst>
                  <a:outerShdw blurRad="38100" dist="38100" dir="2700000" algn="tl">
                    <a:srgbClr val="000000">
                      <a:alpha val="43137"/>
                    </a:srgbClr>
                  </a:outerShdw>
                </a:effectLst>
              </a:rPr>
              <a:t>Key Decisions of Capacity Planning</a:t>
            </a:r>
          </a:p>
        </p:txBody>
      </p:sp>
      <p:sp>
        <p:nvSpPr>
          <p:cNvPr id="60419" name="Rectangle 3"/>
          <p:cNvSpPr>
            <a:spLocks noGrp="1" noChangeArrowheads="1"/>
          </p:cNvSpPr>
          <p:nvPr>
            <p:ph type="body" idx="1"/>
          </p:nvPr>
        </p:nvSpPr>
        <p:spPr>
          <a:xfrm>
            <a:off x="765175" y="1219200"/>
            <a:ext cx="8302625" cy="4941888"/>
          </a:xfrm>
        </p:spPr>
        <p:txBody>
          <a:bodyPr>
            <a:normAutofit/>
          </a:bodyPr>
          <a:lstStyle/>
          <a:p>
            <a:pPr marL="400050" indent="-400050" eaLnBrk="1" hangingPunct="1">
              <a:buFontTx/>
              <a:buAutoNum type="arabicPeriod"/>
            </a:pPr>
            <a:r>
              <a:rPr lang="en-US" sz="2400" dirty="0" smtClean="0"/>
              <a:t>Amount of capacity needed</a:t>
            </a:r>
          </a:p>
          <a:p>
            <a:pPr marL="674370" lvl="1" indent="-400050"/>
            <a:r>
              <a:rPr lang="en-US" sz="2000" dirty="0" smtClean="0"/>
              <a:t>Involves consideration of expected demand and capacity costs. The greater demand of uncertainty, the greater amount of capacity cushion</a:t>
            </a:r>
          </a:p>
          <a:p>
            <a:pPr marL="400050" indent="-400050" eaLnBrk="1" hangingPunct="1">
              <a:buFontTx/>
              <a:buAutoNum type="arabicPeriod"/>
            </a:pPr>
            <a:r>
              <a:rPr lang="en-US" sz="2400" dirty="0" smtClean="0"/>
              <a:t>Timing of changes</a:t>
            </a:r>
          </a:p>
          <a:p>
            <a:pPr marL="674370" lvl="1" indent="-400050"/>
            <a:r>
              <a:rPr lang="en-US" sz="2000" dirty="0" smtClean="0"/>
              <a:t>Relates to availability of capital, lead time needed to make changes and expected demand</a:t>
            </a:r>
          </a:p>
          <a:p>
            <a:pPr marL="400050" indent="-400050" eaLnBrk="1" hangingPunct="1">
              <a:buFontTx/>
              <a:buAutoNum type="arabicPeriod"/>
            </a:pPr>
            <a:r>
              <a:rPr lang="en-US" sz="2400" dirty="0" smtClean="0"/>
              <a:t>Need to maintain balance</a:t>
            </a:r>
          </a:p>
          <a:p>
            <a:pPr marL="674370" lvl="1" indent="-400050"/>
            <a:r>
              <a:rPr lang="en-US" sz="2000" dirty="0" smtClean="0"/>
              <a:t>Requires proportionate changes in capacity in all related areas of the system</a:t>
            </a:r>
          </a:p>
          <a:p>
            <a:pPr marL="400050" indent="-400050" eaLnBrk="1" hangingPunct="1">
              <a:buFontTx/>
              <a:buAutoNum type="arabicPeriod"/>
            </a:pPr>
            <a:r>
              <a:rPr lang="en-US" sz="2400" dirty="0" smtClean="0"/>
              <a:t>Extent of flexibility of facilities</a:t>
            </a:r>
          </a:p>
          <a:p>
            <a:pPr marL="674370" lvl="1" indent="-400050"/>
            <a:r>
              <a:rPr lang="en-US" sz="2000" dirty="0" smtClean="0"/>
              <a:t>Influence by the uncertainty about demand and the degree of variety in work requirements. </a:t>
            </a:r>
          </a:p>
        </p:txBody>
      </p:sp>
      <p:sp>
        <p:nvSpPr>
          <p:cNvPr id="60420" name="Text Box 4"/>
          <p:cNvSpPr txBox="1">
            <a:spLocks noChangeArrowheads="1"/>
          </p:cNvSpPr>
          <p:nvPr/>
        </p:nvSpPr>
        <p:spPr bwMode="auto">
          <a:xfrm>
            <a:off x="539552" y="5961803"/>
            <a:ext cx="6056017" cy="400110"/>
          </a:xfrm>
          <a:prstGeom prst="rect">
            <a:avLst/>
          </a:prstGeom>
          <a:noFill/>
          <a:ln w="12700">
            <a:noFill/>
            <a:miter lim="800000"/>
            <a:headEnd/>
            <a:tailEnd/>
          </a:ln>
        </p:spPr>
        <p:txBody>
          <a:bodyPr wrap="none">
            <a:spAutoFit/>
          </a:bodyPr>
          <a:lstStyle/>
          <a:p>
            <a:pPr eaLnBrk="0" hangingPunct="0"/>
            <a:r>
              <a:rPr lang="en-US" sz="2000" dirty="0">
                <a:solidFill>
                  <a:schemeClr val="tx2"/>
                </a:solidFill>
                <a:latin typeface="Arial Narrow" pitchFamily="34" charset="0"/>
              </a:rPr>
              <a:t>Capacity cushion – extra demand intended to offset uncertainty</a:t>
            </a:r>
          </a:p>
        </p:txBody>
      </p:sp>
      <p:sp>
        <p:nvSpPr>
          <p:cNvPr id="5" name="Date Placeholder 4"/>
          <p:cNvSpPr>
            <a:spLocks noGrp="1"/>
          </p:cNvSpPr>
          <p:nvPr>
            <p:ph type="dt" sz="half" idx="10"/>
          </p:nvPr>
        </p:nvSpPr>
        <p:spPr/>
        <p:txBody>
          <a:bodyPr/>
          <a:lstStyle/>
          <a:p>
            <a:fld id="{E383E5BD-5795-454A-8B7A-D441B38A9B78}" type="datetime1">
              <a:rPr lang="en-US" smtClean="0"/>
              <a:pPr/>
              <a:t>10/1/2014</a:t>
            </a:fld>
            <a:endParaRPr lang="en-US" dirty="0"/>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16</a:t>
            </a:fld>
            <a:endParaRPr kumimoji="0"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wipe(left)">
                                      <p:cBhvr>
                                        <p:cTn id="7" dur="500"/>
                                        <p:tgtEl>
                                          <p:spTgt spid="6041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0419">
                                            <p:txEl>
                                              <p:pRg st="1" end="1"/>
                                            </p:txEl>
                                          </p:spTgt>
                                        </p:tgtEl>
                                        <p:attrNameLst>
                                          <p:attrName>style.visibility</p:attrName>
                                        </p:attrNameLst>
                                      </p:cBhvr>
                                      <p:to>
                                        <p:strVal val="visible"/>
                                      </p:to>
                                    </p:set>
                                    <p:animEffect transition="in" filter="wipe(left)">
                                      <p:cBhvr>
                                        <p:cTn id="10" dur="500"/>
                                        <p:tgtEl>
                                          <p:spTgt spid="6041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0419">
                                            <p:txEl>
                                              <p:pRg st="2" end="2"/>
                                            </p:txEl>
                                          </p:spTgt>
                                        </p:tgtEl>
                                        <p:attrNameLst>
                                          <p:attrName>style.visibility</p:attrName>
                                        </p:attrNameLst>
                                      </p:cBhvr>
                                      <p:to>
                                        <p:strVal val="visible"/>
                                      </p:to>
                                    </p:set>
                                    <p:animEffect transition="in" filter="wipe(left)">
                                      <p:cBhvr>
                                        <p:cTn id="15" dur="500"/>
                                        <p:tgtEl>
                                          <p:spTgt spid="60419">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60419">
                                            <p:txEl>
                                              <p:pRg st="3" end="3"/>
                                            </p:txEl>
                                          </p:spTgt>
                                        </p:tgtEl>
                                        <p:attrNameLst>
                                          <p:attrName>style.visibility</p:attrName>
                                        </p:attrNameLst>
                                      </p:cBhvr>
                                      <p:to>
                                        <p:strVal val="visible"/>
                                      </p:to>
                                    </p:set>
                                    <p:animEffect transition="in" filter="wipe(left)">
                                      <p:cBhvr>
                                        <p:cTn id="18" dur="500"/>
                                        <p:tgtEl>
                                          <p:spTgt spid="6041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60419">
                                            <p:txEl>
                                              <p:pRg st="4" end="4"/>
                                            </p:txEl>
                                          </p:spTgt>
                                        </p:tgtEl>
                                        <p:attrNameLst>
                                          <p:attrName>style.visibility</p:attrName>
                                        </p:attrNameLst>
                                      </p:cBhvr>
                                      <p:to>
                                        <p:strVal val="visible"/>
                                      </p:to>
                                    </p:set>
                                    <p:animEffect transition="in" filter="wipe(left)">
                                      <p:cBhvr>
                                        <p:cTn id="23" dur="500"/>
                                        <p:tgtEl>
                                          <p:spTgt spid="60419">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60419">
                                            <p:txEl>
                                              <p:pRg st="5" end="5"/>
                                            </p:txEl>
                                          </p:spTgt>
                                        </p:tgtEl>
                                        <p:attrNameLst>
                                          <p:attrName>style.visibility</p:attrName>
                                        </p:attrNameLst>
                                      </p:cBhvr>
                                      <p:to>
                                        <p:strVal val="visible"/>
                                      </p:to>
                                    </p:set>
                                    <p:animEffect transition="in" filter="wipe(left)">
                                      <p:cBhvr>
                                        <p:cTn id="26" dur="500"/>
                                        <p:tgtEl>
                                          <p:spTgt spid="60419">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0419">
                                            <p:txEl>
                                              <p:pRg st="6" end="6"/>
                                            </p:txEl>
                                          </p:spTgt>
                                        </p:tgtEl>
                                        <p:attrNameLst>
                                          <p:attrName>style.visibility</p:attrName>
                                        </p:attrNameLst>
                                      </p:cBhvr>
                                      <p:to>
                                        <p:strVal val="visible"/>
                                      </p:to>
                                    </p:set>
                                    <p:animEffect transition="in" filter="wipe(left)">
                                      <p:cBhvr>
                                        <p:cTn id="31" dur="500"/>
                                        <p:tgtEl>
                                          <p:spTgt spid="60419">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60419">
                                            <p:txEl>
                                              <p:pRg st="7" end="7"/>
                                            </p:txEl>
                                          </p:spTgt>
                                        </p:tgtEl>
                                        <p:attrNameLst>
                                          <p:attrName>style.visibility</p:attrName>
                                        </p:attrNameLst>
                                      </p:cBhvr>
                                      <p:to>
                                        <p:strVal val="visible"/>
                                      </p:to>
                                    </p:set>
                                    <p:animEffect transition="in" filter="wipe(left)">
                                      <p:cBhvr>
                                        <p:cTn id="34" dur="500"/>
                                        <p:tgtEl>
                                          <p:spTgt spid="60419">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60420"/>
                                        </p:tgtEl>
                                        <p:attrNameLst>
                                          <p:attrName>style.visibility</p:attrName>
                                        </p:attrNameLst>
                                      </p:cBhvr>
                                      <p:to>
                                        <p:strVal val="visible"/>
                                      </p:to>
                                    </p:set>
                                    <p:anim calcmode="lin" valueType="num">
                                      <p:cBhvr additive="base">
                                        <p:cTn id="39" dur="500" fill="hold"/>
                                        <p:tgtEl>
                                          <p:spTgt spid="60420"/>
                                        </p:tgtEl>
                                        <p:attrNameLst>
                                          <p:attrName>ppt_x</p:attrName>
                                        </p:attrNameLst>
                                      </p:cBhvr>
                                      <p:tavLst>
                                        <p:tav tm="0">
                                          <p:val>
                                            <p:strVal val="0-#ppt_w/2"/>
                                          </p:val>
                                        </p:tav>
                                        <p:tav tm="100000">
                                          <p:val>
                                            <p:strVal val="#ppt_x"/>
                                          </p:val>
                                        </p:tav>
                                      </p:tavLst>
                                    </p:anim>
                                    <p:anim calcmode="lin" valueType="num">
                                      <p:cBhvr additive="base">
                                        <p:cTn id="40" dur="500" fill="hold"/>
                                        <p:tgtEl>
                                          <p:spTgt spid="604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P spid="6042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r>
              <a:rPr lang="en-US" dirty="0" smtClean="0">
                <a:effectLst>
                  <a:outerShdw blurRad="38100" dist="38100" dir="2700000" algn="tl">
                    <a:srgbClr val="000000">
                      <a:alpha val="43137"/>
                    </a:srgbClr>
                  </a:outerShdw>
                </a:effectLst>
              </a:rPr>
              <a:t>Steps for Capacity Planning</a:t>
            </a:r>
          </a:p>
        </p:txBody>
      </p:sp>
      <p:sp>
        <p:nvSpPr>
          <p:cNvPr id="61443" name="Rectangle 3"/>
          <p:cNvSpPr>
            <a:spLocks noGrp="1" noChangeArrowheads="1"/>
          </p:cNvSpPr>
          <p:nvPr>
            <p:ph type="body" idx="1"/>
          </p:nvPr>
        </p:nvSpPr>
        <p:spPr>
          <a:xfrm>
            <a:off x="762000" y="1238250"/>
            <a:ext cx="8302625" cy="4941888"/>
          </a:xfrm>
        </p:spPr>
        <p:txBody>
          <a:bodyPr/>
          <a:lstStyle/>
          <a:p>
            <a:pPr marL="400050" indent="-400050" eaLnBrk="1" hangingPunct="1">
              <a:buFontTx/>
              <a:buAutoNum type="arabicPeriod"/>
            </a:pPr>
            <a:r>
              <a:rPr lang="en-US" smtClean="0"/>
              <a:t>Estimate future capacity requirements</a:t>
            </a:r>
          </a:p>
          <a:p>
            <a:pPr marL="400050" indent="-400050" eaLnBrk="1" hangingPunct="1">
              <a:buFontTx/>
              <a:buAutoNum type="arabicPeriod"/>
            </a:pPr>
            <a:r>
              <a:rPr lang="en-US" smtClean="0"/>
              <a:t>Evaluate existing capacity</a:t>
            </a:r>
          </a:p>
          <a:p>
            <a:pPr marL="400050" indent="-400050" eaLnBrk="1" hangingPunct="1">
              <a:buFontTx/>
              <a:buAutoNum type="arabicPeriod"/>
            </a:pPr>
            <a:r>
              <a:rPr lang="en-US" smtClean="0"/>
              <a:t>Identify alternatives</a:t>
            </a:r>
          </a:p>
          <a:p>
            <a:pPr marL="400050" indent="-400050" eaLnBrk="1" hangingPunct="1">
              <a:buFontTx/>
              <a:buAutoNum type="arabicPeriod"/>
            </a:pPr>
            <a:r>
              <a:rPr lang="en-US" smtClean="0"/>
              <a:t>Conduct financial analysis</a:t>
            </a:r>
          </a:p>
          <a:p>
            <a:pPr marL="400050" indent="-400050" eaLnBrk="1" hangingPunct="1">
              <a:buFontTx/>
              <a:buAutoNum type="arabicPeriod"/>
            </a:pPr>
            <a:r>
              <a:rPr lang="en-US" smtClean="0"/>
              <a:t>Assess key qualitative issues</a:t>
            </a:r>
          </a:p>
          <a:p>
            <a:pPr marL="400050" indent="-400050" eaLnBrk="1" hangingPunct="1">
              <a:buFontTx/>
              <a:buAutoNum type="arabicPeriod"/>
            </a:pPr>
            <a:r>
              <a:rPr lang="en-US" smtClean="0"/>
              <a:t>Select one alternative</a:t>
            </a:r>
          </a:p>
          <a:p>
            <a:pPr marL="400050" indent="-400050" eaLnBrk="1" hangingPunct="1">
              <a:buFontTx/>
              <a:buAutoNum type="arabicPeriod"/>
            </a:pPr>
            <a:r>
              <a:rPr lang="en-US" smtClean="0"/>
              <a:t>Implement alternative chosen</a:t>
            </a:r>
          </a:p>
          <a:p>
            <a:pPr marL="400050" indent="-400050" eaLnBrk="1" hangingPunct="1">
              <a:buFontTx/>
              <a:buAutoNum type="arabicPeriod"/>
            </a:pPr>
            <a:r>
              <a:rPr lang="en-US" smtClean="0"/>
              <a:t>Monitor results</a:t>
            </a:r>
          </a:p>
        </p:txBody>
      </p:sp>
      <p:sp>
        <p:nvSpPr>
          <p:cNvPr id="4" name="Date Placeholder 3"/>
          <p:cNvSpPr>
            <a:spLocks noGrp="1"/>
          </p:cNvSpPr>
          <p:nvPr>
            <p:ph type="dt" sz="half" idx="10"/>
          </p:nvPr>
        </p:nvSpPr>
        <p:spPr/>
        <p:txBody>
          <a:bodyPr/>
          <a:lstStyle/>
          <a:p>
            <a:fld id="{7E9BED5B-5445-4D47-8D29-A5A46813C3C1}" type="datetime1">
              <a:rPr lang="en-US" smtClean="0"/>
              <a:pPr/>
              <a:t>10/1/2014</a:t>
            </a:fld>
            <a:endParaRPr lang="en-US" dirty="0"/>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17</a:t>
            </a:fld>
            <a:endParaRPr kumimoji="0" lang="en-US" dirty="0"/>
          </a:p>
        </p:txBody>
      </p:sp>
      <p:sp>
        <p:nvSpPr>
          <p:cNvPr id="6" name="Footer Placeholder 5"/>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wipe(left)">
                                      <p:cBhvr>
                                        <p:cTn id="7" dur="500"/>
                                        <p:tgtEl>
                                          <p:spTgt spid="614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Effect transition="in" filter="wipe(left)">
                                      <p:cBhvr>
                                        <p:cTn id="12" dur="500"/>
                                        <p:tgtEl>
                                          <p:spTgt spid="614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43">
                                            <p:txEl>
                                              <p:pRg st="2" end="2"/>
                                            </p:txEl>
                                          </p:spTgt>
                                        </p:tgtEl>
                                        <p:attrNameLst>
                                          <p:attrName>style.visibility</p:attrName>
                                        </p:attrNameLst>
                                      </p:cBhvr>
                                      <p:to>
                                        <p:strVal val="visible"/>
                                      </p:to>
                                    </p:set>
                                    <p:animEffect transition="in" filter="wipe(left)">
                                      <p:cBhvr>
                                        <p:cTn id="17" dur="500"/>
                                        <p:tgtEl>
                                          <p:spTgt spid="614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43">
                                            <p:txEl>
                                              <p:pRg st="3" end="3"/>
                                            </p:txEl>
                                          </p:spTgt>
                                        </p:tgtEl>
                                        <p:attrNameLst>
                                          <p:attrName>style.visibility</p:attrName>
                                        </p:attrNameLst>
                                      </p:cBhvr>
                                      <p:to>
                                        <p:strVal val="visible"/>
                                      </p:to>
                                    </p:set>
                                    <p:animEffect transition="in" filter="wipe(left)">
                                      <p:cBhvr>
                                        <p:cTn id="22" dur="500"/>
                                        <p:tgtEl>
                                          <p:spTgt spid="614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43">
                                            <p:txEl>
                                              <p:pRg st="4" end="4"/>
                                            </p:txEl>
                                          </p:spTgt>
                                        </p:tgtEl>
                                        <p:attrNameLst>
                                          <p:attrName>style.visibility</p:attrName>
                                        </p:attrNameLst>
                                      </p:cBhvr>
                                      <p:to>
                                        <p:strVal val="visible"/>
                                      </p:to>
                                    </p:set>
                                    <p:animEffect transition="in" filter="wipe(left)">
                                      <p:cBhvr>
                                        <p:cTn id="27" dur="500"/>
                                        <p:tgtEl>
                                          <p:spTgt spid="614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1443">
                                            <p:txEl>
                                              <p:pRg st="5" end="5"/>
                                            </p:txEl>
                                          </p:spTgt>
                                        </p:tgtEl>
                                        <p:attrNameLst>
                                          <p:attrName>style.visibility</p:attrName>
                                        </p:attrNameLst>
                                      </p:cBhvr>
                                      <p:to>
                                        <p:strVal val="visible"/>
                                      </p:to>
                                    </p:set>
                                    <p:animEffect transition="in" filter="wipe(left)">
                                      <p:cBhvr>
                                        <p:cTn id="32" dur="500"/>
                                        <p:tgtEl>
                                          <p:spTgt spid="614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1443">
                                            <p:txEl>
                                              <p:pRg st="6" end="6"/>
                                            </p:txEl>
                                          </p:spTgt>
                                        </p:tgtEl>
                                        <p:attrNameLst>
                                          <p:attrName>style.visibility</p:attrName>
                                        </p:attrNameLst>
                                      </p:cBhvr>
                                      <p:to>
                                        <p:strVal val="visible"/>
                                      </p:to>
                                    </p:set>
                                    <p:animEffect transition="in" filter="wipe(left)">
                                      <p:cBhvr>
                                        <p:cTn id="37" dur="500"/>
                                        <p:tgtEl>
                                          <p:spTgt spid="6144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1443">
                                            <p:txEl>
                                              <p:pRg st="7" end="7"/>
                                            </p:txEl>
                                          </p:spTgt>
                                        </p:tgtEl>
                                        <p:attrNameLst>
                                          <p:attrName>style.visibility</p:attrName>
                                        </p:attrNameLst>
                                      </p:cBhvr>
                                      <p:to>
                                        <p:strVal val="visible"/>
                                      </p:to>
                                    </p:set>
                                    <p:animEffect transition="in" filter="wipe(left)">
                                      <p:cBhvr>
                                        <p:cTn id="42" dur="500"/>
                                        <p:tgtEl>
                                          <p:spTgt spid="614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7544" y="246063"/>
            <a:ext cx="8280920" cy="734665"/>
          </a:xfrm>
        </p:spPr>
        <p:txBody>
          <a:bodyPr lIns="90488" tIns="44450" rIns="90488" bIns="44450" anchor="b">
            <a:normAutofit/>
          </a:bodyPr>
          <a:lstStyle/>
          <a:p>
            <a:pPr eaLnBrk="1" hangingPunct="1">
              <a:defRPr/>
            </a:pPr>
            <a:r>
              <a:rPr lang="en-US" smtClean="0">
                <a:effectLst>
                  <a:outerShdw blurRad="38100" dist="38100" dir="2700000" algn="tl">
                    <a:srgbClr val="000000">
                      <a:alpha val="43137"/>
                    </a:srgbClr>
                  </a:outerShdw>
                </a:effectLst>
              </a:rPr>
              <a:t>Calculating Processing Requirements</a:t>
            </a:r>
            <a:endParaRPr lang="en-US" b="1" smtClean="0">
              <a:effectLst>
                <a:outerShdw blurRad="38100" dist="38100" dir="2700000" algn="tl">
                  <a:srgbClr val="000000">
                    <a:alpha val="43137"/>
                  </a:srgbClr>
                </a:outerShdw>
              </a:effectLst>
            </a:endParaRPr>
          </a:p>
        </p:txBody>
      </p:sp>
      <p:grpSp>
        <p:nvGrpSpPr>
          <p:cNvPr id="2" name="Group 16"/>
          <p:cNvGrpSpPr>
            <a:grpSpLocks/>
          </p:cNvGrpSpPr>
          <p:nvPr/>
        </p:nvGrpSpPr>
        <p:grpSpPr bwMode="auto">
          <a:xfrm>
            <a:off x="899592" y="2132856"/>
            <a:ext cx="5472608" cy="2376264"/>
            <a:chOff x="480" y="720"/>
            <a:chExt cx="5136" cy="3217"/>
          </a:xfrm>
        </p:grpSpPr>
        <p:graphicFrame>
          <p:nvGraphicFramePr>
            <p:cNvPr id="2050" name="Object 0"/>
            <p:cNvGraphicFramePr>
              <a:graphicFrameLocks/>
            </p:cNvGraphicFramePr>
            <p:nvPr/>
          </p:nvGraphicFramePr>
          <p:xfrm>
            <a:off x="480" y="738"/>
            <a:ext cx="5136" cy="3199"/>
          </p:xfrm>
          <a:graphic>
            <a:graphicData uri="http://schemas.openxmlformats.org/presentationml/2006/ole">
              <mc:AlternateContent xmlns:mc="http://schemas.openxmlformats.org/markup-compatibility/2006">
                <mc:Choice xmlns:v="urn:schemas-microsoft-com:vml" Requires="v">
                  <p:oleObj spid="_x0000_s21515" name="Document" r:id="rId3" imgW="9154800" imgH="5076720" progId="Word.Document.8">
                    <p:embed/>
                  </p:oleObj>
                </mc:Choice>
                <mc:Fallback>
                  <p:oleObj name="Document" r:id="rId3" imgW="9154800" imgH="5076720" progId="Word.Document.8">
                    <p:embed/>
                    <p:pic>
                      <p:nvPicPr>
                        <p:cNvPr id="0" name="Picture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 y="738"/>
                          <a:ext cx="5136" cy="3199"/>
                        </a:xfrm>
                        <a:prstGeom prst="rect">
                          <a:avLst/>
                        </a:prstGeom>
                        <a:solidFill>
                          <a:srgbClr val="FFFFCC"/>
                        </a:solidFill>
                        <a:ln>
                          <a:noFill/>
                        </a:ln>
                        <a:effectLst>
                          <a:outerShdw dist="107763" dir="2700000" algn="ctr" rotWithShape="0">
                            <a:srgbClr val="CE2700"/>
                          </a:outerShdw>
                        </a:effectLst>
                        <a:extLs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sp>
          <p:nvSpPr>
            <p:cNvPr id="2053" name="Line 4"/>
            <p:cNvSpPr>
              <a:spLocks noChangeShapeType="1"/>
            </p:cNvSpPr>
            <p:nvPr/>
          </p:nvSpPr>
          <p:spPr bwMode="auto">
            <a:xfrm>
              <a:off x="491" y="1530"/>
              <a:ext cx="5104" cy="0"/>
            </a:xfrm>
            <a:prstGeom prst="line">
              <a:avLst/>
            </a:prstGeom>
            <a:noFill/>
            <a:ln w="12700">
              <a:solidFill>
                <a:schemeClr val="tx1"/>
              </a:solidFill>
              <a:round/>
              <a:headEnd/>
              <a:tailEnd/>
            </a:ln>
          </p:spPr>
          <p:txBody>
            <a:bodyPr wrap="none" anchor="ctr"/>
            <a:lstStyle/>
            <a:p>
              <a:endParaRPr lang="en-GB"/>
            </a:p>
          </p:txBody>
        </p:sp>
        <p:sp>
          <p:nvSpPr>
            <p:cNvPr id="2054" name="Line 5"/>
            <p:cNvSpPr>
              <a:spLocks noChangeShapeType="1"/>
            </p:cNvSpPr>
            <p:nvPr/>
          </p:nvSpPr>
          <p:spPr bwMode="auto">
            <a:xfrm>
              <a:off x="480" y="723"/>
              <a:ext cx="0" cy="3049"/>
            </a:xfrm>
            <a:prstGeom prst="line">
              <a:avLst/>
            </a:prstGeom>
            <a:noFill/>
            <a:ln w="12700">
              <a:solidFill>
                <a:schemeClr val="tx1"/>
              </a:solidFill>
              <a:round/>
              <a:headEnd/>
              <a:tailEnd/>
            </a:ln>
          </p:spPr>
          <p:txBody>
            <a:bodyPr wrap="none" anchor="ctr"/>
            <a:lstStyle/>
            <a:p>
              <a:endParaRPr lang="en-GB"/>
            </a:p>
          </p:txBody>
        </p:sp>
        <p:sp>
          <p:nvSpPr>
            <p:cNvPr id="2055" name="Line 6"/>
            <p:cNvSpPr>
              <a:spLocks noChangeShapeType="1"/>
            </p:cNvSpPr>
            <p:nvPr/>
          </p:nvSpPr>
          <p:spPr bwMode="auto">
            <a:xfrm>
              <a:off x="488" y="720"/>
              <a:ext cx="5107" cy="0"/>
            </a:xfrm>
            <a:prstGeom prst="line">
              <a:avLst/>
            </a:prstGeom>
            <a:noFill/>
            <a:ln w="12700">
              <a:solidFill>
                <a:schemeClr val="tx1"/>
              </a:solidFill>
              <a:round/>
              <a:headEnd/>
              <a:tailEnd/>
            </a:ln>
          </p:spPr>
          <p:txBody>
            <a:bodyPr wrap="none" anchor="ctr"/>
            <a:lstStyle/>
            <a:p>
              <a:endParaRPr lang="en-GB"/>
            </a:p>
          </p:txBody>
        </p:sp>
        <p:sp>
          <p:nvSpPr>
            <p:cNvPr id="2056" name="Line 7"/>
            <p:cNvSpPr>
              <a:spLocks noChangeShapeType="1"/>
            </p:cNvSpPr>
            <p:nvPr/>
          </p:nvSpPr>
          <p:spPr bwMode="auto">
            <a:xfrm>
              <a:off x="488" y="3780"/>
              <a:ext cx="5107" cy="0"/>
            </a:xfrm>
            <a:prstGeom prst="line">
              <a:avLst/>
            </a:prstGeom>
            <a:noFill/>
            <a:ln w="12700">
              <a:solidFill>
                <a:schemeClr val="tx1"/>
              </a:solidFill>
              <a:round/>
              <a:headEnd/>
              <a:tailEnd/>
            </a:ln>
          </p:spPr>
          <p:txBody>
            <a:bodyPr wrap="none" anchor="ctr"/>
            <a:lstStyle/>
            <a:p>
              <a:endParaRPr lang="en-GB"/>
            </a:p>
          </p:txBody>
        </p:sp>
        <p:sp>
          <p:nvSpPr>
            <p:cNvPr id="2057" name="Line 8"/>
            <p:cNvSpPr>
              <a:spLocks noChangeShapeType="1"/>
            </p:cNvSpPr>
            <p:nvPr/>
          </p:nvSpPr>
          <p:spPr bwMode="auto">
            <a:xfrm>
              <a:off x="4431" y="3330"/>
              <a:ext cx="561" cy="0"/>
            </a:xfrm>
            <a:prstGeom prst="line">
              <a:avLst/>
            </a:prstGeom>
            <a:noFill/>
            <a:ln w="12700">
              <a:solidFill>
                <a:schemeClr val="tx1"/>
              </a:solidFill>
              <a:round/>
              <a:headEnd/>
              <a:tailEnd/>
            </a:ln>
          </p:spPr>
          <p:txBody>
            <a:bodyPr wrap="none" anchor="ctr"/>
            <a:lstStyle/>
            <a:p>
              <a:endParaRPr lang="en-GB"/>
            </a:p>
          </p:txBody>
        </p:sp>
        <p:sp>
          <p:nvSpPr>
            <p:cNvPr id="2058" name="Line 9"/>
            <p:cNvSpPr>
              <a:spLocks noChangeShapeType="1"/>
            </p:cNvSpPr>
            <p:nvPr/>
          </p:nvSpPr>
          <p:spPr bwMode="auto">
            <a:xfrm>
              <a:off x="1361" y="1542"/>
              <a:ext cx="0" cy="2230"/>
            </a:xfrm>
            <a:prstGeom prst="line">
              <a:avLst/>
            </a:prstGeom>
            <a:noFill/>
            <a:ln w="12700">
              <a:solidFill>
                <a:schemeClr val="tx1"/>
              </a:solidFill>
              <a:round/>
              <a:headEnd/>
              <a:tailEnd/>
            </a:ln>
          </p:spPr>
          <p:txBody>
            <a:bodyPr wrap="none" anchor="ctr"/>
            <a:lstStyle/>
            <a:p>
              <a:endParaRPr lang="en-GB"/>
            </a:p>
          </p:txBody>
        </p:sp>
        <p:sp>
          <p:nvSpPr>
            <p:cNvPr id="2059" name="Line 10"/>
            <p:cNvSpPr>
              <a:spLocks noChangeShapeType="1"/>
            </p:cNvSpPr>
            <p:nvPr/>
          </p:nvSpPr>
          <p:spPr bwMode="auto">
            <a:xfrm>
              <a:off x="5601" y="729"/>
              <a:ext cx="0" cy="3049"/>
            </a:xfrm>
            <a:prstGeom prst="line">
              <a:avLst/>
            </a:prstGeom>
            <a:noFill/>
            <a:ln w="12700">
              <a:solidFill>
                <a:schemeClr val="tx1"/>
              </a:solidFill>
              <a:round/>
              <a:headEnd/>
              <a:tailEnd/>
            </a:ln>
          </p:spPr>
          <p:txBody>
            <a:bodyPr wrap="none" anchor="ctr"/>
            <a:lstStyle/>
            <a:p>
              <a:endParaRPr lang="en-GB"/>
            </a:p>
          </p:txBody>
        </p:sp>
        <p:sp>
          <p:nvSpPr>
            <p:cNvPr id="2060" name="Line 11"/>
            <p:cNvSpPr>
              <a:spLocks noChangeShapeType="1"/>
            </p:cNvSpPr>
            <p:nvPr/>
          </p:nvSpPr>
          <p:spPr bwMode="auto">
            <a:xfrm>
              <a:off x="2527" y="1545"/>
              <a:ext cx="0" cy="2227"/>
            </a:xfrm>
            <a:prstGeom prst="line">
              <a:avLst/>
            </a:prstGeom>
            <a:noFill/>
            <a:ln w="12700">
              <a:solidFill>
                <a:schemeClr val="tx1"/>
              </a:solidFill>
              <a:round/>
              <a:headEnd/>
              <a:tailEnd/>
            </a:ln>
          </p:spPr>
          <p:txBody>
            <a:bodyPr wrap="none" anchor="ctr"/>
            <a:lstStyle/>
            <a:p>
              <a:endParaRPr lang="en-GB"/>
            </a:p>
          </p:txBody>
        </p:sp>
        <p:sp>
          <p:nvSpPr>
            <p:cNvPr id="2061" name="Line 12"/>
            <p:cNvSpPr>
              <a:spLocks noChangeShapeType="1"/>
            </p:cNvSpPr>
            <p:nvPr/>
          </p:nvSpPr>
          <p:spPr bwMode="auto">
            <a:xfrm>
              <a:off x="4006" y="1542"/>
              <a:ext cx="0" cy="2230"/>
            </a:xfrm>
            <a:prstGeom prst="line">
              <a:avLst/>
            </a:prstGeom>
            <a:noFill/>
            <a:ln w="12700">
              <a:solidFill>
                <a:schemeClr val="tx1"/>
              </a:solidFill>
              <a:round/>
              <a:headEnd/>
              <a:tailEnd/>
            </a:ln>
          </p:spPr>
          <p:txBody>
            <a:bodyPr wrap="none" anchor="ctr"/>
            <a:lstStyle/>
            <a:p>
              <a:endParaRPr lang="en-GB"/>
            </a:p>
          </p:txBody>
        </p:sp>
      </p:grpSp>
      <p:sp>
        <p:nvSpPr>
          <p:cNvPr id="14" name="TextBox 13"/>
          <p:cNvSpPr txBox="1"/>
          <p:nvPr/>
        </p:nvSpPr>
        <p:spPr>
          <a:xfrm>
            <a:off x="467544" y="1196752"/>
            <a:ext cx="7272808" cy="707886"/>
          </a:xfrm>
          <a:prstGeom prst="rect">
            <a:avLst/>
          </a:prstGeom>
          <a:noFill/>
        </p:spPr>
        <p:txBody>
          <a:bodyPr wrap="square" rtlCol="0">
            <a:spAutoFit/>
          </a:bodyPr>
          <a:lstStyle/>
          <a:p>
            <a:r>
              <a:rPr lang="en-GB" sz="2000" dirty="0" smtClean="0"/>
              <a:t>A department works one eight-hour shift, 250 days a year. And has these figures for usage of a machine that is being considered:</a:t>
            </a:r>
            <a:endParaRPr lang="en-GB" sz="2000" dirty="0"/>
          </a:p>
        </p:txBody>
      </p:sp>
      <p:sp>
        <p:nvSpPr>
          <p:cNvPr id="15" name="TextBox 14"/>
          <p:cNvSpPr txBox="1"/>
          <p:nvPr/>
        </p:nvSpPr>
        <p:spPr>
          <a:xfrm>
            <a:off x="611560" y="4725144"/>
            <a:ext cx="7272808" cy="1477328"/>
          </a:xfrm>
          <a:prstGeom prst="rect">
            <a:avLst/>
          </a:prstGeom>
          <a:noFill/>
        </p:spPr>
        <p:txBody>
          <a:bodyPr wrap="square" rtlCol="0">
            <a:spAutoFit/>
          </a:bodyPr>
          <a:lstStyle/>
          <a:p>
            <a:r>
              <a:rPr lang="en-GB" dirty="0" smtClean="0"/>
              <a:t>Annual capacity - 8 hours shift and 250 working days a year to produce 3 products – need how many machine?</a:t>
            </a:r>
          </a:p>
          <a:p>
            <a:endParaRPr lang="en-GB" dirty="0" smtClean="0"/>
          </a:p>
          <a:p>
            <a:r>
              <a:rPr lang="en-GB" dirty="0" smtClean="0"/>
              <a:t>     5,800 hours              =  2.9 machines (equiv. To 3 machines)</a:t>
            </a:r>
          </a:p>
          <a:p>
            <a:r>
              <a:rPr lang="en-GB" dirty="0" smtClean="0"/>
              <a:t>2,000 hours/machine </a:t>
            </a:r>
            <a:endParaRPr lang="en-GB" dirty="0"/>
          </a:p>
        </p:txBody>
      </p:sp>
      <p:cxnSp>
        <p:nvCxnSpPr>
          <p:cNvPr id="17" name="Straight Connector 16"/>
          <p:cNvCxnSpPr/>
          <p:nvPr/>
        </p:nvCxnSpPr>
        <p:spPr>
          <a:xfrm>
            <a:off x="611560" y="5877272"/>
            <a:ext cx="208823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050"/>
          <p:cNvSpPr>
            <a:spLocks noGrp="1" noChangeArrowheads="1"/>
          </p:cNvSpPr>
          <p:nvPr>
            <p:ph type="title"/>
          </p:nvPr>
        </p:nvSpPr>
        <p:spPr>
          <a:xfrm>
            <a:off x="395536" y="38100"/>
            <a:ext cx="8352928" cy="1086644"/>
          </a:xfrm>
        </p:spPr>
        <p:txBody>
          <a:bodyPr/>
          <a:lstStyle/>
          <a:p>
            <a:pPr eaLnBrk="1" hangingPunct="1">
              <a:defRPr/>
            </a:pPr>
            <a:r>
              <a:rPr lang="en-US" dirty="0" smtClean="0">
                <a:effectLst>
                  <a:outerShdw blurRad="38100" dist="38100" dir="2700000" algn="tl">
                    <a:srgbClr val="000000">
                      <a:alpha val="43137"/>
                    </a:srgbClr>
                  </a:outerShdw>
                </a:effectLst>
              </a:rPr>
              <a:t>Make or Buy</a:t>
            </a:r>
          </a:p>
        </p:txBody>
      </p:sp>
      <p:sp>
        <p:nvSpPr>
          <p:cNvPr id="62467" name="Rectangle 2051"/>
          <p:cNvSpPr>
            <a:spLocks noGrp="1" noChangeArrowheads="1"/>
          </p:cNvSpPr>
          <p:nvPr>
            <p:ph type="body" idx="1"/>
          </p:nvPr>
        </p:nvSpPr>
        <p:spPr>
          <a:xfrm>
            <a:off x="827584" y="2924944"/>
            <a:ext cx="7835081" cy="3385096"/>
          </a:xfrm>
        </p:spPr>
        <p:txBody>
          <a:bodyPr/>
          <a:lstStyle/>
          <a:p>
            <a:pPr marL="342900" indent="-342900" eaLnBrk="1" hangingPunct="1">
              <a:buFontTx/>
              <a:buAutoNum type="arabicPeriod"/>
            </a:pPr>
            <a:r>
              <a:rPr lang="en-US" dirty="0" smtClean="0"/>
              <a:t>Available capacity</a:t>
            </a:r>
          </a:p>
          <a:p>
            <a:pPr marL="342900" indent="-342900" eaLnBrk="1" hangingPunct="1">
              <a:buFontTx/>
              <a:buAutoNum type="arabicPeriod"/>
            </a:pPr>
            <a:r>
              <a:rPr lang="en-US" dirty="0" smtClean="0"/>
              <a:t>Expertise</a:t>
            </a:r>
          </a:p>
          <a:p>
            <a:pPr marL="342900" indent="-342900" eaLnBrk="1" hangingPunct="1">
              <a:buFontTx/>
              <a:buAutoNum type="arabicPeriod"/>
            </a:pPr>
            <a:r>
              <a:rPr lang="en-US" dirty="0" smtClean="0"/>
              <a:t>Quality considerations</a:t>
            </a:r>
          </a:p>
          <a:p>
            <a:pPr marL="342900" indent="-342900" eaLnBrk="1" hangingPunct="1">
              <a:buFontTx/>
              <a:buAutoNum type="arabicPeriod"/>
            </a:pPr>
            <a:r>
              <a:rPr lang="en-US" dirty="0" smtClean="0"/>
              <a:t>Nature of demand</a:t>
            </a:r>
          </a:p>
          <a:p>
            <a:pPr marL="342900" indent="-342900" eaLnBrk="1" hangingPunct="1">
              <a:buFontTx/>
              <a:buAutoNum type="arabicPeriod"/>
            </a:pPr>
            <a:r>
              <a:rPr lang="en-US" dirty="0" smtClean="0"/>
              <a:t>Cost</a:t>
            </a:r>
          </a:p>
          <a:p>
            <a:pPr marL="342900" indent="-342900" eaLnBrk="1" hangingPunct="1">
              <a:buFontTx/>
              <a:buAutoNum type="arabicPeriod"/>
            </a:pPr>
            <a:r>
              <a:rPr lang="en-US" dirty="0" smtClean="0"/>
              <a:t>Risk</a:t>
            </a:r>
          </a:p>
          <a:p>
            <a:pPr marL="342900" indent="-342900" eaLnBrk="1" hangingPunct="1"/>
            <a:endParaRPr lang="en-US" dirty="0" smtClean="0"/>
          </a:p>
        </p:txBody>
      </p:sp>
      <p:sp>
        <p:nvSpPr>
          <p:cNvPr id="4" name="TextBox 3"/>
          <p:cNvSpPr txBox="1"/>
          <p:nvPr/>
        </p:nvSpPr>
        <p:spPr>
          <a:xfrm>
            <a:off x="539552" y="1268760"/>
            <a:ext cx="8208912" cy="1569660"/>
          </a:xfrm>
          <a:prstGeom prst="rect">
            <a:avLst/>
          </a:prstGeom>
          <a:noFill/>
        </p:spPr>
        <p:txBody>
          <a:bodyPr wrap="square" rtlCol="0">
            <a:spAutoFit/>
          </a:bodyPr>
          <a:lstStyle/>
          <a:p>
            <a:r>
              <a:rPr lang="en-GB" sz="2400" dirty="0" smtClean="0"/>
              <a:t>Once capacity requirements have been determined, the organisation must decide whether to produce a good or provide a service itself, or to outsource (buy) from other organisation.  Reason to make or buy as those factors : </a:t>
            </a:r>
            <a:endParaRPr lang="en-GB" sz="2400" dirty="0"/>
          </a:p>
        </p:txBody>
      </p:sp>
      <p:sp>
        <p:nvSpPr>
          <p:cNvPr id="5" name="Date Placeholder 4"/>
          <p:cNvSpPr>
            <a:spLocks noGrp="1"/>
          </p:cNvSpPr>
          <p:nvPr>
            <p:ph type="dt" sz="half" idx="10"/>
          </p:nvPr>
        </p:nvSpPr>
        <p:spPr/>
        <p:txBody>
          <a:bodyPr/>
          <a:lstStyle/>
          <a:p>
            <a:fld id="{7EEF7C09-53FC-41D8-9898-F53FADA1B5D5}" type="datetime1">
              <a:rPr lang="en-US" smtClean="0"/>
              <a:pPr/>
              <a:t>10/1/2014</a:t>
            </a:fld>
            <a:endParaRPr lang="en-US" dirty="0"/>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19</a:t>
            </a:fld>
            <a:endParaRPr kumimoji="0" lang="en-US" dirty="0"/>
          </a:p>
        </p:txBody>
      </p:sp>
      <p:sp>
        <p:nvSpPr>
          <p:cNvPr id="7" name="Footer Placeholder 6"/>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wipe(left)">
                                      <p:cBhvr>
                                        <p:cTn id="7" dur="500"/>
                                        <p:tgtEl>
                                          <p:spTgt spid="624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2467">
                                            <p:txEl>
                                              <p:pRg st="1" end="1"/>
                                            </p:txEl>
                                          </p:spTgt>
                                        </p:tgtEl>
                                        <p:attrNameLst>
                                          <p:attrName>style.visibility</p:attrName>
                                        </p:attrNameLst>
                                      </p:cBhvr>
                                      <p:to>
                                        <p:strVal val="visible"/>
                                      </p:to>
                                    </p:set>
                                    <p:animEffect transition="in" filter="wipe(left)">
                                      <p:cBhvr>
                                        <p:cTn id="12" dur="500"/>
                                        <p:tgtEl>
                                          <p:spTgt spid="624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2467">
                                            <p:txEl>
                                              <p:pRg st="2" end="2"/>
                                            </p:txEl>
                                          </p:spTgt>
                                        </p:tgtEl>
                                        <p:attrNameLst>
                                          <p:attrName>style.visibility</p:attrName>
                                        </p:attrNameLst>
                                      </p:cBhvr>
                                      <p:to>
                                        <p:strVal val="visible"/>
                                      </p:to>
                                    </p:set>
                                    <p:animEffect transition="in" filter="wipe(left)">
                                      <p:cBhvr>
                                        <p:cTn id="17" dur="500"/>
                                        <p:tgtEl>
                                          <p:spTgt spid="624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2467">
                                            <p:txEl>
                                              <p:pRg st="3" end="3"/>
                                            </p:txEl>
                                          </p:spTgt>
                                        </p:tgtEl>
                                        <p:attrNameLst>
                                          <p:attrName>style.visibility</p:attrName>
                                        </p:attrNameLst>
                                      </p:cBhvr>
                                      <p:to>
                                        <p:strVal val="visible"/>
                                      </p:to>
                                    </p:set>
                                    <p:animEffect transition="in" filter="wipe(left)">
                                      <p:cBhvr>
                                        <p:cTn id="22" dur="500"/>
                                        <p:tgtEl>
                                          <p:spTgt spid="624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2467">
                                            <p:txEl>
                                              <p:pRg st="4" end="4"/>
                                            </p:txEl>
                                          </p:spTgt>
                                        </p:tgtEl>
                                        <p:attrNameLst>
                                          <p:attrName>style.visibility</p:attrName>
                                        </p:attrNameLst>
                                      </p:cBhvr>
                                      <p:to>
                                        <p:strVal val="visible"/>
                                      </p:to>
                                    </p:set>
                                    <p:animEffect transition="in" filter="wipe(left)">
                                      <p:cBhvr>
                                        <p:cTn id="27" dur="500"/>
                                        <p:tgtEl>
                                          <p:spTgt spid="624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2467">
                                            <p:txEl>
                                              <p:pRg st="5" end="5"/>
                                            </p:txEl>
                                          </p:spTgt>
                                        </p:tgtEl>
                                        <p:attrNameLst>
                                          <p:attrName>style.visibility</p:attrName>
                                        </p:attrNameLst>
                                      </p:cBhvr>
                                      <p:to>
                                        <p:strVal val="visible"/>
                                      </p:to>
                                    </p:set>
                                    <p:animEffect transition="in" filter="wipe(left)">
                                      <p:cBhvr>
                                        <p:cTn id="32" dur="500"/>
                                        <p:tgtEl>
                                          <p:spTgt spid="624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9552" y="247650"/>
            <a:ext cx="8064896" cy="877094"/>
          </a:xfrm>
        </p:spPr>
        <p:txBody>
          <a:bodyPr lIns="90488" tIns="44450" rIns="90488" bIns="44450" anchor="b"/>
          <a:lstStyle/>
          <a:p>
            <a:pPr eaLnBrk="1" hangingPunct="1">
              <a:defRPr/>
            </a:pPr>
            <a:r>
              <a:rPr lang="en-US" dirty="0" smtClean="0"/>
              <a:t>Capacity Planning</a:t>
            </a:r>
            <a:endParaRPr lang="en-US" sz="2100" b="1" dirty="0" smtClean="0">
              <a:solidFill>
                <a:srgbClr val="2D8AD8"/>
              </a:solidFill>
            </a:endParaRPr>
          </a:p>
        </p:txBody>
      </p:sp>
      <p:sp>
        <p:nvSpPr>
          <p:cNvPr id="20483" name="Rectangle 3"/>
          <p:cNvSpPr>
            <a:spLocks noGrp="1" noChangeArrowheads="1"/>
          </p:cNvSpPr>
          <p:nvPr>
            <p:ph type="body" idx="1"/>
          </p:nvPr>
        </p:nvSpPr>
        <p:spPr>
          <a:xfrm>
            <a:off x="760413" y="1214438"/>
            <a:ext cx="8078787" cy="5022874"/>
          </a:xfrm>
          <a:noFill/>
        </p:spPr>
        <p:txBody>
          <a:bodyPr lIns="90488" tIns="44450" rIns="90488" bIns="44450">
            <a:normAutofit lnSpcReduction="10000"/>
          </a:bodyPr>
          <a:lstStyle/>
          <a:p>
            <a:pPr eaLnBrk="1" hangingPunct="1"/>
            <a:r>
              <a:rPr lang="en-US" dirty="0" smtClean="0"/>
              <a:t>Capacity is the ability to hold, receive, store or accommodate raw materials, finished products, customers, etc.</a:t>
            </a:r>
          </a:p>
          <a:p>
            <a:pPr eaLnBrk="1" hangingPunct="1"/>
            <a:r>
              <a:rPr lang="en-US" dirty="0" smtClean="0"/>
              <a:t>Capacity is the upper limit or ceiling on the load that an operating unit can handle.</a:t>
            </a:r>
          </a:p>
          <a:p>
            <a:pPr eaLnBrk="1" hangingPunct="1"/>
            <a:r>
              <a:rPr lang="en-US" dirty="0" smtClean="0"/>
              <a:t>Capacity refers to a system’s potential for producing goods or delivering services over a specified time interval</a:t>
            </a:r>
          </a:p>
          <a:p>
            <a:pPr eaLnBrk="1" hangingPunct="1"/>
            <a:r>
              <a:rPr lang="en-US" dirty="0" smtClean="0"/>
              <a:t>The basic questions in capacity handling are:</a:t>
            </a:r>
          </a:p>
          <a:p>
            <a:pPr lvl="1" eaLnBrk="1" hangingPunct="1">
              <a:buSzPct val="75000"/>
            </a:pPr>
            <a:r>
              <a:rPr lang="en-US" dirty="0" smtClean="0"/>
              <a:t>What kind of capacity is needed?</a:t>
            </a:r>
          </a:p>
          <a:p>
            <a:pPr lvl="1" eaLnBrk="1" hangingPunct="1">
              <a:buSzPct val="75000"/>
            </a:pPr>
            <a:r>
              <a:rPr lang="en-US" dirty="0" smtClean="0"/>
              <a:t>How much is needed?</a:t>
            </a:r>
          </a:p>
          <a:p>
            <a:pPr lvl="1" eaLnBrk="1" hangingPunct="1">
              <a:buSzPct val="75000"/>
            </a:pPr>
            <a:r>
              <a:rPr lang="en-US" dirty="0" smtClean="0"/>
              <a:t>When is it needed?</a:t>
            </a:r>
          </a:p>
        </p:txBody>
      </p:sp>
      <p:sp>
        <p:nvSpPr>
          <p:cNvPr id="4" name="Date Placeholder 3"/>
          <p:cNvSpPr>
            <a:spLocks noGrp="1"/>
          </p:cNvSpPr>
          <p:nvPr>
            <p:ph type="dt" sz="half" idx="10"/>
          </p:nvPr>
        </p:nvSpPr>
        <p:spPr/>
        <p:txBody>
          <a:bodyPr/>
          <a:lstStyle/>
          <a:p>
            <a:fld id="{7510D8A2-4127-4328-8447-9EA40C2785E3}" type="datetime1">
              <a:rPr lang="en-US" smtClean="0"/>
              <a:pPr/>
              <a:t>10/1/2014</a:t>
            </a:fld>
            <a:endParaRPr lang="en-US" dirty="0"/>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2</a:t>
            </a:fld>
            <a:endParaRPr kumimoji="0"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wipe(left)">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wipe(left)">
                                      <p:cBhvr>
                                        <p:cTn id="12" dur="5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wipe(left)">
                                      <p:cBhvr>
                                        <p:cTn id="17" dur="500"/>
                                        <p:tgtEl>
                                          <p:spTgt spid="20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wipe(left)">
                                      <p:cBhvr>
                                        <p:cTn id="22" dur="500"/>
                                        <p:tgtEl>
                                          <p:spTgt spid="20483">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0483">
                                            <p:txEl>
                                              <p:pRg st="4" end="4"/>
                                            </p:txEl>
                                          </p:spTgt>
                                        </p:tgtEl>
                                        <p:attrNameLst>
                                          <p:attrName>style.visibility</p:attrName>
                                        </p:attrNameLst>
                                      </p:cBhvr>
                                      <p:to>
                                        <p:strVal val="visible"/>
                                      </p:to>
                                    </p:set>
                                    <p:animEffect transition="in" filter="wipe(left)">
                                      <p:cBhvr>
                                        <p:cTn id="25" dur="500"/>
                                        <p:tgtEl>
                                          <p:spTgt spid="20483">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0483">
                                            <p:txEl>
                                              <p:pRg st="5" end="5"/>
                                            </p:txEl>
                                          </p:spTgt>
                                        </p:tgtEl>
                                        <p:attrNameLst>
                                          <p:attrName>style.visibility</p:attrName>
                                        </p:attrNameLst>
                                      </p:cBhvr>
                                      <p:to>
                                        <p:strVal val="visible"/>
                                      </p:to>
                                    </p:set>
                                    <p:animEffect transition="in" filter="wipe(left)">
                                      <p:cBhvr>
                                        <p:cTn id="28" dur="500"/>
                                        <p:tgtEl>
                                          <p:spTgt spid="2048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20483">
                                            <p:txEl>
                                              <p:pRg st="6" end="6"/>
                                            </p:txEl>
                                          </p:spTgt>
                                        </p:tgtEl>
                                        <p:attrNameLst>
                                          <p:attrName>style.visibility</p:attrName>
                                        </p:attrNameLst>
                                      </p:cBhvr>
                                      <p:to>
                                        <p:strVal val="visible"/>
                                      </p:to>
                                    </p:set>
                                    <p:animEffect transition="in" filter="wipe(left)">
                                      <p:cBhvr>
                                        <p:cTn id="31" dur="5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95536" y="323850"/>
            <a:ext cx="8208912" cy="800894"/>
          </a:xfrm>
        </p:spPr>
        <p:txBody>
          <a:bodyPr lIns="90488" tIns="44450" rIns="90488" bIns="44450" anchor="b">
            <a:normAutofit/>
          </a:bodyPr>
          <a:lstStyle/>
          <a:p>
            <a:pPr eaLnBrk="1" hangingPunct="1">
              <a:defRPr/>
            </a:pPr>
            <a:r>
              <a:rPr lang="en-US" dirty="0" smtClean="0">
                <a:effectLst>
                  <a:outerShdw blurRad="38100" dist="38100" dir="2700000" algn="tl">
                    <a:srgbClr val="000000">
                      <a:alpha val="43137"/>
                    </a:srgbClr>
                  </a:outerShdw>
                </a:effectLst>
              </a:rPr>
              <a:t>Developing Capacity Alternatives</a:t>
            </a:r>
            <a:r>
              <a:rPr lang="en-US" b="1" dirty="0" smtClean="0">
                <a:effectLst>
                  <a:outerShdw blurRad="38100" dist="38100" dir="2700000" algn="tl">
                    <a:srgbClr val="000000">
                      <a:alpha val="43137"/>
                    </a:srgbClr>
                  </a:outerShdw>
                </a:effectLst>
              </a:rPr>
              <a:t> </a:t>
            </a:r>
          </a:p>
        </p:txBody>
      </p:sp>
      <p:sp>
        <p:nvSpPr>
          <p:cNvPr id="32771" name="Rectangle 3"/>
          <p:cNvSpPr>
            <a:spLocks noGrp="1" noChangeArrowheads="1"/>
          </p:cNvSpPr>
          <p:nvPr>
            <p:ph type="body" idx="1"/>
          </p:nvPr>
        </p:nvSpPr>
        <p:spPr>
          <a:xfrm>
            <a:off x="774700" y="1238250"/>
            <a:ext cx="8445500" cy="4914900"/>
          </a:xfrm>
          <a:noFill/>
        </p:spPr>
        <p:txBody>
          <a:bodyPr lIns="90488" tIns="44450" rIns="90488" bIns="44450"/>
          <a:lstStyle/>
          <a:p>
            <a:pPr marL="342900" indent="-342900" eaLnBrk="1" hangingPunct="1">
              <a:buFontTx/>
              <a:buAutoNum type="arabicPeriod"/>
            </a:pPr>
            <a:r>
              <a:rPr lang="en-US" smtClean="0"/>
              <a:t>Design flexibility into systems</a:t>
            </a:r>
          </a:p>
          <a:p>
            <a:pPr marL="342900" indent="-342900" eaLnBrk="1" hangingPunct="1">
              <a:buFontTx/>
              <a:buAutoNum type="arabicPeriod"/>
            </a:pPr>
            <a:r>
              <a:rPr lang="en-US" smtClean="0"/>
              <a:t>Take stage of life cycle into account</a:t>
            </a:r>
          </a:p>
          <a:p>
            <a:pPr marL="342900" indent="-342900" eaLnBrk="1" hangingPunct="1">
              <a:buFontTx/>
              <a:buAutoNum type="arabicPeriod"/>
            </a:pPr>
            <a:endParaRPr lang="en-US" sz="500" smtClean="0"/>
          </a:p>
          <a:p>
            <a:pPr marL="342900" indent="-342900" eaLnBrk="1" hangingPunct="1">
              <a:buFontTx/>
              <a:buAutoNum type="arabicPeriod"/>
            </a:pPr>
            <a:r>
              <a:rPr lang="en-US" smtClean="0"/>
              <a:t>Take a  “big picture” approach to capacity changes</a:t>
            </a:r>
            <a:endParaRPr lang="en-US" sz="500" smtClean="0"/>
          </a:p>
          <a:p>
            <a:pPr marL="342900" indent="-342900" eaLnBrk="1" hangingPunct="1">
              <a:buFontTx/>
              <a:buAutoNum type="arabicPeriod"/>
            </a:pPr>
            <a:r>
              <a:rPr lang="en-US" smtClean="0"/>
              <a:t>Prepare to deal with capacity “chunks”</a:t>
            </a:r>
            <a:endParaRPr lang="en-US" sz="500" smtClean="0"/>
          </a:p>
          <a:p>
            <a:pPr marL="342900" indent="-342900" eaLnBrk="1" hangingPunct="1">
              <a:buFontTx/>
              <a:buAutoNum type="arabicPeriod"/>
            </a:pPr>
            <a:r>
              <a:rPr lang="en-US" smtClean="0"/>
              <a:t>Attempt to smooth out capacity requirements</a:t>
            </a:r>
          </a:p>
          <a:p>
            <a:pPr marL="342900" indent="-342900" eaLnBrk="1" hangingPunct="1">
              <a:buFontTx/>
              <a:buAutoNum type="arabicPeriod"/>
            </a:pPr>
            <a:r>
              <a:rPr lang="en-US" smtClean="0"/>
              <a:t>Identify the optimal operating level</a:t>
            </a:r>
          </a:p>
        </p:txBody>
      </p:sp>
      <p:sp>
        <p:nvSpPr>
          <p:cNvPr id="4" name="Date Placeholder 3"/>
          <p:cNvSpPr>
            <a:spLocks noGrp="1"/>
          </p:cNvSpPr>
          <p:nvPr>
            <p:ph type="dt" sz="half" idx="10"/>
          </p:nvPr>
        </p:nvSpPr>
        <p:spPr/>
        <p:txBody>
          <a:bodyPr/>
          <a:lstStyle/>
          <a:p>
            <a:fld id="{900CF211-FCA0-4B7A-82F2-448BF21DE2D7}" type="datetime1">
              <a:rPr lang="en-US" smtClean="0"/>
              <a:pPr/>
              <a:t>10/1/2014</a:t>
            </a:fld>
            <a:endParaRPr lang="en-US" dirty="0"/>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20</a:t>
            </a:fld>
            <a:endParaRPr kumimoji="0" lang="en-US" dirty="0"/>
          </a:p>
        </p:txBody>
      </p:sp>
      <p:sp>
        <p:nvSpPr>
          <p:cNvPr id="6" name="Footer Placeholder 5"/>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wipe(left)">
                                      <p:cBhvr>
                                        <p:cTn id="7" dur="5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wipe(left)">
                                      <p:cBhvr>
                                        <p:cTn id="12" dur="500"/>
                                        <p:tgtEl>
                                          <p:spTgt spid="327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1">
                                            <p:txEl>
                                              <p:pRg st="3" end="3"/>
                                            </p:txEl>
                                          </p:spTgt>
                                        </p:tgtEl>
                                        <p:attrNameLst>
                                          <p:attrName>style.visibility</p:attrName>
                                        </p:attrNameLst>
                                      </p:cBhvr>
                                      <p:to>
                                        <p:strVal val="visible"/>
                                      </p:to>
                                    </p:set>
                                    <p:animEffect transition="in" filter="wipe(left)">
                                      <p:cBhvr>
                                        <p:cTn id="17" dur="500"/>
                                        <p:tgtEl>
                                          <p:spTgt spid="3277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1">
                                            <p:txEl>
                                              <p:pRg st="4" end="4"/>
                                            </p:txEl>
                                          </p:spTgt>
                                        </p:tgtEl>
                                        <p:attrNameLst>
                                          <p:attrName>style.visibility</p:attrName>
                                        </p:attrNameLst>
                                      </p:cBhvr>
                                      <p:to>
                                        <p:strVal val="visible"/>
                                      </p:to>
                                    </p:set>
                                    <p:animEffect transition="in" filter="wipe(left)">
                                      <p:cBhvr>
                                        <p:cTn id="22" dur="500"/>
                                        <p:tgtEl>
                                          <p:spTgt spid="3277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771">
                                            <p:txEl>
                                              <p:pRg st="5" end="5"/>
                                            </p:txEl>
                                          </p:spTgt>
                                        </p:tgtEl>
                                        <p:attrNameLst>
                                          <p:attrName>style.visibility</p:attrName>
                                        </p:attrNameLst>
                                      </p:cBhvr>
                                      <p:to>
                                        <p:strVal val="visible"/>
                                      </p:to>
                                    </p:set>
                                    <p:animEffect transition="in" filter="wipe(left)">
                                      <p:cBhvr>
                                        <p:cTn id="27" dur="500"/>
                                        <p:tgtEl>
                                          <p:spTgt spid="3277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771">
                                            <p:txEl>
                                              <p:pRg st="6" end="6"/>
                                            </p:txEl>
                                          </p:spTgt>
                                        </p:tgtEl>
                                        <p:attrNameLst>
                                          <p:attrName>style.visibility</p:attrName>
                                        </p:attrNameLst>
                                      </p:cBhvr>
                                      <p:to>
                                        <p:strVal val="visible"/>
                                      </p:to>
                                    </p:set>
                                    <p:animEffect transition="in" filter="wipe(left)">
                                      <p:cBhvr>
                                        <p:cTn id="32" dur="500"/>
                                        <p:tgtEl>
                                          <p:spTgt spid="327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1026"/>
          <p:cNvSpPr>
            <a:spLocks noGrp="1" noChangeArrowheads="1"/>
          </p:cNvSpPr>
          <p:nvPr>
            <p:ph type="title"/>
          </p:nvPr>
        </p:nvSpPr>
        <p:spPr>
          <a:xfrm>
            <a:off x="395536" y="38100"/>
            <a:ext cx="8352928" cy="1086644"/>
          </a:xfrm>
        </p:spPr>
        <p:txBody>
          <a:bodyPr/>
          <a:lstStyle/>
          <a:p>
            <a:pPr eaLnBrk="1" hangingPunct="1">
              <a:defRPr/>
            </a:pPr>
            <a:r>
              <a:rPr lang="en-US" dirty="0" smtClean="0">
                <a:effectLst>
                  <a:outerShdw blurRad="38100" dist="38100" dir="2700000" algn="tl">
                    <a:srgbClr val="000000">
                      <a:alpha val="43137"/>
                    </a:srgbClr>
                  </a:outerShdw>
                </a:effectLst>
              </a:rPr>
              <a:t>Economies of Scale</a:t>
            </a:r>
          </a:p>
        </p:txBody>
      </p:sp>
      <p:sp>
        <p:nvSpPr>
          <p:cNvPr id="63491" name="Rectangle 1027"/>
          <p:cNvSpPr>
            <a:spLocks noGrp="1" noChangeArrowheads="1"/>
          </p:cNvSpPr>
          <p:nvPr>
            <p:ph type="body" idx="1"/>
          </p:nvPr>
        </p:nvSpPr>
        <p:spPr>
          <a:xfrm>
            <a:off x="784225" y="1238250"/>
            <a:ext cx="7676207" cy="4941888"/>
          </a:xfrm>
        </p:spPr>
        <p:txBody>
          <a:bodyPr>
            <a:normAutofit/>
          </a:bodyPr>
          <a:lstStyle/>
          <a:p>
            <a:pPr eaLnBrk="1" hangingPunct="1"/>
            <a:r>
              <a:rPr lang="en-US" sz="2800" dirty="0" smtClean="0"/>
              <a:t>Economies of scale</a:t>
            </a:r>
          </a:p>
          <a:p>
            <a:pPr lvl="1" eaLnBrk="1" hangingPunct="1"/>
            <a:r>
              <a:rPr lang="en-US" sz="2400" dirty="0" smtClean="0"/>
              <a:t>If the output rate is less than the optimal level, increasing output rate results in decreasing average unit costs</a:t>
            </a:r>
          </a:p>
          <a:p>
            <a:pPr eaLnBrk="1" hangingPunct="1"/>
            <a:r>
              <a:rPr lang="en-US" sz="2800" dirty="0" smtClean="0"/>
              <a:t>Diseconomies of scale</a:t>
            </a:r>
          </a:p>
          <a:p>
            <a:pPr lvl="1" eaLnBrk="1" hangingPunct="1"/>
            <a:r>
              <a:rPr lang="en-US" sz="2400" dirty="0" smtClean="0"/>
              <a:t>If the output rate is more than the optimal level, increasing the output rate results in increasing average unit costs</a:t>
            </a:r>
          </a:p>
        </p:txBody>
      </p:sp>
      <p:sp>
        <p:nvSpPr>
          <p:cNvPr id="4" name="Date Placeholder 3"/>
          <p:cNvSpPr>
            <a:spLocks noGrp="1"/>
          </p:cNvSpPr>
          <p:nvPr>
            <p:ph type="dt" sz="half" idx="10"/>
          </p:nvPr>
        </p:nvSpPr>
        <p:spPr/>
        <p:txBody>
          <a:bodyPr/>
          <a:lstStyle/>
          <a:p>
            <a:fld id="{9DFECEB7-D118-4E37-837F-D95B12CF4DB8}" type="datetime1">
              <a:rPr lang="en-US" smtClean="0"/>
              <a:pPr/>
              <a:t>10/1/2014</a:t>
            </a:fld>
            <a:endParaRPr lang="en-US" dirty="0"/>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21</a:t>
            </a:fld>
            <a:endParaRPr kumimoji="0" lang="en-US" dirty="0"/>
          </a:p>
        </p:txBody>
      </p:sp>
      <p:sp>
        <p:nvSpPr>
          <p:cNvPr id="6" name="Footer Placeholder 5"/>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wipe(left)">
                                      <p:cBhvr>
                                        <p:cTn id="7" dur="500"/>
                                        <p:tgtEl>
                                          <p:spTgt spid="6349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3491">
                                            <p:txEl>
                                              <p:pRg st="1" end="1"/>
                                            </p:txEl>
                                          </p:spTgt>
                                        </p:tgtEl>
                                        <p:attrNameLst>
                                          <p:attrName>style.visibility</p:attrName>
                                        </p:attrNameLst>
                                      </p:cBhvr>
                                      <p:to>
                                        <p:strVal val="visible"/>
                                      </p:to>
                                    </p:set>
                                    <p:animEffect transition="in" filter="wipe(left)">
                                      <p:cBhvr>
                                        <p:cTn id="10" dur="500"/>
                                        <p:tgtEl>
                                          <p:spTgt spid="6349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3491">
                                            <p:txEl>
                                              <p:pRg st="2" end="2"/>
                                            </p:txEl>
                                          </p:spTgt>
                                        </p:tgtEl>
                                        <p:attrNameLst>
                                          <p:attrName>style.visibility</p:attrName>
                                        </p:attrNameLst>
                                      </p:cBhvr>
                                      <p:to>
                                        <p:strVal val="visible"/>
                                      </p:to>
                                    </p:set>
                                    <p:animEffect transition="in" filter="wipe(left)">
                                      <p:cBhvr>
                                        <p:cTn id="15" dur="500"/>
                                        <p:tgtEl>
                                          <p:spTgt spid="63491">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63491">
                                            <p:txEl>
                                              <p:pRg st="3" end="3"/>
                                            </p:txEl>
                                          </p:spTgt>
                                        </p:tgtEl>
                                        <p:attrNameLst>
                                          <p:attrName>style.visibility</p:attrName>
                                        </p:attrNameLst>
                                      </p:cBhvr>
                                      <p:to>
                                        <p:strVal val="visible"/>
                                      </p:to>
                                    </p:set>
                                    <p:animEffect transition="in" filter="wipe(left)">
                                      <p:cBhvr>
                                        <p:cTn id="18" dur="500"/>
                                        <p:tgtEl>
                                          <p:spTgt spid="634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23528" y="342900"/>
            <a:ext cx="8352928" cy="637828"/>
          </a:xfrm>
        </p:spPr>
        <p:txBody>
          <a:bodyPr lIns="90488" tIns="44450" rIns="90488" bIns="44450" anchor="b">
            <a:normAutofit/>
          </a:bodyPr>
          <a:lstStyle/>
          <a:p>
            <a:pPr eaLnBrk="1" hangingPunct="1">
              <a:defRPr/>
            </a:pPr>
            <a:r>
              <a:rPr lang="en-US" dirty="0" smtClean="0">
                <a:effectLst>
                  <a:outerShdw blurRad="38100" dist="38100" dir="2700000" algn="tl">
                    <a:srgbClr val="000000">
                      <a:alpha val="43137"/>
                    </a:srgbClr>
                  </a:outerShdw>
                </a:effectLst>
              </a:rPr>
              <a:t>Evaluating Alternatives</a:t>
            </a:r>
            <a:endParaRPr lang="en-US" b="1" dirty="0" smtClean="0">
              <a:effectLst>
                <a:outerShdw blurRad="38100" dist="38100" dir="2700000" algn="tl">
                  <a:srgbClr val="000000">
                    <a:alpha val="43137"/>
                  </a:srgbClr>
                </a:outerShdw>
              </a:effectLst>
            </a:endParaRPr>
          </a:p>
        </p:txBody>
      </p:sp>
      <p:grpSp>
        <p:nvGrpSpPr>
          <p:cNvPr id="2" name="Group 16"/>
          <p:cNvGrpSpPr>
            <a:grpSpLocks/>
          </p:cNvGrpSpPr>
          <p:nvPr/>
        </p:nvGrpSpPr>
        <p:grpSpPr bwMode="auto">
          <a:xfrm>
            <a:off x="1141413" y="1747838"/>
            <a:ext cx="6249987" cy="4437062"/>
            <a:chOff x="577" y="1169"/>
            <a:chExt cx="3937" cy="2795"/>
          </a:xfrm>
        </p:grpSpPr>
        <p:sp>
          <p:nvSpPr>
            <p:cNvPr id="18440" name="Rectangle 3"/>
            <p:cNvSpPr>
              <a:spLocks noChangeArrowheads="1"/>
            </p:cNvSpPr>
            <p:nvPr/>
          </p:nvSpPr>
          <p:spPr bwMode="auto">
            <a:xfrm>
              <a:off x="1354" y="1288"/>
              <a:ext cx="3160" cy="2380"/>
            </a:xfrm>
            <a:prstGeom prst="rect">
              <a:avLst/>
            </a:prstGeom>
            <a:solidFill>
              <a:srgbClr val="BEE0D7"/>
            </a:solidFill>
            <a:ln w="12700">
              <a:solidFill>
                <a:schemeClr val="tx1"/>
              </a:solidFill>
              <a:miter lim="800000"/>
              <a:headEnd/>
              <a:tailEnd/>
            </a:ln>
          </p:spPr>
          <p:txBody>
            <a:bodyPr wrap="none" anchor="ctr"/>
            <a:lstStyle/>
            <a:p>
              <a:endParaRPr lang="en-US"/>
            </a:p>
          </p:txBody>
        </p:sp>
        <p:sp>
          <p:nvSpPr>
            <p:cNvPr id="18441" name="Arc 4"/>
            <p:cNvSpPr>
              <a:spLocks/>
            </p:cNvSpPr>
            <p:nvPr/>
          </p:nvSpPr>
          <p:spPr bwMode="auto">
            <a:xfrm rot="10800000">
              <a:off x="1782" y="1846"/>
              <a:ext cx="1288" cy="1198"/>
            </a:xfrm>
            <a:custGeom>
              <a:avLst/>
              <a:gdLst>
                <a:gd name="T0" fmla="*/ 1 w 21600"/>
                <a:gd name="T1" fmla="*/ 0 h 21600"/>
                <a:gd name="T2" fmla="*/ 1288 w 21600"/>
                <a:gd name="T3" fmla="*/ 1198 h 21600"/>
                <a:gd name="T4" fmla="*/ 0 w 21600"/>
                <a:gd name="T5" fmla="*/ 119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6" y="0"/>
                  </a:moveTo>
                  <a:cubicBezTo>
                    <a:pt x="11939" y="9"/>
                    <a:pt x="21600" y="9677"/>
                    <a:pt x="21600" y="21600"/>
                  </a:cubicBezTo>
                </a:path>
                <a:path w="21600" h="21600" stroke="0" extrusionOk="0">
                  <a:moveTo>
                    <a:pt x="16" y="0"/>
                  </a:moveTo>
                  <a:cubicBezTo>
                    <a:pt x="11939" y="9"/>
                    <a:pt x="21600" y="9677"/>
                    <a:pt x="21600" y="21600"/>
                  </a:cubicBezTo>
                  <a:lnTo>
                    <a:pt x="0" y="21600"/>
                  </a:lnTo>
                  <a:close/>
                </a:path>
              </a:pathLst>
            </a:custGeom>
            <a:noFill/>
            <a:ln w="12700" cap="rnd">
              <a:solidFill>
                <a:schemeClr val="tx1"/>
              </a:solidFill>
              <a:round/>
              <a:headEnd/>
              <a:tailEnd/>
            </a:ln>
          </p:spPr>
          <p:txBody>
            <a:bodyPr wrap="none" anchor="ctr"/>
            <a:lstStyle/>
            <a:p>
              <a:endParaRPr lang="en-US"/>
            </a:p>
          </p:txBody>
        </p:sp>
        <p:sp>
          <p:nvSpPr>
            <p:cNvPr id="18442" name="Arc 5"/>
            <p:cNvSpPr>
              <a:spLocks/>
            </p:cNvSpPr>
            <p:nvPr/>
          </p:nvSpPr>
          <p:spPr bwMode="auto">
            <a:xfrm>
              <a:off x="3010" y="2478"/>
              <a:ext cx="1378" cy="566"/>
            </a:xfrm>
            <a:custGeom>
              <a:avLst/>
              <a:gdLst>
                <a:gd name="T0" fmla="*/ 1036 w 21600"/>
                <a:gd name="T1" fmla="*/ 0 h 21600"/>
                <a:gd name="T2" fmla="*/ 0 w 21600"/>
                <a:gd name="T3" fmla="*/ 208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a:tailEnd/>
            </a:ln>
          </p:spPr>
          <p:txBody>
            <a:bodyPr wrap="none" anchor="ctr"/>
            <a:lstStyle/>
            <a:p>
              <a:endParaRPr lang="en-US"/>
            </a:p>
          </p:txBody>
        </p:sp>
        <p:sp>
          <p:nvSpPr>
            <p:cNvPr id="18443" name="Line 6"/>
            <p:cNvSpPr>
              <a:spLocks noChangeShapeType="1"/>
            </p:cNvSpPr>
            <p:nvPr/>
          </p:nvSpPr>
          <p:spPr bwMode="auto">
            <a:xfrm>
              <a:off x="1395" y="3060"/>
              <a:ext cx="1585" cy="0"/>
            </a:xfrm>
            <a:prstGeom prst="line">
              <a:avLst/>
            </a:prstGeom>
            <a:noFill/>
            <a:ln w="12700">
              <a:solidFill>
                <a:schemeClr val="tx1"/>
              </a:solidFill>
              <a:prstDash val="lgDash"/>
              <a:round/>
              <a:headEnd/>
              <a:tailEnd/>
            </a:ln>
          </p:spPr>
          <p:txBody>
            <a:bodyPr wrap="none" anchor="ctr"/>
            <a:lstStyle/>
            <a:p>
              <a:endParaRPr lang="en-GB"/>
            </a:p>
          </p:txBody>
        </p:sp>
        <p:sp>
          <p:nvSpPr>
            <p:cNvPr id="18444" name="Line 7"/>
            <p:cNvSpPr>
              <a:spLocks noChangeShapeType="1"/>
            </p:cNvSpPr>
            <p:nvPr/>
          </p:nvSpPr>
          <p:spPr bwMode="auto">
            <a:xfrm>
              <a:off x="2952" y="3069"/>
              <a:ext cx="0" cy="613"/>
            </a:xfrm>
            <a:prstGeom prst="line">
              <a:avLst/>
            </a:prstGeom>
            <a:noFill/>
            <a:ln w="12700">
              <a:solidFill>
                <a:schemeClr val="tx1"/>
              </a:solidFill>
              <a:prstDash val="lgDash"/>
              <a:round/>
              <a:headEnd/>
              <a:tailEnd/>
            </a:ln>
          </p:spPr>
          <p:txBody>
            <a:bodyPr wrap="none" anchor="ctr"/>
            <a:lstStyle/>
            <a:p>
              <a:endParaRPr lang="en-GB"/>
            </a:p>
          </p:txBody>
        </p:sp>
        <p:sp>
          <p:nvSpPr>
            <p:cNvPr id="18445" name="Rectangle 8"/>
            <p:cNvSpPr>
              <a:spLocks noChangeArrowheads="1"/>
            </p:cNvSpPr>
            <p:nvPr/>
          </p:nvSpPr>
          <p:spPr bwMode="auto">
            <a:xfrm>
              <a:off x="577" y="2996"/>
              <a:ext cx="815" cy="44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E2700"/>
                  </a:solidFill>
                </a:rPr>
                <a:t>Minimum</a:t>
              </a:r>
            </a:p>
            <a:p>
              <a:pPr eaLnBrk="0" hangingPunct="0"/>
              <a:r>
                <a:rPr lang="en-US" sz="2000" b="1">
                  <a:solidFill>
                    <a:srgbClr val="CE2700"/>
                  </a:solidFill>
                </a:rPr>
                <a:t>cost</a:t>
              </a:r>
            </a:p>
          </p:txBody>
        </p:sp>
        <p:sp>
          <p:nvSpPr>
            <p:cNvPr id="18446" name="Rectangle 9"/>
            <p:cNvSpPr>
              <a:spLocks noChangeArrowheads="1"/>
            </p:cNvSpPr>
            <p:nvPr/>
          </p:nvSpPr>
          <p:spPr bwMode="auto">
            <a:xfrm rot="-5400000">
              <a:off x="318" y="1920"/>
              <a:ext cx="1749" cy="248"/>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E2700"/>
                  </a:solidFill>
                </a:rPr>
                <a:t>Average cost per unit</a:t>
              </a:r>
            </a:p>
          </p:txBody>
        </p:sp>
        <p:sp>
          <p:nvSpPr>
            <p:cNvPr id="18447" name="Rectangle 10"/>
            <p:cNvSpPr>
              <a:spLocks noChangeArrowheads="1"/>
            </p:cNvSpPr>
            <p:nvPr/>
          </p:nvSpPr>
          <p:spPr bwMode="auto">
            <a:xfrm>
              <a:off x="1077" y="3633"/>
              <a:ext cx="221" cy="286"/>
            </a:xfrm>
            <a:prstGeom prst="rect">
              <a:avLst/>
            </a:prstGeom>
            <a:noFill/>
            <a:ln w="12700">
              <a:noFill/>
              <a:miter lim="800000"/>
              <a:headEnd/>
              <a:tailEnd/>
            </a:ln>
          </p:spPr>
          <p:txBody>
            <a:bodyPr wrap="none" lIns="90488" tIns="44450" rIns="90488" bIns="44450">
              <a:spAutoFit/>
            </a:bodyPr>
            <a:lstStyle/>
            <a:p>
              <a:pPr eaLnBrk="0" hangingPunct="0"/>
              <a:r>
                <a:rPr lang="en-US" sz="2400" b="1">
                  <a:solidFill>
                    <a:srgbClr val="CE2700"/>
                  </a:solidFill>
                </a:rPr>
                <a:t>0</a:t>
              </a:r>
            </a:p>
          </p:txBody>
        </p:sp>
        <p:sp>
          <p:nvSpPr>
            <p:cNvPr id="18448" name="Rectangle 11"/>
            <p:cNvSpPr>
              <a:spLocks noChangeArrowheads="1"/>
            </p:cNvSpPr>
            <p:nvPr/>
          </p:nvSpPr>
          <p:spPr bwMode="auto">
            <a:xfrm>
              <a:off x="2805" y="3716"/>
              <a:ext cx="1198" cy="248"/>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E2700"/>
                  </a:solidFill>
                </a:rPr>
                <a:t>Rate of output</a:t>
              </a:r>
            </a:p>
          </p:txBody>
        </p:sp>
        <p:sp>
          <p:nvSpPr>
            <p:cNvPr id="18449" name="Line 12"/>
            <p:cNvSpPr>
              <a:spLocks noChangeShapeType="1"/>
            </p:cNvSpPr>
            <p:nvPr/>
          </p:nvSpPr>
          <p:spPr bwMode="auto">
            <a:xfrm>
              <a:off x="4023" y="3835"/>
              <a:ext cx="253" cy="5"/>
            </a:xfrm>
            <a:prstGeom prst="line">
              <a:avLst/>
            </a:prstGeom>
            <a:noFill/>
            <a:ln w="12700">
              <a:solidFill>
                <a:schemeClr val="tx1"/>
              </a:solidFill>
              <a:round/>
              <a:headEnd/>
              <a:tailEnd type="triangle" w="med" len="med"/>
            </a:ln>
          </p:spPr>
          <p:txBody>
            <a:bodyPr wrap="none" anchor="ctr"/>
            <a:lstStyle/>
            <a:p>
              <a:endParaRPr lang="en-GB"/>
            </a:p>
          </p:txBody>
        </p:sp>
      </p:grpSp>
      <p:sp>
        <p:nvSpPr>
          <p:cNvPr id="34829" name="Rectangle 13"/>
          <p:cNvSpPr>
            <a:spLocks noChangeArrowheads="1"/>
          </p:cNvSpPr>
          <p:nvPr/>
        </p:nvSpPr>
        <p:spPr bwMode="auto">
          <a:xfrm>
            <a:off x="990600" y="1447800"/>
            <a:ext cx="7342188" cy="393700"/>
          </a:xfrm>
          <a:prstGeom prst="rect">
            <a:avLst/>
          </a:prstGeom>
          <a:noFill/>
          <a:ln w="12700">
            <a:noFill/>
            <a:miter lim="800000"/>
            <a:headEnd/>
            <a:tailEnd/>
          </a:ln>
        </p:spPr>
        <p:txBody>
          <a:bodyPr wrap="none" lIns="90488" tIns="44450" rIns="90488" bIns="44450">
            <a:spAutoFit/>
          </a:bodyPr>
          <a:lstStyle/>
          <a:p>
            <a:pPr algn="ctr" eaLnBrk="0" hangingPunct="0"/>
            <a:r>
              <a:rPr lang="en-US" sz="2000">
                <a:solidFill>
                  <a:srgbClr val="CE2700"/>
                </a:solidFill>
              </a:rPr>
              <a:t>Production units have an optimal rate of output for minimal cost.</a:t>
            </a:r>
            <a:endParaRPr lang="en-US" sz="2400">
              <a:solidFill>
                <a:srgbClr val="CE2700"/>
              </a:solidFill>
            </a:endParaRPr>
          </a:p>
        </p:txBody>
      </p:sp>
      <p:sp>
        <p:nvSpPr>
          <p:cNvPr id="34847" name="Text Box 31"/>
          <p:cNvSpPr txBox="1">
            <a:spLocks noChangeArrowheads="1"/>
          </p:cNvSpPr>
          <p:nvPr/>
        </p:nvSpPr>
        <p:spPr bwMode="auto">
          <a:xfrm>
            <a:off x="3883025" y="2482850"/>
            <a:ext cx="3308350" cy="366713"/>
          </a:xfrm>
          <a:prstGeom prst="rect">
            <a:avLst/>
          </a:prstGeom>
          <a:noFill/>
          <a:ln w="12700">
            <a:noFill/>
            <a:miter lim="800000"/>
            <a:headEnd/>
            <a:tailEnd/>
          </a:ln>
        </p:spPr>
        <p:txBody>
          <a:bodyPr wrap="none">
            <a:spAutoFit/>
          </a:bodyPr>
          <a:lstStyle/>
          <a:p>
            <a:pPr eaLnBrk="0" hangingPunct="0"/>
            <a:r>
              <a:rPr lang="en-US"/>
              <a:t>Minimum average cost per unit</a:t>
            </a:r>
          </a:p>
        </p:txBody>
      </p:sp>
      <p:sp>
        <p:nvSpPr>
          <p:cNvPr id="18439" name="Line 32"/>
          <p:cNvSpPr>
            <a:spLocks noChangeShapeType="1"/>
          </p:cNvSpPr>
          <p:nvPr/>
        </p:nvSpPr>
        <p:spPr bwMode="auto">
          <a:xfrm flipH="1">
            <a:off x="4949825" y="3016250"/>
            <a:ext cx="609600" cy="1676400"/>
          </a:xfrm>
          <a:prstGeom prst="line">
            <a:avLst/>
          </a:prstGeom>
          <a:noFill/>
          <a:ln w="12700">
            <a:solidFill>
              <a:schemeClr val="tx1"/>
            </a:solidFill>
            <a:round/>
            <a:headEnd/>
            <a:tailEnd type="triangle" w="med" len="med"/>
          </a:ln>
        </p:spPr>
        <p:txBody>
          <a:bodyPr/>
          <a:lstStyle/>
          <a:p>
            <a:endParaRPr lang="en-GB"/>
          </a:p>
        </p:txBody>
      </p:sp>
      <p:sp>
        <p:nvSpPr>
          <p:cNvPr id="17" name="Date Placeholder 16"/>
          <p:cNvSpPr>
            <a:spLocks noGrp="1"/>
          </p:cNvSpPr>
          <p:nvPr>
            <p:ph type="dt" sz="half" idx="10"/>
          </p:nvPr>
        </p:nvSpPr>
        <p:spPr/>
        <p:txBody>
          <a:bodyPr/>
          <a:lstStyle/>
          <a:p>
            <a:fld id="{22E6E969-E17E-4633-B7DC-B9C63E797797}" type="datetime1">
              <a:rPr lang="en-US" smtClean="0"/>
              <a:pPr/>
              <a:t>10/1/2014</a:t>
            </a:fld>
            <a:endParaRPr lang="en-US"/>
          </a:p>
        </p:txBody>
      </p:sp>
      <p:sp>
        <p:nvSpPr>
          <p:cNvPr id="18" name="Slide Number Placeholder 17"/>
          <p:cNvSpPr>
            <a:spLocks noGrp="1"/>
          </p:cNvSpPr>
          <p:nvPr>
            <p:ph type="sldNum" sz="quarter" idx="12"/>
          </p:nvPr>
        </p:nvSpPr>
        <p:spPr/>
        <p:txBody>
          <a:bodyPr/>
          <a:lstStyle/>
          <a:p>
            <a:fld id="{EA7C8D44-3667-46F6-9772-CC52308E2A7F}" type="slidenum">
              <a:rPr kumimoji="0" lang="en-US" smtClean="0"/>
              <a:pPr/>
              <a:t>22</a:t>
            </a:fld>
            <a:endParaRPr kumimoji="0" lang="en-US"/>
          </a:p>
        </p:txBody>
      </p:sp>
      <p:sp>
        <p:nvSpPr>
          <p:cNvPr id="3" name="TextBox 2"/>
          <p:cNvSpPr txBox="1"/>
          <p:nvPr/>
        </p:nvSpPr>
        <p:spPr>
          <a:xfrm>
            <a:off x="3275856" y="3136900"/>
            <a:ext cx="1512168" cy="646331"/>
          </a:xfrm>
          <a:prstGeom prst="rect">
            <a:avLst/>
          </a:prstGeom>
          <a:noFill/>
        </p:spPr>
        <p:txBody>
          <a:bodyPr wrap="square" rtlCol="0">
            <a:spAutoFit/>
          </a:bodyPr>
          <a:lstStyle/>
          <a:p>
            <a:r>
              <a:rPr lang="en-US" b="1" dirty="0" smtClean="0">
                <a:solidFill>
                  <a:srgbClr val="002060"/>
                </a:solidFill>
              </a:rPr>
              <a:t>Under- Utilization</a:t>
            </a:r>
            <a:endParaRPr lang="en-MY" b="1" dirty="0">
              <a:solidFill>
                <a:srgbClr val="002060"/>
              </a:solidFill>
            </a:endParaRPr>
          </a:p>
        </p:txBody>
      </p:sp>
      <p:sp>
        <p:nvSpPr>
          <p:cNvPr id="21" name="TextBox 20"/>
          <p:cNvSpPr txBox="1"/>
          <p:nvPr/>
        </p:nvSpPr>
        <p:spPr>
          <a:xfrm>
            <a:off x="5548508" y="4604325"/>
            <a:ext cx="1512168" cy="646331"/>
          </a:xfrm>
          <a:prstGeom prst="rect">
            <a:avLst/>
          </a:prstGeom>
          <a:noFill/>
        </p:spPr>
        <p:txBody>
          <a:bodyPr wrap="square" rtlCol="0">
            <a:spAutoFit/>
          </a:bodyPr>
          <a:lstStyle/>
          <a:p>
            <a:r>
              <a:rPr lang="en-US" b="1" dirty="0" smtClean="0">
                <a:solidFill>
                  <a:srgbClr val="002060"/>
                </a:solidFill>
              </a:rPr>
              <a:t>Over- Utilization</a:t>
            </a:r>
            <a:endParaRPr lang="en-MY" b="1" dirty="0">
              <a:solidFill>
                <a:srgbClr val="002060"/>
              </a:solidFill>
            </a:endParaRPr>
          </a:p>
        </p:txBody>
      </p:sp>
      <p:sp>
        <p:nvSpPr>
          <p:cNvPr id="4" name="5-Point Star 3"/>
          <p:cNvSpPr/>
          <p:nvPr/>
        </p:nvSpPr>
        <p:spPr>
          <a:xfrm>
            <a:off x="4499992" y="4851822"/>
            <a:ext cx="288032" cy="233362"/>
          </a:xfrm>
          <a:prstGeom prst="star5">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MY"/>
          </a:p>
        </p:txBody>
      </p:sp>
      <p:sp>
        <p:nvSpPr>
          <p:cNvPr id="23" name="TextBox 22"/>
          <p:cNvSpPr txBox="1"/>
          <p:nvPr/>
        </p:nvSpPr>
        <p:spPr>
          <a:xfrm>
            <a:off x="3707904" y="4725144"/>
            <a:ext cx="1512168" cy="923330"/>
          </a:xfrm>
          <a:prstGeom prst="rect">
            <a:avLst/>
          </a:prstGeom>
          <a:noFill/>
        </p:spPr>
        <p:txBody>
          <a:bodyPr wrap="square" rtlCol="0">
            <a:spAutoFit/>
          </a:bodyPr>
          <a:lstStyle/>
          <a:p>
            <a:r>
              <a:rPr lang="en-US" b="1" dirty="0" smtClean="0">
                <a:solidFill>
                  <a:srgbClr val="002060"/>
                </a:solidFill>
              </a:rPr>
              <a:t>Best Operating Level</a:t>
            </a:r>
            <a:endParaRPr lang="en-MY" b="1" dirty="0">
              <a:solidFill>
                <a:srgbClr val="002060"/>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29"/>
                                        </p:tgtEl>
                                        <p:attrNameLst>
                                          <p:attrName>style.visibility</p:attrName>
                                        </p:attrNameLst>
                                      </p:cBhvr>
                                      <p:to>
                                        <p:strVal val="visible"/>
                                      </p:to>
                                    </p:set>
                                    <p:anim calcmode="lin" valueType="num">
                                      <p:cBhvr additive="base">
                                        <p:cTn id="7" dur="500" fill="hold"/>
                                        <p:tgtEl>
                                          <p:spTgt spid="34829"/>
                                        </p:tgtEl>
                                        <p:attrNameLst>
                                          <p:attrName>ppt_x</p:attrName>
                                        </p:attrNameLst>
                                      </p:cBhvr>
                                      <p:tavLst>
                                        <p:tav tm="0">
                                          <p:val>
                                            <p:strVal val="0-#ppt_w/2"/>
                                          </p:val>
                                        </p:tav>
                                        <p:tav tm="100000">
                                          <p:val>
                                            <p:strVal val="#ppt_x"/>
                                          </p:val>
                                        </p:tav>
                                      </p:tavLst>
                                    </p:anim>
                                    <p:anim calcmode="lin" valueType="num">
                                      <p:cBhvr additive="base">
                                        <p:cTn id="8" dur="500" fill="hold"/>
                                        <p:tgtEl>
                                          <p:spTgt spid="3482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47"/>
                                        </p:tgtEl>
                                        <p:attrNameLst>
                                          <p:attrName>style.visibility</p:attrName>
                                        </p:attrNameLst>
                                      </p:cBhvr>
                                      <p:to>
                                        <p:strVal val="visible"/>
                                      </p:to>
                                    </p:set>
                                    <p:anim calcmode="lin" valueType="num">
                                      <p:cBhvr additive="base">
                                        <p:cTn id="13" dur="500" fill="hold"/>
                                        <p:tgtEl>
                                          <p:spTgt spid="34847"/>
                                        </p:tgtEl>
                                        <p:attrNameLst>
                                          <p:attrName>ppt_x</p:attrName>
                                        </p:attrNameLst>
                                      </p:cBhvr>
                                      <p:tavLst>
                                        <p:tav tm="0">
                                          <p:val>
                                            <p:strVal val="0-#ppt_w/2"/>
                                          </p:val>
                                        </p:tav>
                                        <p:tav tm="100000">
                                          <p:val>
                                            <p:strVal val="#ppt_x"/>
                                          </p:val>
                                        </p:tav>
                                      </p:tavLst>
                                    </p:anim>
                                    <p:anim calcmode="lin" valueType="num">
                                      <p:cBhvr additive="base">
                                        <p:cTn id="14" dur="500" fill="hold"/>
                                        <p:tgtEl>
                                          <p:spTgt spid="3484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1000"/>
                                        <p:tgtEl>
                                          <p:spTgt spid="21"/>
                                        </p:tgtEl>
                                      </p:cBhvr>
                                    </p:animEffect>
                                    <p:anim calcmode="lin" valueType="num">
                                      <p:cBhvr>
                                        <p:cTn id="27" dur="1000" fill="hold"/>
                                        <p:tgtEl>
                                          <p:spTgt spid="21"/>
                                        </p:tgtEl>
                                        <p:attrNameLst>
                                          <p:attrName>ppt_x</p:attrName>
                                        </p:attrNameLst>
                                      </p:cBhvr>
                                      <p:tavLst>
                                        <p:tav tm="0">
                                          <p:val>
                                            <p:strVal val="#ppt_x"/>
                                          </p:val>
                                        </p:tav>
                                        <p:tav tm="100000">
                                          <p:val>
                                            <p:strVal val="#ppt_x"/>
                                          </p:val>
                                        </p:tav>
                                      </p:tavLst>
                                    </p:anim>
                                    <p:anim calcmode="lin" valueType="num">
                                      <p:cBhvr>
                                        <p:cTn id="2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heel(1)">
                                      <p:cBhvr>
                                        <p:cTn id="33" dur="20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fade">
                                      <p:cBhvr>
                                        <p:cTn id="38" dur="1000"/>
                                        <p:tgtEl>
                                          <p:spTgt spid="23"/>
                                        </p:tgtEl>
                                      </p:cBhvr>
                                    </p:animEffect>
                                    <p:anim calcmode="lin" valueType="num">
                                      <p:cBhvr>
                                        <p:cTn id="39" dur="1000" fill="hold"/>
                                        <p:tgtEl>
                                          <p:spTgt spid="23"/>
                                        </p:tgtEl>
                                        <p:attrNameLst>
                                          <p:attrName>ppt_x</p:attrName>
                                        </p:attrNameLst>
                                      </p:cBhvr>
                                      <p:tavLst>
                                        <p:tav tm="0">
                                          <p:val>
                                            <p:strVal val="#ppt_x"/>
                                          </p:val>
                                        </p:tav>
                                        <p:tav tm="100000">
                                          <p:val>
                                            <p:strVal val="#ppt_x"/>
                                          </p:val>
                                        </p:tav>
                                      </p:tavLst>
                                    </p:anim>
                                    <p:anim calcmode="lin" valueType="num">
                                      <p:cBhvr>
                                        <p:cTn id="40"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9" grpId="0" autoUpdateAnimBg="0"/>
      <p:bldP spid="34847" grpId="0" autoUpdateAnimBg="0"/>
      <p:bldP spid="3" grpId="0"/>
      <p:bldP spid="21" grpId="0"/>
      <p:bldP spid="4" grpId="0" animBg="1"/>
      <p:bldP spid="2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1027"/>
          <p:cNvSpPr>
            <a:spLocks noGrp="1" noChangeArrowheads="1"/>
          </p:cNvSpPr>
          <p:nvPr>
            <p:ph type="title"/>
          </p:nvPr>
        </p:nvSpPr>
        <p:spPr>
          <a:xfrm>
            <a:off x="323528" y="247650"/>
            <a:ext cx="8352928" cy="661070"/>
          </a:xfrm>
        </p:spPr>
        <p:txBody>
          <a:bodyPr lIns="90488" tIns="44450" rIns="90488" bIns="44450" anchor="b">
            <a:normAutofit/>
          </a:bodyPr>
          <a:lstStyle/>
          <a:p>
            <a:pPr eaLnBrk="1" hangingPunct="1">
              <a:defRPr/>
            </a:pPr>
            <a:r>
              <a:rPr lang="en-US" dirty="0" smtClean="0">
                <a:effectLst>
                  <a:outerShdw blurRad="38100" dist="38100" dir="2700000" algn="tl">
                    <a:srgbClr val="000000">
                      <a:alpha val="43137"/>
                    </a:srgbClr>
                  </a:outerShdw>
                </a:effectLst>
              </a:rPr>
              <a:t>Evaluating Alternatives</a:t>
            </a:r>
            <a:endParaRPr lang="en-US" b="1" dirty="0" smtClean="0">
              <a:effectLst>
                <a:outerShdw blurRad="38100" dist="38100" dir="2700000" algn="tl">
                  <a:srgbClr val="000000">
                    <a:alpha val="43137"/>
                  </a:srgbClr>
                </a:outerShdw>
              </a:effectLst>
            </a:endParaRPr>
          </a:p>
        </p:txBody>
      </p:sp>
      <p:sp>
        <p:nvSpPr>
          <p:cNvPr id="36868" name="Rectangle 1028"/>
          <p:cNvSpPr>
            <a:spLocks noChangeArrowheads="1"/>
          </p:cNvSpPr>
          <p:nvPr/>
        </p:nvSpPr>
        <p:spPr bwMode="auto">
          <a:xfrm>
            <a:off x="1066800" y="1447800"/>
            <a:ext cx="7010400" cy="698500"/>
          </a:xfrm>
          <a:prstGeom prst="rect">
            <a:avLst/>
          </a:prstGeom>
          <a:noFill/>
          <a:ln w="12700">
            <a:noFill/>
            <a:miter lim="800000"/>
            <a:headEnd/>
            <a:tailEnd/>
          </a:ln>
        </p:spPr>
        <p:txBody>
          <a:bodyPr lIns="90488" tIns="44450" rIns="90488" bIns="44450">
            <a:spAutoFit/>
          </a:bodyPr>
          <a:lstStyle/>
          <a:p>
            <a:pPr algn="ctr" eaLnBrk="0" hangingPunct="0"/>
            <a:r>
              <a:rPr lang="en-US" sz="2000" b="1">
                <a:solidFill>
                  <a:srgbClr val="CE2700"/>
                </a:solidFill>
              </a:rPr>
              <a:t>Minimum cost &amp; optimal operating rate are</a:t>
            </a:r>
          </a:p>
          <a:p>
            <a:pPr algn="ctr" eaLnBrk="0" hangingPunct="0"/>
            <a:r>
              <a:rPr lang="en-US" sz="2000" b="1">
                <a:solidFill>
                  <a:srgbClr val="CE2700"/>
                </a:solidFill>
              </a:rPr>
              <a:t> functions of size of production unit.</a:t>
            </a:r>
            <a:endParaRPr lang="en-US" sz="2000" b="1"/>
          </a:p>
        </p:txBody>
      </p:sp>
      <p:sp>
        <p:nvSpPr>
          <p:cNvPr id="19460" name="Rectangle 1026"/>
          <p:cNvSpPr>
            <a:spLocks noChangeArrowheads="1"/>
          </p:cNvSpPr>
          <p:nvPr/>
        </p:nvSpPr>
        <p:spPr bwMode="auto">
          <a:xfrm>
            <a:off x="2179638" y="2116138"/>
            <a:ext cx="4983162" cy="3435350"/>
          </a:xfrm>
          <a:prstGeom prst="rect">
            <a:avLst/>
          </a:prstGeom>
          <a:solidFill>
            <a:srgbClr val="BEE0D7"/>
          </a:solidFill>
          <a:ln w="12700">
            <a:solidFill>
              <a:schemeClr val="tx1"/>
            </a:solidFill>
            <a:miter lim="800000"/>
            <a:headEnd/>
            <a:tailEnd/>
          </a:ln>
        </p:spPr>
        <p:txBody>
          <a:bodyPr wrap="none" anchor="ctr"/>
          <a:lstStyle/>
          <a:p>
            <a:endParaRPr lang="en-US"/>
          </a:p>
        </p:txBody>
      </p:sp>
      <p:sp>
        <p:nvSpPr>
          <p:cNvPr id="19461" name="Rectangle 1029"/>
          <p:cNvSpPr>
            <a:spLocks noChangeArrowheads="1"/>
          </p:cNvSpPr>
          <p:nvPr/>
        </p:nvSpPr>
        <p:spPr bwMode="auto">
          <a:xfrm rot="-5400000">
            <a:off x="569119" y="3418682"/>
            <a:ext cx="2776537"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E2700"/>
                </a:solidFill>
              </a:rPr>
              <a:t>Average cost per unit</a:t>
            </a:r>
          </a:p>
        </p:txBody>
      </p:sp>
      <p:sp>
        <p:nvSpPr>
          <p:cNvPr id="19462" name="Line 1030"/>
          <p:cNvSpPr>
            <a:spLocks noChangeShapeType="1"/>
          </p:cNvSpPr>
          <p:nvPr/>
        </p:nvSpPr>
        <p:spPr bwMode="auto">
          <a:xfrm flipV="1">
            <a:off x="1963738" y="2057400"/>
            <a:ext cx="0" cy="366713"/>
          </a:xfrm>
          <a:prstGeom prst="line">
            <a:avLst/>
          </a:prstGeom>
          <a:noFill/>
          <a:ln w="12700">
            <a:solidFill>
              <a:schemeClr val="tx1"/>
            </a:solidFill>
            <a:round/>
            <a:headEnd/>
            <a:tailEnd type="triangle" w="med" len="med"/>
          </a:ln>
        </p:spPr>
        <p:txBody>
          <a:bodyPr wrap="none" anchor="ctr"/>
          <a:lstStyle/>
          <a:p>
            <a:endParaRPr lang="en-GB"/>
          </a:p>
        </p:txBody>
      </p:sp>
      <p:sp>
        <p:nvSpPr>
          <p:cNvPr id="19463" name="Arc 1031"/>
          <p:cNvSpPr>
            <a:spLocks/>
          </p:cNvSpPr>
          <p:nvPr/>
        </p:nvSpPr>
        <p:spPr bwMode="auto">
          <a:xfrm rot="10800000">
            <a:off x="2352675" y="3429000"/>
            <a:ext cx="754063" cy="611188"/>
          </a:xfrm>
          <a:custGeom>
            <a:avLst/>
            <a:gdLst>
              <a:gd name="T0" fmla="*/ 0 w 21600"/>
              <a:gd name="T1" fmla="*/ 0 h 21600"/>
              <a:gd name="T2" fmla="*/ 754063 w 21600"/>
              <a:gd name="T3" fmla="*/ 611188 h 21600"/>
              <a:gd name="T4" fmla="*/ 0 w 21600"/>
              <a:gd name="T5" fmla="*/ 61118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lstStyle/>
          <a:p>
            <a:endParaRPr lang="en-US"/>
          </a:p>
        </p:txBody>
      </p:sp>
      <p:sp>
        <p:nvSpPr>
          <p:cNvPr id="19464" name="Arc 1032"/>
          <p:cNvSpPr>
            <a:spLocks/>
          </p:cNvSpPr>
          <p:nvPr/>
        </p:nvSpPr>
        <p:spPr bwMode="auto">
          <a:xfrm rot="5400000">
            <a:off x="3144838" y="3263900"/>
            <a:ext cx="711200" cy="815975"/>
          </a:xfrm>
          <a:custGeom>
            <a:avLst/>
            <a:gdLst>
              <a:gd name="T0" fmla="*/ 0 w 21600"/>
              <a:gd name="T1" fmla="*/ 0 h 21600"/>
              <a:gd name="T2" fmla="*/ 711200 w 21600"/>
              <a:gd name="T3" fmla="*/ 815975 h 21600"/>
              <a:gd name="T4" fmla="*/ 0 w 21600"/>
              <a:gd name="T5" fmla="*/ 81597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lstStyle/>
          <a:p>
            <a:endParaRPr lang="en-US"/>
          </a:p>
        </p:txBody>
      </p:sp>
      <p:grpSp>
        <p:nvGrpSpPr>
          <p:cNvPr id="2" name="Group 1053"/>
          <p:cNvGrpSpPr>
            <a:grpSpLocks/>
          </p:cNvGrpSpPr>
          <p:nvPr/>
        </p:nvGrpSpPr>
        <p:grpSpPr bwMode="auto">
          <a:xfrm>
            <a:off x="3325813" y="3311525"/>
            <a:ext cx="2297112" cy="1149350"/>
            <a:chOff x="2095" y="2278"/>
            <a:chExt cx="1447" cy="724"/>
          </a:xfrm>
        </p:grpSpPr>
        <p:sp>
          <p:nvSpPr>
            <p:cNvPr id="19482" name="Arc 1033"/>
            <p:cNvSpPr>
              <a:spLocks/>
            </p:cNvSpPr>
            <p:nvPr/>
          </p:nvSpPr>
          <p:spPr bwMode="auto">
            <a:xfrm rot="5400000">
              <a:off x="2806" y="2266"/>
              <a:ext cx="724" cy="748"/>
            </a:xfrm>
            <a:custGeom>
              <a:avLst/>
              <a:gdLst>
                <a:gd name="T0" fmla="*/ 0 w 21600"/>
                <a:gd name="T1" fmla="*/ 0 h 21600"/>
                <a:gd name="T2" fmla="*/ 724 w 21600"/>
                <a:gd name="T3" fmla="*/ 748 h 21600"/>
                <a:gd name="T4" fmla="*/ 0 w 21600"/>
                <a:gd name="T5" fmla="*/ 7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lstStyle/>
            <a:p>
              <a:endParaRPr lang="en-US"/>
            </a:p>
          </p:txBody>
        </p:sp>
        <p:sp>
          <p:nvSpPr>
            <p:cNvPr id="19483" name="Arc 1034"/>
            <p:cNvSpPr>
              <a:spLocks/>
            </p:cNvSpPr>
            <p:nvPr/>
          </p:nvSpPr>
          <p:spPr bwMode="auto">
            <a:xfrm rot="10800000">
              <a:off x="2095" y="2290"/>
              <a:ext cx="796" cy="712"/>
            </a:xfrm>
            <a:custGeom>
              <a:avLst/>
              <a:gdLst>
                <a:gd name="T0" fmla="*/ 0 w 21600"/>
                <a:gd name="T1" fmla="*/ 0 h 21600"/>
                <a:gd name="T2" fmla="*/ 796 w 21600"/>
                <a:gd name="T3" fmla="*/ 712 h 21600"/>
                <a:gd name="T4" fmla="*/ 0 w 21600"/>
                <a:gd name="T5" fmla="*/ 71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lstStyle/>
            <a:p>
              <a:endParaRPr lang="en-US"/>
            </a:p>
          </p:txBody>
        </p:sp>
      </p:grpSp>
      <p:sp>
        <p:nvSpPr>
          <p:cNvPr id="19466" name="Arc 1035"/>
          <p:cNvSpPr>
            <a:spLocks/>
          </p:cNvSpPr>
          <p:nvPr/>
        </p:nvSpPr>
        <p:spPr bwMode="auto">
          <a:xfrm rot="10800000">
            <a:off x="5140325" y="3373438"/>
            <a:ext cx="1111250" cy="1454150"/>
          </a:xfrm>
          <a:custGeom>
            <a:avLst/>
            <a:gdLst>
              <a:gd name="T0" fmla="*/ 0 w 21600"/>
              <a:gd name="T1" fmla="*/ 0 h 21600"/>
              <a:gd name="T2" fmla="*/ 1111250 w 21600"/>
              <a:gd name="T3" fmla="*/ 1454150 h 21600"/>
              <a:gd name="T4" fmla="*/ 0 w 21600"/>
              <a:gd name="T5" fmla="*/ 145415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lstStyle/>
          <a:p>
            <a:endParaRPr lang="en-US"/>
          </a:p>
        </p:txBody>
      </p:sp>
      <p:sp>
        <p:nvSpPr>
          <p:cNvPr id="19467" name="Arc 1036"/>
          <p:cNvSpPr>
            <a:spLocks/>
          </p:cNvSpPr>
          <p:nvPr/>
        </p:nvSpPr>
        <p:spPr bwMode="auto">
          <a:xfrm rot="5400000">
            <a:off x="6388100" y="4097338"/>
            <a:ext cx="644525" cy="854075"/>
          </a:xfrm>
          <a:custGeom>
            <a:avLst/>
            <a:gdLst>
              <a:gd name="T0" fmla="*/ 0 w 21600"/>
              <a:gd name="T1" fmla="*/ 0 h 21600"/>
              <a:gd name="T2" fmla="*/ 644525 w 21600"/>
              <a:gd name="T3" fmla="*/ 854075 h 21600"/>
              <a:gd name="T4" fmla="*/ 0 w 21600"/>
              <a:gd name="T5" fmla="*/ 85407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lstStyle/>
          <a:p>
            <a:endParaRPr lang="en-US"/>
          </a:p>
        </p:txBody>
      </p:sp>
      <p:sp>
        <p:nvSpPr>
          <p:cNvPr id="19468" name="Line 1037"/>
          <p:cNvSpPr>
            <a:spLocks noChangeShapeType="1"/>
          </p:cNvSpPr>
          <p:nvPr/>
        </p:nvSpPr>
        <p:spPr bwMode="auto">
          <a:xfrm>
            <a:off x="2225675" y="4029075"/>
            <a:ext cx="915988" cy="0"/>
          </a:xfrm>
          <a:prstGeom prst="line">
            <a:avLst/>
          </a:prstGeom>
          <a:noFill/>
          <a:ln w="12700">
            <a:solidFill>
              <a:schemeClr val="tx1"/>
            </a:solidFill>
            <a:prstDash val="lgDash"/>
            <a:round/>
            <a:headEnd/>
            <a:tailEnd/>
          </a:ln>
        </p:spPr>
        <p:txBody>
          <a:bodyPr wrap="none" anchor="ctr"/>
          <a:lstStyle/>
          <a:p>
            <a:endParaRPr lang="en-GB"/>
          </a:p>
        </p:txBody>
      </p:sp>
      <p:sp>
        <p:nvSpPr>
          <p:cNvPr id="19469" name="Line 1038"/>
          <p:cNvSpPr>
            <a:spLocks noChangeShapeType="1"/>
          </p:cNvSpPr>
          <p:nvPr/>
        </p:nvSpPr>
        <p:spPr bwMode="auto">
          <a:xfrm flipH="1">
            <a:off x="3062288" y="4057650"/>
            <a:ext cx="47625" cy="1458913"/>
          </a:xfrm>
          <a:prstGeom prst="line">
            <a:avLst/>
          </a:prstGeom>
          <a:noFill/>
          <a:ln w="12700">
            <a:solidFill>
              <a:schemeClr val="tx1"/>
            </a:solidFill>
            <a:prstDash val="lgDash"/>
            <a:round/>
            <a:headEnd/>
            <a:tailEnd/>
          </a:ln>
        </p:spPr>
        <p:txBody>
          <a:bodyPr wrap="none" anchor="ctr"/>
          <a:lstStyle/>
          <a:p>
            <a:endParaRPr lang="en-GB"/>
          </a:p>
        </p:txBody>
      </p:sp>
      <p:sp>
        <p:nvSpPr>
          <p:cNvPr id="19470" name="Line 1039"/>
          <p:cNvSpPr>
            <a:spLocks noChangeShapeType="1"/>
          </p:cNvSpPr>
          <p:nvPr/>
        </p:nvSpPr>
        <p:spPr bwMode="auto">
          <a:xfrm flipH="1">
            <a:off x="4529138" y="4510088"/>
            <a:ext cx="33337" cy="1035050"/>
          </a:xfrm>
          <a:prstGeom prst="line">
            <a:avLst/>
          </a:prstGeom>
          <a:noFill/>
          <a:ln w="12700">
            <a:solidFill>
              <a:schemeClr val="tx1"/>
            </a:solidFill>
            <a:prstDash val="lgDash"/>
            <a:round/>
            <a:headEnd/>
            <a:tailEnd/>
          </a:ln>
        </p:spPr>
        <p:txBody>
          <a:bodyPr wrap="none" anchor="ctr"/>
          <a:lstStyle/>
          <a:p>
            <a:endParaRPr lang="en-GB"/>
          </a:p>
        </p:txBody>
      </p:sp>
      <p:sp>
        <p:nvSpPr>
          <p:cNvPr id="19471" name="Line 1040"/>
          <p:cNvSpPr>
            <a:spLocks noChangeShapeType="1"/>
          </p:cNvSpPr>
          <p:nvPr/>
        </p:nvSpPr>
        <p:spPr bwMode="auto">
          <a:xfrm>
            <a:off x="6272213" y="4843463"/>
            <a:ext cx="4762" cy="658812"/>
          </a:xfrm>
          <a:prstGeom prst="line">
            <a:avLst/>
          </a:prstGeom>
          <a:noFill/>
          <a:ln w="12700">
            <a:solidFill>
              <a:schemeClr val="tx1"/>
            </a:solidFill>
            <a:prstDash val="lgDash"/>
            <a:round/>
            <a:headEnd/>
            <a:tailEnd/>
          </a:ln>
        </p:spPr>
        <p:txBody>
          <a:bodyPr wrap="none" anchor="ctr"/>
          <a:lstStyle/>
          <a:p>
            <a:endParaRPr lang="en-GB"/>
          </a:p>
        </p:txBody>
      </p:sp>
      <p:sp>
        <p:nvSpPr>
          <p:cNvPr id="19472" name="Line 1041"/>
          <p:cNvSpPr>
            <a:spLocks noChangeShapeType="1"/>
          </p:cNvSpPr>
          <p:nvPr/>
        </p:nvSpPr>
        <p:spPr bwMode="auto">
          <a:xfrm>
            <a:off x="2197100" y="4487863"/>
            <a:ext cx="2406650" cy="3175"/>
          </a:xfrm>
          <a:prstGeom prst="line">
            <a:avLst/>
          </a:prstGeom>
          <a:noFill/>
          <a:ln w="12700">
            <a:solidFill>
              <a:schemeClr val="tx1"/>
            </a:solidFill>
            <a:prstDash val="lgDash"/>
            <a:round/>
            <a:headEnd/>
            <a:tailEnd/>
          </a:ln>
        </p:spPr>
        <p:txBody>
          <a:bodyPr wrap="none" anchor="ctr"/>
          <a:lstStyle/>
          <a:p>
            <a:endParaRPr lang="en-GB"/>
          </a:p>
        </p:txBody>
      </p:sp>
      <p:sp>
        <p:nvSpPr>
          <p:cNvPr id="19473" name="Line 1042"/>
          <p:cNvSpPr>
            <a:spLocks noChangeShapeType="1"/>
          </p:cNvSpPr>
          <p:nvPr/>
        </p:nvSpPr>
        <p:spPr bwMode="auto">
          <a:xfrm>
            <a:off x="2182813" y="4843463"/>
            <a:ext cx="4064000" cy="0"/>
          </a:xfrm>
          <a:prstGeom prst="line">
            <a:avLst/>
          </a:prstGeom>
          <a:noFill/>
          <a:ln w="12700">
            <a:solidFill>
              <a:schemeClr val="tx1"/>
            </a:solidFill>
            <a:prstDash val="lgDash"/>
            <a:round/>
            <a:headEnd/>
            <a:tailEnd/>
          </a:ln>
        </p:spPr>
        <p:txBody>
          <a:bodyPr wrap="none" anchor="ctr"/>
          <a:lstStyle/>
          <a:p>
            <a:endParaRPr lang="en-GB"/>
          </a:p>
        </p:txBody>
      </p:sp>
      <p:sp>
        <p:nvSpPr>
          <p:cNvPr id="19474" name="Rectangle 1043"/>
          <p:cNvSpPr>
            <a:spLocks noChangeArrowheads="1"/>
          </p:cNvSpPr>
          <p:nvPr/>
        </p:nvSpPr>
        <p:spPr bwMode="auto">
          <a:xfrm>
            <a:off x="1754188" y="5422900"/>
            <a:ext cx="322262"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E2700"/>
                </a:solidFill>
              </a:rPr>
              <a:t>0</a:t>
            </a:r>
          </a:p>
        </p:txBody>
      </p:sp>
      <p:sp>
        <p:nvSpPr>
          <p:cNvPr id="19475" name="Rectangle 1044"/>
          <p:cNvSpPr>
            <a:spLocks noChangeArrowheads="1"/>
          </p:cNvSpPr>
          <p:nvPr/>
        </p:nvSpPr>
        <p:spPr bwMode="auto">
          <a:xfrm>
            <a:off x="2481263" y="3171825"/>
            <a:ext cx="925512" cy="728663"/>
          </a:xfrm>
          <a:prstGeom prst="rect">
            <a:avLst/>
          </a:prstGeom>
          <a:noFill/>
          <a:ln w="12700">
            <a:noFill/>
            <a:miter lim="800000"/>
            <a:headEnd/>
            <a:tailEnd/>
          </a:ln>
        </p:spPr>
        <p:txBody>
          <a:bodyPr wrap="none" lIns="90488" tIns="44450" rIns="90488" bIns="44450">
            <a:spAutoFit/>
          </a:bodyPr>
          <a:lstStyle/>
          <a:p>
            <a:pPr algn="ctr" eaLnBrk="0" hangingPunct="0"/>
            <a:r>
              <a:rPr lang="en-US" sz="2200" b="1">
                <a:solidFill>
                  <a:srgbClr val="CE2700"/>
                </a:solidFill>
              </a:rPr>
              <a:t>Small</a:t>
            </a:r>
            <a:endParaRPr lang="en-US" sz="2000" b="1">
              <a:solidFill>
                <a:srgbClr val="CE2700"/>
              </a:solidFill>
            </a:endParaRPr>
          </a:p>
          <a:p>
            <a:pPr algn="ctr" eaLnBrk="0" hangingPunct="0"/>
            <a:r>
              <a:rPr lang="en-US" sz="2000" b="1">
                <a:solidFill>
                  <a:srgbClr val="CE2700"/>
                </a:solidFill>
              </a:rPr>
              <a:t>plant</a:t>
            </a:r>
          </a:p>
        </p:txBody>
      </p:sp>
      <p:sp>
        <p:nvSpPr>
          <p:cNvPr id="19476" name="Rectangle 1045"/>
          <p:cNvSpPr>
            <a:spLocks noChangeArrowheads="1"/>
          </p:cNvSpPr>
          <p:nvPr/>
        </p:nvSpPr>
        <p:spPr bwMode="auto">
          <a:xfrm>
            <a:off x="3803650" y="3433763"/>
            <a:ext cx="1316038" cy="758825"/>
          </a:xfrm>
          <a:prstGeom prst="rect">
            <a:avLst/>
          </a:prstGeom>
          <a:noFill/>
          <a:ln w="12700">
            <a:noFill/>
            <a:miter lim="800000"/>
            <a:headEnd/>
            <a:tailEnd/>
          </a:ln>
        </p:spPr>
        <p:txBody>
          <a:bodyPr wrap="none" lIns="90488" tIns="44450" rIns="90488" bIns="44450">
            <a:spAutoFit/>
          </a:bodyPr>
          <a:lstStyle/>
          <a:p>
            <a:pPr algn="ctr" eaLnBrk="0" hangingPunct="0"/>
            <a:r>
              <a:rPr lang="en-US" sz="2200" b="1">
                <a:solidFill>
                  <a:srgbClr val="CE2700"/>
                </a:solidFill>
              </a:rPr>
              <a:t>Medium </a:t>
            </a:r>
          </a:p>
          <a:p>
            <a:pPr algn="ctr" eaLnBrk="0" hangingPunct="0"/>
            <a:r>
              <a:rPr lang="en-US" sz="2200" b="1">
                <a:solidFill>
                  <a:srgbClr val="CE2700"/>
                </a:solidFill>
              </a:rPr>
              <a:t>plant</a:t>
            </a:r>
          </a:p>
        </p:txBody>
      </p:sp>
      <p:sp>
        <p:nvSpPr>
          <p:cNvPr id="19477" name="Rectangle 1046"/>
          <p:cNvSpPr>
            <a:spLocks noChangeArrowheads="1"/>
          </p:cNvSpPr>
          <p:nvPr/>
        </p:nvSpPr>
        <p:spPr bwMode="auto">
          <a:xfrm>
            <a:off x="5818188" y="3767138"/>
            <a:ext cx="942975" cy="758825"/>
          </a:xfrm>
          <a:prstGeom prst="rect">
            <a:avLst/>
          </a:prstGeom>
          <a:noFill/>
          <a:ln w="12700">
            <a:noFill/>
            <a:miter lim="800000"/>
            <a:headEnd/>
            <a:tailEnd/>
          </a:ln>
        </p:spPr>
        <p:txBody>
          <a:bodyPr wrap="none" lIns="90488" tIns="44450" rIns="90488" bIns="44450">
            <a:spAutoFit/>
          </a:bodyPr>
          <a:lstStyle/>
          <a:p>
            <a:pPr algn="ctr" eaLnBrk="0" hangingPunct="0"/>
            <a:r>
              <a:rPr lang="en-US" sz="2200" b="1">
                <a:solidFill>
                  <a:srgbClr val="CE2700"/>
                </a:solidFill>
              </a:rPr>
              <a:t>Large</a:t>
            </a:r>
          </a:p>
          <a:p>
            <a:pPr algn="ctr" eaLnBrk="0" hangingPunct="0"/>
            <a:r>
              <a:rPr lang="en-US" sz="2200" b="1">
                <a:solidFill>
                  <a:srgbClr val="CE2700"/>
                </a:solidFill>
              </a:rPr>
              <a:t>plant</a:t>
            </a:r>
          </a:p>
        </p:txBody>
      </p:sp>
      <p:sp>
        <p:nvSpPr>
          <p:cNvPr id="19478" name="Rectangle 1047"/>
          <p:cNvSpPr>
            <a:spLocks noChangeArrowheads="1"/>
          </p:cNvSpPr>
          <p:nvPr/>
        </p:nvSpPr>
        <p:spPr bwMode="auto">
          <a:xfrm>
            <a:off x="4816475" y="5500688"/>
            <a:ext cx="1690688" cy="423862"/>
          </a:xfrm>
          <a:prstGeom prst="rect">
            <a:avLst/>
          </a:prstGeom>
          <a:noFill/>
          <a:ln w="12700">
            <a:noFill/>
            <a:miter lim="800000"/>
            <a:headEnd/>
            <a:tailEnd/>
          </a:ln>
        </p:spPr>
        <p:txBody>
          <a:bodyPr wrap="none" lIns="90488" tIns="44450" rIns="90488" bIns="44450">
            <a:spAutoFit/>
          </a:bodyPr>
          <a:lstStyle/>
          <a:p>
            <a:pPr eaLnBrk="0" hangingPunct="0"/>
            <a:r>
              <a:rPr lang="en-US" sz="2200" b="1">
                <a:solidFill>
                  <a:srgbClr val="CE2700"/>
                </a:solidFill>
              </a:rPr>
              <a:t>Output rate</a:t>
            </a:r>
          </a:p>
        </p:txBody>
      </p:sp>
      <p:sp>
        <p:nvSpPr>
          <p:cNvPr id="19479" name="Line 1048"/>
          <p:cNvSpPr>
            <a:spLocks noChangeShapeType="1"/>
          </p:cNvSpPr>
          <p:nvPr/>
        </p:nvSpPr>
        <p:spPr bwMode="auto">
          <a:xfrm>
            <a:off x="6421438" y="5686425"/>
            <a:ext cx="392112" cy="0"/>
          </a:xfrm>
          <a:prstGeom prst="line">
            <a:avLst/>
          </a:prstGeom>
          <a:noFill/>
          <a:ln w="12700">
            <a:solidFill>
              <a:schemeClr val="tx1"/>
            </a:solidFill>
            <a:round/>
            <a:headEnd/>
            <a:tailEnd type="triangle" w="med" len="med"/>
          </a:ln>
        </p:spPr>
        <p:txBody>
          <a:bodyPr wrap="none" anchor="ctr"/>
          <a:lstStyle/>
          <a:p>
            <a:endParaRPr lang="en-GB"/>
          </a:p>
        </p:txBody>
      </p:sp>
      <p:sp>
        <p:nvSpPr>
          <p:cNvPr id="19480" name="Rectangle 1049"/>
          <p:cNvSpPr>
            <a:spLocks noChangeArrowheads="1"/>
          </p:cNvSpPr>
          <p:nvPr/>
        </p:nvSpPr>
        <p:spPr bwMode="auto">
          <a:xfrm>
            <a:off x="1066800" y="1752600"/>
            <a:ext cx="7772400" cy="4429125"/>
          </a:xfrm>
          <a:prstGeom prst="rect">
            <a:avLst/>
          </a:prstGeom>
          <a:noFill/>
          <a:ln w="12700">
            <a:noFill/>
            <a:miter lim="800000"/>
            <a:headEnd/>
            <a:tailEnd/>
          </a:ln>
        </p:spPr>
        <p:txBody>
          <a:bodyPr lIns="90488" tIns="44450" rIns="90488" bIns="44450"/>
          <a:lstStyle/>
          <a:p>
            <a:pPr marL="342900" indent="-342900" eaLnBrk="0" hangingPunct="0">
              <a:spcBef>
                <a:spcPct val="20000"/>
              </a:spcBef>
            </a:pPr>
            <a:r>
              <a:rPr lang="en-US" sz="3200">
                <a:solidFill>
                  <a:srgbClr val="066D8C"/>
                </a:solidFill>
              </a:rPr>
              <a:t>		</a:t>
            </a:r>
          </a:p>
        </p:txBody>
      </p:sp>
      <p:sp>
        <p:nvSpPr>
          <p:cNvPr id="27" name="Date Placeholder 26"/>
          <p:cNvSpPr>
            <a:spLocks noGrp="1"/>
          </p:cNvSpPr>
          <p:nvPr>
            <p:ph type="dt" sz="half" idx="10"/>
          </p:nvPr>
        </p:nvSpPr>
        <p:spPr/>
        <p:txBody>
          <a:bodyPr/>
          <a:lstStyle/>
          <a:p>
            <a:fld id="{54AEC12F-57CD-46BA-978D-726D5C58BF20}" type="datetime1">
              <a:rPr lang="en-US" smtClean="0"/>
              <a:pPr/>
              <a:t>10/1/2014</a:t>
            </a:fld>
            <a:endParaRPr lang="en-US"/>
          </a:p>
        </p:txBody>
      </p:sp>
      <p:sp>
        <p:nvSpPr>
          <p:cNvPr id="28" name="Slide Number Placeholder 27"/>
          <p:cNvSpPr>
            <a:spLocks noGrp="1"/>
          </p:cNvSpPr>
          <p:nvPr>
            <p:ph type="sldNum" sz="quarter" idx="12"/>
          </p:nvPr>
        </p:nvSpPr>
        <p:spPr/>
        <p:txBody>
          <a:bodyPr/>
          <a:lstStyle/>
          <a:p>
            <a:fld id="{EA7C8D44-3667-46F6-9772-CC52308E2A7F}" type="slidenum">
              <a:rPr kumimoji="0" lang="en-US" smtClean="0"/>
              <a:pPr/>
              <a:t>23</a:t>
            </a:fld>
            <a:endParaRPr kumimoji="0" lang="en-US"/>
          </a:p>
        </p:txBody>
      </p:sp>
      <p:sp>
        <p:nvSpPr>
          <p:cNvPr id="29" name="Footer Placeholder 28"/>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anim calcmode="lin" valueType="num">
                                      <p:cBhvr additive="base">
                                        <p:cTn id="7" dur="500" fill="hold"/>
                                        <p:tgtEl>
                                          <p:spTgt spid="36868"/>
                                        </p:tgtEl>
                                        <p:attrNameLst>
                                          <p:attrName>ppt_x</p:attrName>
                                        </p:attrNameLst>
                                      </p:cBhvr>
                                      <p:tavLst>
                                        <p:tav tm="0">
                                          <p:val>
                                            <p:strVal val="0-#ppt_w/2"/>
                                          </p:val>
                                        </p:tav>
                                        <p:tav tm="100000">
                                          <p:val>
                                            <p:strVal val="#ppt_x"/>
                                          </p:val>
                                        </p:tav>
                                      </p:tavLst>
                                    </p:anim>
                                    <p:anim calcmode="lin" valueType="num">
                                      <p:cBhvr additive="base">
                                        <p:cTn id="8" dur="500" fill="hold"/>
                                        <p:tgtEl>
                                          <p:spTgt spid="368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3" name="Rectangle 3075"/>
          <p:cNvSpPr>
            <a:spLocks noGrp="1" noChangeArrowheads="1"/>
          </p:cNvSpPr>
          <p:nvPr>
            <p:ph type="body" idx="1"/>
          </p:nvPr>
        </p:nvSpPr>
        <p:spPr>
          <a:xfrm>
            <a:off x="785813" y="1211263"/>
            <a:ext cx="8129587" cy="4941887"/>
          </a:xfrm>
        </p:spPr>
        <p:txBody>
          <a:bodyPr/>
          <a:lstStyle/>
          <a:p>
            <a:pPr eaLnBrk="1" hangingPunct="1"/>
            <a:r>
              <a:rPr lang="en-US" smtClean="0"/>
              <a:t>Need to be near customers</a:t>
            </a:r>
          </a:p>
          <a:p>
            <a:pPr lvl="1" eaLnBrk="1" hangingPunct="1"/>
            <a:r>
              <a:rPr lang="en-US" smtClean="0"/>
              <a:t>Capacity and location are closely tied</a:t>
            </a:r>
          </a:p>
          <a:p>
            <a:pPr eaLnBrk="1" hangingPunct="1"/>
            <a:r>
              <a:rPr lang="en-US" smtClean="0"/>
              <a:t>Inability to store services</a:t>
            </a:r>
          </a:p>
          <a:p>
            <a:pPr lvl="1" eaLnBrk="1" hangingPunct="1"/>
            <a:r>
              <a:rPr lang="en-US" smtClean="0"/>
              <a:t>Capacity must be matched with timing of demand </a:t>
            </a:r>
          </a:p>
          <a:p>
            <a:pPr eaLnBrk="1" hangingPunct="1"/>
            <a:r>
              <a:rPr lang="en-US" smtClean="0"/>
              <a:t>Degree of volatility of demand</a:t>
            </a:r>
          </a:p>
          <a:p>
            <a:pPr lvl="1" eaLnBrk="1" hangingPunct="1"/>
            <a:r>
              <a:rPr lang="en-US" smtClean="0"/>
              <a:t>Peak demand periods </a:t>
            </a:r>
          </a:p>
        </p:txBody>
      </p:sp>
      <p:sp>
        <p:nvSpPr>
          <p:cNvPr id="56324" name="Rectangle 3076"/>
          <p:cNvSpPr>
            <a:spLocks noGrp="1" noChangeArrowheads="1"/>
          </p:cNvSpPr>
          <p:nvPr>
            <p:ph type="title"/>
          </p:nvPr>
        </p:nvSpPr>
        <p:spPr>
          <a:xfrm>
            <a:off x="395536" y="266700"/>
            <a:ext cx="8280920" cy="786036"/>
          </a:xfrm>
        </p:spPr>
        <p:txBody>
          <a:bodyPr lIns="90488" tIns="44450" rIns="90488" bIns="44450" anchor="b">
            <a:normAutofit/>
          </a:bodyPr>
          <a:lstStyle/>
          <a:p>
            <a:pPr eaLnBrk="1" hangingPunct="1">
              <a:defRPr/>
            </a:pPr>
            <a:r>
              <a:rPr lang="en-US" dirty="0" smtClean="0">
                <a:effectLst>
                  <a:outerShdw blurRad="38100" dist="38100" dir="2700000" algn="tl">
                    <a:srgbClr val="000000">
                      <a:alpha val="43137"/>
                    </a:srgbClr>
                  </a:outerShdw>
                </a:effectLst>
              </a:rPr>
              <a:t>Planning Service Capacity</a:t>
            </a:r>
          </a:p>
        </p:txBody>
      </p:sp>
      <p:sp>
        <p:nvSpPr>
          <p:cNvPr id="4" name="Date Placeholder 3"/>
          <p:cNvSpPr>
            <a:spLocks noGrp="1"/>
          </p:cNvSpPr>
          <p:nvPr>
            <p:ph type="dt" sz="half" idx="10"/>
          </p:nvPr>
        </p:nvSpPr>
        <p:spPr/>
        <p:txBody>
          <a:bodyPr/>
          <a:lstStyle/>
          <a:p>
            <a:fld id="{924C530A-0C06-476E-A816-835401CDBE17}" type="datetime1">
              <a:rPr lang="en-US" smtClean="0"/>
              <a:pPr/>
              <a:t>10/1/2014</a:t>
            </a:fld>
            <a:endParaRPr lang="en-US" dirty="0"/>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24</a:t>
            </a:fld>
            <a:endParaRPr kumimoji="0" lang="en-US" dirty="0"/>
          </a:p>
        </p:txBody>
      </p:sp>
      <p:sp>
        <p:nvSpPr>
          <p:cNvPr id="6" name="Footer Placeholder 5"/>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wipe(left)">
                                      <p:cBhvr>
                                        <p:cTn id="7" dur="500"/>
                                        <p:tgtEl>
                                          <p:spTgt spid="5632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6323">
                                            <p:txEl>
                                              <p:pRg st="1" end="1"/>
                                            </p:txEl>
                                          </p:spTgt>
                                        </p:tgtEl>
                                        <p:attrNameLst>
                                          <p:attrName>style.visibility</p:attrName>
                                        </p:attrNameLst>
                                      </p:cBhvr>
                                      <p:to>
                                        <p:strVal val="visible"/>
                                      </p:to>
                                    </p:set>
                                    <p:animEffect transition="in" filter="wipe(left)">
                                      <p:cBhvr>
                                        <p:cTn id="10" dur="500"/>
                                        <p:tgtEl>
                                          <p:spTgt spid="5632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animEffect transition="in" filter="wipe(left)">
                                      <p:cBhvr>
                                        <p:cTn id="15" dur="500"/>
                                        <p:tgtEl>
                                          <p:spTgt spid="5632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56323">
                                            <p:txEl>
                                              <p:pRg st="3" end="3"/>
                                            </p:txEl>
                                          </p:spTgt>
                                        </p:tgtEl>
                                        <p:attrNameLst>
                                          <p:attrName>style.visibility</p:attrName>
                                        </p:attrNameLst>
                                      </p:cBhvr>
                                      <p:to>
                                        <p:strVal val="visible"/>
                                      </p:to>
                                    </p:set>
                                    <p:animEffect transition="in" filter="wipe(left)">
                                      <p:cBhvr>
                                        <p:cTn id="18" dur="500"/>
                                        <p:tgtEl>
                                          <p:spTgt spid="5632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56323">
                                            <p:txEl>
                                              <p:pRg st="4" end="4"/>
                                            </p:txEl>
                                          </p:spTgt>
                                        </p:tgtEl>
                                        <p:attrNameLst>
                                          <p:attrName>style.visibility</p:attrName>
                                        </p:attrNameLst>
                                      </p:cBhvr>
                                      <p:to>
                                        <p:strVal val="visible"/>
                                      </p:to>
                                    </p:set>
                                    <p:animEffect transition="in" filter="wipe(left)">
                                      <p:cBhvr>
                                        <p:cTn id="23" dur="500"/>
                                        <p:tgtEl>
                                          <p:spTgt spid="5632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56323">
                                            <p:txEl>
                                              <p:pRg st="5" end="5"/>
                                            </p:txEl>
                                          </p:spTgt>
                                        </p:tgtEl>
                                        <p:attrNameLst>
                                          <p:attrName>style.visibility</p:attrName>
                                        </p:attrNameLst>
                                      </p:cBhvr>
                                      <p:to>
                                        <p:strVal val="visible"/>
                                      </p:to>
                                    </p:set>
                                    <p:animEffect transition="in" filter="wipe(left)">
                                      <p:cBhvr>
                                        <p:cTn id="26" dur="500"/>
                                        <p:tgtEl>
                                          <p:spTgt spid="563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alpha val="43137"/>
                    </a:srgbClr>
                  </a:outerShdw>
                </a:effectLst>
              </a:rPr>
              <a:t>Evaluating Alternatives </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219200"/>
            <a:ext cx="7715200" cy="4937760"/>
          </a:xfrm>
        </p:spPr>
        <p:txBody>
          <a:bodyPr>
            <a:normAutofit/>
          </a:bodyPr>
          <a:lstStyle/>
          <a:p>
            <a:r>
              <a:rPr lang="en-GB" sz="2800" dirty="0" smtClean="0"/>
              <a:t>A number of techniques are useful for evaluating capacity alternatives from an economic standpoint.</a:t>
            </a:r>
          </a:p>
          <a:p>
            <a:r>
              <a:rPr lang="en-GB" sz="2800" dirty="0" smtClean="0"/>
              <a:t>Some of the more common are cost-volume analysis, financial analysis, decision theory and waiting-line analysis,</a:t>
            </a:r>
            <a:endParaRPr lang="en-GB" sz="2800" dirty="0"/>
          </a:p>
        </p:txBody>
      </p:sp>
      <p:sp>
        <p:nvSpPr>
          <p:cNvPr id="4" name="Date Placeholder 3"/>
          <p:cNvSpPr>
            <a:spLocks noGrp="1"/>
          </p:cNvSpPr>
          <p:nvPr>
            <p:ph type="dt" sz="half" idx="10"/>
          </p:nvPr>
        </p:nvSpPr>
        <p:spPr/>
        <p:txBody>
          <a:bodyPr/>
          <a:lstStyle/>
          <a:p>
            <a:fld id="{F366A8FF-F7E3-4B35-A7D4-6B13CC301CFB}" type="datetime1">
              <a:rPr lang="en-US" smtClean="0"/>
              <a:pPr/>
              <a:t>10/1/2014</a:t>
            </a:fld>
            <a:endParaRPr lang="en-US" dirty="0"/>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25</a:t>
            </a:fld>
            <a:endParaRPr kumimoji="0" lang="en-US" dirty="0"/>
          </a:p>
        </p:txBody>
      </p:sp>
      <p:sp>
        <p:nvSpPr>
          <p:cNvPr id="6" name="Footer Placeholder 5"/>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alpha val="43137"/>
                    </a:srgbClr>
                  </a:outerShdw>
                </a:effectLst>
              </a:rPr>
              <a:t>Cost-Volume Analysis</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GB" dirty="0" smtClean="0"/>
              <a:t>Cost-volume analysis focuses on relationship between cost, revenue and volume of out-put.</a:t>
            </a:r>
          </a:p>
          <a:p>
            <a:r>
              <a:rPr lang="en-GB" dirty="0" smtClean="0"/>
              <a:t>The purpose of cost-volume analysis is to estimate the income of an organisation under different operating conditions.</a:t>
            </a:r>
          </a:p>
          <a:p>
            <a:r>
              <a:rPr lang="en-GB" dirty="0" smtClean="0"/>
              <a:t>As a tool for comparing capacity alternatives</a:t>
            </a:r>
          </a:p>
          <a:p>
            <a:r>
              <a:rPr lang="en-GB" dirty="0" smtClean="0"/>
              <a:t>Fixed costs – remain constant regardless of volume of output (e.g. Rental costs, property taxes, equipment costs, heating and cooling expenses and administrative costs)</a:t>
            </a:r>
            <a:endParaRPr lang="en-GB" dirty="0"/>
          </a:p>
        </p:txBody>
      </p:sp>
      <p:sp>
        <p:nvSpPr>
          <p:cNvPr id="4" name="Date Placeholder 3"/>
          <p:cNvSpPr>
            <a:spLocks noGrp="1"/>
          </p:cNvSpPr>
          <p:nvPr>
            <p:ph type="dt" sz="half" idx="10"/>
          </p:nvPr>
        </p:nvSpPr>
        <p:spPr/>
        <p:txBody>
          <a:bodyPr/>
          <a:lstStyle/>
          <a:p>
            <a:fld id="{93885FBF-B791-4CC0-8E63-7693484B9422}" type="datetime1">
              <a:rPr lang="en-US" smtClean="0"/>
              <a:pPr/>
              <a:t>10/1/2014</a:t>
            </a:fld>
            <a:endParaRPr lang="en-US" dirty="0"/>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26</a:t>
            </a:fld>
            <a:endParaRPr kumimoji="0" lang="en-US" dirty="0"/>
          </a:p>
        </p:txBody>
      </p:sp>
      <p:sp>
        <p:nvSpPr>
          <p:cNvPr id="6" name="Footer Placeholder 5"/>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alpha val="43137"/>
                    </a:srgbClr>
                  </a:outerShdw>
                </a:effectLst>
              </a:rPr>
              <a:t>Cost-Volume Analysis</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GB" dirty="0" smtClean="0"/>
              <a:t>Variable costs – variable costs per unit remains the same regardless of volume of output and all the output can be sold (e.g. Materials and labour costs)</a:t>
            </a:r>
          </a:p>
          <a:p>
            <a:r>
              <a:rPr lang="en-GB" dirty="0" smtClean="0"/>
              <a:t>Total costs – volume of output is equal to the sum of the fixed cost and the variable cost per unit times volume:</a:t>
            </a:r>
            <a:endParaRPr lang="en-GB" dirty="0"/>
          </a:p>
        </p:txBody>
      </p:sp>
      <p:sp>
        <p:nvSpPr>
          <p:cNvPr id="5" name="TextBox 4"/>
          <p:cNvSpPr txBox="1"/>
          <p:nvPr/>
        </p:nvSpPr>
        <p:spPr>
          <a:xfrm>
            <a:off x="971600" y="3645024"/>
            <a:ext cx="2088232" cy="400110"/>
          </a:xfrm>
          <a:prstGeom prst="rect">
            <a:avLst/>
          </a:prstGeom>
          <a:noFill/>
        </p:spPr>
        <p:txBody>
          <a:bodyPr wrap="square" rtlCol="0">
            <a:spAutoFit/>
          </a:bodyPr>
          <a:lstStyle/>
          <a:p>
            <a:r>
              <a:rPr lang="en-GB" sz="2000" b="1" dirty="0" smtClean="0">
                <a:solidFill>
                  <a:srgbClr val="FF0000"/>
                </a:solidFill>
              </a:rPr>
              <a:t>TC = FC + VC</a:t>
            </a:r>
            <a:endParaRPr lang="en-GB" sz="2000" b="1" dirty="0">
              <a:solidFill>
                <a:srgbClr val="FF0000"/>
              </a:solidFill>
            </a:endParaRPr>
          </a:p>
        </p:txBody>
      </p:sp>
      <p:sp>
        <p:nvSpPr>
          <p:cNvPr id="6" name="TextBox 5"/>
          <p:cNvSpPr txBox="1"/>
          <p:nvPr/>
        </p:nvSpPr>
        <p:spPr>
          <a:xfrm>
            <a:off x="3203848" y="3645024"/>
            <a:ext cx="2088232" cy="400110"/>
          </a:xfrm>
          <a:prstGeom prst="rect">
            <a:avLst/>
          </a:prstGeom>
          <a:noFill/>
        </p:spPr>
        <p:txBody>
          <a:bodyPr wrap="square" rtlCol="0">
            <a:spAutoFit/>
          </a:bodyPr>
          <a:lstStyle/>
          <a:p>
            <a:r>
              <a:rPr lang="en-GB" sz="2000" b="1" dirty="0" smtClean="0">
                <a:solidFill>
                  <a:srgbClr val="FF0000"/>
                </a:solidFill>
              </a:rPr>
              <a:t>VC = Q x </a:t>
            </a:r>
            <a:r>
              <a:rPr lang="en-GB" sz="2000" b="1" i="1" dirty="0" smtClean="0">
                <a:solidFill>
                  <a:srgbClr val="FF0000"/>
                </a:solidFill>
              </a:rPr>
              <a:t>v</a:t>
            </a:r>
            <a:endParaRPr lang="en-GB" sz="2000" b="1" i="1" dirty="0">
              <a:solidFill>
                <a:srgbClr val="FF0000"/>
              </a:solidFill>
            </a:endParaRPr>
          </a:p>
        </p:txBody>
      </p:sp>
      <p:sp>
        <p:nvSpPr>
          <p:cNvPr id="7" name="TextBox 6"/>
          <p:cNvSpPr txBox="1"/>
          <p:nvPr/>
        </p:nvSpPr>
        <p:spPr>
          <a:xfrm>
            <a:off x="5724128" y="3717032"/>
            <a:ext cx="2088232" cy="400110"/>
          </a:xfrm>
          <a:prstGeom prst="rect">
            <a:avLst/>
          </a:prstGeom>
          <a:noFill/>
        </p:spPr>
        <p:txBody>
          <a:bodyPr wrap="square" rtlCol="0">
            <a:spAutoFit/>
          </a:bodyPr>
          <a:lstStyle/>
          <a:p>
            <a:r>
              <a:rPr lang="en-GB" sz="2000" b="1" dirty="0" smtClean="0">
                <a:solidFill>
                  <a:srgbClr val="FF0000"/>
                </a:solidFill>
              </a:rPr>
              <a:t>TR  =  R  X  Q </a:t>
            </a:r>
            <a:endParaRPr lang="en-GB" sz="2000" b="1" i="1" dirty="0">
              <a:solidFill>
                <a:srgbClr val="FF0000"/>
              </a:solidFill>
            </a:endParaRPr>
          </a:p>
        </p:txBody>
      </p:sp>
      <p:sp>
        <p:nvSpPr>
          <p:cNvPr id="8" name="TextBox 7"/>
          <p:cNvSpPr txBox="1"/>
          <p:nvPr/>
        </p:nvSpPr>
        <p:spPr>
          <a:xfrm>
            <a:off x="755576" y="4149080"/>
            <a:ext cx="6480720" cy="2246769"/>
          </a:xfrm>
          <a:prstGeom prst="rect">
            <a:avLst/>
          </a:prstGeom>
          <a:noFill/>
        </p:spPr>
        <p:txBody>
          <a:bodyPr wrap="square" rtlCol="0">
            <a:spAutoFit/>
          </a:bodyPr>
          <a:lstStyle/>
          <a:p>
            <a:r>
              <a:rPr lang="en-GB" sz="2000" dirty="0" smtClean="0"/>
              <a:t>FC  = Fixed cost</a:t>
            </a:r>
          </a:p>
          <a:p>
            <a:r>
              <a:rPr lang="en-GB" sz="2000" dirty="0" smtClean="0"/>
              <a:t>VC  =  Total variable cost</a:t>
            </a:r>
          </a:p>
          <a:p>
            <a:r>
              <a:rPr lang="en-GB" sz="2000" dirty="0" smtClean="0"/>
              <a:t>TC  =  Total cost</a:t>
            </a:r>
          </a:p>
          <a:p>
            <a:r>
              <a:rPr lang="en-GB" sz="2000" dirty="0" smtClean="0"/>
              <a:t>TR  =   Total revenue</a:t>
            </a:r>
          </a:p>
          <a:p>
            <a:r>
              <a:rPr lang="en-GB" sz="2000" dirty="0" smtClean="0"/>
              <a:t>R  = Revenue per unit</a:t>
            </a:r>
          </a:p>
          <a:p>
            <a:r>
              <a:rPr lang="en-GB" sz="2000" i="1" dirty="0" smtClean="0"/>
              <a:t>v</a:t>
            </a:r>
            <a:r>
              <a:rPr lang="en-GB" sz="2000" dirty="0" smtClean="0"/>
              <a:t>   =  Variable cost per unit</a:t>
            </a:r>
          </a:p>
          <a:p>
            <a:r>
              <a:rPr lang="en-GB" sz="2000" dirty="0" smtClean="0"/>
              <a:t>Q  =  Quantity or volume of output</a:t>
            </a:r>
            <a:endParaRPr lang="en-GB" sz="2000" dirty="0"/>
          </a:p>
        </p:txBody>
      </p:sp>
      <p:sp>
        <p:nvSpPr>
          <p:cNvPr id="9" name="Date Placeholder 8"/>
          <p:cNvSpPr>
            <a:spLocks noGrp="1"/>
          </p:cNvSpPr>
          <p:nvPr>
            <p:ph type="dt" sz="half" idx="10"/>
          </p:nvPr>
        </p:nvSpPr>
        <p:spPr/>
        <p:txBody>
          <a:bodyPr/>
          <a:lstStyle/>
          <a:p>
            <a:fld id="{4136C34E-74A9-4374-963D-B3407D5A6600}" type="datetime1">
              <a:rPr lang="en-US" smtClean="0"/>
              <a:pPr/>
              <a:t>10/1/2014</a:t>
            </a:fld>
            <a:endParaRPr lang="en-US" dirty="0"/>
          </a:p>
        </p:txBody>
      </p:sp>
      <p:sp>
        <p:nvSpPr>
          <p:cNvPr id="10" name="Slide Number Placeholder 9"/>
          <p:cNvSpPr>
            <a:spLocks noGrp="1"/>
          </p:cNvSpPr>
          <p:nvPr>
            <p:ph type="sldNum" sz="quarter" idx="12"/>
          </p:nvPr>
        </p:nvSpPr>
        <p:spPr/>
        <p:txBody>
          <a:bodyPr/>
          <a:lstStyle/>
          <a:p>
            <a:fld id="{EA7C8D44-3667-46F6-9772-CC52308E2A7F}" type="slidenum">
              <a:rPr kumimoji="0" lang="en-US" smtClean="0"/>
              <a:pPr/>
              <a:t>27</a:t>
            </a:fld>
            <a:endParaRPr kumimoji="0" lang="en-US" dirty="0"/>
          </a:p>
        </p:txBody>
      </p:sp>
      <p:sp>
        <p:nvSpPr>
          <p:cNvPr id="11" name="Footer Placeholder 10"/>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95536" y="323850"/>
            <a:ext cx="8352928" cy="656878"/>
          </a:xfrm>
        </p:spPr>
        <p:txBody>
          <a:bodyPr lIns="90488" tIns="44450" rIns="90488" bIns="44450" anchor="b">
            <a:normAutofit/>
          </a:bodyPr>
          <a:lstStyle/>
          <a:p>
            <a:pPr eaLnBrk="1" hangingPunct="1">
              <a:defRPr/>
            </a:pPr>
            <a:r>
              <a:rPr lang="en-US" dirty="0" smtClean="0">
                <a:effectLst>
                  <a:outerShdw blurRad="38100" dist="38100" dir="2700000" algn="tl">
                    <a:srgbClr val="000000">
                      <a:alpha val="43137"/>
                    </a:srgbClr>
                  </a:outerShdw>
                </a:effectLst>
              </a:rPr>
              <a:t>Cost-Volume Relationships</a:t>
            </a:r>
            <a:r>
              <a:rPr lang="en-US" b="1" dirty="0" smtClean="0">
                <a:effectLst>
                  <a:outerShdw blurRad="38100" dist="38100" dir="2700000" algn="tl">
                    <a:srgbClr val="000000">
                      <a:alpha val="43137"/>
                    </a:srgbClr>
                  </a:outerShdw>
                </a:effectLst>
              </a:rPr>
              <a:t> </a:t>
            </a:r>
          </a:p>
        </p:txBody>
      </p:sp>
      <p:grpSp>
        <p:nvGrpSpPr>
          <p:cNvPr id="2" name="Group 15"/>
          <p:cNvGrpSpPr>
            <a:grpSpLocks/>
          </p:cNvGrpSpPr>
          <p:nvPr/>
        </p:nvGrpSpPr>
        <p:grpSpPr bwMode="auto">
          <a:xfrm>
            <a:off x="2006600" y="1676401"/>
            <a:ext cx="5208606" cy="3895740"/>
            <a:chOff x="1264" y="1238"/>
            <a:chExt cx="3186" cy="2735"/>
          </a:xfrm>
        </p:grpSpPr>
        <p:sp>
          <p:nvSpPr>
            <p:cNvPr id="21509" name="Rectangle 3"/>
            <p:cNvSpPr>
              <a:spLocks noChangeArrowheads="1"/>
            </p:cNvSpPr>
            <p:nvPr/>
          </p:nvSpPr>
          <p:spPr bwMode="auto">
            <a:xfrm>
              <a:off x="1642" y="1238"/>
              <a:ext cx="2728" cy="2410"/>
            </a:xfrm>
            <a:prstGeom prst="rect">
              <a:avLst/>
            </a:prstGeom>
            <a:solidFill>
              <a:srgbClr val="BEE0D7"/>
            </a:solidFill>
            <a:ln w="12700">
              <a:solidFill>
                <a:schemeClr val="tx1"/>
              </a:solidFill>
              <a:miter lim="800000"/>
              <a:headEnd/>
              <a:tailEnd/>
            </a:ln>
          </p:spPr>
          <p:txBody>
            <a:bodyPr wrap="none" anchor="ctr"/>
            <a:lstStyle/>
            <a:p>
              <a:endParaRPr lang="en-US"/>
            </a:p>
          </p:txBody>
        </p:sp>
        <p:sp>
          <p:nvSpPr>
            <p:cNvPr id="21510" name="Rectangle 4"/>
            <p:cNvSpPr>
              <a:spLocks noChangeArrowheads="1"/>
            </p:cNvSpPr>
            <p:nvPr/>
          </p:nvSpPr>
          <p:spPr bwMode="auto">
            <a:xfrm rot="-5400000">
              <a:off x="847" y="1904"/>
              <a:ext cx="1349" cy="516"/>
            </a:xfrm>
            <a:prstGeom prst="rect">
              <a:avLst/>
            </a:prstGeom>
            <a:noFill/>
            <a:ln w="12700">
              <a:noFill/>
              <a:miter lim="800000"/>
              <a:headEnd/>
              <a:tailEnd/>
            </a:ln>
          </p:spPr>
          <p:txBody>
            <a:bodyPr lIns="90488" tIns="44450" rIns="90488" bIns="44450">
              <a:spAutoFit/>
            </a:bodyPr>
            <a:lstStyle/>
            <a:p>
              <a:pPr eaLnBrk="0" hangingPunct="0"/>
              <a:r>
                <a:rPr lang="en-US" sz="2400" b="1">
                  <a:solidFill>
                    <a:srgbClr val="CE2700"/>
                  </a:solidFill>
                </a:rPr>
                <a:t>Amount ($)</a:t>
              </a:r>
            </a:p>
            <a:p>
              <a:pPr eaLnBrk="0" latinLnBrk="1" hangingPunct="0"/>
              <a:endParaRPr lang="en-US" sz="2400" b="1">
                <a:solidFill>
                  <a:srgbClr val="CE2700"/>
                </a:solidFill>
              </a:endParaRPr>
            </a:p>
          </p:txBody>
        </p:sp>
        <p:sp>
          <p:nvSpPr>
            <p:cNvPr id="21511" name="Rectangle 5"/>
            <p:cNvSpPr>
              <a:spLocks noChangeArrowheads="1"/>
            </p:cNvSpPr>
            <p:nvPr/>
          </p:nvSpPr>
          <p:spPr bwMode="auto">
            <a:xfrm>
              <a:off x="1423" y="3529"/>
              <a:ext cx="178" cy="286"/>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2400" b="1">
                  <a:solidFill>
                    <a:srgbClr val="CE2700"/>
                  </a:solidFill>
                </a:rPr>
                <a:t>0</a:t>
              </a:r>
            </a:p>
          </p:txBody>
        </p:sp>
        <p:sp>
          <p:nvSpPr>
            <p:cNvPr id="21512" name="Rectangle 6"/>
            <p:cNvSpPr>
              <a:spLocks noChangeArrowheads="1"/>
            </p:cNvSpPr>
            <p:nvPr/>
          </p:nvSpPr>
          <p:spPr bwMode="auto">
            <a:xfrm>
              <a:off x="1995" y="3687"/>
              <a:ext cx="1850" cy="286"/>
            </a:xfrm>
            <a:prstGeom prst="rect">
              <a:avLst/>
            </a:prstGeom>
            <a:noFill/>
            <a:ln w="12700">
              <a:noFill/>
              <a:miter lim="800000"/>
              <a:headEnd/>
              <a:tailEnd/>
            </a:ln>
          </p:spPr>
          <p:txBody>
            <a:bodyPr wrap="none" lIns="90488" tIns="44450" rIns="90488" bIns="44450">
              <a:spAutoFit/>
            </a:bodyPr>
            <a:lstStyle/>
            <a:p>
              <a:pPr eaLnBrk="0" hangingPunct="0"/>
              <a:r>
                <a:rPr lang="en-US" sz="2400" b="1">
                  <a:solidFill>
                    <a:srgbClr val="CE2700"/>
                  </a:solidFill>
                </a:rPr>
                <a:t>Q (volume in units)</a:t>
              </a:r>
            </a:p>
          </p:txBody>
        </p:sp>
        <p:sp>
          <p:nvSpPr>
            <p:cNvPr id="21513" name="Line 7"/>
            <p:cNvSpPr>
              <a:spLocks noChangeShapeType="1"/>
            </p:cNvSpPr>
            <p:nvPr/>
          </p:nvSpPr>
          <p:spPr bwMode="auto">
            <a:xfrm flipV="1">
              <a:off x="1647" y="2207"/>
              <a:ext cx="2395" cy="1437"/>
            </a:xfrm>
            <a:prstGeom prst="line">
              <a:avLst/>
            </a:prstGeom>
            <a:noFill/>
            <a:ln w="12700">
              <a:solidFill>
                <a:schemeClr val="tx1"/>
              </a:solidFill>
              <a:round/>
              <a:headEnd/>
              <a:tailEnd/>
            </a:ln>
          </p:spPr>
          <p:txBody>
            <a:bodyPr wrap="none" anchor="ctr"/>
            <a:lstStyle/>
            <a:p>
              <a:endParaRPr lang="en-GB"/>
            </a:p>
          </p:txBody>
        </p:sp>
        <p:sp>
          <p:nvSpPr>
            <p:cNvPr id="21514" name="Line 8"/>
            <p:cNvSpPr>
              <a:spLocks noChangeShapeType="1"/>
            </p:cNvSpPr>
            <p:nvPr/>
          </p:nvSpPr>
          <p:spPr bwMode="auto">
            <a:xfrm flipV="1">
              <a:off x="1655" y="1677"/>
              <a:ext cx="2181" cy="1327"/>
            </a:xfrm>
            <a:prstGeom prst="line">
              <a:avLst/>
            </a:prstGeom>
            <a:noFill/>
            <a:ln w="25400">
              <a:solidFill>
                <a:schemeClr val="tx1"/>
              </a:solidFill>
              <a:prstDash val="lgDash"/>
              <a:round/>
              <a:headEnd/>
              <a:tailEnd/>
            </a:ln>
          </p:spPr>
          <p:txBody>
            <a:bodyPr wrap="none" anchor="ctr"/>
            <a:lstStyle/>
            <a:p>
              <a:endParaRPr lang="en-GB"/>
            </a:p>
          </p:txBody>
        </p:sp>
        <p:sp>
          <p:nvSpPr>
            <p:cNvPr id="21515" name="Line 9"/>
            <p:cNvSpPr>
              <a:spLocks noChangeShapeType="1"/>
            </p:cNvSpPr>
            <p:nvPr/>
          </p:nvSpPr>
          <p:spPr bwMode="auto">
            <a:xfrm>
              <a:off x="1647" y="3006"/>
              <a:ext cx="2719" cy="0"/>
            </a:xfrm>
            <a:prstGeom prst="line">
              <a:avLst/>
            </a:prstGeom>
            <a:noFill/>
            <a:ln w="12700">
              <a:solidFill>
                <a:schemeClr val="tx1"/>
              </a:solidFill>
              <a:round/>
              <a:headEnd/>
              <a:tailEnd/>
            </a:ln>
          </p:spPr>
          <p:txBody>
            <a:bodyPr wrap="none" anchor="ctr"/>
            <a:lstStyle/>
            <a:p>
              <a:endParaRPr lang="en-GB"/>
            </a:p>
          </p:txBody>
        </p:sp>
        <p:sp>
          <p:nvSpPr>
            <p:cNvPr id="21516" name="Rectangle 10"/>
            <p:cNvSpPr>
              <a:spLocks noChangeArrowheads="1"/>
            </p:cNvSpPr>
            <p:nvPr/>
          </p:nvSpPr>
          <p:spPr bwMode="auto">
            <a:xfrm rot="19800000">
              <a:off x="1587" y="1922"/>
              <a:ext cx="2386" cy="322"/>
            </a:xfrm>
            <a:prstGeom prst="rect">
              <a:avLst/>
            </a:prstGeom>
            <a:noFill/>
            <a:ln w="12700">
              <a:noFill/>
              <a:miter lim="800000"/>
              <a:headEnd/>
              <a:tailEnd/>
            </a:ln>
          </p:spPr>
          <p:txBody>
            <a:bodyPr wrap="none" lIns="90488" tIns="44450" rIns="90488" bIns="44450">
              <a:spAutoFit/>
            </a:bodyPr>
            <a:lstStyle/>
            <a:p>
              <a:pPr eaLnBrk="0" hangingPunct="0"/>
              <a:r>
                <a:rPr lang="en-US" sz="2400" b="1" dirty="0">
                  <a:solidFill>
                    <a:srgbClr val="CE2700"/>
                  </a:solidFill>
                </a:rPr>
                <a:t>Total </a:t>
              </a:r>
              <a:r>
                <a:rPr lang="en-US" sz="2400" b="1" dirty="0" smtClean="0">
                  <a:solidFill>
                    <a:srgbClr val="CE2700"/>
                  </a:solidFill>
                </a:rPr>
                <a:t>cost (TC) </a:t>
              </a:r>
              <a:r>
                <a:rPr lang="en-US" sz="2400" b="1" dirty="0">
                  <a:solidFill>
                    <a:srgbClr val="CE2700"/>
                  </a:solidFill>
                </a:rPr>
                <a:t>= VC + FC</a:t>
              </a:r>
            </a:p>
          </p:txBody>
        </p:sp>
        <p:sp>
          <p:nvSpPr>
            <p:cNvPr id="21517" name="Rectangle 11"/>
            <p:cNvSpPr>
              <a:spLocks noChangeArrowheads="1"/>
            </p:cNvSpPr>
            <p:nvPr/>
          </p:nvSpPr>
          <p:spPr bwMode="auto">
            <a:xfrm rot="-1800000">
              <a:off x="2203" y="2252"/>
              <a:ext cx="2247" cy="286"/>
            </a:xfrm>
            <a:prstGeom prst="rect">
              <a:avLst/>
            </a:prstGeom>
            <a:noFill/>
            <a:ln w="12700">
              <a:noFill/>
              <a:miter lim="800000"/>
              <a:headEnd/>
              <a:tailEnd/>
            </a:ln>
          </p:spPr>
          <p:txBody>
            <a:bodyPr wrap="none" lIns="90488" tIns="44450" rIns="90488" bIns="44450">
              <a:spAutoFit/>
            </a:bodyPr>
            <a:lstStyle/>
            <a:p>
              <a:pPr eaLnBrk="0" hangingPunct="0"/>
              <a:r>
                <a:rPr lang="en-US" sz="2400" b="1">
                  <a:solidFill>
                    <a:srgbClr val="CE2700"/>
                  </a:solidFill>
                </a:rPr>
                <a:t>Total variable cost (VC)</a:t>
              </a:r>
            </a:p>
          </p:txBody>
        </p:sp>
        <p:sp>
          <p:nvSpPr>
            <p:cNvPr id="21518" name="Rectangle 12"/>
            <p:cNvSpPr>
              <a:spLocks noChangeArrowheads="1"/>
            </p:cNvSpPr>
            <p:nvPr/>
          </p:nvSpPr>
          <p:spPr bwMode="auto">
            <a:xfrm>
              <a:off x="2715" y="3057"/>
              <a:ext cx="1500" cy="286"/>
            </a:xfrm>
            <a:prstGeom prst="rect">
              <a:avLst/>
            </a:prstGeom>
            <a:noFill/>
            <a:ln w="12700">
              <a:noFill/>
              <a:miter lim="800000"/>
              <a:headEnd/>
              <a:tailEnd/>
            </a:ln>
          </p:spPr>
          <p:txBody>
            <a:bodyPr wrap="none" lIns="90488" tIns="44450" rIns="90488" bIns="44450">
              <a:spAutoFit/>
            </a:bodyPr>
            <a:lstStyle/>
            <a:p>
              <a:pPr eaLnBrk="0" hangingPunct="0"/>
              <a:r>
                <a:rPr lang="en-US" sz="2400" b="1">
                  <a:solidFill>
                    <a:srgbClr val="CE2700"/>
                  </a:solidFill>
                </a:rPr>
                <a:t>Fixed cost (FC)</a:t>
              </a:r>
            </a:p>
          </p:txBody>
        </p:sp>
      </p:grpSp>
      <p:sp>
        <p:nvSpPr>
          <p:cNvPr id="21508" name="Text Box 14"/>
          <p:cNvSpPr txBox="1">
            <a:spLocks noChangeArrowheads="1"/>
          </p:cNvSpPr>
          <p:nvPr/>
        </p:nvSpPr>
        <p:spPr bwMode="auto">
          <a:xfrm>
            <a:off x="88702" y="1314734"/>
            <a:ext cx="1752600" cy="457200"/>
          </a:xfrm>
          <a:prstGeom prst="rect">
            <a:avLst/>
          </a:prstGeom>
          <a:noFill/>
          <a:ln w="12700">
            <a:noFill/>
            <a:miter lim="800000"/>
            <a:headEnd/>
            <a:tailEnd/>
          </a:ln>
        </p:spPr>
        <p:txBody>
          <a:bodyPr>
            <a:spAutoFit/>
          </a:bodyPr>
          <a:lstStyle/>
          <a:p>
            <a:pPr eaLnBrk="0" hangingPunct="0">
              <a:spcBef>
                <a:spcPct val="50000"/>
              </a:spcBef>
            </a:pPr>
            <a:r>
              <a:rPr lang="en-US" sz="2400" dirty="0">
                <a:solidFill>
                  <a:schemeClr val="hlink"/>
                </a:solidFill>
              </a:rPr>
              <a:t>Figure 5.5a</a:t>
            </a:r>
          </a:p>
        </p:txBody>
      </p:sp>
      <p:sp>
        <p:nvSpPr>
          <p:cNvPr id="15" name="TextBox 14"/>
          <p:cNvSpPr txBox="1"/>
          <p:nvPr/>
        </p:nvSpPr>
        <p:spPr>
          <a:xfrm>
            <a:off x="2071670" y="5715016"/>
            <a:ext cx="5072098" cy="400110"/>
          </a:xfrm>
          <a:prstGeom prst="rect">
            <a:avLst/>
          </a:prstGeom>
          <a:noFill/>
        </p:spPr>
        <p:txBody>
          <a:bodyPr wrap="square" rtlCol="0">
            <a:spAutoFit/>
          </a:bodyPr>
          <a:lstStyle/>
          <a:p>
            <a:r>
              <a:rPr lang="en-GB" sz="2000" dirty="0" smtClean="0"/>
              <a:t>A.  Fixed, variable and total costs</a:t>
            </a:r>
            <a:endParaRPr lang="en-GB" sz="2000" dirty="0"/>
          </a:p>
        </p:txBody>
      </p:sp>
      <p:sp>
        <p:nvSpPr>
          <p:cNvPr id="17" name="TextBox 16"/>
          <p:cNvSpPr txBox="1"/>
          <p:nvPr/>
        </p:nvSpPr>
        <p:spPr>
          <a:xfrm>
            <a:off x="7055768" y="2708920"/>
            <a:ext cx="2088232" cy="400110"/>
          </a:xfrm>
          <a:prstGeom prst="rect">
            <a:avLst/>
          </a:prstGeom>
          <a:noFill/>
        </p:spPr>
        <p:txBody>
          <a:bodyPr wrap="square" rtlCol="0">
            <a:spAutoFit/>
          </a:bodyPr>
          <a:lstStyle/>
          <a:p>
            <a:r>
              <a:rPr lang="en-GB" sz="2000" b="1" dirty="0" smtClean="0">
                <a:solidFill>
                  <a:srgbClr val="FF0000"/>
                </a:solidFill>
              </a:rPr>
              <a:t>VC = Q x </a:t>
            </a:r>
            <a:r>
              <a:rPr lang="en-GB" sz="2000" b="1" i="1" dirty="0" smtClean="0">
                <a:solidFill>
                  <a:srgbClr val="FF0000"/>
                </a:solidFill>
              </a:rPr>
              <a:t>v</a:t>
            </a:r>
            <a:endParaRPr lang="en-GB" sz="2000" b="1" i="1" dirty="0">
              <a:solidFill>
                <a:srgbClr val="FF0000"/>
              </a:solidFill>
            </a:endParaRPr>
          </a:p>
        </p:txBody>
      </p:sp>
      <p:sp>
        <p:nvSpPr>
          <p:cNvPr id="18" name="Date Placeholder 17"/>
          <p:cNvSpPr>
            <a:spLocks noGrp="1"/>
          </p:cNvSpPr>
          <p:nvPr>
            <p:ph type="dt" sz="half" idx="10"/>
          </p:nvPr>
        </p:nvSpPr>
        <p:spPr/>
        <p:txBody>
          <a:bodyPr/>
          <a:lstStyle/>
          <a:p>
            <a:fld id="{3EAEC7C7-6F86-4D2C-A499-3FDAA15EC097}" type="datetime1">
              <a:rPr lang="en-US" smtClean="0"/>
              <a:pPr/>
              <a:t>10/1/2014</a:t>
            </a:fld>
            <a:endParaRPr lang="en-US"/>
          </a:p>
        </p:txBody>
      </p:sp>
      <p:sp>
        <p:nvSpPr>
          <p:cNvPr id="19" name="Slide Number Placeholder 18"/>
          <p:cNvSpPr>
            <a:spLocks noGrp="1"/>
          </p:cNvSpPr>
          <p:nvPr>
            <p:ph type="sldNum" sz="quarter" idx="12"/>
          </p:nvPr>
        </p:nvSpPr>
        <p:spPr/>
        <p:txBody>
          <a:bodyPr/>
          <a:lstStyle/>
          <a:p>
            <a:fld id="{EA7C8D44-3667-46F6-9772-CC52308E2A7F}" type="slidenum">
              <a:rPr kumimoji="0" lang="en-US" smtClean="0"/>
              <a:pPr/>
              <a:t>28</a:t>
            </a:fld>
            <a:endParaRPr kumimoji="0" lang="en-US"/>
          </a:p>
        </p:txBody>
      </p:sp>
      <p:sp>
        <p:nvSpPr>
          <p:cNvPr id="20" name="Footer Placeholder 19"/>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23528" y="304800"/>
            <a:ext cx="8280920" cy="603920"/>
          </a:xfrm>
        </p:spPr>
        <p:txBody>
          <a:bodyPr lIns="90488" tIns="44450" rIns="90488" bIns="44450" anchor="b">
            <a:normAutofit/>
          </a:bodyPr>
          <a:lstStyle/>
          <a:p>
            <a:pPr eaLnBrk="1" hangingPunct="1">
              <a:defRPr/>
            </a:pPr>
            <a:r>
              <a:rPr lang="en-US" dirty="0" smtClean="0">
                <a:effectLst>
                  <a:outerShdw blurRad="38100" dist="38100" dir="2700000" algn="tl">
                    <a:srgbClr val="000000">
                      <a:alpha val="43137"/>
                    </a:srgbClr>
                  </a:outerShdw>
                </a:effectLst>
              </a:rPr>
              <a:t>Cost-Volume Relationships</a:t>
            </a:r>
            <a:endParaRPr lang="en-US" sz="2100" b="1" dirty="0" smtClean="0">
              <a:solidFill>
                <a:srgbClr val="2D8AD8"/>
              </a:solidFill>
              <a:effectLst>
                <a:outerShdw blurRad="38100" dist="38100" dir="2700000" algn="tl">
                  <a:srgbClr val="000000">
                    <a:alpha val="43137"/>
                  </a:srgbClr>
                </a:outerShdw>
              </a:effectLst>
            </a:endParaRPr>
          </a:p>
        </p:txBody>
      </p:sp>
      <p:grpSp>
        <p:nvGrpSpPr>
          <p:cNvPr id="2" name="Group 11"/>
          <p:cNvGrpSpPr>
            <a:grpSpLocks/>
          </p:cNvGrpSpPr>
          <p:nvPr/>
        </p:nvGrpSpPr>
        <p:grpSpPr bwMode="auto">
          <a:xfrm>
            <a:off x="1090801" y="1417165"/>
            <a:ext cx="5357850" cy="3857652"/>
            <a:chOff x="1251" y="1240"/>
            <a:chExt cx="3093" cy="2733"/>
          </a:xfrm>
        </p:grpSpPr>
        <p:sp>
          <p:nvSpPr>
            <p:cNvPr id="22533" name="Rectangle 3"/>
            <p:cNvSpPr>
              <a:spLocks noChangeArrowheads="1"/>
            </p:cNvSpPr>
            <p:nvPr/>
          </p:nvSpPr>
          <p:spPr bwMode="auto">
            <a:xfrm>
              <a:off x="1616" y="1240"/>
              <a:ext cx="2728" cy="2410"/>
            </a:xfrm>
            <a:prstGeom prst="rect">
              <a:avLst/>
            </a:prstGeom>
            <a:solidFill>
              <a:srgbClr val="BEE0D7"/>
            </a:solidFill>
            <a:ln w="12700">
              <a:solidFill>
                <a:schemeClr val="tx1"/>
              </a:solidFill>
              <a:miter lim="800000"/>
              <a:headEnd/>
              <a:tailEnd/>
            </a:ln>
          </p:spPr>
          <p:txBody>
            <a:bodyPr wrap="none" anchor="ctr"/>
            <a:lstStyle/>
            <a:p>
              <a:endParaRPr lang="en-US"/>
            </a:p>
          </p:txBody>
        </p:sp>
        <p:sp>
          <p:nvSpPr>
            <p:cNvPr id="22534" name="Rectangle 4"/>
            <p:cNvSpPr>
              <a:spLocks noChangeArrowheads="1"/>
            </p:cNvSpPr>
            <p:nvPr/>
          </p:nvSpPr>
          <p:spPr bwMode="auto">
            <a:xfrm rot="-5400000">
              <a:off x="858" y="1928"/>
              <a:ext cx="1301" cy="516"/>
            </a:xfrm>
            <a:prstGeom prst="rect">
              <a:avLst/>
            </a:prstGeom>
            <a:noFill/>
            <a:ln w="12700">
              <a:noFill/>
              <a:miter lim="800000"/>
              <a:headEnd/>
              <a:tailEnd/>
            </a:ln>
          </p:spPr>
          <p:txBody>
            <a:bodyPr lIns="90488" tIns="44450" rIns="90488" bIns="44450">
              <a:spAutoFit/>
            </a:bodyPr>
            <a:lstStyle/>
            <a:p>
              <a:pPr eaLnBrk="0" hangingPunct="0"/>
              <a:r>
                <a:rPr lang="en-US" sz="2400" b="1">
                  <a:solidFill>
                    <a:srgbClr val="CE2700"/>
                  </a:solidFill>
                </a:rPr>
                <a:t>Amount ($)</a:t>
              </a:r>
            </a:p>
            <a:p>
              <a:pPr eaLnBrk="0" latinLnBrk="1" hangingPunct="0"/>
              <a:endParaRPr lang="en-US" sz="2400" b="1">
                <a:solidFill>
                  <a:srgbClr val="CE2700"/>
                </a:solidFill>
              </a:endParaRPr>
            </a:p>
          </p:txBody>
        </p:sp>
        <p:sp>
          <p:nvSpPr>
            <p:cNvPr id="22535" name="Rectangle 5"/>
            <p:cNvSpPr>
              <a:spLocks noChangeArrowheads="1"/>
            </p:cNvSpPr>
            <p:nvPr/>
          </p:nvSpPr>
          <p:spPr bwMode="auto">
            <a:xfrm>
              <a:off x="1969" y="3687"/>
              <a:ext cx="1850" cy="286"/>
            </a:xfrm>
            <a:prstGeom prst="rect">
              <a:avLst/>
            </a:prstGeom>
            <a:noFill/>
            <a:ln w="12700">
              <a:noFill/>
              <a:miter lim="800000"/>
              <a:headEnd/>
              <a:tailEnd/>
            </a:ln>
          </p:spPr>
          <p:txBody>
            <a:bodyPr wrap="none" lIns="90488" tIns="44450" rIns="90488" bIns="44450">
              <a:spAutoFit/>
            </a:bodyPr>
            <a:lstStyle/>
            <a:p>
              <a:pPr eaLnBrk="0" hangingPunct="0"/>
              <a:r>
                <a:rPr lang="en-US" sz="2400" b="1">
                  <a:solidFill>
                    <a:srgbClr val="CE2700"/>
                  </a:solidFill>
                </a:rPr>
                <a:t>Q (volume in units)</a:t>
              </a:r>
            </a:p>
          </p:txBody>
        </p:sp>
        <p:sp>
          <p:nvSpPr>
            <p:cNvPr id="22536" name="Rectangle 6"/>
            <p:cNvSpPr>
              <a:spLocks noChangeArrowheads="1"/>
            </p:cNvSpPr>
            <p:nvPr/>
          </p:nvSpPr>
          <p:spPr bwMode="auto">
            <a:xfrm>
              <a:off x="1397" y="3529"/>
              <a:ext cx="178" cy="286"/>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2400" b="1">
                  <a:solidFill>
                    <a:srgbClr val="CE2700"/>
                  </a:solidFill>
                </a:rPr>
                <a:t>0</a:t>
              </a:r>
            </a:p>
          </p:txBody>
        </p:sp>
        <p:sp>
          <p:nvSpPr>
            <p:cNvPr id="22537" name="Line 7"/>
            <p:cNvSpPr>
              <a:spLocks noChangeShapeType="1"/>
            </p:cNvSpPr>
            <p:nvPr/>
          </p:nvSpPr>
          <p:spPr bwMode="auto">
            <a:xfrm flipV="1">
              <a:off x="1621" y="1433"/>
              <a:ext cx="2503" cy="2175"/>
            </a:xfrm>
            <a:prstGeom prst="line">
              <a:avLst/>
            </a:prstGeom>
            <a:noFill/>
            <a:ln w="12700">
              <a:solidFill>
                <a:schemeClr val="tx1"/>
              </a:solidFill>
              <a:round/>
              <a:headEnd/>
              <a:tailEnd/>
            </a:ln>
          </p:spPr>
          <p:txBody>
            <a:bodyPr wrap="none" anchor="ctr"/>
            <a:lstStyle/>
            <a:p>
              <a:endParaRPr lang="en-GB"/>
            </a:p>
          </p:txBody>
        </p:sp>
        <p:sp>
          <p:nvSpPr>
            <p:cNvPr id="22538" name="Rectangle 8"/>
            <p:cNvSpPr>
              <a:spLocks noChangeArrowheads="1"/>
            </p:cNvSpPr>
            <p:nvPr/>
          </p:nvSpPr>
          <p:spPr bwMode="auto">
            <a:xfrm rot="19517089">
              <a:off x="2475" y="1771"/>
              <a:ext cx="1665" cy="325"/>
            </a:xfrm>
            <a:prstGeom prst="rect">
              <a:avLst/>
            </a:prstGeom>
            <a:noFill/>
            <a:ln w="12700">
              <a:noFill/>
              <a:miter lim="800000"/>
              <a:headEnd/>
              <a:tailEnd/>
            </a:ln>
          </p:spPr>
          <p:txBody>
            <a:bodyPr wrap="none" lIns="90488" tIns="44450" rIns="90488" bIns="44450">
              <a:spAutoFit/>
            </a:bodyPr>
            <a:lstStyle/>
            <a:p>
              <a:pPr eaLnBrk="0" hangingPunct="0"/>
              <a:r>
                <a:rPr lang="en-US" sz="2400" b="1" dirty="0">
                  <a:solidFill>
                    <a:srgbClr val="CE2700"/>
                  </a:solidFill>
                </a:rPr>
                <a:t>Total </a:t>
              </a:r>
              <a:r>
                <a:rPr lang="en-US" sz="2400" b="1" dirty="0" smtClean="0">
                  <a:solidFill>
                    <a:srgbClr val="CE2700"/>
                  </a:solidFill>
                </a:rPr>
                <a:t>revenue (TR)</a:t>
              </a:r>
              <a:endParaRPr lang="en-US" sz="2400" b="1" dirty="0">
                <a:solidFill>
                  <a:srgbClr val="CE2700"/>
                </a:solidFill>
              </a:endParaRPr>
            </a:p>
          </p:txBody>
        </p:sp>
      </p:grpSp>
      <p:sp>
        <p:nvSpPr>
          <p:cNvPr id="11" name="TextBox 10"/>
          <p:cNvSpPr txBox="1"/>
          <p:nvPr/>
        </p:nvSpPr>
        <p:spPr>
          <a:xfrm>
            <a:off x="1357290" y="5500702"/>
            <a:ext cx="6143668" cy="400110"/>
          </a:xfrm>
          <a:prstGeom prst="rect">
            <a:avLst/>
          </a:prstGeom>
          <a:noFill/>
        </p:spPr>
        <p:txBody>
          <a:bodyPr wrap="square" rtlCol="0">
            <a:spAutoFit/>
          </a:bodyPr>
          <a:lstStyle/>
          <a:p>
            <a:r>
              <a:rPr lang="en-GB" sz="2000" dirty="0" smtClean="0"/>
              <a:t>B.  Total revenue increases linearly with ouput</a:t>
            </a:r>
            <a:endParaRPr lang="en-GB" sz="2000" dirty="0"/>
          </a:p>
        </p:txBody>
      </p:sp>
      <p:sp>
        <p:nvSpPr>
          <p:cNvPr id="12" name="TextBox 11"/>
          <p:cNvSpPr txBox="1"/>
          <p:nvPr/>
        </p:nvSpPr>
        <p:spPr>
          <a:xfrm>
            <a:off x="6588224" y="2552396"/>
            <a:ext cx="2088232" cy="400110"/>
          </a:xfrm>
          <a:prstGeom prst="rect">
            <a:avLst/>
          </a:prstGeom>
          <a:noFill/>
        </p:spPr>
        <p:txBody>
          <a:bodyPr wrap="square" rtlCol="0">
            <a:spAutoFit/>
          </a:bodyPr>
          <a:lstStyle/>
          <a:p>
            <a:r>
              <a:rPr lang="en-GB" sz="2000" b="1" dirty="0" smtClean="0">
                <a:solidFill>
                  <a:srgbClr val="FF0000"/>
                </a:solidFill>
              </a:rPr>
              <a:t>TR  =  R  X  Q </a:t>
            </a:r>
            <a:endParaRPr lang="en-GB" sz="2000" b="1" i="1" dirty="0">
              <a:solidFill>
                <a:srgbClr val="FF0000"/>
              </a:solidFill>
            </a:endParaRPr>
          </a:p>
        </p:txBody>
      </p:sp>
      <p:sp>
        <p:nvSpPr>
          <p:cNvPr id="13" name="Date Placeholder 12"/>
          <p:cNvSpPr>
            <a:spLocks noGrp="1"/>
          </p:cNvSpPr>
          <p:nvPr>
            <p:ph type="dt" sz="half" idx="10"/>
          </p:nvPr>
        </p:nvSpPr>
        <p:spPr/>
        <p:txBody>
          <a:bodyPr/>
          <a:lstStyle/>
          <a:p>
            <a:fld id="{4FB179A4-5A20-4F0E-BFEC-DF2AC18BA303}" type="datetime1">
              <a:rPr lang="en-US" smtClean="0"/>
              <a:pPr/>
              <a:t>10/1/2014</a:t>
            </a:fld>
            <a:endParaRPr lang="en-US"/>
          </a:p>
        </p:txBody>
      </p:sp>
      <p:sp>
        <p:nvSpPr>
          <p:cNvPr id="14" name="Slide Number Placeholder 13"/>
          <p:cNvSpPr>
            <a:spLocks noGrp="1"/>
          </p:cNvSpPr>
          <p:nvPr>
            <p:ph type="sldNum" sz="quarter" idx="12"/>
          </p:nvPr>
        </p:nvSpPr>
        <p:spPr/>
        <p:txBody>
          <a:bodyPr/>
          <a:lstStyle/>
          <a:p>
            <a:fld id="{EA7C8D44-3667-46F6-9772-CC52308E2A7F}" type="slidenum">
              <a:rPr kumimoji="0" lang="en-US" smtClean="0"/>
              <a:pPr/>
              <a:t>29</a:t>
            </a:fld>
            <a:endParaRPr kumimoji="0" lang="en-US"/>
          </a:p>
        </p:txBody>
      </p:sp>
      <p:sp>
        <p:nvSpPr>
          <p:cNvPr id="15" name="Footer Placeholder 14"/>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Capacity Planning</a:t>
            </a:r>
            <a:endParaRPr lang="en-MY" dirty="0"/>
          </a:p>
        </p:txBody>
      </p:sp>
      <p:sp>
        <p:nvSpPr>
          <p:cNvPr id="3" name="Date Placeholder 2"/>
          <p:cNvSpPr>
            <a:spLocks noGrp="1"/>
          </p:cNvSpPr>
          <p:nvPr>
            <p:ph type="dt" sz="half" idx="10"/>
          </p:nvPr>
        </p:nvSpPr>
        <p:spPr/>
        <p:txBody>
          <a:bodyPr/>
          <a:lstStyle/>
          <a:p>
            <a:fld id="{C1F2F4CC-5FBC-4943-8D8F-0F701C7A2269}" type="datetime1">
              <a:rPr lang="en-US" smtClean="0"/>
              <a:pPr/>
              <a:t>10/1/2014</a:t>
            </a:fld>
            <a:endParaRPr lang="en-US" dirty="0"/>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3</a:t>
            </a:fld>
            <a:endParaRPr kumimoji="0" lang="en-US" dirty="0"/>
          </a:p>
        </p:txBody>
      </p:sp>
      <p:sp>
        <p:nvSpPr>
          <p:cNvPr id="6" name="Content Placeholder 5"/>
          <p:cNvSpPr>
            <a:spLocks noGrp="1"/>
          </p:cNvSpPr>
          <p:nvPr>
            <p:ph sz="quarter" idx="1"/>
          </p:nvPr>
        </p:nvSpPr>
        <p:spPr/>
        <p:txBody>
          <a:bodyPr/>
          <a:lstStyle/>
          <a:p>
            <a:r>
              <a:rPr lang="en-US" b="1" dirty="0" smtClean="0"/>
              <a:t>Strategic Capacity Planning </a:t>
            </a:r>
            <a:r>
              <a:rPr lang="en-US" dirty="0" smtClean="0"/>
              <a:t>is an approach for determining the overall capacity level of capital intensive resources, including facilities, equipment and overall labour force size.</a:t>
            </a:r>
          </a:p>
          <a:p>
            <a:r>
              <a:rPr lang="en-US" b="1" dirty="0" smtClean="0"/>
              <a:t>Capacity used </a:t>
            </a:r>
            <a:r>
              <a:rPr lang="en-US" dirty="0" smtClean="0"/>
              <a:t>is the rate of output actually achieved</a:t>
            </a:r>
          </a:p>
          <a:p>
            <a:r>
              <a:rPr lang="en-US" dirty="0" smtClean="0"/>
              <a:t>The best operating level is nominally the capacity of which the process was designed</a:t>
            </a:r>
            <a:endParaRPr lang="en-MY" dirty="0"/>
          </a:p>
        </p:txBody>
      </p:sp>
    </p:spTree>
    <p:extLst>
      <p:ext uri="{BB962C8B-B14F-4D97-AF65-F5344CB8AC3E}">
        <p14:creationId xmlns:p14="http://schemas.microsoft.com/office/powerpoint/2010/main" val="40754892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26"/>
          <p:cNvSpPr>
            <a:spLocks noGrp="1" noChangeArrowheads="1"/>
          </p:cNvSpPr>
          <p:nvPr>
            <p:ph type="title"/>
          </p:nvPr>
        </p:nvSpPr>
        <p:spPr>
          <a:xfrm>
            <a:off x="395536" y="228600"/>
            <a:ext cx="8208912" cy="752128"/>
          </a:xfrm>
        </p:spPr>
        <p:txBody>
          <a:bodyPr lIns="90488" tIns="44450" rIns="90488" bIns="44450" anchor="b"/>
          <a:lstStyle/>
          <a:p>
            <a:pPr eaLnBrk="1" hangingPunct="1">
              <a:defRPr/>
            </a:pPr>
            <a:r>
              <a:rPr lang="en-US" dirty="0" smtClean="0">
                <a:effectLst>
                  <a:outerShdw blurRad="38100" dist="38100" dir="2700000" algn="tl">
                    <a:srgbClr val="000000">
                      <a:alpha val="43137"/>
                    </a:srgbClr>
                  </a:outerShdw>
                </a:effectLst>
              </a:rPr>
              <a:t>Cost-Volume Relationships</a:t>
            </a:r>
            <a:endParaRPr lang="en-US" b="1" dirty="0" smtClean="0">
              <a:effectLst>
                <a:outerShdw blurRad="38100" dist="38100" dir="2700000" algn="tl">
                  <a:srgbClr val="000000">
                    <a:alpha val="43137"/>
                  </a:srgbClr>
                </a:outerShdw>
              </a:effectLst>
            </a:endParaRPr>
          </a:p>
        </p:txBody>
      </p:sp>
      <p:grpSp>
        <p:nvGrpSpPr>
          <p:cNvPr id="2" name="Group 1041"/>
          <p:cNvGrpSpPr>
            <a:grpSpLocks/>
          </p:cNvGrpSpPr>
          <p:nvPr/>
        </p:nvGrpSpPr>
        <p:grpSpPr bwMode="auto">
          <a:xfrm>
            <a:off x="714348" y="1428736"/>
            <a:ext cx="4881559" cy="4576763"/>
            <a:chOff x="1199" y="1152"/>
            <a:chExt cx="3075" cy="2883"/>
          </a:xfrm>
        </p:grpSpPr>
        <p:sp>
          <p:nvSpPr>
            <p:cNvPr id="23557" name="Rectangle 1027"/>
            <p:cNvSpPr>
              <a:spLocks noChangeArrowheads="1"/>
            </p:cNvSpPr>
            <p:nvPr/>
          </p:nvSpPr>
          <p:spPr bwMode="auto">
            <a:xfrm>
              <a:off x="1546" y="1152"/>
              <a:ext cx="2728" cy="2410"/>
            </a:xfrm>
            <a:prstGeom prst="rect">
              <a:avLst/>
            </a:prstGeom>
            <a:solidFill>
              <a:srgbClr val="BEE0D7"/>
            </a:solidFill>
            <a:ln w="12700">
              <a:solidFill>
                <a:schemeClr val="tx1"/>
              </a:solidFill>
              <a:miter lim="800000"/>
              <a:headEnd/>
              <a:tailEnd/>
            </a:ln>
          </p:spPr>
          <p:txBody>
            <a:bodyPr wrap="none" anchor="ctr"/>
            <a:lstStyle/>
            <a:p>
              <a:endParaRPr lang="en-US"/>
            </a:p>
          </p:txBody>
        </p:sp>
        <p:sp>
          <p:nvSpPr>
            <p:cNvPr id="23558" name="Rectangle 1028"/>
            <p:cNvSpPr>
              <a:spLocks noChangeArrowheads="1"/>
            </p:cNvSpPr>
            <p:nvPr/>
          </p:nvSpPr>
          <p:spPr bwMode="auto">
            <a:xfrm rot="-5400000">
              <a:off x="856" y="1926"/>
              <a:ext cx="1201" cy="516"/>
            </a:xfrm>
            <a:prstGeom prst="rect">
              <a:avLst/>
            </a:prstGeom>
            <a:noFill/>
            <a:ln w="12700">
              <a:noFill/>
              <a:miter lim="800000"/>
              <a:headEnd/>
              <a:tailEnd/>
            </a:ln>
          </p:spPr>
          <p:txBody>
            <a:bodyPr lIns="90488" tIns="44450" rIns="90488" bIns="44450">
              <a:spAutoFit/>
            </a:bodyPr>
            <a:lstStyle/>
            <a:p>
              <a:pPr eaLnBrk="0" hangingPunct="0"/>
              <a:r>
                <a:rPr lang="en-US" sz="2400" b="1">
                  <a:solidFill>
                    <a:srgbClr val="CE2700"/>
                  </a:solidFill>
                </a:rPr>
                <a:t>Amount ($)</a:t>
              </a:r>
            </a:p>
            <a:p>
              <a:pPr eaLnBrk="0" latinLnBrk="1" hangingPunct="0"/>
              <a:endParaRPr lang="en-US" sz="2400" b="1">
                <a:solidFill>
                  <a:srgbClr val="CE2700"/>
                </a:solidFill>
              </a:endParaRPr>
            </a:p>
          </p:txBody>
        </p:sp>
        <p:sp>
          <p:nvSpPr>
            <p:cNvPr id="23559" name="Rectangle 1029"/>
            <p:cNvSpPr>
              <a:spLocks noChangeArrowheads="1"/>
            </p:cNvSpPr>
            <p:nvPr/>
          </p:nvSpPr>
          <p:spPr bwMode="auto">
            <a:xfrm>
              <a:off x="2043" y="3749"/>
              <a:ext cx="1850" cy="286"/>
            </a:xfrm>
            <a:prstGeom prst="rect">
              <a:avLst/>
            </a:prstGeom>
            <a:noFill/>
            <a:ln w="12700">
              <a:noFill/>
              <a:miter lim="800000"/>
              <a:headEnd/>
              <a:tailEnd/>
            </a:ln>
          </p:spPr>
          <p:txBody>
            <a:bodyPr wrap="none" lIns="90488" tIns="44450" rIns="90488" bIns="44450">
              <a:spAutoFit/>
            </a:bodyPr>
            <a:lstStyle/>
            <a:p>
              <a:pPr eaLnBrk="0" hangingPunct="0"/>
              <a:r>
                <a:rPr lang="en-US" sz="2400" b="1">
                  <a:solidFill>
                    <a:srgbClr val="CE2700"/>
                  </a:solidFill>
                </a:rPr>
                <a:t>Q (volume in units)</a:t>
              </a:r>
            </a:p>
          </p:txBody>
        </p:sp>
        <p:sp>
          <p:nvSpPr>
            <p:cNvPr id="23560" name="Rectangle 1030"/>
            <p:cNvSpPr>
              <a:spLocks noChangeArrowheads="1"/>
            </p:cNvSpPr>
            <p:nvPr/>
          </p:nvSpPr>
          <p:spPr bwMode="auto">
            <a:xfrm>
              <a:off x="1345" y="3567"/>
              <a:ext cx="178" cy="286"/>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2400" b="1">
                  <a:solidFill>
                    <a:srgbClr val="CE2700"/>
                  </a:solidFill>
                </a:rPr>
                <a:t>0</a:t>
              </a:r>
            </a:p>
          </p:txBody>
        </p:sp>
        <p:sp>
          <p:nvSpPr>
            <p:cNvPr id="23561" name="Line 1031"/>
            <p:cNvSpPr>
              <a:spLocks noChangeShapeType="1"/>
            </p:cNvSpPr>
            <p:nvPr/>
          </p:nvSpPr>
          <p:spPr bwMode="auto">
            <a:xfrm flipV="1">
              <a:off x="1587" y="1453"/>
              <a:ext cx="2521" cy="2121"/>
            </a:xfrm>
            <a:prstGeom prst="line">
              <a:avLst/>
            </a:prstGeom>
            <a:noFill/>
            <a:ln w="12700">
              <a:solidFill>
                <a:schemeClr val="tx1"/>
              </a:solidFill>
              <a:round/>
              <a:headEnd/>
              <a:tailEnd/>
            </a:ln>
          </p:spPr>
          <p:txBody>
            <a:bodyPr wrap="none" anchor="ctr"/>
            <a:lstStyle/>
            <a:p>
              <a:endParaRPr lang="en-GB"/>
            </a:p>
          </p:txBody>
        </p:sp>
        <p:sp>
          <p:nvSpPr>
            <p:cNvPr id="23562" name="Line 1032"/>
            <p:cNvSpPr>
              <a:spLocks noChangeShapeType="1"/>
            </p:cNvSpPr>
            <p:nvPr/>
          </p:nvSpPr>
          <p:spPr bwMode="auto">
            <a:xfrm flipV="1">
              <a:off x="1551" y="1885"/>
              <a:ext cx="2593" cy="1239"/>
            </a:xfrm>
            <a:prstGeom prst="line">
              <a:avLst/>
            </a:prstGeom>
            <a:noFill/>
            <a:ln w="12700">
              <a:solidFill>
                <a:schemeClr val="tx1"/>
              </a:solidFill>
              <a:prstDash val="lgDash"/>
              <a:round/>
              <a:headEnd/>
              <a:tailEnd/>
            </a:ln>
          </p:spPr>
          <p:txBody>
            <a:bodyPr wrap="none" anchor="ctr"/>
            <a:lstStyle/>
            <a:p>
              <a:endParaRPr lang="en-GB"/>
            </a:p>
          </p:txBody>
        </p:sp>
        <p:sp>
          <p:nvSpPr>
            <p:cNvPr id="23563" name="Rectangle 1033"/>
            <p:cNvSpPr>
              <a:spLocks noChangeArrowheads="1"/>
            </p:cNvSpPr>
            <p:nvPr/>
          </p:nvSpPr>
          <p:spPr bwMode="auto">
            <a:xfrm>
              <a:off x="1497" y="3591"/>
              <a:ext cx="2750" cy="289"/>
            </a:xfrm>
            <a:prstGeom prst="rect">
              <a:avLst/>
            </a:prstGeom>
            <a:noFill/>
            <a:ln w="12700">
              <a:noFill/>
              <a:miter lim="800000"/>
              <a:headEnd/>
              <a:tailEnd/>
            </a:ln>
          </p:spPr>
          <p:txBody>
            <a:bodyPr wrap="none" lIns="90488" tIns="44450" rIns="90488" bIns="44450">
              <a:spAutoFit/>
            </a:bodyPr>
            <a:lstStyle/>
            <a:p>
              <a:pPr eaLnBrk="0" hangingPunct="0"/>
              <a:r>
                <a:rPr lang="en-US" sz="2400" b="1" dirty="0" smtClean="0">
                  <a:solidFill>
                    <a:srgbClr val="CE2700"/>
                  </a:solidFill>
                </a:rPr>
                <a:t>Break Even Point (BEP) </a:t>
              </a:r>
              <a:r>
                <a:rPr lang="en-US" sz="2400" b="1" dirty="0">
                  <a:solidFill>
                    <a:srgbClr val="CE2700"/>
                  </a:solidFill>
                </a:rPr>
                <a:t>units</a:t>
              </a:r>
            </a:p>
          </p:txBody>
        </p:sp>
        <p:sp>
          <p:nvSpPr>
            <p:cNvPr id="23564" name="Rectangle 1034"/>
            <p:cNvSpPr>
              <a:spLocks noChangeArrowheads="1"/>
            </p:cNvSpPr>
            <p:nvPr/>
          </p:nvSpPr>
          <p:spPr bwMode="auto">
            <a:xfrm rot="-1680000">
              <a:off x="3624" y="1697"/>
              <a:ext cx="615" cy="286"/>
            </a:xfrm>
            <a:prstGeom prst="rect">
              <a:avLst/>
            </a:prstGeom>
            <a:noFill/>
            <a:ln w="12700">
              <a:noFill/>
              <a:miter lim="800000"/>
              <a:headEnd/>
              <a:tailEnd/>
            </a:ln>
          </p:spPr>
          <p:txBody>
            <a:bodyPr wrap="none" lIns="90488" tIns="44450" rIns="90488" bIns="44450">
              <a:spAutoFit/>
            </a:bodyPr>
            <a:lstStyle/>
            <a:p>
              <a:pPr eaLnBrk="0" hangingPunct="0"/>
              <a:r>
                <a:rPr lang="en-US" sz="2400" b="1">
                  <a:solidFill>
                    <a:srgbClr val="CE2700"/>
                  </a:solidFill>
                </a:rPr>
                <a:t>Profit</a:t>
              </a:r>
            </a:p>
          </p:txBody>
        </p:sp>
        <p:sp>
          <p:nvSpPr>
            <p:cNvPr id="23565" name="Line 1035"/>
            <p:cNvSpPr>
              <a:spLocks noChangeShapeType="1"/>
            </p:cNvSpPr>
            <p:nvPr/>
          </p:nvSpPr>
          <p:spPr bwMode="auto">
            <a:xfrm>
              <a:off x="2874" y="2513"/>
              <a:ext cx="1" cy="1027"/>
            </a:xfrm>
            <a:prstGeom prst="line">
              <a:avLst/>
            </a:prstGeom>
            <a:noFill/>
            <a:ln w="12700">
              <a:solidFill>
                <a:schemeClr val="tx1"/>
              </a:solidFill>
              <a:round/>
              <a:headEnd/>
              <a:tailEnd/>
            </a:ln>
          </p:spPr>
          <p:txBody>
            <a:bodyPr wrap="none" anchor="ctr"/>
            <a:lstStyle/>
            <a:p>
              <a:endParaRPr lang="en-GB"/>
            </a:p>
          </p:txBody>
        </p:sp>
        <p:sp>
          <p:nvSpPr>
            <p:cNvPr id="23566" name="Rectangle 1036"/>
            <p:cNvSpPr>
              <a:spLocks noChangeArrowheads="1"/>
            </p:cNvSpPr>
            <p:nvPr/>
          </p:nvSpPr>
          <p:spPr bwMode="auto">
            <a:xfrm rot="-2520000">
              <a:off x="2592" y="1757"/>
              <a:ext cx="1415" cy="286"/>
            </a:xfrm>
            <a:prstGeom prst="rect">
              <a:avLst/>
            </a:prstGeom>
            <a:noFill/>
            <a:ln w="12700">
              <a:noFill/>
              <a:miter lim="800000"/>
              <a:headEnd/>
              <a:tailEnd/>
            </a:ln>
          </p:spPr>
          <p:txBody>
            <a:bodyPr wrap="none" lIns="90488" tIns="44450" rIns="90488" bIns="44450">
              <a:spAutoFit/>
            </a:bodyPr>
            <a:lstStyle/>
            <a:p>
              <a:pPr eaLnBrk="0" hangingPunct="0"/>
              <a:r>
                <a:rPr lang="en-US" sz="2400" b="1" dirty="0">
                  <a:solidFill>
                    <a:srgbClr val="CE2700"/>
                  </a:solidFill>
                </a:rPr>
                <a:t>Total revenue </a:t>
              </a:r>
            </a:p>
          </p:txBody>
        </p:sp>
        <p:sp>
          <p:nvSpPr>
            <p:cNvPr id="23567" name="Rectangle 1037"/>
            <p:cNvSpPr>
              <a:spLocks noChangeArrowheads="1"/>
            </p:cNvSpPr>
            <p:nvPr/>
          </p:nvSpPr>
          <p:spPr bwMode="auto">
            <a:xfrm rot="-1560000">
              <a:off x="3137" y="2161"/>
              <a:ext cx="1020" cy="286"/>
            </a:xfrm>
            <a:prstGeom prst="rect">
              <a:avLst/>
            </a:prstGeom>
            <a:noFill/>
            <a:ln w="12700">
              <a:noFill/>
              <a:miter lim="800000"/>
              <a:headEnd/>
              <a:tailEnd/>
            </a:ln>
          </p:spPr>
          <p:txBody>
            <a:bodyPr wrap="none" lIns="90488" tIns="44450" rIns="90488" bIns="44450">
              <a:spAutoFit/>
            </a:bodyPr>
            <a:lstStyle/>
            <a:p>
              <a:pPr eaLnBrk="0" hangingPunct="0"/>
              <a:r>
                <a:rPr lang="en-US" sz="2400" b="1">
                  <a:solidFill>
                    <a:srgbClr val="CE2700"/>
                  </a:solidFill>
                </a:rPr>
                <a:t>Total cost</a:t>
              </a:r>
            </a:p>
          </p:txBody>
        </p:sp>
      </p:grpSp>
      <p:sp>
        <p:nvSpPr>
          <p:cNvPr id="16" name="TextBox 15"/>
          <p:cNvSpPr txBox="1"/>
          <p:nvPr/>
        </p:nvSpPr>
        <p:spPr>
          <a:xfrm>
            <a:off x="6084168" y="1124744"/>
            <a:ext cx="2643206" cy="2246769"/>
          </a:xfrm>
          <a:prstGeom prst="rect">
            <a:avLst/>
          </a:prstGeom>
          <a:noFill/>
        </p:spPr>
        <p:txBody>
          <a:bodyPr wrap="square" rtlCol="0">
            <a:spAutoFit/>
          </a:bodyPr>
          <a:lstStyle/>
          <a:p>
            <a:r>
              <a:rPr lang="en-GB" sz="2000" b="1" dirty="0" smtClean="0">
                <a:solidFill>
                  <a:srgbClr val="FF0000"/>
                </a:solidFill>
              </a:rPr>
              <a:t>Profit (P) = TR – TC</a:t>
            </a:r>
          </a:p>
          <a:p>
            <a:endParaRPr lang="en-GB" sz="2000" b="1" dirty="0" smtClean="0">
              <a:solidFill>
                <a:srgbClr val="FF0000"/>
              </a:solidFill>
            </a:endParaRPr>
          </a:p>
          <a:p>
            <a:pPr algn="ctr"/>
            <a:r>
              <a:rPr lang="en-GB" sz="2000" b="1" dirty="0" smtClean="0">
                <a:solidFill>
                  <a:srgbClr val="FF0000"/>
                </a:solidFill>
              </a:rPr>
              <a:t>Or</a:t>
            </a:r>
          </a:p>
          <a:p>
            <a:endParaRPr lang="en-GB" sz="2000" b="1" dirty="0" smtClean="0">
              <a:solidFill>
                <a:srgbClr val="FF0000"/>
              </a:solidFill>
            </a:endParaRPr>
          </a:p>
          <a:p>
            <a:r>
              <a:rPr lang="en-GB" sz="2000" b="1" dirty="0" smtClean="0">
                <a:solidFill>
                  <a:srgbClr val="FF0000"/>
                </a:solidFill>
              </a:rPr>
              <a:t>P  = Q (R – v) - FC</a:t>
            </a:r>
          </a:p>
          <a:p>
            <a:endParaRPr lang="en-GB" sz="2000" dirty="0" smtClean="0">
              <a:solidFill>
                <a:srgbClr val="FF0000"/>
              </a:solidFill>
            </a:endParaRPr>
          </a:p>
          <a:p>
            <a:endParaRPr lang="en-GB" sz="2000" dirty="0">
              <a:solidFill>
                <a:srgbClr val="FF0000"/>
              </a:solidFill>
            </a:endParaRPr>
          </a:p>
        </p:txBody>
      </p:sp>
      <p:sp>
        <p:nvSpPr>
          <p:cNvPr id="17" name="TextBox 16"/>
          <p:cNvSpPr txBox="1"/>
          <p:nvPr/>
        </p:nvSpPr>
        <p:spPr>
          <a:xfrm rot="19537758">
            <a:off x="1210155" y="4437693"/>
            <a:ext cx="936104" cy="400110"/>
          </a:xfrm>
          <a:prstGeom prst="rect">
            <a:avLst/>
          </a:prstGeom>
          <a:noFill/>
        </p:spPr>
        <p:txBody>
          <a:bodyPr wrap="square" rtlCol="0">
            <a:spAutoFit/>
          </a:bodyPr>
          <a:lstStyle/>
          <a:p>
            <a:r>
              <a:rPr lang="en-GB" sz="2000" b="1" dirty="0" smtClean="0">
                <a:solidFill>
                  <a:srgbClr val="FF0000"/>
                </a:solidFill>
              </a:rPr>
              <a:t>Loss</a:t>
            </a:r>
            <a:endParaRPr lang="en-GB" sz="2000" b="1" dirty="0">
              <a:solidFill>
                <a:srgbClr val="FF0000"/>
              </a:solidFill>
            </a:endParaRPr>
          </a:p>
        </p:txBody>
      </p:sp>
      <p:sp>
        <p:nvSpPr>
          <p:cNvPr id="18" name="TextBox 17"/>
          <p:cNvSpPr txBox="1"/>
          <p:nvPr/>
        </p:nvSpPr>
        <p:spPr>
          <a:xfrm>
            <a:off x="5940152" y="3573016"/>
            <a:ext cx="2736304" cy="923330"/>
          </a:xfrm>
          <a:prstGeom prst="rect">
            <a:avLst/>
          </a:prstGeom>
          <a:noFill/>
        </p:spPr>
        <p:txBody>
          <a:bodyPr wrap="square" rtlCol="0">
            <a:spAutoFit/>
          </a:bodyPr>
          <a:lstStyle/>
          <a:p>
            <a:r>
              <a:rPr lang="en-GB" b="1" dirty="0" smtClean="0">
                <a:solidFill>
                  <a:srgbClr val="FF0000"/>
                </a:solidFill>
              </a:rPr>
              <a:t>                  FC</a:t>
            </a:r>
          </a:p>
          <a:p>
            <a:r>
              <a:rPr lang="en-GB" b="1" dirty="0" smtClean="0">
                <a:solidFill>
                  <a:srgbClr val="FF0000"/>
                </a:solidFill>
              </a:rPr>
              <a:t>Q</a:t>
            </a:r>
            <a:r>
              <a:rPr lang="en-GB" b="1" baseline="-25000" dirty="0" smtClean="0">
                <a:solidFill>
                  <a:srgbClr val="FF0000"/>
                </a:solidFill>
              </a:rPr>
              <a:t>BEP</a:t>
            </a:r>
            <a:r>
              <a:rPr lang="en-GB" b="1" dirty="0" smtClean="0">
                <a:solidFill>
                  <a:srgbClr val="FF0000"/>
                </a:solidFill>
              </a:rPr>
              <a:t>   =</a:t>
            </a:r>
          </a:p>
          <a:p>
            <a:r>
              <a:rPr lang="en-GB" b="1" dirty="0" smtClean="0">
                <a:solidFill>
                  <a:srgbClr val="FF0000"/>
                </a:solidFill>
              </a:rPr>
              <a:t>                 R - </a:t>
            </a:r>
            <a:r>
              <a:rPr lang="en-GB" b="1" i="1" dirty="0" smtClean="0">
                <a:solidFill>
                  <a:srgbClr val="FF0000"/>
                </a:solidFill>
              </a:rPr>
              <a:t>v</a:t>
            </a:r>
            <a:endParaRPr lang="en-GB" b="1" i="1" dirty="0">
              <a:solidFill>
                <a:srgbClr val="FF0000"/>
              </a:solidFill>
            </a:endParaRPr>
          </a:p>
        </p:txBody>
      </p:sp>
      <p:cxnSp>
        <p:nvCxnSpPr>
          <p:cNvPr id="20" name="Straight Connector 19"/>
          <p:cNvCxnSpPr/>
          <p:nvPr/>
        </p:nvCxnSpPr>
        <p:spPr>
          <a:xfrm>
            <a:off x="6948264" y="4005064"/>
            <a:ext cx="864096"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Date Placeholder 18"/>
          <p:cNvSpPr>
            <a:spLocks noGrp="1"/>
          </p:cNvSpPr>
          <p:nvPr>
            <p:ph type="dt" sz="half" idx="10"/>
          </p:nvPr>
        </p:nvSpPr>
        <p:spPr/>
        <p:txBody>
          <a:bodyPr/>
          <a:lstStyle/>
          <a:p>
            <a:fld id="{9A7B23F3-ACEE-4354-94ED-A70A72A5816D}" type="datetime1">
              <a:rPr lang="en-US" smtClean="0"/>
              <a:pPr/>
              <a:t>10/1/2014</a:t>
            </a:fld>
            <a:endParaRPr lang="en-US"/>
          </a:p>
        </p:txBody>
      </p:sp>
      <p:sp>
        <p:nvSpPr>
          <p:cNvPr id="21" name="Slide Number Placeholder 20"/>
          <p:cNvSpPr>
            <a:spLocks noGrp="1"/>
          </p:cNvSpPr>
          <p:nvPr>
            <p:ph type="sldNum" sz="quarter" idx="12"/>
          </p:nvPr>
        </p:nvSpPr>
        <p:spPr/>
        <p:txBody>
          <a:bodyPr/>
          <a:lstStyle/>
          <a:p>
            <a:fld id="{EA7C8D44-3667-46F6-9772-CC52308E2A7F}" type="slidenum">
              <a:rPr kumimoji="0" lang="en-US" smtClean="0"/>
              <a:pPr/>
              <a:t>30</a:t>
            </a:fld>
            <a:endParaRPr kumimoji="0" lang="en-US"/>
          </a:p>
        </p:txBody>
      </p:sp>
      <p:sp>
        <p:nvSpPr>
          <p:cNvPr id="22" name="Footer Placeholder 21"/>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2051"/>
          <p:cNvSpPr>
            <a:spLocks noGrp="1" noChangeArrowheads="1"/>
          </p:cNvSpPr>
          <p:nvPr>
            <p:ph type="body" idx="1"/>
          </p:nvPr>
        </p:nvSpPr>
        <p:spPr>
          <a:xfrm>
            <a:off x="773113" y="1276350"/>
            <a:ext cx="7837487" cy="4414838"/>
          </a:xfrm>
        </p:spPr>
        <p:txBody>
          <a:bodyPr/>
          <a:lstStyle/>
          <a:p>
            <a:pPr marL="342900" indent="-342900" eaLnBrk="1" hangingPunct="1">
              <a:lnSpc>
                <a:spcPct val="90000"/>
              </a:lnSpc>
              <a:buFontTx/>
              <a:buAutoNum type="arabicPeriod"/>
            </a:pPr>
            <a:r>
              <a:rPr lang="en-US" dirty="0" smtClean="0"/>
              <a:t>One product is involved</a:t>
            </a:r>
          </a:p>
          <a:p>
            <a:pPr marL="342900" indent="-342900" eaLnBrk="1" hangingPunct="1">
              <a:lnSpc>
                <a:spcPct val="90000"/>
              </a:lnSpc>
              <a:buFontTx/>
              <a:buAutoNum type="arabicPeriod"/>
            </a:pPr>
            <a:r>
              <a:rPr lang="en-US" dirty="0" smtClean="0"/>
              <a:t>Everything produced can be sold</a:t>
            </a:r>
          </a:p>
          <a:p>
            <a:pPr marL="342900" indent="-342900" eaLnBrk="1" hangingPunct="1">
              <a:lnSpc>
                <a:spcPct val="90000"/>
              </a:lnSpc>
              <a:buFontTx/>
              <a:buAutoNum type="arabicPeriod"/>
            </a:pPr>
            <a:r>
              <a:rPr lang="en-US" dirty="0" smtClean="0"/>
              <a:t>Variable cost per unit is the same regardless of volume</a:t>
            </a:r>
          </a:p>
          <a:p>
            <a:pPr marL="342900" indent="-342900" eaLnBrk="1" hangingPunct="1">
              <a:lnSpc>
                <a:spcPct val="90000"/>
              </a:lnSpc>
              <a:buFontTx/>
              <a:buAutoNum type="arabicPeriod"/>
            </a:pPr>
            <a:r>
              <a:rPr lang="en-US" dirty="0" smtClean="0"/>
              <a:t>Fixed costs do not change with volume</a:t>
            </a:r>
          </a:p>
          <a:p>
            <a:pPr marL="342900" indent="-342900" eaLnBrk="1" hangingPunct="1">
              <a:lnSpc>
                <a:spcPct val="90000"/>
              </a:lnSpc>
              <a:buFontTx/>
              <a:buAutoNum type="arabicPeriod"/>
            </a:pPr>
            <a:r>
              <a:rPr lang="en-US" dirty="0" smtClean="0"/>
              <a:t>Revenue per unit constant with volume</a:t>
            </a:r>
          </a:p>
          <a:p>
            <a:pPr marL="342900" indent="-342900" eaLnBrk="1" hangingPunct="1">
              <a:lnSpc>
                <a:spcPct val="90000"/>
              </a:lnSpc>
              <a:buFontTx/>
              <a:buAutoNum type="arabicPeriod"/>
            </a:pPr>
            <a:r>
              <a:rPr lang="en-US" dirty="0" smtClean="0"/>
              <a:t>Revenue per unit exceeds variable cost per unit</a:t>
            </a:r>
          </a:p>
        </p:txBody>
      </p:sp>
      <p:sp>
        <p:nvSpPr>
          <p:cNvPr id="57348" name="Rectangle 2052"/>
          <p:cNvSpPr>
            <a:spLocks noGrp="1" noChangeArrowheads="1"/>
          </p:cNvSpPr>
          <p:nvPr>
            <p:ph type="title"/>
          </p:nvPr>
        </p:nvSpPr>
        <p:spPr>
          <a:xfrm>
            <a:off x="323528" y="285750"/>
            <a:ext cx="8352928" cy="694978"/>
          </a:xfrm>
        </p:spPr>
        <p:txBody>
          <a:bodyPr lIns="90488" tIns="44450" rIns="90488" bIns="44450" anchor="b"/>
          <a:lstStyle/>
          <a:p>
            <a:pPr eaLnBrk="1" hangingPunct="1">
              <a:lnSpc>
                <a:spcPct val="80000"/>
              </a:lnSpc>
              <a:spcBef>
                <a:spcPct val="30000"/>
              </a:spcBef>
              <a:defRPr/>
            </a:pPr>
            <a:r>
              <a:rPr lang="en-US" dirty="0" smtClean="0">
                <a:effectLst>
                  <a:outerShdw blurRad="38100" dist="38100" dir="2700000" algn="tl">
                    <a:srgbClr val="000000">
                      <a:alpha val="43137"/>
                    </a:srgbClr>
                  </a:outerShdw>
                </a:effectLst>
              </a:rPr>
              <a:t>Assumptions of Cost-Volume Analysis</a:t>
            </a:r>
            <a:endParaRPr lang="en-US" b="1" dirty="0" smtClean="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BB9D700E-0153-48E1-8C28-80A5D0D5E71C}" type="datetime1">
              <a:rPr lang="en-US" smtClean="0"/>
              <a:pPr/>
              <a:t>10/1/2014</a:t>
            </a:fld>
            <a:endParaRPr lang="en-US" dirty="0"/>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31</a:t>
            </a:fld>
            <a:endParaRPr kumimoji="0" lang="en-US" dirty="0"/>
          </a:p>
        </p:txBody>
      </p:sp>
      <p:sp>
        <p:nvSpPr>
          <p:cNvPr id="6" name="Footer Placeholder 5"/>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alpha val="43137"/>
                    </a:srgbClr>
                  </a:outerShdw>
                </a:effectLst>
              </a:rPr>
              <a:t>Example 2 – Cost-Volume Analysis</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GB" dirty="0" smtClean="0"/>
              <a:t>The owner Old-Fashioned Berry Pie, </a:t>
            </a:r>
            <a:r>
              <a:rPr lang="en-GB" dirty="0" err="1" smtClean="0"/>
              <a:t>S.Simon</a:t>
            </a:r>
            <a:r>
              <a:rPr lang="en-GB" dirty="0" smtClean="0"/>
              <a:t>,  is contemplating adding a new line of pies, which will require leasing new equipment for a monthly payment of $6,000.  Variable costs would be $2.00 per pie, and pies would retail for $7.00 each</a:t>
            </a:r>
          </a:p>
          <a:p>
            <a:pPr marL="731520" lvl="1" indent="-457200">
              <a:buFont typeface="+mj-lt"/>
              <a:buAutoNum type="alphaLcParenR"/>
            </a:pPr>
            <a:r>
              <a:rPr lang="en-GB" dirty="0" smtClean="0"/>
              <a:t>How many pies must be sold in order to break even?</a:t>
            </a:r>
          </a:p>
          <a:p>
            <a:pPr marL="731520" lvl="1" indent="-457200">
              <a:buFont typeface="+mj-lt"/>
              <a:buAutoNum type="alphaLcParenR"/>
            </a:pPr>
            <a:r>
              <a:rPr lang="en-GB" dirty="0" smtClean="0"/>
              <a:t>What would the profit (loss) be if 1,000 pies are made and sold in a month?</a:t>
            </a:r>
          </a:p>
          <a:p>
            <a:pPr marL="731520" lvl="1" indent="-457200">
              <a:buFont typeface="+mj-lt"/>
              <a:buAutoNum type="alphaLcParenR"/>
            </a:pPr>
            <a:r>
              <a:rPr lang="en-GB" dirty="0" smtClean="0"/>
              <a:t>How many pies must be sold to realize a profit of $4,000?</a:t>
            </a:r>
          </a:p>
          <a:p>
            <a:pPr marL="731520" lvl="1" indent="-457200">
              <a:buFont typeface="+mj-lt"/>
              <a:buAutoNum type="alphaLcParenR"/>
            </a:pPr>
            <a:r>
              <a:rPr lang="en-GB" dirty="0" smtClean="0"/>
              <a:t>If 2,000 can be sold, and profit target is $5,000, what price should be charged per pie?</a:t>
            </a:r>
            <a:endParaRPr lang="en-GB" dirty="0"/>
          </a:p>
        </p:txBody>
      </p:sp>
      <p:sp>
        <p:nvSpPr>
          <p:cNvPr id="4" name="Date Placeholder 3"/>
          <p:cNvSpPr>
            <a:spLocks noGrp="1"/>
          </p:cNvSpPr>
          <p:nvPr>
            <p:ph type="dt" sz="half" idx="10"/>
          </p:nvPr>
        </p:nvSpPr>
        <p:spPr/>
        <p:txBody>
          <a:bodyPr/>
          <a:lstStyle/>
          <a:p>
            <a:fld id="{298C3937-B946-416A-905D-FAC6F97D79A1}" type="datetime1">
              <a:rPr lang="en-US" smtClean="0"/>
              <a:pPr/>
              <a:t>10/1/2014</a:t>
            </a:fld>
            <a:endParaRPr lang="en-US" dirty="0"/>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32</a:t>
            </a:fld>
            <a:endParaRPr kumimoji="0" lang="en-US" dirty="0"/>
          </a:p>
        </p:txBody>
      </p:sp>
      <p:sp>
        <p:nvSpPr>
          <p:cNvPr id="6" name="Footer Placeholder 5"/>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alpha val="43137"/>
                    </a:srgbClr>
                  </a:outerShdw>
                </a:effectLst>
              </a:rPr>
              <a:t>Example 2 - Solution</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pPr>
              <a:buNone/>
            </a:pPr>
            <a:endParaRPr lang="en-GB" dirty="0" smtClean="0"/>
          </a:p>
          <a:p>
            <a:pPr>
              <a:buNone/>
            </a:pPr>
            <a:r>
              <a:rPr lang="en-GB" dirty="0" smtClean="0"/>
              <a:t>FC  =  $ 6,000,      VC  =  $2 per pie,     Rev =  $7 per pie</a:t>
            </a:r>
          </a:p>
          <a:p>
            <a:pPr>
              <a:buNone/>
            </a:pPr>
            <a:endParaRPr lang="en-GB" dirty="0" smtClean="0"/>
          </a:p>
          <a:p>
            <a:pPr>
              <a:lnSpc>
                <a:spcPts val="2500"/>
              </a:lnSpc>
              <a:spcBef>
                <a:spcPts val="0"/>
              </a:spcBef>
              <a:buNone/>
            </a:pPr>
            <a:r>
              <a:rPr lang="en-GB" dirty="0" smtClean="0"/>
              <a:t>                     FC                $6,000</a:t>
            </a:r>
          </a:p>
          <a:p>
            <a:pPr marL="514350" indent="-514350">
              <a:lnSpc>
                <a:spcPts val="2500"/>
              </a:lnSpc>
              <a:spcBef>
                <a:spcPts val="0"/>
              </a:spcBef>
              <a:buNone/>
            </a:pPr>
            <a:r>
              <a:rPr lang="en-GB" dirty="0" smtClean="0"/>
              <a:t>a.  Q</a:t>
            </a:r>
            <a:r>
              <a:rPr lang="en-GB" baseline="-25000" dirty="0" smtClean="0"/>
              <a:t>BEP</a:t>
            </a:r>
            <a:r>
              <a:rPr lang="en-GB" dirty="0" smtClean="0"/>
              <a:t>  =                  =                   =  1,200 pies/month</a:t>
            </a:r>
          </a:p>
          <a:p>
            <a:pPr>
              <a:lnSpc>
                <a:spcPts val="2500"/>
              </a:lnSpc>
              <a:spcBef>
                <a:spcPts val="0"/>
              </a:spcBef>
              <a:buNone/>
            </a:pPr>
            <a:r>
              <a:rPr lang="en-GB" dirty="0" smtClean="0"/>
              <a:t>                  Rev – VC        $7  -  $2</a:t>
            </a:r>
          </a:p>
          <a:p>
            <a:pPr>
              <a:lnSpc>
                <a:spcPts val="2500"/>
              </a:lnSpc>
              <a:spcBef>
                <a:spcPts val="0"/>
              </a:spcBef>
              <a:buNone/>
            </a:pPr>
            <a:endParaRPr lang="en-GB" dirty="0" smtClean="0"/>
          </a:p>
          <a:p>
            <a:pPr>
              <a:lnSpc>
                <a:spcPts val="2500"/>
              </a:lnSpc>
              <a:spcBef>
                <a:spcPts val="0"/>
              </a:spcBef>
              <a:buNone/>
            </a:pPr>
            <a:endParaRPr lang="en-GB" dirty="0" smtClean="0"/>
          </a:p>
          <a:p>
            <a:pPr marL="514350" indent="-514350">
              <a:spcBef>
                <a:spcPts val="0"/>
              </a:spcBef>
              <a:buNone/>
            </a:pPr>
            <a:r>
              <a:rPr lang="en-GB" dirty="0" smtClean="0"/>
              <a:t>b.  For  Q  =  1,000,   P  =  Q (R  - </a:t>
            </a:r>
            <a:r>
              <a:rPr lang="en-GB" i="1" dirty="0" smtClean="0"/>
              <a:t>v</a:t>
            </a:r>
            <a:r>
              <a:rPr lang="en-GB" dirty="0" smtClean="0"/>
              <a:t>) – FC </a:t>
            </a:r>
          </a:p>
          <a:p>
            <a:pPr marL="514350" indent="-514350">
              <a:spcBef>
                <a:spcPts val="0"/>
              </a:spcBef>
              <a:buNone/>
            </a:pPr>
            <a:r>
              <a:rPr lang="en-GB" dirty="0" smtClean="0"/>
              <a:t>                                   = 1,000($7  -  $2)  - $6,000</a:t>
            </a:r>
          </a:p>
          <a:p>
            <a:pPr marL="514350" indent="-514350">
              <a:spcBef>
                <a:spcPts val="0"/>
              </a:spcBef>
              <a:buNone/>
            </a:pPr>
            <a:r>
              <a:rPr lang="en-GB" dirty="0" smtClean="0"/>
              <a:t>                                   =  -$1,000 (loss)</a:t>
            </a:r>
            <a:endParaRPr lang="en-GB" dirty="0"/>
          </a:p>
        </p:txBody>
      </p:sp>
      <p:cxnSp>
        <p:nvCxnSpPr>
          <p:cNvPr id="5" name="Straight Connector 4"/>
          <p:cNvCxnSpPr/>
          <p:nvPr/>
        </p:nvCxnSpPr>
        <p:spPr>
          <a:xfrm>
            <a:off x="2202239" y="3429000"/>
            <a:ext cx="13681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139952" y="3437092"/>
            <a:ext cx="1512168"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Date Placeholder 5"/>
          <p:cNvSpPr>
            <a:spLocks noGrp="1"/>
          </p:cNvSpPr>
          <p:nvPr>
            <p:ph type="dt" sz="half" idx="10"/>
          </p:nvPr>
        </p:nvSpPr>
        <p:spPr/>
        <p:txBody>
          <a:bodyPr/>
          <a:lstStyle/>
          <a:p>
            <a:fld id="{A871D493-AD0F-48BF-BFD0-4D8171DC9F95}" type="datetime1">
              <a:rPr lang="en-US" smtClean="0"/>
              <a:pPr/>
              <a:t>10/1/2014</a:t>
            </a:fld>
            <a:endParaRPr lang="en-US" dirty="0"/>
          </a:p>
        </p:txBody>
      </p:sp>
      <p:sp>
        <p:nvSpPr>
          <p:cNvPr id="8" name="Slide Number Placeholder 7"/>
          <p:cNvSpPr>
            <a:spLocks noGrp="1"/>
          </p:cNvSpPr>
          <p:nvPr>
            <p:ph type="sldNum" sz="quarter" idx="12"/>
          </p:nvPr>
        </p:nvSpPr>
        <p:spPr/>
        <p:txBody>
          <a:bodyPr/>
          <a:lstStyle/>
          <a:p>
            <a:fld id="{EA7C8D44-3667-46F6-9772-CC52308E2A7F}" type="slidenum">
              <a:rPr kumimoji="0" lang="en-US" smtClean="0"/>
              <a:pPr/>
              <a:t>33</a:t>
            </a:fld>
            <a:endParaRPr kumimoji="0" lang="en-US" dirty="0"/>
          </a:p>
        </p:txBody>
      </p:sp>
      <p:sp>
        <p:nvSpPr>
          <p:cNvPr id="9" name="Footer Placeholder 8"/>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alpha val="43137"/>
                    </a:srgbClr>
                  </a:outerShdw>
                </a:effectLst>
              </a:rPr>
              <a:t>Example 2 - Solution</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pPr>
              <a:buNone/>
            </a:pPr>
            <a:endParaRPr lang="en-GB" dirty="0" smtClean="0"/>
          </a:p>
          <a:p>
            <a:pPr marL="514350" indent="-514350">
              <a:buNone/>
            </a:pPr>
            <a:r>
              <a:rPr lang="en-GB" dirty="0" smtClean="0"/>
              <a:t>c.   P  =  $4,000 using the following formula</a:t>
            </a:r>
          </a:p>
          <a:p>
            <a:pPr marL="514350" indent="-514350">
              <a:buNone/>
            </a:pPr>
            <a:endParaRPr lang="en-GB" dirty="0" smtClean="0"/>
          </a:p>
          <a:p>
            <a:pPr marL="514350" indent="-514350">
              <a:lnSpc>
                <a:spcPts val="2000"/>
              </a:lnSpc>
              <a:buNone/>
            </a:pPr>
            <a:r>
              <a:rPr lang="en-GB" dirty="0" smtClean="0"/>
              <a:t>                P  +  FC       $4,000  +  $6,000</a:t>
            </a:r>
          </a:p>
          <a:p>
            <a:pPr marL="514350" indent="-514350">
              <a:lnSpc>
                <a:spcPts val="2000"/>
              </a:lnSpc>
              <a:buNone/>
            </a:pPr>
            <a:r>
              <a:rPr lang="en-GB" dirty="0" smtClean="0"/>
              <a:t>      Q  =                  =                                 =  2,000 pies</a:t>
            </a:r>
          </a:p>
          <a:p>
            <a:pPr marL="514350" indent="-514350">
              <a:lnSpc>
                <a:spcPts val="2000"/>
              </a:lnSpc>
              <a:buNone/>
            </a:pPr>
            <a:r>
              <a:rPr lang="en-GB" dirty="0" smtClean="0"/>
              <a:t>                 R  - v                   $7 -  $2</a:t>
            </a:r>
          </a:p>
          <a:p>
            <a:pPr marL="514350" indent="-514350">
              <a:buNone/>
            </a:pPr>
            <a:endParaRPr lang="en-GB" dirty="0" smtClean="0"/>
          </a:p>
          <a:p>
            <a:pPr marL="514350" indent="-514350">
              <a:buNone/>
            </a:pPr>
            <a:r>
              <a:rPr lang="en-GB" dirty="0" smtClean="0"/>
              <a:t>d.   Profit     =  Q (R  -  v)  -  FC</a:t>
            </a:r>
          </a:p>
          <a:p>
            <a:pPr marL="514350" indent="-514350">
              <a:buNone/>
            </a:pPr>
            <a:r>
              <a:rPr lang="en-GB" dirty="0" smtClean="0"/>
              <a:t>     $5,000   =  2,000 (R - $2)  - $6,000</a:t>
            </a:r>
          </a:p>
          <a:p>
            <a:pPr marL="514350" indent="-514350">
              <a:buNone/>
            </a:pPr>
            <a:r>
              <a:rPr lang="en-GB" dirty="0" smtClean="0"/>
              <a:t>            R    =   $ 7.50</a:t>
            </a:r>
          </a:p>
          <a:p>
            <a:pPr marL="514350" indent="-514350">
              <a:buAutoNum type="alphaLcPeriod" startAt="4"/>
            </a:pPr>
            <a:endParaRPr lang="en-GB" dirty="0" smtClean="0"/>
          </a:p>
          <a:p>
            <a:pPr marL="514350" indent="-514350">
              <a:buNone/>
            </a:pPr>
            <a:endParaRPr lang="en-GB" dirty="0"/>
          </a:p>
        </p:txBody>
      </p:sp>
      <p:cxnSp>
        <p:nvCxnSpPr>
          <p:cNvPr id="5" name="Straight Connector 4"/>
          <p:cNvCxnSpPr/>
          <p:nvPr/>
        </p:nvCxnSpPr>
        <p:spPr>
          <a:xfrm>
            <a:off x="1907704" y="3140968"/>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707904" y="3140968"/>
            <a:ext cx="266429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Date Placeholder 5"/>
          <p:cNvSpPr>
            <a:spLocks noGrp="1"/>
          </p:cNvSpPr>
          <p:nvPr>
            <p:ph type="dt" sz="half" idx="10"/>
          </p:nvPr>
        </p:nvSpPr>
        <p:spPr/>
        <p:txBody>
          <a:bodyPr/>
          <a:lstStyle/>
          <a:p>
            <a:fld id="{CC3F6565-B91E-4F80-827A-476BFC4A4E42}" type="datetime1">
              <a:rPr lang="en-US" smtClean="0"/>
              <a:pPr/>
              <a:t>10/1/2014</a:t>
            </a:fld>
            <a:endParaRPr lang="en-US" dirty="0"/>
          </a:p>
        </p:txBody>
      </p:sp>
      <p:sp>
        <p:nvSpPr>
          <p:cNvPr id="8" name="Slide Number Placeholder 7"/>
          <p:cNvSpPr>
            <a:spLocks noGrp="1"/>
          </p:cNvSpPr>
          <p:nvPr>
            <p:ph type="sldNum" sz="quarter" idx="12"/>
          </p:nvPr>
        </p:nvSpPr>
        <p:spPr/>
        <p:txBody>
          <a:bodyPr/>
          <a:lstStyle/>
          <a:p>
            <a:fld id="{EA7C8D44-3667-46F6-9772-CC52308E2A7F}" type="slidenum">
              <a:rPr kumimoji="0" lang="en-US" smtClean="0"/>
              <a:pPr/>
              <a:t>34</a:t>
            </a:fld>
            <a:endParaRPr kumimoji="0" lang="en-US" dirty="0"/>
          </a:p>
        </p:txBody>
      </p:sp>
      <p:sp>
        <p:nvSpPr>
          <p:cNvPr id="9" name="Footer Placeholder 8"/>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alpha val="43137"/>
                    </a:srgbClr>
                  </a:outerShdw>
                </a:effectLst>
              </a:rPr>
              <a:t>Example 3 – Cost-Volume Analysis</a:t>
            </a:r>
            <a:endParaRPr lang="en-GB" dirty="0">
              <a:effectLst>
                <a:outerShdw blurRad="38100" dist="38100" dir="2700000" algn="tl">
                  <a:srgbClr val="000000">
                    <a:alpha val="43137"/>
                  </a:srgbClr>
                </a:outerShdw>
              </a:effectLst>
            </a:endParaRPr>
          </a:p>
        </p:txBody>
      </p:sp>
      <p:sp>
        <p:nvSpPr>
          <p:cNvPr id="3" name="TextBox 2"/>
          <p:cNvSpPr txBox="1"/>
          <p:nvPr/>
        </p:nvSpPr>
        <p:spPr>
          <a:xfrm>
            <a:off x="571472" y="1285860"/>
            <a:ext cx="8072494" cy="707886"/>
          </a:xfrm>
          <a:prstGeom prst="rect">
            <a:avLst/>
          </a:prstGeom>
          <a:noFill/>
        </p:spPr>
        <p:txBody>
          <a:bodyPr wrap="square" rtlCol="0">
            <a:spAutoFit/>
          </a:bodyPr>
          <a:lstStyle/>
          <a:p>
            <a:r>
              <a:rPr lang="en-GB" sz="2000" dirty="0" smtClean="0"/>
              <a:t>A manager has the opinion of purchasing one, two or three machines.  Fixed costs and potential volumes are as follows :</a:t>
            </a:r>
            <a:endParaRPr lang="en-GB" sz="2000" dirty="0"/>
          </a:p>
        </p:txBody>
      </p:sp>
      <p:graphicFrame>
        <p:nvGraphicFramePr>
          <p:cNvPr id="4" name="Table 3"/>
          <p:cNvGraphicFramePr>
            <a:graphicFrameLocks noGrp="1"/>
          </p:cNvGraphicFramePr>
          <p:nvPr/>
        </p:nvGraphicFramePr>
        <p:xfrm>
          <a:off x="1000100" y="2285992"/>
          <a:ext cx="6096000" cy="17526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GB" dirty="0" smtClean="0"/>
                        <a:t>Number of Machines</a:t>
                      </a:r>
                      <a:endParaRPr lang="en-GB" dirty="0"/>
                    </a:p>
                  </a:txBody>
                  <a:tcPr/>
                </a:tc>
                <a:tc>
                  <a:txBody>
                    <a:bodyPr/>
                    <a:lstStyle/>
                    <a:p>
                      <a:r>
                        <a:rPr lang="en-GB" dirty="0" smtClean="0"/>
                        <a:t>Total Annual Fixed Costs</a:t>
                      </a:r>
                      <a:endParaRPr lang="en-GB" dirty="0"/>
                    </a:p>
                  </a:txBody>
                  <a:tcPr/>
                </a:tc>
                <a:tc>
                  <a:txBody>
                    <a:bodyPr/>
                    <a:lstStyle/>
                    <a:p>
                      <a:r>
                        <a:rPr lang="en-GB" dirty="0" smtClean="0"/>
                        <a:t>Corresponding</a:t>
                      </a:r>
                      <a:r>
                        <a:rPr lang="en-GB" baseline="0" dirty="0" smtClean="0"/>
                        <a:t> Range of Output</a:t>
                      </a:r>
                      <a:endParaRPr lang="en-GB" dirty="0"/>
                    </a:p>
                  </a:txBody>
                  <a:tcPr/>
                </a:tc>
              </a:tr>
              <a:tr h="370840">
                <a:tc>
                  <a:txBody>
                    <a:bodyPr/>
                    <a:lstStyle/>
                    <a:p>
                      <a:r>
                        <a:rPr lang="en-GB" dirty="0" smtClean="0"/>
                        <a:t>1</a:t>
                      </a:r>
                      <a:endParaRPr lang="en-GB" dirty="0"/>
                    </a:p>
                  </a:txBody>
                  <a:tcPr/>
                </a:tc>
                <a:tc>
                  <a:txBody>
                    <a:bodyPr/>
                    <a:lstStyle/>
                    <a:p>
                      <a:r>
                        <a:rPr lang="en-GB" dirty="0" smtClean="0"/>
                        <a:t>$9,600</a:t>
                      </a:r>
                      <a:endParaRPr lang="en-GB" dirty="0"/>
                    </a:p>
                  </a:txBody>
                  <a:tcPr/>
                </a:tc>
                <a:tc>
                  <a:txBody>
                    <a:bodyPr/>
                    <a:lstStyle/>
                    <a:p>
                      <a:r>
                        <a:rPr lang="en-GB" dirty="0" smtClean="0"/>
                        <a:t>0 to 300</a:t>
                      </a:r>
                      <a:endParaRPr lang="en-GB" dirty="0"/>
                    </a:p>
                  </a:txBody>
                  <a:tcPr/>
                </a:tc>
              </a:tr>
              <a:tr h="370840">
                <a:tc>
                  <a:txBody>
                    <a:bodyPr/>
                    <a:lstStyle/>
                    <a:p>
                      <a:r>
                        <a:rPr lang="en-GB" dirty="0" smtClean="0"/>
                        <a:t>2</a:t>
                      </a:r>
                      <a:endParaRPr lang="en-GB" dirty="0"/>
                    </a:p>
                  </a:txBody>
                  <a:tcPr/>
                </a:tc>
                <a:tc>
                  <a:txBody>
                    <a:bodyPr/>
                    <a:lstStyle/>
                    <a:p>
                      <a:r>
                        <a:rPr lang="en-GB" dirty="0" smtClean="0"/>
                        <a:t>$15,000</a:t>
                      </a:r>
                      <a:endParaRPr lang="en-GB" dirty="0"/>
                    </a:p>
                  </a:txBody>
                  <a:tcPr/>
                </a:tc>
                <a:tc>
                  <a:txBody>
                    <a:bodyPr/>
                    <a:lstStyle/>
                    <a:p>
                      <a:r>
                        <a:rPr lang="en-GB" dirty="0" smtClean="0"/>
                        <a:t>301 to 600</a:t>
                      </a:r>
                      <a:endParaRPr lang="en-GB" dirty="0"/>
                    </a:p>
                  </a:txBody>
                  <a:tcPr/>
                </a:tc>
              </a:tr>
              <a:tr h="370840">
                <a:tc>
                  <a:txBody>
                    <a:bodyPr/>
                    <a:lstStyle/>
                    <a:p>
                      <a:r>
                        <a:rPr lang="en-GB" dirty="0" smtClean="0"/>
                        <a:t>3</a:t>
                      </a:r>
                      <a:endParaRPr lang="en-GB" dirty="0"/>
                    </a:p>
                  </a:txBody>
                  <a:tcPr/>
                </a:tc>
                <a:tc>
                  <a:txBody>
                    <a:bodyPr/>
                    <a:lstStyle/>
                    <a:p>
                      <a:r>
                        <a:rPr lang="en-GB" dirty="0" smtClean="0"/>
                        <a:t>$20,000</a:t>
                      </a:r>
                      <a:endParaRPr lang="en-GB" dirty="0"/>
                    </a:p>
                  </a:txBody>
                  <a:tcPr/>
                </a:tc>
                <a:tc>
                  <a:txBody>
                    <a:bodyPr/>
                    <a:lstStyle/>
                    <a:p>
                      <a:r>
                        <a:rPr lang="en-GB" dirty="0" smtClean="0"/>
                        <a:t>601 - 900</a:t>
                      </a:r>
                      <a:endParaRPr lang="en-GB" dirty="0"/>
                    </a:p>
                  </a:txBody>
                  <a:tcPr/>
                </a:tc>
              </a:tr>
            </a:tbl>
          </a:graphicData>
        </a:graphic>
      </p:graphicFrame>
      <p:sp>
        <p:nvSpPr>
          <p:cNvPr id="5" name="TextBox 4"/>
          <p:cNvSpPr txBox="1"/>
          <p:nvPr/>
        </p:nvSpPr>
        <p:spPr>
          <a:xfrm>
            <a:off x="714348" y="4286256"/>
            <a:ext cx="7429552" cy="1323439"/>
          </a:xfrm>
          <a:prstGeom prst="rect">
            <a:avLst/>
          </a:prstGeom>
          <a:noFill/>
        </p:spPr>
        <p:txBody>
          <a:bodyPr wrap="square" rtlCol="0">
            <a:spAutoFit/>
          </a:bodyPr>
          <a:lstStyle/>
          <a:p>
            <a:r>
              <a:rPr lang="en-GB" sz="2000" dirty="0" smtClean="0"/>
              <a:t>Variable cost is $10 per unit, and revenue is $40 per unit.</a:t>
            </a:r>
          </a:p>
          <a:p>
            <a:pPr marL="342900" indent="-342900">
              <a:buAutoNum type="alphaLcPeriod"/>
            </a:pPr>
            <a:r>
              <a:rPr lang="en-GB" sz="2000" dirty="0" smtClean="0"/>
              <a:t>Determine the break-even point for each range.</a:t>
            </a:r>
          </a:p>
          <a:p>
            <a:pPr marL="342900" indent="-342900">
              <a:buAutoNum type="alphaLcPeriod"/>
            </a:pPr>
            <a:r>
              <a:rPr lang="en-GB" sz="2000" dirty="0" smtClean="0"/>
              <a:t>If projected annual demand is between 580 and 660 units, how many machines should the manager purchase?</a:t>
            </a:r>
            <a:endParaRPr lang="en-GB" sz="2000" dirty="0"/>
          </a:p>
        </p:txBody>
      </p:sp>
      <p:sp>
        <p:nvSpPr>
          <p:cNvPr id="6" name="Date Placeholder 5"/>
          <p:cNvSpPr>
            <a:spLocks noGrp="1"/>
          </p:cNvSpPr>
          <p:nvPr>
            <p:ph type="dt" sz="half" idx="10"/>
          </p:nvPr>
        </p:nvSpPr>
        <p:spPr/>
        <p:txBody>
          <a:bodyPr/>
          <a:lstStyle/>
          <a:p>
            <a:fld id="{E55301AA-8600-4876-B613-506FB35211FD}" type="datetime1">
              <a:rPr lang="en-US" smtClean="0"/>
              <a:pPr/>
              <a:t>10/1/2014</a:t>
            </a:fld>
            <a:endParaRPr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35</a:t>
            </a:fld>
            <a:endParaRPr kumimoji="0" lang="en-US"/>
          </a:p>
        </p:txBody>
      </p:sp>
      <p:sp>
        <p:nvSpPr>
          <p:cNvPr id="8" name="Footer Placeholder 7"/>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alpha val="43137"/>
                    </a:srgbClr>
                  </a:outerShdw>
                </a:effectLst>
              </a:rPr>
              <a:t>Example 3 - Solution</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fontScale="92500"/>
          </a:bodyPr>
          <a:lstStyle/>
          <a:p>
            <a:pPr>
              <a:buNone/>
            </a:pPr>
            <a:r>
              <a:rPr lang="en-GB" dirty="0" smtClean="0"/>
              <a:t>a.  Compute the break-even point for each range using the formula</a:t>
            </a:r>
          </a:p>
          <a:p>
            <a:endParaRPr lang="en-GB" dirty="0" smtClean="0"/>
          </a:p>
          <a:p>
            <a:pPr>
              <a:lnSpc>
                <a:spcPts val="2500"/>
              </a:lnSpc>
              <a:buNone/>
            </a:pPr>
            <a:r>
              <a:rPr lang="en-GB" sz="2400" dirty="0" smtClean="0"/>
              <a:t> </a:t>
            </a:r>
          </a:p>
          <a:p>
            <a:pPr>
              <a:lnSpc>
                <a:spcPts val="2500"/>
              </a:lnSpc>
              <a:buNone/>
            </a:pPr>
            <a:r>
              <a:rPr lang="en-GB" sz="2400" dirty="0" smtClean="0"/>
              <a:t> For 1 machine :</a:t>
            </a:r>
          </a:p>
          <a:p>
            <a:pPr>
              <a:lnSpc>
                <a:spcPts val="1600"/>
              </a:lnSpc>
              <a:buNone/>
            </a:pPr>
            <a:r>
              <a:rPr lang="en-GB" sz="2400" dirty="0" smtClean="0"/>
              <a:t>                       $9,600</a:t>
            </a:r>
          </a:p>
          <a:p>
            <a:pPr>
              <a:lnSpc>
                <a:spcPts val="1600"/>
              </a:lnSpc>
              <a:buNone/>
            </a:pPr>
            <a:r>
              <a:rPr lang="en-GB" sz="2400" dirty="0" smtClean="0"/>
              <a:t>  Q</a:t>
            </a:r>
            <a:r>
              <a:rPr lang="en-GB" sz="2400" baseline="-25000" dirty="0" smtClean="0"/>
              <a:t>BEP </a:t>
            </a:r>
            <a:r>
              <a:rPr lang="en-GB" sz="2400" dirty="0" smtClean="0"/>
              <a:t> =                                </a:t>
            </a:r>
            <a:r>
              <a:rPr lang="en-GB" sz="2000" dirty="0" smtClean="0"/>
              <a:t>=  </a:t>
            </a:r>
            <a:r>
              <a:rPr lang="en-GB" sz="2400" dirty="0" smtClean="0"/>
              <a:t>320 units </a:t>
            </a:r>
            <a:r>
              <a:rPr lang="en-GB" sz="1900" dirty="0" smtClean="0"/>
              <a:t>(not in range, so no BEP)</a:t>
            </a:r>
          </a:p>
          <a:p>
            <a:pPr>
              <a:lnSpc>
                <a:spcPts val="1600"/>
              </a:lnSpc>
              <a:buNone/>
            </a:pPr>
            <a:r>
              <a:rPr lang="en-GB" sz="2400" dirty="0" smtClean="0"/>
              <a:t>               $40/unit - $10/unit</a:t>
            </a:r>
          </a:p>
          <a:p>
            <a:pPr>
              <a:lnSpc>
                <a:spcPts val="2500"/>
              </a:lnSpc>
              <a:buNone/>
            </a:pPr>
            <a:endParaRPr lang="en-GB" sz="2400" dirty="0" smtClean="0"/>
          </a:p>
          <a:p>
            <a:pPr>
              <a:lnSpc>
                <a:spcPts val="2500"/>
              </a:lnSpc>
              <a:buNone/>
            </a:pPr>
            <a:r>
              <a:rPr lang="en-GB" sz="2400" dirty="0" smtClean="0"/>
              <a:t>For 2 machines :</a:t>
            </a:r>
          </a:p>
          <a:p>
            <a:pPr>
              <a:lnSpc>
                <a:spcPts val="2500"/>
              </a:lnSpc>
              <a:buNone/>
            </a:pPr>
            <a:r>
              <a:rPr lang="en-GB" sz="2400" dirty="0" smtClean="0"/>
              <a:t>                      $15,000</a:t>
            </a:r>
          </a:p>
          <a:p>
            <a:pPr>
              <a:lnSpc>
                <a:spcPts val="2500"/>
              </a:lnSpc>
              <a:buNone/>
            </a:pPr>
            <a:r>
              <a:rPr lang="en-GB" sz="2400" dirty="0" smtClean="0"/>
              <a:t>  Q</a:t>
            </a:r>
            <a:r>
              <a:rPr lang="en-GB" sz="2400" baseline="-25000" dirty="0" smtClean="0"/>
              <a:t>BEP </a:t>
            </a:r>
            <a:r>
              <a:rPr lang="en-GB" sz="2400" dirty="0" smtClean="0"/>
              <a:t> =                                =  500 units</a:t>
            </a:r>
          </a:p>
          <a:p>
            <a:pPr>
              <a:lnSpc>
                <a:spcPts val="2500"/>
              </a:lnSpc>
              <a:buNone/>
            </a:pPr>
            <a:r>
              <a:rPr lang="en-GB" sz="2400" dirty="0" smtClean="0"/>
              <a:t>               $40/unit - $10/unit</a:t>
            </a:r>
            <a:endParaRPr lang="en-GB" sz="2400" dirty="0"/>
          </a:p>
        </p:txBody>
      </p:sp>
      <p:sp>
        <p:nvSpPr>
          <p:cNvPr id="4" name="TextBox 3"/>
          <p:cNvSpPr txBox="1"/>
          <p:nvPr/>
        </p:nvSpPr>
        <p:spPr>
          <a:xfrm>
            <a:off x="5652120" y="1916832"/>
            <a:ext cx="2736304" cy="923330"/>
          </a:xfrm>
          <a:prstGeom prst="rect">
            <a:avLst/>
          </a:prstGeom>
          <a:noFill/>
        </p:spPr>
        <p:txBody>
          <a:bodyPr wrap="square" rtlCol="0">
            <a:spAutoFit/>
          </a:bodyPr>
          <a:lstStyle/>
          <a:p>
            <a:r>
              <a:rPr lang="en-GB" b="1" dirty="0" smtClean="0"/>
              <a:t>                  FC</a:t>
            </a:r>
          </a:p>
          <a:p>
            <a:r>
              <a:rPr lang="en-GB" b="1" dirty="0" smtClean="0"/>
              <a:t>Q</a:t>
            </a:r>
            <a:r>
              <a:rPr lang="en-GB" b="1" baseline="-25000" dirty="0" smtClean="0"/>
              <a:t>BEP</a:t>
            </a:r>
            <a:r>
              <a:rPr lang="en-GB" b="1" dirty="0" smtClean="0"/>
              <a:t>   =</a:t>
            </a:r>
          </a:p>
          <a:p>
            <a:r>
              <a:rPr lang="en-GB" b="1" dirty="0" smtClean="0"/>
              <a:t>                 R - </a:t>
            </a:r>
            <a:r>
              <a:rPr lang="en-GB" b="1" i="1" dirty="0" smtClean="0"/>
              <a:t>v</a:t>
            </a:r>
            <a:endParaRPr lang="en-GB" b="1" i="1" dirty="0"/>
          </a:p>
        </p:txBody>
      </p:sp>
      <p:cxnSp>
        <p:nvCxnSpPr>
          <p:cNvPr id="6" name="Straight Connector 5"/>
          <p:cNvCxnSpPr/>
          <p:nvPr/>
        </p:nvCxnSpPr>
        <p:spPr>
          <a:xfrm>
            <a:off x="6588224" y="2348880"/>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35696" y="3573016"/>
            <a:ext cx="18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835696" y="5445224"/>
            <a:ext cx="1872208"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Date Placeholder 8"/>
          <p:cNvSpPr>
            <a:spLocks noGrp="1"/>
          </p:cNvSpPr>
          <p:nvPr>
            <p:ph type="dt" sz="half" idx="10"/>
          </p:nvPr>
        </p:nvSpPr>
        <p:spPr/>
        <p:txBody>
          <a:bodyPr/>
          <a:lstStyle/>
          <a:p>
            <a:fld id="{04C4AC7B-2AF1-49DD-99F6-F32E9C166041}" type="datetime1">
              <a:rPr lang="en-US" smtClean="0"/>
              <a:pPr/>
              <a:t>10/1/2014</a:t>
            </a:fld>
            <a:endParaRPr lang="en-US" dirty="0"/>
          </a:p>
        </p:txBody>
      </p:sp>
      <p:sp>
        <p:nvSpPr>
          <p:cNvPr id="10" name="Slide Number Placeholder 9"/>
          <p:cNvSpPr>
            <a:spLocks noGrp="1"/>
          </p:cNvSpPr>
          <p:nvPr>
            <p:ph type="sldNum" sz="quarter" idx="12"/>
          </p:nvPr>
        </p:nvSpPr>
        <p:spPr/>
        <p:txBody>
          <a:bodyPr/>
          <a:lstStyle/>
          <a:p>
            <a:fld id="{EA7C8D44-3667-46F6-9772-CC52308E2A7F}" type="slidenum">
              <a:rPr kumimoji="0" lang="en-US" smtClean="0"/>
              <a:pPr/>
              <a:t>36</a:t>
            </a:fld>
            <a:endParaRPr kumimoji="0" lang="en-US" dirty="0"/>
          </a:p>
        </p:txBody>
      </p:sp>
      <p:sp>
        <p:nvSpPr>
          <p:cNvPr id="11" name="Footer Placeholder 10"/>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3 – Solution (cont’d)</a:t>
            </a:r>
            <a:endParaRPr lang="en-GB" dirty="0"/>
          </a:p>
        </p:txBody>
      </p:sp>
      <p:sp>
        <p:nvSpPr>
          <p:cNvPr id="3" name="Content Placeholder 2"/>
          <p:cNvSpPr>
            <a:spLocks noGrp="1"/>
          </p:cNvSpPr>
          <p:nvPr>
            <p:ph sz="quarter" idx="1"/>
          </p:nvPr>
        </p:nvSpPr>
        <p:spPr/>
        <p:txBody>
          <a:bodyPr/>
          <a:lstStyle/>
          <a:p>
            <a:pPr>
              <a:lnSpc>
                <a:spcPts val="2500"/>
              </a:lnSpc>
              <a:buNone/>
            </a:pPr>
            <a:r>
              <a:rPr lang="en-GB" sz="2800" dirty="0" smtClean="0"/>
              <a:t>For 3 machines :</a:t>
            </a:r>
          </a:p>
          <a:p>
            <a:pPr>
              <a:lnSpc>
                <a:spcPts val="2500"/>
              </a:lnSpc>
              <a:buNone/>
            </a:pPr>
            <a:r>
              <a:rPr lang="en-GB" sz="2800" dirty="0" smtClean="0"/>
              <a:t>                      $20,000</a:t>
            </a:r>
          </a:p>
          <a:p>
            <a:pPr>
              <a:lnSpc>
                <a:spcPts val="2500"/>
              </a:lnSpc>
              <a:buNone/>
            </a:pPr>
            <a:r>
              <a:rPr lang="en-GB" sz="2800" dirty="0" smtClean="0"/>
              <a:t>  Q</a:t>
            </a:r>
            <a:r>
              <a:rPr lang="en-GB" sz="2800" baseline="-25000" dirty="0" smtClean="0"/>
              <a:t>BEP </a:t>
            </a:r>
            <a:r>
              <a:rPr lang="en-GB" sz="2800" dirty="0" smtClean="0"/>
              <a:t> =                                =  666.67 units</a:t>
            </a:r>
          </a:p>
          <a:p>
            <a:pPr>
              <a:lnSpc>
                <a:spcPts val="2500"/>
              </a:lnSpc>
              <a:buNone/>
            </a:pPr>
            <a:r>
              <a:rPr lang="en-GB" sz="2800" dirty="0" smtClean="0"/>
              <a:t>               $40/unit - $10/unit</a:t>
            </a:r>
          </a:p>
          <a:p>
            <a:pPr>
              <a:lnSpc>
                <a:spcPts val="2500"/>
              </a:lnSpc>
              <a:buNone/>
            </a:pPr>
            <a:endParaRPr lang="en-GB" sz="2800" dirty="0" smtClean="0"/>
          </a:p>
          <a:p>
            <a:pPr>
              <a:lnSpc>
                <a:spcPts val="2500"/>
              </a:lnSpc>
              <a:buNone/>
            </a:pPr>
            <a:r>
              <a:rPr lang="en-GB" sz="2800" dirty="0" smtClean="0"/>
              <a:t>b.  For projected demand between 580 – 600 units, it is  will economic to use 2 machines which the QBEP is 500 units and thus yield a profit.</a:t>
            </a:r>
            <a:endParaRPr lang="en-GB" dirty="0"/>
          </a:p>
        </p:txBody>
      </p:sp>
      <p:cxnSp>
        <p:nvCxnSpPr>
          <p:cNvPr id="5" name="Straight Connector 4"/>
          <p:cNvCxnSpPr/>
          <p:nvPr/>
        </p:nvCxnSpPr>
        <p:spPr>
          <a:xfrm>
            <a:off x="1979712" y="2132856"/>
            <a:ext cx="2736304"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Date Placeholder 5"/>
          <p:cNvSpPr>
            <a:spLocks noGrp="1"/>
          </p:cNvSpPr>
          <p:nvPr>
            <p:ph type="dt" sz="half" idx="10"/>
          </p:nvPr>
        </p:nvSpPr>
        <p:spPr/>
        <p:txBody>
          <a:bodyPr/>
          <a:lstStyle/>
          <a:p>
            <a:fld id="{D5EE98BC-9CA1-4E3E-B59A-0C70F8608D6E}" type="datetime1">
              <a:rPr lang="en-US" smtClean="0"/>
              <a:pPr/>
              <a:t>10/1/2014</a:t>
            </a:fld>
            <a:endParaRPr lang="en-US" dirty="0"/>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37</a:t>
            </a:fld>
            <a:endParaRPr kumimoji="0" lang="en-US" dirty="0"/>
          </a:p>
        </p:txBody>
      </p:sp>
      <p:sp>
        <p:nvSpPr>
          <p:cNvPr id="8" name="Footer Placeholder 7"/>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51520" y="114300"/>
            <a:ext cx="8496944" cy="866428"/>
          </a:xfrm>
        </p:spPr>
        <p:txBody>
          <a:bodyPr lIns="90488" tIns="44450" rIns="90488" bIns="44450" anchor="b">
            <a:normAutofit fontScale="90000"/>
          </a:bodyPr>
          <a:lstStyle/>
          <a:p>
            <a:pPr eaLnBrk="1" hangingPunct="1">
              <a:lnSpc>
                <a:spcPct val="80000"/>
              </a:lnSpc>
              <a:spcBef>
                <a:spcPct val="30000"/>
              </a:spcBef>
              <a:defRPr/>
            </a:pPr>
            <a:r>
              <a:rPr lang="en-US" sz="3200" dirty="0" smtClean="0"/>
              <a:t>Break-Even Problem with Step Fixed Costs</a:t>
            </a:r>
            <a:endParaRPr lang="en-US" sz="3200" b="1" dirty="0" smtClean="0"/>
          </a:p>
        </p:txBody>
      </p:sp>
      <p:grpSp>
        <p:nvGrpSpPr>
          <p:cNvPr id="2" name="Group 22"/>
          <p:cNvGrpSpPr>
            <a:grpSpLocks/>
          </p:cNvGrpSpPr>
          <p:nvPr/>
        </p:nvGrpSpPr>
        <p:grpSpPr bwMode="auto">
          <a:xfrm>
            <a:off x="1978025" y="1447800"/>
            <a:ext cx="5619750" cy="4652963"/>
            <a:chOff x="1246" y="988"/>
            <a:chExt cx="3540" cy="2931"/>
          </a:xfrm>
        </p:grpSpPr>
        <p:sp>
          <p:nvSpPr>
            <p:cNvPr id="24581" name="Rectangle 3"/>
            <p:cNvSpPr>
              <a:spLocks noChangeArrowheads="1"/>
            </p:cNvSpPr>
            <p:nvPr/>
          </p:nvSpPr>
          <p:spPr bwMode="auto">
            <a:xfrm>
              <a:off x="1246" y="988"/>
              <a:ext cx="3358" cy="2554"/>
            </a:xfrm>
            <a:prstGeom prst="rect">
              <a:avLst/>
            </a:prstGeom>
            <a:solidFill>
              <a:srgbClr val="BEE0D7"/>
            </a:solidFill>
            <a:ln w="12700">
              <a:solidFill>
                <a:schemeClr val="tx1"/>
              </a:solidFill>
              <a:miter lim="800000"/>
              <a:headEnd/>
              <a:tailEnd/>
            </a:ln>
          </p:spPr>
          <p:txBody>
            <a:bodyPr wrap="none" anchor="ctr"/>
            <a:lstStyle/>
            <a:p>
              <a:endParaRPr lang="en-US"/>
            </a:p>
          </p:txBody>
        </p:sp>
        <p:sp>
          <p:nvSpPr>
            <p:cNvPr id="24582" name="Line 4"/>
            <p:cNvSpPr>
              <a:spLocks noChangeShapeType="1"/>
            </p:cNvSpPr>
            <p:nvPr/>
          </p:nvSpPr>
          <p:spPr bwMode="auto">
            <a:xfrm>
              <a:off x="1350" y="1179"/>
              <a:ext cx="0" cy="2107"/>
            </a:xfrm>
            <a:prstGeom prst="line">
              <a:avLst/>
            </a:prstGeom>
            <a:noFill/>
            <a:ln w="12700">
              <a:solidFill>
                <a:schemeClr val="tx1"/>
              </a:solidFill>
              <a:round/>
              <a:headEnd/>
              <a:tailEnd/>
            </a:ln>
          </p:spPr>
          <p:txBody>
            <a:bodyPr wrap="none" anchor="ctr"/>
            <a:lstStyle/>
            <a:p>
              <a:endParaRPr lang="en-GB"/>
            </a:p>
          </p:txBody>
        </p:sp>
        <p:sp>
          <p:nvSpPr>
            <p:cNvPr id="24583" name="Line 5"/>
            <p:cNvSpPr>
              <a:spLocks noChangeShapeType="1"/>
            </p:cNvSpPr>
            <p:nvPr/>
          </p:nvSpPr>
          <p:spPr bwMode="auto">
            <a:xfrm>
              <a:off x="1395" y="3294"/>
              <a:ext cx="3097" cy="0"/>
            </a:xfrm>
            <a:prstGeom prst="line">
              <a:avLst/>
            </a:prstGeom>
            <a:noFill/>
            <a:ln w="12700">
              <a:solidFill>
                <a:schemeClr val="tx1"/>
              </a:solidFill>
              <a:round/>
              <a:headEnd/>
              <a:tailEnd/>
            </a:ln>
          </p:spPr>
          <p:txBody>
            <a:bodyPr wrap="none" anchor="ctr"/>
            <a:lstStyle/>
            <a:p>
              <a:endParaRPr lang="en-GB"/>
            </a:p>
          </p:txBody>
        </p:sp>
        <p:sp>
          <p:nvSpPr>
            <p:cNvPr id="24584" name="Line 6"/>
            <p:cNvSpPr>
              <a:spLocks noChangeShapeType="1"/>
            </p:cNvSpPr>
            <p:nvPr/>
          </p:nvSpPr>
          <p:spPr bwMode="auto">
            <a:xfrm flipV="1">
              <a:off x="4518" y="1253"/>
              <a:ext cx="0" cy="2049"/>
            </a:xfrm>
            <a:prstGeom prst="line">
              <a:avLst/>
            </a:prstGeom>
            <a:noFill/>
            <a:ln w="12700">
              <a:solidFill>
                <a:schemeClr val="tx1"/>
              </a:solidFill>
              <a:prstDash val="lgDash"/>
              <a:round/>
              <a:headEnd/>
              <a:tailEnd/>
            </a:ln>
          </p:spPr>
          <p:txBody>
            <a:bodyPr wrap="none" anchor="ctr"/>
            <a:lstStyle/>
            <a:p>
              <a:endParaRPr lang="en-GB"/>
            </a:p>
          </p:txBody>
        </p:sp>
        <p:sp>
          <p:nvSpPr>
            <p:cNvPr id="24585" name="Line 7"/>
            <p:cNvSpPr>
              <a:spLocks noChangeShapeType="1"/>
            </p:cNvSpPr>
            <p:nvPr/>
          </p:nvSpPr>
          <p:spPr bwMode="auto">
            <a:xfrm>
              <a:off x="2389" y="1305"/>
              <a:ext cx="5" cy="1945"/>
            </a:xfrm>
            <a:prstGeom prst="line">
              <a:avLst/>
            </a:prstGeom>
            <a:noFill/>
            <a:ln w="12700">
              <a:solidFill>
                <a:schemeClr val="tx1"/>
              </a:solidFill>
              <a:prstDash val="lgDash"/>
              <a:round/>
              <a:headEnd/>
              <a:tailEnd/>
            </a:ln>
          </p:spPr>
          <p:txBody>
            <a:bodyPr wrap="none" anchor="ctr"/>
            <a:lstStyle/>
            <a:p>
              <a:endParaRPr lang="en-GB"/>
            </a:p>
          </p:txBody>
        </p:sp>
        <p:sp>
          <p:nvSpPr>
            <p:cNvPr id="24586" name="Line 8"/>
            <p:cNvSpPr>
              <a:spLocks noChangeShapeType="1"/>
            </p:cNvSpPr>
            <p:nvPr/>
          </p:nvSpPr>
          <p:spPr bwMode="auto">
            <a:xfrm>
              <a:off x="3492" y="1305"/>
              <a:ext cx="0" cy="1963"/>
            </a:xfrm>
            <a:prstGeom prst="line">
              <a:avLst/>
            </a:prstGeom>
            <a:noFill/>
            <a:ln w="12700">
              <a:solidFill>
                <a:schemeClr val="tx1"/>
              </a:solidFill>
              <a:prstDash val="lgDash"/>
              <a:round/>
              <a:headEnd/>
              <a:tailEnd/>
            </a:ln>
          </p:spPr>
          <p:txBody>
            <a:bodyPr wrap="none" anchor="ctr"/>
            <a:lstStyle/>
            <a:p>
              <a:endParaRPr lang="en-GB"/>
            </a:p>
          </p:txBody>
        </p:sp>
        <p:sp>
          <p:nvSpPr>
            <p:cNvPr id="24587" name="AutoShape 9"/>
            <p:cNvSpPr>
              <a:spLocks noChangeArrowheads="1"/>
            </p:cNvSpPr>
            <p:nvPr/>
          </p:nvSpPr>
          <p:spPr bwMode="auto">
            <a:xfrm rot="-5400000">
              <a:off x="1696" y="2218"/>
              <a:ext cx="406" cy="982"/>
            </a:xfrm>
            <a:prstGeom prst="rtTriangle">
              <a:avLst/>
            </a:prstGeom>
            <a:solidFill>
              <a:srgbClr val="DADADA"/>
            </a:solidFill>
            <a:ln w="12700">
              <a:solidFill>
                <a:schemeClr val="tx1"/>
              </a:solidFill>
              <a:miter lim="800000"/>
              <a:headEnd/>
              <a:tailEnd/>
            </a:ln>
          </p:spPr>
          <p:txBody>
            <a:bodyPr wrap="none" anchor="ctr"/>
            <a:lstStyle/>
            <a:p>
              <a:endParaRPr lang="en-US"/>
            </a:p>
          </p:txBody>
        </p:sp>
        <p:sp>
          <p:nvSpPr>
            <p:cNvPr id="24588" name="AutoShape 10"/>
            <p:cNvSpPr>
              <a:spLocks noChangeArrowheads="1"/>
            </p:cNvSpPr>
            <p:nvPr/>
          </p:nvSpPr>
          <p:spPr bwMode="auto">
            <a:xfrm rot="-5400000">
              <a:off x="2734" y="1588"/>
              <a:ext cx="406" cy="1102"/>
            </a:xfrm>
            <a:prstGeom prst="rtTriangle">
              <a:avLst/>
            </a:prstGeom>
            <a:solidFill>
              <a:srgbClr val="DADADA"/>
            </a:solidFill>
            <a:ln w="12700">
              <a:solidFill>
                <a:schemeClr val="tx1"/>
              </a:solidFill>
              <a:miter lim="800000"/>
              <a:headEnd/>
              <a:tailEnd/>
            </a:ln>
          </p:spPr>
          <p:txBody>
            <a:bodyPr wrap="none" anchor="ctr"/>
            <a:lstStyle/>
            <a:p>
              <a:endParaRPr lang="en-US"/>
            </a:p>
          </p:txBody>
        </p:sp>
        <p:sp>
          <p:nvSpPr>
            <p:cNvPr id="24589" name="AutoShape 11"/>
            <p:cNvSpPr>
              <a:spLocks noChangeArrowheads="1"/>
            </p:cNvSpPr>
            <p:nvPr/>
          </p:nvSpPr>
          <p:spPr bwMode="auto">
            <a:xfrm rot="-5400000">
              <a:off x="3793" y="1093"/>
              <a:ext cx="424" cy="1018"/>
            </a:xfrm>
            <a:prstGeom prst="rtTriangle">
              <a:avLst/>
            </a:prstGeom>
            <a:solidFill>
              <a:srgbClr val="DADADA"/>
            </a:solidFill>
            <a:ln w="12700">
              <a:solidFill>
                <a:schemeClr val="tx1"/>
              </a:solidFill>
              <a:miter lim="800000"/>
              <a:headEnd/>
              <a:tailEnd/>
            </a:ln>
          </p:spPr>
          <p:txBody>
            <a:bodyPr wrap="none" anchor="ctr"/>
            <a:lstStyle/>
            <a:p>
              <a:endParaRPr lang="en-US"/>
            </a:p>
          </p:txBody>
        </p:sp>
        <p:sp>
          <p:nvSpPr>
            <p:cNvPr id="24590" name="Rectangle 12"/>
            <p:cNvSpPr>
              <a:spLocks noChangeArrowheads="1"/>
            </p:cNvSpPr>
            <p:nvPr/>
          </p:nvSpPr>
          <p:spPr bwMode="auto">
            <a:xfrm>
              <a:off x="3255" y="3273"/>
              <a:ext cx="892" cy="286"/>
            </a:xfrm>
            <a:prstGeom prst="rect">
              <a:avLst/>
            </a:prstGeom>
            <a:noFill/>
            <a:ln w="12700">
              <a:noFill/>
              <a:miter lim="800000"/>
              <a:headEnd/>
              <a:tailEnd/>
            </a:ln>
          </p:spPr>
          <p:txBody>
            <a:bodyPr wrap="none" lIns="90488" tIns="44450" rIns="90488" bIns="44450">
              <a:spAutoFit/>
            </a:bodyPr>
            <a:lstStyle/>
            <a:p>
              <a:pPr eaLnBrk="0" hangingPunct="0"/>
              <a:r>
                <a:rPr lang="en-US" sz="2400" b="1">
                  <a:solidFill>
                    <a:srgbClr val="CE2700"/>
                  </a:solidFill>
                </a:rPr>
                <a:t>Quantity</a:t>
              </a:r>
            </a:p>
          </p:txBody>
        </p:sp>
        <p:sp>
          <p:nvSpPr>
            <p:cNvPr id="24591" name="Rectangle 13"/>
            <p:cNvSpPr>
              <a:spLocks noChangeArrowheads="1"/>
            </p:cNvSpPr>
            <p:nvPr/>
          </p:nvSpPr>
          <p:spPr bwMode="auto">
            <a:xfrm rot="-1680000">
              <a:off x="1311" y="2420"/>
              <a:ext cx="1127" cy="248"/>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E2700"/>
                  </a:solidFill>
                </a:rPr>
                <a:t>FC + VC = TC</a:t>
              </a:r>
            </a:p>
          </p:txBody>
        </p:sp>
        <p:sp>
          <p:nvSpPr>
            <p:cNvPr id="24592" name="Rectangle 14"/>
            <p:cNvSpPr>
              <a:spLocks noChangeArrowheads="1"/>
            </p:cNvSpPr>
            <p:nvPr/>
          </p:nvSpPr>
          <p:spPr bwMode="auto">
            <a:xfrm rot="-1320000">
              <a:off x="2361" y="1778"/>
              <a:ext cx="1127" cy="248"/>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E2700"/>
                  </a:solidFill>
                </a:rPr>
                <a:t>FC + VC = TC</a:t>
              </a:r>
            </a:p>
          </p:txBody>
        </p:sp>
        <p:sp>
          <p:nvSpPr>
            <p:cNvPr id="24593" name="Rectangle 15"/>
            <p:cNvSpPr>
              <a:spLocks noChangeArrowheads="1"/>
            </p:cNvSpPr>
            <p:nvPr/>
          </p:nvSpPr>
          <p:spPr bwMode="auto">
            <a:xfrm rot="-1380000">
              <a:off x="3513" y="1196"/>
              <a:ext cx="1128" cy="248"/>
            </a:xfrm>
            <a:prstGeom prst="rect">
              <a:avLst/>
            </a:prstGeom>
            <a:noFill/>
            <a:ln w="12700">
              <a:noFill/>
              <a:miter lim="800000"/>
              <a:headEnd/>
              <a:tailEnd/>
            </a:ln>
          </p:spPr>
          <p:txBody>
            <a:bodyPr lIns="90488" tIns="44450" rIns="90488" bIns="44450">
              <a:spAutoFit/>
            </a:bodyPr>
            <a:lstStyle/>
            <a:p>
              <a:pPr eaLnBrk="0" hangingPunct="0"/>
              <a:r>
                <a:rPr lang="en-US" sz="2000" b="1">
                  <a:solidFill>
                    <a:srgbClr val="CE2700"/>
                  </a:solidFill>
                </a:rPr>
                <a:t>FC + VC = TC</a:t>
              </a:r>
            </a:p>
          </p:txBody>
        </p:sp>
        <p:sp>
          <p:nvSpPr>
            <p:cNvPr id="24594" name="Rectangle 16"/>
            <p:cNvSpPr>
              <a:spLocks noChangeArrowheads="1"/>
            </p:cNvSpPr>
            <p:nvPr/>
          </p:nvSpPr>
          <p:spPr bwMode="auto">
            <a:xfrm>
              <a:off x="1419" y="3633"/>
              <a:ext cx="3367" cy="286"/>
            </a:xfrm>
            <a:prstGeom prst="rect">
              <a:avLst/>
            </a:prstGeom>
            <a:noFill/>
            <a:ln w="12700">
              <a:noFill/>
              <a:miter lim="800000"/>
              <a:headEnd/>
              <a:tailEnd/>
            </a:ln>
          </p:spPr>
          <p:txBody>
            <a:bodyPr wrap="none" lIns="90488" tIns="44450" rIns="90488" bIns="44450">
              <a:spAutoFit/>
            </a:bodyPr>
            <a:lstStyle/>
            <a:p>
              <a:pPr eaLnBrk="0" hangingPunct="0"/>
              <a:r>
                <a:rPr lang="en-US" sz="2400" b="1">
                  <a:solidFill>
                    <a:srgbClr val="CE2700"/>
                  </a:solidFill>
                </a:rPr>
                <a:t>Step fixed costs and variable costs.</a:t>
              </a:r>
            </a:p>
          </p:txBody>
        </p:sp>
        <p:sp>
          <p:nvSpPr>
            <p:cNvPr id="24595" name="Rectangle 17"/>
            <p:cNvSpPr>
              <a:spLocks noChangeArrowheads="1"/>
            </p:cNvSpPr>
            <p:nvPr/>
          </p:nvSpPr>
          <p:spPr bwMode="auto">
            <a:xfrm>
              <a:off x="1365" y="2967"/>
              <a:ext cx="1053" cy="286"/>
            </a:xfrm>
            <a:prstGeom prst="rect">
              <a:avLst/>
            </a:prstGeom>
            <a:noFill/>
            <a:ln w="12700">
              <a:noFill/>
              <a:miter lim="800000"/>
              <a:headEnd/>
              <a:tailEnd/>
            </a:ln>
          </p:spPr>
          <p:txBody>
            <a:bodyPr wrap="none" lIns="90488" tIns="44450" rIns="90488" bIns="44450">
              <a:spAutoFit/>
            </a:bodyPr>
            <a:lstStyle/>
            <a:p>
              <a:pPr eaLnBrk="0" hangingPunct="0"/>
              <a:r>
                <a:rPr lang="en-US" sz="2400" b="1">
                  <a:solidFill>
                    <a:srgbClr val="CE2700"/>
                  </a:solidFill>
                </a:rPr>
                <a:t>1 machine</a:t>
              </a:r>
            </a:p>
          </p:txBody>
        </p:sp>
        <p:sp>
          <p:nvSpPr>
            <p:cNvPr id="24596" name="Rectangle 18"/>
            <p:cNvSpPr>
              <a:spLocks noChangeArrowheads="1"/>
            </p:cNvSpPr>
            <p:nvPr/>
          </p:nvSpPr>
          <p:spPr bwMode="auto">
            <a:xfrm>
              <a:off x="2397" y="2523"/>
              <a:ext cx="1160" cy="286"/>
            </a:xfrm>
            <a:prstGeom prst="rect">
              <a:avLst/>
            </a:prstGeom>
            <a:noFill/>
            <a:ln w="12700">
              <a:noFill/>
              <a:miter lim="800000"/>
              <a:headEnd/>
              <a:tailEnd/>
            </a:ln>
          </p:spPr>
          <p:txBody>
            <a:bodyPr wrap="none" lIns="90488" tIns="44450" rIns="90488" bIns="44450">
              <a:spAutoFit/>
            </a:bodyPr>
            <a:lstStyle/>
            <a:p>
              <a:pPr eaLnBrk="0" hangingPunct="0"/>
              <a:r>
                <a:rPr lang="en-US" sz="2400" b="1">
                  <a:solidFill>
                    <a:srgbClr val="CE2700"/>
                  </a:solidFill>
                </a:rPr>
                <a:t>2 machines</a:t>
              </a:r>
            </a:p>
          </p:txBody>
        </p:sp>
        <p:sp>
          <p:nvSpPr>
            <p:cNvPr id="24597" name="Rectangle 19"/>
            <p:cNvSpPr>
              <a:spLocks noChangeArrowheads="1"/>
            </p:cNvSpPr>
            <p:nvPr/>
          </p:nvSpPr>
          <p:spPr bwMode="auto">
            <a:xfrm>
              <a:off x="3465" y="1989"/>
              <a:ext cx="1160" cy="286"/>
            </a:xfrm>
            <a:prstGeom prst="rect">
              <a:avLst/>
            </a:prstGeom>
            <a:noFill/>
            <a:ln w="12700">
              <a:noFill/>
              <a:miter lim="800000"/>
              <a:headEnd/>
              <a:tailEnd/>
            </a:ln>
          </p:spPr>
          <p:txBody>
            <a:bodyPr wrap="none" lIns="90488" tIns="44450" rIns="90488" bIns="44450">
              <a:spAutoFit/>
            </a:bodyPr>
            <a:lstStyle/>
            <a:p>
              <a:pPr eaLnBrk="0" hangingPunct="0"/>
              <a:r>
                <a:rPr lang="en-US" sz="2400" b="1">
                  <a:solidFill>
                    <a:srgbClr val="CE2700"/>
                  </a:solidFill>
                </a:rPr>
                <a:t>3 machines</a:t>
              </a:r>
            </a:p>
          </p:txBody>
        </p:sp>
      </p:grpSp>
      <p:sp>
        <p:nvSpPr>
          <p:cNvPr id="24580" name="Text Box 21"/>
          <p:cNvSpPr txBox="1">
            <a:spLocks noChangeArrowheads="1"/>
          </p:cNvSpPr>
          <p:nvPr/>
        </p:nvSpPr>
        <p:spPr bwMode="auto">
          <a:xfrm>
            <a:off x="95250" y="1314734"/>
            <a:ext cx="1752600" cy="457200"/>
          </a:xfrm>
          <a:prstGeom prst="rect">
            <a:avLst/>
          </a:prstGeom>
          <a:noFill/>
          <a:ln w="12700">
            <a:noFill/>
            <a:miter lim="800000"/>
            <a:headEnd/>
            <a:tailEnd/>
          </a:ln>
        </p:spPr>
        <p:txBody>
          <a:bodyPr>
            <a:spAutoFit/>
          </a:bodyPr>
          <a:lstStyle/>
          <a:p>
            <a:pPr eaLnBrk="0" hangingPunct="0">
              <a:spcBef>
                <a:spcPct val="50000"/>
              </a:spcBef>
            </a:pPr>
            <a:r>
              <a:rPr lang="en-US" sz="2400" dirty="0">
                <a:solidFill>
                  <a:schemeClr val="hlink"/>
                </a:solidFill>
              </a:rPr>
              <a:t>Figure 5.6a</a:t>
            </a:r>
            <a:endParaRPr lang="en-US" sz="2400" dirty="0">
              <a:solidFill>
                <a:schemeClr val="hlink"/>
              </a:solidFill>
              <a:latin typeface="Times New Roman" pitchFamily="18" charset="0"/>
            </a:endParaRPr>
          </a:p>
        </p:txBody>
      </p:sp>
      <p:sp>
        <p:nvSpPr>
          <p:cNvPr id="22" name="Date Placeholder 21"/>
          <p:cNvSpPr>
            <a:spLocks noGrp="1"/>
          </p:cNvSpPr>
          <p:nvPr>
            <p:ph type="dt" sz="half" idx="10"/>
          </p:nvPr>
        </p:nvSpPr>
        <p:spPr/>
        <p:txBody>
          <a:bodyPr/>
          <a:lstStyle/>
          <a:p>
            <a:fld id="{1AF4984A-C32A-493A-9DBD-7B81076D96AE}" type="datetime1">
              <a:rPr lang="en-US" smtClean="0"/>
              <a:pPr/>
              <a:t>10/1/2014</a:t>
            </a:fld>
            <a:endParaRPr lang="en-US"/>
          </a:p>
        </p:txBody>
      </p:sp>
      <p:sp>
        <p:nvSpPr>
          <p:cNvPr id="23" name="Slide Number Placeholder 22"/>
          <p:cNvSpPr>
            <a:spLocks noGrp="1"/>
          </p:cNvSpPr>
          <p:nvPr>
            <p:ph type="sldNum" sz="quarter" idx="12"/>
          </p:nvPr>
        </p:nvSpPr>
        <p:spPr/>
        <p:txBody>
          <a:bodyPr/>
          <a:lstStyle/>
          <a:p>
            <a:fld id="{EA7C8D44-3667-46F6-9772-CC52308E2A7F}" type="slidenum">
              <a:rPr kumimoji="0" lang="en-US" smtClean="0"/>
              <a:pPr/>
              <a:t>38</a:t>
            </a:fld>
            <a:endParaRPr kumimoji="0" lang="en-US"/>
          </a:p>
        </p:txBody>
      </p:sp>
      <p:sp>
        <p:nvSpPr>
          <p:cNvPr id="24" name="Footer Placeholder 23"/>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51520" y="304800"/>
            <a:ext cx="8424936" cy="603920"/>
          </a:xfrm>
        </p:spPr>
        <p:txBody>
          <a:bodyPr lIns="90488" tIns="44450" rIns="90488" bIns="44450" anchor="b">
            <a:normAutofit fontScale="90000"/>
          </a:bodyPr>
          <a:lstStyle/>
          <a:p>
            <a:pPr eaLnBrk="1" hangingPunct="1">
              <a:lnSpc>
                <a:spcPct val="80000"/>
              </a:lnSpc>
              <a:spcBef>
                <a:spcPct val="30000"/>
              </a:spcBef>
              <a:defRPr/>
            </a:pPr>
            <a:r>
              <a:rPr lang="en-US" sz="3200" dirty="0" smtClean="0"/>
              <a:t>Break-Even Problem with Step Fixed Costs</a:t>
            </a:r>
            <a:endParaRPr lang="en-US" sz="3200" b="1" dirty="0" smtClean="0"/>
          </a:p>
        </p:txBody>
      </p:sp>
      <p:grpSp>
        <p:nvGrpSpPr>
          <p:cNvPr id="2" name="Group 33"/>
          <p:cNvGrpSpPr>
            <a:grpSpLocks/>
          </p:cNvGrpSpPr>
          <p:nvPr/>
        </p:nvGrpSpPr>
        <p:grpSpPr bwMode="auto">
          <a:xfrm>
            <a:off x="1806575" y="1447800"/>
            <a:ext cx="5545138" cy="4592638"/>
            <a:chOff x="1138" y="1105"/>
            <a:chExt cx="3493" cy="2893"/>
          </a:xfrm>
        </p:grpSpPr>
        <p:sp>
          <p:nvSpPr>
            <p:cNvPr id="25605" name="Rectangle 3"/>
            <p:cNvSpPr>
              <a:spLocks noChangeArrowheads="1"/>
            </p:cNvSpPr>
            <p:nvPr/>
          </p:nvSpPr>
          <p:spPr bwMode="auto">
            <a:xfrm>
              <a:off x="1138" y="1105"/>
              <a:ext cx="3493" cy="2572"/>
            </a:xfrm>
            <a:prstGeom prst="rect">
              <a:avLst/>
            </a:prstGeom>
            <a:solidFill>
              <a:srgbClr val="BEE0D7"/>
            </a:solidFill>
            <a:ln w="12700">
              <a:solidFill>
                <a:schemeClr val="tx1"/>
              </a:solidFill>
              <a:miter lim="800000"/>
              <a:headEnd/>
              <a:tailEnd/>
            </a:ln>
          </p:spPr>
          <p:txBody>
            <a:bodyPr wrap="none" anchor="ctr"/>
            <a:lstStyle/>
            <a:p>
              <a:endParaRPr lang="en-US"/>
            </a:p>
          </p:txBody>
        </p:sp>
        <p:sp>
          <p:nvSpPr>
            <p:cNvPr id="25606" name="Line 4"/>
            <p:cNvSpPr>
              <a:spLocks noChangeShapeType="1"/>
            </p:cNvSpPr>
            <p:nvPr/>
          </p:nvSpPr>
          <p:spPr bwMode="auto">
            <a:xfrm>
              <a:off x="1386" y="1314"/>
              <a:ext cx="0" cy="2107"/>
            </a:xfrm>
            <a:prstGeom prst="line">
              <a:avLst/>
            </a:prstGeom>
            <a:noFill/>
            <a:ln w="12700">
              <a:solidFill>
                <a:schemeClr val="tx1"/>
              </a:solidFill>
              <a:round/>
              <a:headEnd/>
              <a:tailEnd/>
            </a:ln>
          </p:spPr>
          <p:txBody>
            <a:bodyPr wrap="none" anchor="ctr"/>
            <a:lstStyle/>
            <a:p>
              <a:endParaRPr lang="en-GB"/>
            </a:p>
          </p:txBody>
        </p:sp>
        <p:sp>
          <p:nvSpPr>
            <p:cNvPr id="25607" name="Line 5"/>
            <p:cNvSpPr>
              <a:spLocks noChangeShapeType="1"/>
            </p:cNvSpPr>
            <p:nvPr/>
          </p:nvSpPr>
          <p:spPr bwMode="auto">
            <a:xfrm>
              <a:off x="2401" y="1422"/>
              <a:ext cx="2" cy="2071"/>
            </a:xfrm>
            <a:prstGeom prst="line">
              <a:avLst/>
            </a:prstGeom>
            <a:noFill/>
            <a:ln w="12700">
              <a:solidFill>
                <a:schemeClr val="tx1"/>
              </a:solidFill>
              <a:prstDash val="lgDash"/>
              <a:round/>
              <a:headEnd/>
              <a:tailEnd/>
            </a:ln>
          </p:spPr>
          <p:txBody>
            <a:bodyPr wrap="none" anchor="ctr"/>
            <a:lstStyle/>
            <a:p>
              <a:endParaRPr lang="en-GB"/>
            </a:p>
          </p:txBody>
        </p:sp>
        <p:sp>
          <p:nvSpPr>
            <p:cNvPr id="25608" name="Line 6"/>
            <p:cNvSpPr>
              <a:spLocks noChangeShapeType="1"/>
            </p:cNvSpPr>
            <p:nvPr/>
          </p:nvSpPr>
          <p:spPr bwMode="auto">
            <a:xfrm>
              <a:off x="1395" y="3510"/>
              <a:ext cx="3160" cy="0"/>
            </a:xfrm>
            <a:prstGeom prst="line">
              <a:avLst/>
            </a:prstGeom>
            <a:noFill/>
            <a:ln w="12700">
              <a:solidFill>
                <a:schemeClr val="tx1"/>
              </a:solidFill>
              <a:round/>
              <a:headEnd/>
              <a:tailEnd/>
            </a:ln>
          </p:spPr>
          <p:txBody>
            <a:bodyPr wrap="none" anchor="ctr"/>
            <a:lstStyle/>
            <a:p>
              <a:endParaRPr lang="en-GB"/>
            </a:p>
          </p:txBody>
        </p:sp>
        <p:sp>
          <p:nvSpPr>
            <p:cNvPr id="25609" name="Line 7"/>
            <p:cNvSpPr>
              <a:spLocks noChangeShapeType="1"/>
            </p:cNvSpPr>
            <p:nvPr/>
          </p:nvSpPr>
          <p:spPr bwMode="auto">
            <a:xfrm flipH="1">
              <a:off x="3458" y="1422"/>
              <a:ext cx="18" cy="2035"/>
            </a:xfrm>
            <a:prstGeom prst="line">
              <a:avLst/>
            </a:prstGeom>
            <a:noFill/>
            <a:ln w="12700">
              <a:solidFill>
                <a:schemeClr val="tx1"/>
              </a:solidFill>
              <a:prstDash val="lgDash"/>
              <a:round/>
              <a:headEnd/>
              <a:tailEnd/>
            </a:ln>
          </p:spPr>
          <p:txBody>
            <a:bodyPr wrap="none" anchor="ctr"/>
            <a:lstStyle/>
            <a:p>
              <a:endParaRPr lang="en-GB"/>
            </a:p>
          </p:txBody>
        </p:sp>
        <p:sp>
          <p:nvSpPr>
            <p:cNvPr id="25610" name="Line 8"/>
            <p:cNvSpPr>
              <a:spLocks noChangeShapeType="1"/>
            </p:cNvSpPr>
            <p:nvPr/>
          </p:nvSpPr>
          <p:spPr bwMode="auto">
            <a:xfrm flipV="1">
              <a:off x="4518" y="1406"/>
              <a:ext cx="0" cy="2103"/>
            </a:xfrm>
            <a:prstGeom prst="line">
              <a:avLst/>
            </a:prstGeom>
            <a:noFill/>
            <a:ln w="12700">
              <a:solidFill>
                <a:schemeClr val="tx1"/>
              </a:solidFill>
              <a:prstDash val="lgDash"/>
              <a:round/>
              <a:headEnd/>
              <a:tailEnd/>
            </a:ln>
          </p:spPr>
          <p:txBody>
            <a:bodyPr wrap="none" anchor="ctr"/>
            <a:lstStyle/>
            <a:p>
              <a:endParaRPr lang="en-GB"/>
            </a:p>
          </p:txBody>
        </p:sp>
        <p:sp>
          <p:nvSpPr>
            <p:cNvPr id="25611" name="Rectangle 9"/>
            <p:cNvSpPr>
              <a:spLocks noChangeArrowheads="1"/>
            </p:cNvSpPr>
            <p:nvPr/>
          </p:nvSpPr>
          <p:spPr bwMode="auto">
            <a:xfrm>
              <a:off x="1167" y="1246"/>
              <a:ext cx="221" cy="286"/>
            </a:xfrm>
            <a:prstGeom prst="rect">
              <a:avLst/>
            </a:prstGeom>
            <a:noFill/>
            <a:ln w="12700">
              <a:noFill/>
              <a:miter lim="800000"/>
              <a:headEnd/>
              <a:tailEnd/>
            </a:ln>
          </p:spPr>
          <p:txBody>
            <a:bodyPr wrap="none" lIns="90488" tIns="44450" rIns="90488" bIns="44450">
              <a:spAutoFit/>
            </a:bodyPr>
            <a:lstStyle/>
            <a:p>
              <a:pPr eaLnBrk="0" hangingPunct="0"/>
              <a:r>
                <a:rPr lang="en-US" sz="2400" b="1">
                  <a:solidFill>
                    <a:srgbClr val="CE2700"/>
                  </a:solidFill>
                </a:rPr>
                <a:t>$</a:t>
              </a:r>
            </a:p>
          </p:txBody>
        </p:sp>
        <p:sp>
          <p:nvSpPr>
            <p:cNvPr id="25612" name="AutoShape 10"/>
            <p:cNvSpPr>
              <a:spLocks noChangeArrowheads="1"/>
            </p:cNvSpPr>
            <p:nvPr/>
          </p:nvSpPr>
          <p:spPr bwMode="auto">
            <a:xfrm rot="5400000">
              <a:off x="1625" y="2632"/>
              <a:ext cx="630" cy="1116"/>
            </a:xfrm>
            <a:prstGeom prst="rtTriangle">
              <a:avLst/>
            </a:prstGeom>
            <a:solidFill>
              <a:srgbClr val="DADADA"/>
            </a:solidFill>
            <a:ln w="12700">
              <a:solidFill>
                <a:schemeClr val="tx1"/>
              </a:solidFill>
              <a:miter lim="800000"/>
              <a:headEnd/>
              <a:tailEnd/>
            </a:ln>
          </p:spPr>
          <p:txBody>
            <a:bodyPr wrap="none" anchor="ctr"/>
            <a:lstStyle/>
            <a:p>
              <a:endParaRPr lang="en-US"/>
            </a:p>
          </p:txBody>
        </p:sp>
        <p:sp>
          <p:nvSpPr>
            <p:cNvPr id="25613" name="AutoShape 11"/>
            <p:cNvSpPr>
              <a:spLocks noChangeArrowheads="1"/>
            </p:cNvSpPr>
            <p:nvPr/>
          </p:nvSpPr>
          <p:spPr bwMode="auto">
            <a:xfrm rot="5400000">
              <a:off x="2532" y="2361"/>
              <a:ext cx="454" cy="702"/>
            </a:xfrm>
            <a:prstGeom prst="rtTriangle">
              <a:avLst/>
            </a:prstGeom>
            <a:solidFill>
              <a:srgbClr val="DADADA"/>
            </a:solidFill>
            <a:ln w="12700">
              <a:solidFill>
                <a:schemeClr val="tx1"/>
              </a:solidFill>
              <a:miter lim="800000"/>
              <a:headEnd/>
              <a:tailEnd/>
            </a:ln>
          </p:spPr>
          <p:txBody>
            <a:bodyPr wrap="none" anchor="ctr"/>
            <a:lstStyle/>
            <a:p>
              <a:endParaRPr lang="en-US"/>
            </a:p>
          </p:txBody>
        </p:sp>
        <p:sp>
          <p:nvSpPr>
            <p:cNvPr id="25614" name="AutoShape 12"/>
            <p:cNvSpPr>
              <a:spLocks noChangeArrowheads="1"/>
            </p:cNvSpPr>
            <p:nvPr/>
          </p:nvSpPr>
          <p:spPr bwMode="auto">
            <a:xfrm rot="-5400000">
              <a:off x="3167" y="2188"/>
              <a:ext cx="254" cy="332"/>
            </a:xfrm>
            <a:prstGeom prst="rtTriangle">
              <a:avLst/>
            </a:prstGeom>
            <a:solidFill>
              <a:srgbClr val="DADADA"/>
            </a:solidFill>
            <a:ln w="12700">
              <a:solidFill>
                <a:schemeClr val="tx1"/>
              </a:solidFill>
              <a:miter lim="800000"/>
              <a:headEnd/>
              <a:tailEnd/>
            </a:ln>
          </p:spPr>
          <p:txBody>
            <a:bodyPr wrap="none" anchor="ctr"/>
            <a:lstStyle/>
            <a:p>
              <a:endParaRPr lang="en-US"/>
            </a:p>
          </p:txBody>
        </p:sp>
        <p:sp>
          <p:nvSpPr>
            <p:cNvPr id="25615" name="AutoShape 13"/>
            <p:cNvSpPr>
              <a:spLocks noChangeArrowheads="1"/>
            </p:cNvSpPr>
            <p:nvPr/>
          </p:nvSpPr>
          <p:spPr bwMode="auto">
            <a:xfrm rot="5400000">
              <a:off x="3550" y="1929"/>
              <a:ext cx="224" cy="354"/>
            </a:xfrm>
            <a:prstGeom prst="rtTriangle">
              <a:avLst/>
            </a:prstGeom>
            <a:solidFill>
              <a:srgbClr val="DADADA"/>
            </a:solidFill>
            <a:ln w="12700">
              <a:solidFill>
                <a:schemeClr val="tx1"/>
              </a:solidFill>
              <a:miter lim="800000"/>
              <a:headEnd/>
              <a:tailEnd/>
            </a:ln>
          </p:spPr>
          <p:txBody>
            <a:bodyPr wrap="none" anchor="ctr"/>
            <a:lstStyle/>
            <a:p>
              <a:endParaRPr lang="en-US"/>
            </a:p>
          </p:txBody>
        </p:sp>
        <p:sp>
          <p:nvSpPr>
            <p:cNvPr id="25616" name="AutoShape 14"/>
            <p:cNvSpPr>
              <a:spLocks noChangeArrowheads="1"/>
            </p:cNvSpPr>
            <p:nvPr/>
          </p:nvSpPr>
          <p:spPr bwMode="auto">
            <a:xfrm rot="-5400000">
              <a:off x="3949" y="1411"/>
              <a:ext cx="454" cy="670"/>
            </a:xfrm>
            <a:prstGeom prst="rtTriangle">
              <a:avLst/>
            </a:prstGeom>
            <a:solidFill>
              <a:srgbClr val="DADADA"/>
            </a:solidFill>
            <a:ln w="12700">
              <a:solidFill>
                <a:schemeClr val="tx1"/>
              </a:solidFill>
              <a:miter lim="800000"/>
              <a:headEnd/>
              <a:tailEnd/>
            </a:ln>
          </p:spPr>
          <p:txBody>
            <a:bodyPr wrap="none" anchor="ctr"/>
            <a:lstStyle/>
            <a:p>
              <a:endParaRPr lang="en-US"/>
            </a:p>
          </p:txBody>
        </p:sp>
        <p:sp>
          <p:nvSpPr>
            <p:cNvPr id="25617" name="Rectangle 15"/>
            <p:cNvSpPr>
              <a:spLocks noChangeArrowheads="1"/>
            </p:cNvSpPr>
            <p:nvPr/>
          </p:nvSpPr>
          <p:spPr bwMode="auto">
            <a:xfrm>
              <a:off x="1725" y="2559"/>
              <a:ext cx="349" cy="267"/>
            </a:xfrm>
            <a:prstGeom prst="rect">
              <a:avLst/>
            </a:prstGeom>
            <a:noFill/>
            <a:ln w="12700">
              <a:noFill/>
              <a:miter lim="800000"/>
              <a:headEnd/>
              <a:tailEnd/>
            </a:ln>
          </p:spPr>
          <p:txBody>
            <a:bodyPr wrap="none" lIns="90488" tIns="44450" rIns="90488" bIns="44450">
              <a:spAutoFit/>
            </a:bodyPr>
            <a:lstStyle/>
            <a:p>
              <a:pPr eaLnBrk="0" hangingPunct="0"/>
              <a:r>
                <a:rPr lang="en-US" sz="2200" b="1">
                  <a:solidFill>
                    <a:srgbClr val="CE2700"/>
                  </a:solidFill>
                </a:rPr>
                <a:t>TC</a:t>
              </a:r>
            </a:p>
          </p:txBody>
        </p:sp>
        <p:sp>
          <p:nvSpPr>
            <p:cNvPr id="25618" name="Rectangle 16"/>
            <p:cNvSpPr>
              <a:spLocks noChangeArrowheads="1"/>
            </p:cNvSpPr>
            <p:nvPr/>
          </p:nvSpPr>
          <p:spPr bwMode="auto">
            <a:xfrm>
              <a:off x="2613" y="2133"/>
              <a:ext cx="349" cy="267"/>
            </a:xfrm>
            <a:prstGeom prst="rect">
              <a:avLst/>
            </a:prstGeom>
            <a:noFill/>
            <a:ln w="12700">
              <a:noFill/>
              <a:miter lim="800000"/>
              <a:headEnd/>
              <a:tailEnd/>
            </a:ln>
          </p:spPr>
          <p:txBody>
            <a:bodyPr wrap="none" lIns="90488" tIns="44450" rIns="90488" bIns="44450">
              <a:spAutoFit/>
            </a:bodyPr>
            <a:lstStyle/>
            <a:p>
              <a:pPr eaLnBrk="0" hangingPunct="0"/>
              <a:r>
                <a:rPr lang="en-US" sz="2200" b="1">
                  <a:solidFill>
                    <a:srgbClr val="CE2700"/>
                  </a:solidFill>
                </a:rPr>
                <a:t>TC</a:t>
              </a:r>
            </a:p>
          </p:txBody>
        </p:sp>
        <p:sp>
          <p:nvSpPr>
            <p:cNvPr id="25619" name="Rectangle 17"/>
            <p:cNvSpPr>
              <a:spLocks noChangeArrowheads="1"/>
            </p:cNvSpPr>
            <p:nvPr/>
          </p:nvSpPr>
          <p:spPr bwMode="auto">
            <a:xfrm>
              <a:off x="4131" y="1707"/>
              <a:ext cx="349" cy="267"/>
            </a:xfrm>
            <a:prstGeom prst="rect">
              <a:avLst/>
            </a:prstGeom>
            <a:noFill/>
            <a:ln w="12700">
              <a:noFill/>
              <a:miter lim="800000"/>
              <a:headEnd/>
              <a:tailEnd/>
            </a:ln>
          </p:spPr>
          <p:txBody>
            <a:bodyPr wrap="none" lIns="90488" tIns="44450" rIns="90488" bIns="44450">
              <a:spAutoFit/>
            </a:bodyPr>
            <a:lstStyle/>
            <a:p>
              <a:pPr eaLnBrk="0" hangingPunct="0"/>
              <a:r>
                <a:rPr lang="en-US" sz="2200" b="1">
                  <a:solidFill>
                    <a:srgbClr val="CE2700"/>
                  </a:solidFill>
                </a:rPr>
                <a:t>TC</a:t>
              </a:r>
            </a:p>
          </p:txBody>
        </p:sp>
        <p:sp>
          <p:nvSpPr>
            <p:cNvPr id="25620" name="Rectangle 18"/>
            <p:cNvSpPr>
              <a:spLocks noChangeArrowheads="1"/>
            </p:cNvSpPr>
            <p:nvPr/>
          </p:nvSpPr>
          <p:spPr bwMode="auto">
            <a:xfrm>
              <a:off x="2859" y="1848"/>
              <a:ext cx="475" cy="267"/>
            </a:xfrm>
            <a:prstGeom prst="rect">
              <a:avLst/>
            </a:prstGeom>
            <a:noFill/>
            <a:ln w="12700">
              <a:noFill/>
              <a:miter lim="800000"/>
              <a:headEnd/>
              <a:tailEnd/>
            </a:ln>
          </p:spPr>
          <p:txBody>
            <a:bodyPr wrap="none" lIns="90488" tIns="44450" rIns="90488" bIns="44450">
              <a:spAutoFit/>
            </a:bodyPr>
            <a:lstStyle/>
            <a:p>
              <a:pPr eaLnBrk="0" hangingPunct="0"/>
              <a:r>
                <a:rPr lang="en-US" sz="2200" b="1">
                  <a:solidFill>
                    <a:srgbClr val="CE2700"/>
                  </a:solidFill>
                </a:rPr>
                <a:t>BEP</a:t>
              </a:r>
            </a:p>
          </p:txBody>
        </p:sp>
        <p:sp>
          <p:nvSpPr>
            <p:cNvPr id="25621" name="Rectangle 19"/>
            <p:cNvSpPr>
              <a:spLocks noChangeArrowheads="1"/>
            </p:cNvSpPr>
            <p:nvPr/>
          </p:nvSpPr>
          <p:spPr bwMode="auto">
            <a:xfrm>
              <a:off x="3201" y="1943"/>
              <a:ext cx="203" cy="248"/>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E2700"/>
                  </a:solidFill>
                </a:rPr>
                <a:t>2</a:t>
              </a:r>
            </a:p>
          </p:txBody>
        </p:sp>
        <p:sp>
          <p:nvSpPr>
            <p:cNvPr id="25622" name="Rectangle 20"/>
            <p:cNvSpPr>
              <a:spLocks noChangeArrowheads="1"/>
            </p:cNvSpPr>
            <p:nvPr/>
          </p:nvSpPr>
          <p:spPr bwMode="auto">
            <a:xfrm>
              <a:off x="3585" y="1360"/>
              <a:ext cx="591" cy="267"/>
            </a:xfrm>
            <a:prstGeom prst="rect">
              <a:avLst/>
            </a:prstGeom>
            <a:noFill/>
            <a:ln w="12700">
              <a:noFill/>
              <a:miter lim="800000"/>
              <a:headEnd/>
              <a:tailEnd/>
            </a:ln>
          </p:spPr>
          <p:txBody>
            <a:bodyPr lIns="90488" tIns="44450" rIns="90488" bIns="44450">
              <a:spAutoFit/>
            </a:bodyPr>
            <a:lstStyle/>
            <a:p>
              <a:pPr eaLnBrk="0" hangingPunct="0"/>
              <a:r>
                <a:rPr lang="en-US" sz="2200" b="1">
                  <a:solidFill>
                    <a:srgbClr val="CE2700"/>
                  </a:solidFill>
                </a:rPr>
                <a:t>BEP</a:t>
              </a:r>
            </a:p>
          </p:txBody>
        </p:sp>
        <p:sp>
          <p:nvSpPr>
            <p:cNvPr id="25623" name="Rectangle 21"/>
            <p:cNvSpPr>
              <a:spLocks noChangeArrowheads="1"/>
            </p:cNvSpPr>
            <p:nvPr/>
          </p:nvSpPr>
          <p:spPr bwMode="auto">
            <a:xfrm>
              <a:off x="3903" y="1511"/>
              <a:ext cx="203" cy="248"/>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E2700"/>
                  </a:solidFill>
                </a:rPr>
                <a:t>3</a:t>
              </a:r>
            </a:p>
          </p:txBody>
        </p:sp>
        <p:sp>
          <p:nvSpPr>
            <p:cNvPr id="25624" name="Line 22"/>
            <p:cNvSpPr>
              <a:spLocks noChangeShapeType="1"/>
            </p:cNvSpPr>
            <p:nvPr/>
          </p:nvSpPr>
          <p:spPr bwMode="auto">
            <a:xfrm>
              <a:off x="3816" y="1584"/>
              <a:ext cx="0" cy="379"/>
            </a:xfrm>
            <a:prstGeom prst="line">
              <a:avLst/>
            </a:prstGeom>
            <a:noFill/>
            <a:ln w="12700">
              <a:solidFill>
                <a:schemeClr val="tx1"/>
              </a:solidFill>
              <a:round/>
              <a:headEnd/>
              <a:tailEnd type="triangle" w="med" len="med"/>
            </a:ln>
          </p:spPr>
          <p:txBody>
            <a:bodyPr wrap="none" anchor="ctr"/>
            <a:lstStyle/>
            <a:p>
              <a:endParaRPr lang="en-GB"/>
            </a:p>
          </p:txBody>
        </p:sp>
        <p:sp>
          <p:nvSpPr>
            <p:cNvPr id="25625" name="Line 23"/>
            <p:cNvSpPr>
              <a:spLocks noChangeShapeType="1"/>
            </p:cNvSpPr>
            <p:nvPr/>
          </p:nvSpPr>
          <p:spPr bwMode="auto">
            <a:xfrm>
              <a:off x="3096" y="2088"/>
              <a:ext cx="0" cy="334"/>
            </a:xfrm>
            <a:prstGeom prst="line">
              <a:avLst/>
            </a:prstGeom>
            <a:noFill/>
            <a:ln w="12700">
              <a:solidFill>
                <a:schemeClr val="tx1"/>
              </a:solidFill>
              <a:round/>
              <a:headEnd/>
              <a:tailEnd type="triangle" w="med" len="med"/>
            </a:ln>
          </p:spPr>
          <p:txBody>
            <a:bodyPr wrap="none" anchor="ctr"/>
            <a:lstStyle/>
            <a:p>
              <a:endParaRPr lang="en-GB"/>
            </a:p>
          </p:txBody>
        </p:sp>
        <p:sp>
          <p:nvSpPr>
            <p:cNvPr id="25626" name="Rectangle 24"/>
            <p:cNvSpPr>
              <a:spLocks noChangeArrowheads="1"/>
            </p:cNvSpPr>
            <p:nvPr/>
          </p:nvSpPr>
          <p:spPr bwMode="auto">
            <a:xfrm rot="-1680000">
              <a:off x="1500" y="3090"/>
              <a:ext cx="349" cy="267"/>
            </a:xfrm>
            <a:prstGeom prst="rect">
              <a:avLst/>
            </a:prstGeom>
            <a:noFill/>
            <a:ln w="12700">
              <a:noFill/>
              <a:miter lim="800000"/>
              <a:headEnd/>
              <a:tailEnd/>
            </a:ln>
          </p:spPr>
          <p:txBody>
            <a:bodyPr wrap="none" lIns="90488" tIns="44450" rIns="90488" bIns="44450">
              <a:spAutoFit/>
            </a:bodyPr>
            <a:lstStyle/>
            <a:p>
              <a:pPr eaLnBrk="0" hangingPunct="0"/>
              <a:r>
                <a:rPr lang="en-US" sz="2200" b="1">
                  <a:solidFill>
                    <a:srgbClr val="CE2700"/>
                  </a:solidFill>
                </a:rPr>
                <a:t>TR</a:t>
              </a:r>
            </a:p>
          </p:txBody>
        </p:sp>
        <p:sp>
          <p:nvSpPr>
            <p:cNvPr id="25627" name="Rectangle 25"/>
            <p:cNvSpPr>
              <a:spLocks noChangeArrowheads="1"/>
            </p:cNvSpPr>
            <p:nvPr/>
          </p:nvSpPr>
          <p:spPr bwMode="auto">
            <a:xfrm>
              <a:off x="3345" y="3462"/>
              <a:ext cx="892" cy="286"/>
            </a:xfrm>
            <a:prstGeom prst="rect">
              <a:avLst/>
            </a:prstGeom>
            <a:noFill/>
            <a:ln w="12700">
              <a:noFill/>
              <a:miter lim="800000"/>
              <a:headEnd/>
              <a:tailEnd/>
            </a:ln>
          </p:spPr>
          <p:txBody>
            <a:bodyPr wrap="none" lIns="90488" tIns="44450" rIns="90488" bIns="44450">
              <a:spAutoFit/>
            </a:bodyPr>
            <a:lstStyle/>
            <a:p>
              <a:pPr eaLnBrk="0" hangingPunct="0"/>
              <a:r>
                <a:rPr lang="en-US" sz="2400" b="1">
                  <a:solidFill>
                    <a:srgbClr val="CE2700"/>
                  </a:solidFill>
                </a:rPr>
                <a:t>Quantity</a:t>
              </a:r>
            </a:p>
          </p:txBody>
        </p:sp>
        <p:sp>
          <p:nvSpPr>
            <p:cNvPr id="25628" name="Rectangle 26"/>
            <p:cNvSpPr>
              <a:spLocks noChangeArrowheads="1"/>
            </p:cNvSpPr>
            <p:nvPr/>
          </p:nvSpPr>
          <p:spPr bwMode="auto">
            <a:xfrm>
              <a:off x="1923" y="3198"/>
              <a:ext cx="212" cy="267"/>
            </a:xfrm>
            <a:prstGeom prst="rect">
              <a:avLst/>
            </a:prstGeom>
            <a:noFill/>
            <a:ln w="12700">
              <a:noFill/>
              <a:miter lim="800000"/>
              <a:headEnd/>
              <a:tailEnd/>
            </a:ln>
          </p:spPr>
          <p:txBody>
            <a:bodyPr wrap="none" lIns="90488" tIns="44450" rIns="90488" bIns="44450">
              <a:spAutoFit/>
            </a:bodyPr>
            <a:lstStyle/>
            <a:p>
              <a:pPr eaLnBrk="0" hangingPunct="0"/>
              <a:r>
                <a:rPr lang="en-US" sz="2200" b="1">
                  <a:solidFill>
                    <a:srgbClr val="CE2700"/>
                  </a:solidFill>
                </a:rPr>
                <a:t>1</a:t>
              </a:r>
            </a:p>
          </p:txBody>
        </p:sp>
        <p:sp>
          <p:nvSpPr>
            <p:cNvPr id="25629" name="Rectangle 27"/>
            <p:cNvSpPr>
              <a:spLocks noChangeArrowheads="1"/>
            </p:cNvSpPr>
            <p:nvPr/>
          </p:nvSpPr>
          <p:spPr bwMode="auto">
            <a:xfrm>
              <a:off x="2832" y="2802"/>
              <a:ext cx="212" cy="267"/>
            </a:xfrm>
            <a:prstGeom prst="rect">
              <a:avLst/>
            </a:prstGeom>
            <a:noFill/>
            <a:ln w="12700">
              <a:noFill/>
              <a:miter lim="800000"/>
              <a:headEnd/>
              <a:tailEnd/>
            </a:ln>
          </p:spPr>
          <p:txBody>
            <a:bodyPr wrap="none" lIns="90488" tIns="44450" rIns="90488" bIns="44450">
              <a:spAutoFit/>
            </a:bodyPr>
            <a:lstStyle/>
            <a:p>
              <a:pPr eaLnBrk="0" hangingPunct="0"/>
              <a:r>
                <a:rPr lang="en-US" sz="2200" b="1">
                  <a:solidFill>
                    <a:srgbClr val="CE2700"/>
                  </a:solidFill>
                </a:rPr>
                <a:t>2</a:t>
              </a:r>
            </a:p>
          </p:txBody>
        </p:sp>
        <p:sp>
          <p:nvSpPr>
            <p:cNvPr id="25630" name="Rectangle 28"/>
            <p:cNvSpPr>
              <a:spLocks noChangeArrowheads="1"/>
            </p:cNvSpPr>
            <p:nvPr/>
          </p:nvSpPr>
          <p:spPr bwMode="auto">
            <a:xfrm>
              <a:off x="3885" y="2370"/>
              <a:ext cx="212" cy="267"/>
            </a:xfrm>
            <a:prstGeom prst="rect">
              <a:avLst/>
            </a:prstGeom>
            <a:noFill/>
            <a:ln w="12700">
              <a:noFill/>
              <a:miter lim="800000"/>
              <a:headEnd/>
              <a:tailEnd/>
            </a:ln>
          </p:spPr>
          <p:txBody>
            <a:bodyPr wrap="none" lIns="90488" tIns="44450" rIns="90488" bIns="44450">
              <a:spAutoFit/>
            </a:bodyPr>
            <a:lstStyle/>
            <a:p>
              <a:pPr eaLnBrk="0" hangingPunct="0"/>
              <a:r>
                <a:rPr lang="en-US" sz="2200" b="1">
                  <a:solidFill>
                    <a:srgbClr val="CE2700"/>
                  </a:solidFill>
                </a:rPr>
                <a:t>3</a:t>
              </a:r>
            </a:p>
          </p:txBody>
        </p:sp>
        <p:sp>
          <p:nvSpPr>
            <p:cNvPr id="25631" name="Rectangle 29"/>
            <p:cNvSpPr>
              <a:spLocks noChangeArrowheads="1"/>
            </p:cNvSpPr>
            <p:nvPr/>
          </p:nvSpPr>
          <p:spPr bwMode="auto">
            <a:xfrm>
              <a:off x="1491" y="3712"/>
              <a:ext cx="2534" cy="286"/>
            </a:xfrm>
            <a:prstGeom prst="rect">
              <a:avLst/>
            </a:prstGeom>
            <a:noFill/>
            <a:ln w="12700">
              <a:noFill/>
              <a:miter lim="800000"/>
              <a:headEnd/>
              <a:tailEnd/>
            </a:ln>
          </p:spPr>
          <p:txBody>
            <a:bodyPr wrap="none" lIns="90488" tIns="44450" rIns="90488" bIns="44450">
              <a:spAutoFit/>
            </a:bodyPr>
            <a:lstStyle/>
            <a:p>
              <a:pPr eaLnBrk="0" hangingPunct="0"/>
              <a:r>
                <a:rPr lang="en-US" sz="2400" b="1">
                  <a:solidFill>
                    <a:srgbClr val="CE2700"/>
                  </a:solidFill>
                </a:rPr>
                <a:t>Multiple break-even points</a:t>
              </a:r>
              <a:endParaRPr lang="en-US" sz="2800" b="1">
                <a:solidFill>
                  <a:srgbClr val="CE2700"/>
                </a:solidFill>
              </a:endParaRPr>
            </a:p>
          </p:txBody>
        </p:sp>
      </p:grpSp>
      <p:sp>
        <p:nvSpPr>
          <p:cNvPr id="25604" name="Text Box 31"/>
          <p:cNvSpPr txBox="1">
            <a:spLocks noChangeArrowheads="1"/>
          </p:cNvSpPr>
          <p:nvPr/>
        </p:nvSpPr>
        <p:spPr bwMode="auto">
          <a:xfrm>
            <a:off x="114300" y="838200"/>
            <a:ext cx="1752600" cy="457200"/>
          </a:xfrm>
          <a:prstGeom prst="rect">
            <a:avLst/>
          </a:prstGeom>
          <a:noFill/>
          <a:ln w="12700">
            <a:noFill/>
            <a:miter lim="800000"/>
            <a:headEnd/>
            <a:tailEnd/>
          </a:ln>
        </p:spPr>
        <p:txBody>
          <a:bodyPr>
            <a:spAutoFit/>
          </a:bodyPr>
          <a:lstStyle/>
          <a:p>
            <a:pPr eaLnBrk="0" hangingPunct="0">
              <a:spcBef>
                <a:spcPct val="50000"/>
              </a:spcBef>
            </a:pPr>
            <a:r>
              <a:rPr lang="en-US" sz="2400">
                <a:solidFill>
                  <a:schemeClr val="hlink"/>
                </a:solidFill>
              </a:rPr>
              <a:t>Figure 5.6b</a:t>
            </a:r>
            <a:endParaRPr lang="en-US" sz="2400">
              <a:solidFill>
                <a:schemeClr val="hlink"/>
              </a:solidFill>
              <a:latin typeface="Times New Roman" pitchFamily="18" charset="0"/>
            </a:endParaRPr>
          </a:p>
        </p:txBody>
      </p:sp>
      <p:sp>
        <p:nvSpPr>
          <p:cNvPr id="32" name="Date Placeholder 31"/>
          <p:cNvSpPr>
            <a:spLocks noGrp="1"/>
          </p:cNvSpPr>
          <p:nvPr>
            <p:ph type="dt" sz="half" idx="10"/>
          </p:nvPr>
        </p:nvSpPr>
        <p:spPr/>
        <p:txBody>
          <a:bodyPr/>
          <a:lstStyle/>
          <a:p>
            <a:fld id="{E6152617-1F63-4BFA-B678-A2357D274991}" type="datetime1">
              <a:rPr lang="en-US" smtClean="0"/>
              <a:pPr/>
              <a:t>10/1/2014</a:t>
            </a:fld>
            <a:endParaRPr lang="en-US"/>
          </a:p>
        </p:txBody>
      </p:sp>
      <p:sp>
        <p:nvSpPr>
          <p:cNvPr id="33" name="Slide Number Placeholder 32"/>
          <p:cNvSpPr>
            <a:spLocks noGrp="1"/>
          </p:cNvSpPr>
          <p:nvPr>
            <p:ph type="sldNum" sz="quarter" idx="12"/>
          </p:nvPr>
        </p:nvSpPr>
        <p:spPr/>
        <p:txBody>
          <a:bodyPr/>
          <a:lstStyle/>
          <a:p>
            <a:fld id="{EA7C8D44-3667-46F6-9772-CC52308E2A7F}" type="slidenum">
              <a:rPr kumimoji="0" lang="en-US" smtClean="0"/>
              <a:pPr/>
              <a:t>39</a:t>
            </a:fld>
            <a:endParaRPr kumimoji="0" lang="en-US"/>
          </a:p>
        </p:txBody>
      </p:sp>
      <p:sp>
        <p:nvSpPr>
          <p:cNvPr id="34" name="Footer Placeholder 33"/>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alpha val="43137"/>
                    </a:srgbClr>
                  </a:outerShdw>
                </a:effectLst>
              </a:rPr>
              <a:t>Process Selection and System Design</a:t>
            </a:r>
            <a:endParaRPr lang="en-GB" dirty="0">
              <a:effectLst>
                <a:outerShdw blurRad="38100" dist="38100" dir="2700000" algn="tl">
                  <a:srgbClr val="000000">
                    <a:alpha val="43137"/>
                  </a:srgbClr>
                </a:outerShdw>
              </a:effectLst>
            </a:endParaRPr>
          </a:p>
        </p:txBody>
      </p:sp>
      <p:grpSp>
        <p:nvGrpSpPr>
          <p:cNvPr id="4" name="Group 37"/>
          <p:cNvGrpSpPr>
            <a:grpSpLocks/>
          </p:cNvGrpSpPr>
          <p:nvPr/>
        </p:nvGrpSpPr>
        <p:grpSpPr bwMode="auto">
          <a:xfrm>
            <a:off x="457200" y="1600200"/>
            <a:ext cx="8267700" cy="4419600"/>
            <a:chOff x="312" y="1392"/>
            <a:chExt cx="5208" cy="278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grpSpPr>
        <p:sp>
          <p:nvSpPr>
            <p:cNvPr id="5" name="Oval 32"/>
            <p:cNvSpPr>
              <a:spLocks noChangeArrowheads="1"/>
            </p:cNvSpPr>
            <p:nvPr/>
          </p:nvSpPr>
          <p:spPr bwMode="auto">
            <a:xfrm>
              <a:off x="2424" y="3120"/>
              <a:ext cx="960" cy="720"/>
            </a:xfrm>
            <a:prstGeom prst="ellipse">
              <a:avLst/>
            </a:prstGeom>
            <a:grpFill/>
            <a:ln w="12700">
              <a:solidFill>
                <a:schemeClr val="tx1"/>
              </a:solidFill>
              <a:round/>
              <a:headEnd/>
              <a:tailEnd/>
            </a:ln>
          </p:spPr>
          <p:txBody>
            <a:bodyPr wrap="none" anchor="ctr">
              <a:spAutoFit/>
            </a:bodyPr>
            <a:lstStyle/>
            <a:p>
              <a:endParaRPr lang="en-US"/>
            </a:p>
          </p:txBody>
        </p:sp>
        <p:sp>
          <p:nvSpPr>
            <p:cNvPr id="6" name="Oval 31"/>
            <p:cNvSpPr>
              <a:spLocks noChangeArrowheads="1"/>
            </p:cNvSpPr>
            <p:nvPr/>
          </p:nvSpPr>
          <p:spPr bwMode="auto">
            <a:xfrm>
              <a:off x="2424" y="1584"/>
              <a:ext cx="960" cy="720"/>
            </a:xfrm>
            <a:prstGeom prst="ellipse">
              <a:avLst/>
            </a:prstGeom>
            <a:grpFill/>
            <a:ln w="12700">
              <a:solidFill>
                <a:schemeClr val="tx1"/>
              </a:solidFill>
              <a:round/>
              <a:headEnd/>
              <a:tailEnd/>
            </a:ln>
          </p:spPr>
          <p:txBody>
            <a:bodyPr wrap="none" anchor="ctr">
              <a:spAutoFit/>
            </a:bodyPr>
            <a:lstStyle/>
            <a:p>
              <a:endParaRPr lang="en-US"/>
            </a:p>
          </p:txBody>
        </p:sp>
        <p:grpSp>
          <p:nvGrpSpPr>
            <p:cNvPr id="7" name="Group 14"/>
            <p:cNvGrpSpPr>
              <a:grpSpLocks/>
            </p:cNvGrpSpPr>
            <p:nvPr/>
          </p:nvGrpSpPr>
          <p:grpSpPr bwMode="auto">
            <a:xfrm>
              <a:off x="312" y="1488"/>
              <a:ext cx="1680" cy="768"/>
              <a:chOff x="624" y="864"/>
              <a:chExt cx="1680" cy="768"/>
            </a:xfrm>
            <a:grpFill/>
          </p:grpSpPr>
          <p:sp>
            <p:nvSpPr>
              <p:cNvPr id="34" name="Oval 13"/>
              <p:cNvSpPr>
                <a:spLocks noChangeArrowheads="1"/>
              </p:cNvSpPr>
              <p:nvPr/>
            </p:nvSpPr>
            <p:spPr bwMode="auto">
              <a:xfrm>
                <a:off x="624" y="864"/>
                <a:ext cx="1680" cy="768"/>
              </a:xfrm>
              <a:prstGeom prst="ellipse">
                <a:avLst/>
              </a:prstGeom>
              <a:grpFill/>
              <a:ln w="12700">
                <a:solidFill>
                  <a:schemeClr val="tx1"/>
                </a:solidFill>
                <a:round/>
                <a:headEnd/>
                <a:tailEnd/>
              </a:ln>
            </p:spPr>
            <p:txBody>
              <a:bodyPr anchor="ctr">
                <a:spAutoFit/>
              </a:bodyPr>
              <a:lstStyle/>
              <a:p>
                <a:endParaRPr lang="en-US"/>
              </a:p>
            </p:txBody>
          </p:sp>
          <p:sp>
            <p:nvSpPr>
              <p:cNvPr id="35" name="Text Box 4"/>
              <p:cNvSpPr txBox="1">
                <a:spLocks noChangeArrowheads="1"/>
              </p:cNvSpPr>
              <p:nvPr/>
            </p:nvSpPr>
            <p:spPr bwMode="auto">
              <a:xfrm>
                <a:off x="960" y="1104"/>
                <a:ext cx="1009" cy="288"/>
              </a:xfrm>
              <a:prstGeom prst="rect">
                <a:avLst/>
              </a:prstGeom>
              <a:grpFill/>
              <a:ln w="12700">
                <a:noFill/>
                <a:miter lim="800000"/>
                <a:headEnd/>
                <a:tailEnd/>
              </a:ln>
            </p:spPr>
            <p:txBody>
              <a:bodyPr wrap="none">
                <a:spAutoFit/>
              </a:bodyPr>
              <a:lstStyle/>
              <a:p>
                <a:pPr eaLnBrk="0" hangingPunct="0"/>
                <a:r>
                  <a:rPr lang="en-US" sz="2400" b="1">
                    <a:latin typeface="Arial Narrow" pitchFamily="34" charset="0"/>
                  </a:rPr>
                  <a:t>Forecasting</a:t>
                </a:r>
              </a:p>
            </p:txBody>
          </p:sp>
        </p:grpSp>
        <p:grpSp>
          <p:nvGrpSpPr>
            <p:cNvPr id="8" name="Group 15"/>
            <p:cNvGrpSpPr>
              <a:grpSpLocks/>
            </p:cNvGrpSpPr>
            <p:nvPr/>
          </p:nvGrpSpPr>
          <p:grpSpPr bwMode="auto">
            <a:xfrm>
              <a:off x="312" y="2400"/>
              <a:ext cx="1680" cy="768"/>
              <a:chOff x="528" y="1680"/>
              <a:chExt cx="1680" cy="768"/>
            </a:xfrm>
            <a:grpFill/>
          </p:grpSpPr>
          <p:sp>
            <p:nvSpPr>
              <p:cNvPr id="32" name="Oval 3"/>
              <p:cNvSpPr>
                <a:spLocks noChangeArrowheads="1"/>
              </p:cNvSpPr>
              <p:nvPr/>
            </p:nvSpPr>
            <p:spPr bwMode="auto">
              <a:xfrm>
                <a:off x="528" y="1680"/>
                <a:ext cx="1680" cy="768"/>
              </a:xfrm>
              <a:prstGeom prst="ellipse">
                <a:avLst/>
              </a:prstGeom>
              <a:grpFill/>
              <a:ln w="12700">
                <a:solidFill>
                  <a:schemeClr val="tx1"/>
                </a:solidFill>
                <a:round/>
                <a:headEnd/>
                <a:tailEnd/>
              </a:ln>
            </p:spPr>
            <p:txBody>
              <a:bodyPr anchor="ctr">
                <a:spAutoFit/>
              </a:bodyPr>
              <a:lstStyle/>
              <a:p>
                <a:endParaRPr lang="en-US"/>
              </a:p>
            </p:txBody>
          </p:sp>
          <p:sp>
            <p:nvSpPr>
              <p:cNvPr id="33" name="Text Box 5"/>
              <p:cNvSpPr txBox="1">
                <a:spLocks noChangeArrowheads="1"/>
              </p:cNvSpPr>
              <p:nvPr/>
            </p:nvSpPr>
            <p:spPr bwMode="auto">
              <a:xfrm>
                <a:off x="761" y="1824"/>
                <a:ext cx="1248" cy="518"/>
              </a:xfrm>
              <a:prstGeom prst="rect">
                <a:avLst/>
              </a:prstGeom>
              <a:grpFill/>
              <a:ln w="12700">
                <a:noFill/>
                <a:miter lim="800000"/>
                <a:headEnd/>
                <a:tailEnd/>
              </a:ln>
            </p:spPr>
            <p:txBody>
              <a:bodyPr wrap="none">
                <a:spAutoFit/>
              </a:bodyPr>
              <a:lstStyle/>
              <a:p>
                <a:pPr algn="ctr" eaLnBrk="0" hangingPunct="0"/>
                <a:r>
                  <a:rPr lang="en-US" sz="2400" b="1" dirty="0">
                    <a:latin typeface="Arial Narrow" pitchFamily="34" charset="0"/>
                  </a:rPr>
                  <a:t>Product and</a:t>
                </a:r>
                <a:br>
                  <a:rPr lang="en-US" sz="2400" b="1" dirty="0">
                    <a:latin typeface="Arial Narrow" pitchFamily="34" charset="0"/>
                  </a:rPr>
                </a:br>
                <a:r>
                  <a:rPr lang="en-US" sz="2400" b="1" dirty="0">
                    <a:latin typeface="Arial Narrow" pitchFamily="34" charset="0"/>
                  </a:rPr>
                  <a:t>Service Design</a:t>
                </a:r>
              </a:p>
            </p:txBody>
          </p:sp>
        </p:grpSp>
        <p:grpSp>
          <p:nvGrpSpPr>
            <p:cNvPr id="9" name="Group 16"/>
            <p:cNvGrpSpPr>
              <a:grpSpLocks/>
            </p:cNvGrpSpPr>
            <p:nvPr/>
          </p:nvGrpSpPr>
          <p:grpSpPr bwMode="auto">
            <a:xfrm>
              <a:off x="312" y="3408"/>
              <a:ext cx="1680" cy="768"/>
              <a:chOff x="480" y="2592"/>
              <a:chExt cx="1680" cy="768"/>
            </a:xfrm>
            <a:grpFill/>
          </p:grpSpPr>
          <p:sp>
            <p:nvSpPr>
              <p:cNvPr id="30" name="Oval 12"/>
              <p:cNvSpPr>
                <a:spLocks noChangeArrowheads="1"/>
              </p:cNvSpPr>
              <p:nvPr/>
            </p:nvSpPr>
            <p:spPr bwMode="auto">
              <a:xfrm>
                <a:off x="480" y="2592"/>
                <a:ext cx="1680" cy="768"/>
              </a:xfrm>
              <a:prstGeom prst="ellipse">
                <a:avLst/>
              </a:prstGeom>
              <a:grpFill/>
              <a:ln w="12700">
                <a:solidFill>
                  <a:schemeClr val="tx1"/>
                </a:solidFill>
                <a:round/>
                <a:headEnd/>
                <a:tailEnd/>
              </a:ln>
            </p:spPr>
            <p:txBody>
              <a:bodyPr anchor="ctr">
                <a:spAutoFit/>
              </a:bodyPr>
              <a:lstStyle/>
              <a:p>
                <a:endParaRPr lang="en-US"/>
              </a:p>
            </p:txBody>
          </p:sp>
          <p:sp>
            <p:nvSpPr>
              <p:cNvPr id="31" name="Text Box 6"/>
              <p:cNvSpPr txBox="1">
                <a:spLocks noChangeArrowheads="1"/>
              </p:cNvSpPr>
              <p:nvPr/>
            </p:nvSpPr>
            <p:spPr bwMode="auto">
              <a:xfrm>
                <a:off x="758" y="2711"/>
                <a:ext cx="1176" cy="518"/>
              </a:xfrm>
              <a:prstGeom prst="rect">
                <a:avLst/>
              </a:prstGeom>
              <a:grpFill/>
              <a:ln w="12700">
                <a:noFill/>
                <a:miter lim="800000"/>
                <a:headEnd/>
                <a:tailEnd/>
              </a:ln>
            </p:spPr>
            <p:txBody>
              <a:bodyPr wrap="none">
                <a:spAutoFit/>
              </a:bodyPr>
              <a:lstStyle/>
              <a:p>
                <a:pPr algn="ctr" eaLnBrk="0" hangingPunct="0"/>
                <a:r>
                  <a:rPr lang="en-US" sz="2400" b="1">
                    <a:latin typeface="Arial Narrow" pitchFamily="34" charset="0"/>
                  </a:rPr>
                  <a:t>Technological</a:t>
                </a:r>
                <a:br>
                  <a:rPr lang="en-US" sz="2400" b="1">
                    <a:latin typeface="Arial Narrow" pitchFamily="34" charset="0"/>
                  </a:rPr>
                </a:br>
                <a:r>
                  <a:rPr lang="en-US" sz="2400" b="1">
                    <a:latin typeface="Arial Narrow" pitchFamily="34" charset="0"/>
                  </a:rPr>
                  <a:t>Change</a:t>
                </a:r>
              </a:p>
            </p:txBody>
          </p:sp>
        </p:grpSp>
        <p:grpSp>
          <p:nvGrpSpPr>
            <p:cNvPr id="10" name="Group 24"/>
            <p:cNvGrpSpPr>
              <a:grpSpLocks/>
            </p:cNvGrpSpPr>
            <p:nvPr/>
          </p:nvGrpSpPr>
          <p:grpSpPr bwMode="auto">
            <a:xfrm>
              <a:off x="2328" y="1440"/>
              <a:ext cx="1152" cy="2640"/>
              <a:chOff x="2496" y="720"/>
              <a:chExt cx="1152" cy="2640"/>
            </a:xfrm>
            <a:grpFill/>
          </p:grpSpPr>
          <p:sp>
            <p:nvSpPr>
              <p:cNvPr id="27" name="Rectangle 17"/>
              <p:cNvSpPr>
                <a:spLocks noChangeArrowheads="1"/>
              </p:cNvSpPr>
              <p:nvPr/>
            </p:nvSpPr>
            <p:spPr bwMode="auto">
              <a:xfrm>
                <a:off x="2496" y="720"/>
                <a:ext cx="1152" cy="2640"/>
              </a:xfrm>
              <a:prstGeom prst="rect">
                <a:avLst/>
              </a:prstGeom>
              <a:grpFill/>
              <a:ln w="12700">
                <a:solidFill>
                  <a:schemeClr val="tx1"/>
                </a:solidFill>
                <a:miter lim="800000"/>
                <a:headEnd/>
                <a:tailEnd/>
              </a:ln>
            </p:spPr>
            <p:txBody>
              <a:bodyPr wrap="none" anchor="ctr">
                <a:spAutoFit/>
              </a:bodyPr>
              <a:lstStyle/>
              <a:p>
                <a:endParaRPr lang="en-US"/>
              </a:p>
            </p:txBody>
          </p:sp>
          <p:sp>
            <p:nvSpPr>
              <p:cNvPr id="28" name="Text Box 7"/>
              <p:cNvSpPr txBox="1">
                <a:spLocks noChangeArrowheads="1"/>
              </p:cNvSpPr>
              <p:nvPr/>
            </p:nvSpPr>
            <p:spPr bwMode="auto">
              <a:xfrm>
                <a:off x="2682" y="960"/>
                <a:ext cx="781" cy="518"/>
              </a:xfrm>
              <a:prstGeom prst="rect">
                <a:avLst/>
              </a:prstGeom>
              <a:grpFill/>
              <a:ln w="12700">
                <a:noFill/>
                <a:miter lim="800000"/>
                <a:headEnd/>
                <a:tailEnd/>
              </a:ln>
            </p:spPr>
            <p:txBody>
              <a:bodyPr wrap="none">
                <a:spAutoFit/>
              </a:bodyPr>
              <a:lstStyle/>
              <a:p>
                <a:pPr algn="ctr" eaLnBrk="0" hangingPunct="0"/>
                <a:r>
                  <a:rPr lang="en-US" sz="2400" b="1">
                    <a:latin typeface="Arial Narrow" pitchFamily="34" charset="0"/>
                  </a:rPr>
                  <a:t>Capacity</a:t>
                </a:r>
                <a:br>
                  <a:rPr lang="en-US" sz="2400" b="1">
                    <a:latin typeface="Arial Narrow" pitchFamily="34" charset="0"/>
                  </a:rPr>
                </a:br>
                <a:r>
                  <a:rPr lang="en-US" sz="2400" b="1">
                    <a:latin typeface="Arial Narrow" pitchFamily="34" charset="0"/>
                  </a:rPr>
                  <a:t>Planning</a:t>
                </a:r>
              </a:p>
            </p:txBody>
          </p:sp>
          <p:sp>
            <p:nvSpPr>
              <p:cNvPr id="29" name="Text Box 8"/>
              <p:cNvSpPr txBox="1">
                <a:spLocks noChangeArrowheads="1"/>
              </p:cNvSpPr>
              <p:nvPr/>
            </p:nvSpPr>
            <p:spPr bwMode="auto">
              <a:xfrm>
                <a:off x="2664" y="2496"/>
                <a:ext cx="817" cy="518"/>
              </a:xfrm>
              <a:prstGeom prst="rect">
                <a:avLst/>
              </a:prstGeom>
              <a:grpFill/>
              <a:ln w="12700">
                <a:noFill/>
                <a:miter lim="800000"/>
                <a:headEnd/>
                <a:tailEnd/>
              </a:ln>
            </p:spPr>
            <p:txBody>
              <a:bodyPr wrap="none">
                <a:spAutoFit/>
              </a:bodyPr>
              <a:lstStyle/>
              <a:p>
                <a:pPr algn="ctr" eaLnBrk="0" hangingPunct="0"/>
                <a:r>
                  <a:rPr lang="en-US" sz="2400" b="1">
                    <a:latin typeface="Arial Narrow" pitchFamily="34" charset="0"/>
                  </a:rPr>
                  <a:t>Process</a:t>
                </a:r>
                <a:br>
                  <a:rPr lang="en-US" sz="2400" b="1">
                    <a:latin typeface="Arial Narrow" pitchFamily="34" charset="0"/>
                  </a:rPr>
                </a:br>
                <a:r>
                  <a:rPr lang="en-US" sz="2400" b="1">
                    <a:latin typeface="Arial Narrow" pitchFamily="34" charset="0"/>
                  </a:rPr>
                  <a:t>Selection</a:t>
                </a:r>
              </a:p>
            </p:txBody>
          </p:sp>
        </p:grpSp>
        <p:grpSp>
          <p:nvGrpSpPr>
            <p:cNvPr id="11" name="Group 19"/>
            <p:cNvGrpSpPr>
              <a:grpSpLocks/>
            </p:cNvGrpSpPr>
            <p:nvPr/>
          </p:nvGrpSpPr>
          <p:grpSpPr bwMode="auto">
            <a:xfrm>
              <a:off x="3840" y="1392"/>
              <a:ext cx="1680" cy="768"/>
              <a:chOff x="3888" y="672"/>
              <a:chExt cx="1680" cy="768"/>
            </a:xfrm>
            <a:grpFill/>
          </p:grpSpPr>
          <p:sp>
            <p:nvSpPr>
              <p:cNvPr id="25" name="Oval 18"/>
              <p:cNvSpPr>
                <a:spLocks noChangeArrowheads="1"/>
              </p:cNvSpPr>
              <p:nvPr/>
            </p:nvSpPr>
            <p:spPr bwMode="auto">
              <a:xfrm>
                <a:off x="3888" y="672"/>
                <a:ext cx="1680" cy="768"/>
              </a:xfrm>
              <a:prstGeom prst="ellipse">
                <a:avLst/>
              </a:prstGeom>
              <a:grpFill/>
              <a:ln w="12700">
                <a:solidFill>
                  <a:schemeClr val="tx1"/>
                </a:solidFill>
                <a:round/>
                <a:headEnd/>
                <a:tailEnd/>
              </a:ln>
            </p:spPr>
            <p:txBody>
              <a:bodyPr anchor="ctr">
                <a:spAutoFit/>
              </a:bodyPr>
              <a:lstStyle/>
              <a:p>
                <a:endParaRPr lang="en-US"/>
              </a:p>
            </p:txBody>
          </p:sp>
          <p:sp>
            <p:nvSpPr>
              <p:cNvPr id="26" name="Text Box 9"/>
              <p:cNvSpPr txBox="1">
                <a:spLocks noChangeArrowheads="1"/>
              </p:cNvSpPr>
              <p:nvPr/>
            </p:nvSpPr>
            <p:spPr bwMode="auto">
              <a:xfrm>
                <a:off x="4166" y="791"/>
                <a:ext cx="1116" cy="518"/>
              </a:xfrm>
              <a:prstGeom prst="rect">
                <a:avLst/>
              </a:prstGeom>
              <a:grpFill/>
              <a:ln w="12700">
                <a:noFill/>
                <a:miter lim="800000"/>
                <a:headEnd/>
                <a:tailEnd/>
              </a:ln>
            </p:spPr>
            <p:txBody>
              <a:bodyPr wrap="none">
                <a:spAutoFit/>
              </a:bodyPr>
              <a:lstStyle/>
              <a:p>
                <a:pPr algn="ctr" eaLnBrk="0" hangingPunct="0"/>
                <a:r>
                  <a:rPr lang="en-US" sz="2400" b="1">
                    <a:latin typeface="Arial Narrow" pitchFamily="34" charset="0"/>
                  </a:rPr>
                  <a:t>Facilities and</a:t>
                </a:r>
                <a:br>
                  <a:rPr lang="en-US" sz="2400" b="1">
                    <a:latin typeface="Arial Narrow" pitchFamily="34" charset="0"/>
                  </a:rPr>
                </a:br>
                <a:r>
                  <a:rPr lang="en-US" sz="2400" b="1">
                    <a:latin typeface="Arial Narrow" pitchFamily="34" charset="0"/>
                  </a:rPr>
                  <a:t>Equipment</a:t>
                </a:r>
              </a:p>
            </p:txBody>
          </p:sp>
        </p:grpSp>
        <p:grpSp>
          <p:nvGrpSpPr>
            <p:cNvPr id="12" name="Group 21"/>
            <p:cNvGrpSpPr>
              <a:grpSpLocks/>
            </p:cNvGrpSpPr>
            <p:nvPr/>
          </p:nvGrpSpPr>
          <p:grpSpPr bwMode="auto">
            <a:xfrm>
              <a:off x="3816" y="2352"/>
              <a:ext cx="1680" cy="768"/>
              <a:chOff x="3600" y="1536"/>
              <a:chExt cx="1680" cy="768"/>
            </a:xfrm>
            <a:grpFill/>
          </p:grpSpPr>
          <p:sp>
            <p:nvSpPr>
              <p:cNvPr id="23" name="Oval 20"/>
              <p:cNvSpPr>
                <a:spLocks noChangeArrowheads="1"/>
              </p:cNvSpPr>
              <p:nvPr/>
            </p:nvSpPr>
            <p:spPr bwMode="auto">
              <a:xfrm>
                <a:off x="3600" y="1536"/>
                <a:ext cx="1680" cy="768"/>
              </a:xfrm>
              <a:prstGeom prst="ellipse">
                <a:avLst/>
              </a:prstGeom>
              <a:grpFill/>
              <a:ln w="12700">
                <a:solidFill>
                  <a:schemeClr val="tx1"/>
                </a:solidFill>
                <a:round/>
                <a:headEnd/>
                <a:tailEnd/>
              </a:ln>
            </p:spPr>
            <p:txBody>
              <a:bodyPr anchor="ctr">
                <a:spAutoFit/>
              </a:bodyPr>
              <a:lstStyle/>
              <a:p>
                <a:endParaRPr lang="en-US"/>
              </a:p>
            </p:txBody>
          </p:sp>
          <p:sp>
            <p:nvSpPr>
              <p:cNvPr id="24" name="Text Box 10"/>
              <p:cNvSpPr txBox="1">
                <a:spLocks noChangeArrowheads="1"/>
              </p:cNvSpPr>
              <p:nvPr/>
            </p:nvSpPr>
            <p:spPr bwMode="auto">
              <a:xfrm>
                <a:off x="4118" y="1751"/>
                <a:ext cx="632" cy="288"/>
              </a:xfrm>
              <a:prstGeom prst="rect">
                <a:avLst/>
              </a:prstGeom>
              <a:grpFill/>
              <a:ln w="12700">
                <a:noFill/>
                <a:miter lim="800000"/>
                <a:headEnd/>
                <a:tailEnd/>
              </a:ln>
            </p:spPr>
            <p:txBody>
              <a:bodyPr wrap="none">
                <a:spAutoFit/>
              </a:bodyPr>
              <a:lstStyle/>
              <a:p>
                <a:pPr eaLnBrk="0" hangingPunct="0"/>
                <a:r>
                  <a:rPr lang="en-US" sz="2400" b="1">
                    <a:latin typeface="Arial Narrow" pitchFamily="34" charset="0"/>
                  </a:rPr>
                  <a:t>Layout</a:t>
                </a:r>
              </a:p>
            </p:txBody>
          </p:sp>
        </p:grpSp>
        <p:grpSp>
          <p:nvGrpSpPr>
            <p:cNvPr id="13" name="Group 23"/>
            <p:cNvGrpSpPr>
              <a:grpSpLocks/>
            </p:cNvGrpSpPr>
            <p:nvPr/>
          </p:nvGrpSpPr>
          <p:grpSpPr bwMode="auto">
            <a:xfrm>
              <a:off x="3840" y="3360"/>
              <a:ext cx="1680" cy="768"/>
              <a:chOff x="3648" y="2400"/>
              <a:chExt cx="1680" cy="768"/>
            </a:xfrm>
            <a:grpFill/>
          </p:grpSpPr>
          <p:sp>
            <p:nvSpPr>
              <p:cNvPr id="21" name="Oval 22"/>
              <p:cNvSpPr>
                <a:spLocks noChangeArrowheads="1"/>
              </p:cNvSpPr>
              <p:nvPr/>
            </p:nvSpPr>
            <p:spPr bwMode="auto">
              <a:xfrm>
                <a:off x="3648" y="2400"/>
                <a:ext cx="1680" cy="768"/>
              </a:xfrm>
              <a:prstGeom prst="ellipse">
                <a:avLst/>
              </a:prstGeom>
              <a:grpFill/>
              <a:ln w="12700">
                <a:solidFill>
                  <a:schemeClr val="tx1"/>
                </a:solidFill>
                <a:round/>
                <a:headEnd/>
                <a:tailEnd/>
              </a:ln>
            </p:spPr>
            <p:txBody>
              <a:bodyPr anchor="ctr">
                <a:spAutoFit/>
              </a:bodyPr>
              <a:lstStyle/>
              <a:p>
                <a:endParaRPr lang="en-US"/>
              </a:p>
            </p:txBody>
          </p:sp>
          <p:sp>
            <p:nvSpPr>
              <p:cNvPr id="22" name="Text Box 11"/>
              <p:cNvSpPr txBox="1">
                <a:spLocks noChangeArrowheads="1"/>
              </p:cNvSpPr>
              <p:nvPr/>
            </p:nvSpPr>
            <p:spPr bwMode="auto">
              <a:xfrm>
                <a:off x="4166" y="2519"/>
                <a:ext cx="642" cy="518"/>
              </a:xfrm>
              <a:prstGeom prst="rect">
                <a:avLst/>
              </a:prstGeom>
              <a:grpFill/>
              <a:ln w="12700">
                <a:noFill/>
                <a:miter lim="800000"/>
                <a:headEnd/>
                <a:tailEnd/>
              </a:ln>
            </p:spPr>
            <p:txBody>
              <a:bodyPr wrap="none">
                <a:spAutoFit/>
              </a:bodyPr>
              <a:lstStyle/>
              <a:p>
                <a:pPr algn="ctr" eaLnBrk="0" hangingPunct="0"/>
                <a:r>
                  <a:rPr lang="en-US" sz="2400" b="1">
                    <a:latin typeface="Arial Narrow" pitchFamily="34" charset="0"/>
                  </a:rPr>
                  <a:t>Work</a:t>
                </a:r>
                <a:br>
                  <a:rPr lang="en-US" sz="2400" b="1">
                    <a:latin typeface="Arial Narrow" pitchFamily="34" charset="0"/>
                  </a:rPr>
                </a:br>
                <a:r>
                  <a:rPr lang="en-US" sz="2400" b="1">
                    <a:latin typeface="Arial Narrow" pitchFamily="34" charset="0"/>
                  </a:rPr>
                  <a:t>Design</a:t>
                </a:r>
              </a:p>
            </p:txBody>
          </p:sp>
        </p:grpSp>
        <p:sp>
          <p:nvSpPr>
            <p:cNvPr id="14" name="Line 25"/>
            <p:cNvSpPr>
              <a:spLocks noChangeShapeType="1"/>
            </p:cNvSpPr>
            <p:nvPr/>
          </p:nvSpPr>
          <p:spPr bwMode="auto">
            <a:xfrm>
              <a:off x="1992" y="1872"/>
              <a:ext cx="336" cy="336"/>
            </a:xfrm>
            <a:prstGeom prst="line">
              <a:avLst/>
            </a:prstGeom>
            <a:grpFill/>
            <a:ln w="12700">
              <a:solidFill>
                <a:schemeClr val="tx1"/>
              </a:solidFill>
              <a:round/>
              <a:headEnd/>
              <a:tailEnd type="triangle" w="med" len="med"/>
            </a:ln>
          </p:spPr>
          <p:txBody>
            <a:bodyPr wrap="none">
              <a:spAutoFit/>
            </a:bodyPr>
            <a:lstStyle/>
            <a:p>
              <a:endParaRPr lang="en-GB"/>
            </a:p>
          </p:txBody>
        </p:sp>
        <p:sp>
          <p:nvSpPr>
            <p:cNvPr id="15" name="Line 26"/>
            <p:cNvSpPr>
              <a:spLocks noChangeShapeType="1"/>
            </p:cNvSpPr>
            <p:nvPr/>
          </p:nvSpPr>
          <p:spPr bwMode="auto">
            <a:xfrm>
              <a:off x="1992" y="2784"/>
              <a:ext cx="336" cy="0"/>
            </a:xfrm>
            <a:prstGeom prst="line">
              <a:avLst/>
            </a:prstGeom>
            <a:grpFill/>
            <a:ln w="12700">
              <a:solidFill>
                <a:schemeClr val="tx1"/>
              </a:solidFill>
              <a:round/>
              <a:headEnd/>
              <a:tailEnd type="triangle" w="med" len="med"/>
            </a:ln>
          </p:spPr>
          <p:txBody>
            <a:bodyPr wrap="none">
              <a:spAutoFit/>
            </a:bodyPr>
            <a:lstStyle/>
            <a:p>
              <a:endParaRPr lang="en-GB"/>
            </a:p>
          </p:txBody>
        </p:sp>
        <p:sp>
          <p:nvSpPr>
            <p:cNvPr id="16" name="Line 27"/>
            <p:cNvSpPr>
              <a:spLocks noChangeShapeType="1"/>
            </p:cNvSpPr>
            <p:nvPr/>
          </p:nvSpPr>
          <p:spPr bwMode="auto">
            <a:xfrm flipV="1">
              <a:off x="1944" y="3312"/>
              <a:ext cx="384" cy="384"/>
            </a:xfrm>
            <a:prstGeom prst="line">
              <a:avLst/>
            </a:prstGeom>
            <a:grpFill/>
            <a:ln w="12700">
              <a:solidFill>
                <a:schemeClr val="tx1"/>
              </a:solidFill>
              <a:round/>
              <a:headEnd/>
              <a:tailEnd type="triangle" w="med" len="med"/>
            </a:ln>
          </p:spPr>
          <p:txBody>
            <a:bodyPr wrap="none">
              <a:spAutoFit/>
            </a:bodyPr>
            <a:lstStyle/>
            <a:p>
              <a:endParaRPr lang="en-GB"/>
            </a:p>
          </p:txBody>
        </p:sp>
        <p:sp>
          <p:nvSpPr>
            <p:cNvPr id="17" name="Line 28"/>
            <p:cNvSpPr>
              <a:spLocks noChangeShapeType="1"/>
            </p:cNvSpPr>
            <p:nvPr/>
          </p:nvSpPr>
          <p:spPr bwMode="auto">
            <a:xfrm flipV="1">
              <a:off x="3480" y="1920"/>
              <a:ext cx="384" cy="192"/>
            </a:xfrm>
            <a:prstGeom prst="line">
              <a:avLst/>
            </a:prstGeom>
            <a:grpFill/>
            <a:ln w="12700">
              <a:solidFill>
                <a:schemeClr val="tx1"/>
              </a:solidFill>
              <a:round/>
              <a:headEnd/>
              <a:tailEnd type="triangle" w="med" len="med"/>
            </a:ln>
          </p:spPr>
          <p:txBody>
            <a:bodyPr>
              <a:spAutoFit/>
            </a:bodyPr>
            <a:lstStyle/>
            <a:p>
              <a:endParaRPr lang="en-GB"/>
            </a:p>
          </p:txBody>
        </p:sp>
        <p:sp>
          <p:nvSpPr>
            <p:cNvPr id="18" name="Line 29"/>
            <p:cNvSpPr>
              <a:spLocks noChangeShapeType="1"/>
            </p:cNvSpPr>
            <p:nvPr/>
          </p:nvSpPr>
          <p:spPr bwMode="auto">
            <a:xfrm>
              <a:off x="3480" y="2736"/>
              <a:ext cx="336" cy="0"/>
            </a:xfrm>
            <a:prstGeom prst="line">
              <a:avLst/>
            </a:prstGeom>
            <a:grpFill/>
            <a:ln w="12700">
              <a:solidFill>
                <a:schemeClr val="tx1"/>
              </a:solidFill>
              <a:round/>
              <a:headEnd/>
              <a:tailEnd type="triangle" w="med" len="med"/>
            </a:ln>
          </p:spPr>
          <p:txBody>
            <a:bodyPr wrap="none">
              <a:spAutoFit/>
            </a:bodyPr>
            <a:lstStyle/>
            <a:p>
              <a:endParaRPr lang="en-GB"/>
            </a:p>
          </p:txBody>
        </p:sp>
        <p:sp>
          <p:nvSpPr>
            <p:cNvPr id="19" name="Line 30"/>
            <p:cNvSpPr>
              <a:spLocks noChangeShapeType="1"/>
            </p:cNvSpPr>
            <p:nvPr/>
          </p:nvSpPr>
          <p:spPr bwMode="auto">
            <a:xfrm>
              <a:off x="3480" y="3360"/>
              <a:ext cx="384" cy="288"/>
            </a:xfrm>
            <a:prstGeom prst="line">
              <a:avLst/>
            </a:prstGeom>
            <a:grpFill/>
            <a:ln w="12700">
              <a:solidFill>
                <a:schemeClr val="tx1"/>
              </a:solidFill>
              <a:round/>
              <a:headEnd/>
              <a:tailEnd type="triangle" w="med" len="med"/>
            </a:ln>
          </p:spPr>
          <p:txBody>
            <a:bodyPr>
              <a:spAutoFit/>
            </a:bodyPr>
            <a:lstStyle/>
            <a:p>
              <a:endParaRPr lang="en-GB"/>
            </a:p>
          </p:txBody>
        </p:sp>
        <p:sp>
          <p:nvSpPr>
            <p:cNvPr id="20" name="AutoShape 33"/>
            <p:cNvSpPr>
              <a:spLocks noChangeArrowheads="1"/>
            </p:cNvSpPr>
            <p:nvPr/>
          </p:nvSpPr>
          <p:spPr bwMode="auto">
            <a:xfrm>
              <a:off x="2808" y="2304"/>
              <a:ext cx="240" cy="816"/>
            </a:xfrm>
            <a:prstGeom prst="upDownArrow">
              <a:avLst>
                <a:gd name="adj1" fmla="val 50000"/>
                <a:gd name="adj2" fmla="val 68000"/>
              </a:avLst>
            </a:prstGeom>
            <a:grpFill/>
            <a:ln w="12700">
              <a:solidFill>
                <a:schemeClr val="tx1"/>
              </a:solidFill>
              <a:miter lim="800000"/>
              <a:headEnd/>
              <a:tailEnd/>
            </a:ln>
          </p:spPr>
          <p:txBody>
            <a:bodyPr wrap="none" anchor="ctr">
              <a:spAutoFit/>
            </a:bodyPr>
            <a:lstStyle/>
            <a:p>
              <a:endParaRPr lang="en-US"/>
            </a:p>
          </p:txBody>
        </p:sp>
      </p:grpSp>
      <p:sp>
        <p:nvSpPr>
          <p:cNvPr id="36" name="Date Placeholder 35"/>
          <p:cNvSpPr>
            <a:spLocks noGrp="1"/>
          </p:cNvSpPr>
          <p:nvPr>
            <p:ph type="dt" sz="half" idx="10"/>
          </p:nvPr>
        </p:nvSpPr>
        <p:spPr/>
        <p:txBody>
          <a:bodyPr/>
          <a:lstStyle/>
          <a:p>
            <a:fld id="{81862267-3AFE-4128-8409-8B1F9B608997}" type="datetime1">
              <a:rPr lang="en-US" smtClean="0"/>
              <a:pPr/>
              <a:t>10/1/2014</a:t>
            </a:fld>
            <a:endParaRPr lang="en-US" dirty="0"/>
          </a:p>
        </p:txBody>
      </p:sp>
      <p:sp>
        <p:nvSpPr>
          <p:cNvPr id="37" name="Slide Number Placeholder 36"/>
          <p:cNvSpPr>
            <a:spLocks noGrp="1"/>
          </p:cNvSpPr>
          <p:nvPr>
            <p:ph type="sldNum" sz="quarter" idx="12"/>
          </p:nvPr>
        </p:nvSpPr>
        <p:spPr/>
        <p:txBody>
          <a:bodyPr/>
          <a:lstStyle/>
          <a:p>
            <a:fld id="{EA7C8D44-3667-46F6-9772-CC52308E2A7F}" type="slidenum">
              <a:rPr kumimoji="0" lang="en-US" smtClean="0"/>
              <a:pPr/>
              <a:t>4</a:t>
            </a:fld>
            <a:endParaRPr kumimoji="0"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1026"/>
          <p:cNvSpPr>
            <a:spLocks noGrp="1" noChangeArrowheads="1"/>
          </p:cNvSpPr>
          <p:nvPr>
            <p:ph type="title"/>
          </p:nvPr>
        </p:nvSpPr>
        <p:spPr>
          <a:xfrm>
            <a:off x="323528" y="323850"/>
            <a:ext cx="8496944" cy="728886"/>
          </a:xfrm>
        </p:spPr>
        <p:txBody>
          <a:bodyPr lIns="90488" tIns="44450" rIns="90488" bIns="44450" anchor="b">
            <a:normAutofit/>
          </a:bodyPr>
          <a:lstStyle/>
          <a:p>
            <a:pPr eaLnBrk="1" hangingPunct="1">
              <a:defRPr/>
            </a:pPr>
            <a:r>
              <a:rPr lang="en-US" dirty="0" smtClean="0">
                <a:effectLst>
                  <a:outerShdw blurRad="38100" dist="38100" dir="2700000" algn="tl">
                    <a:srgbClr val="000000">
                      <a:alpha val="43137"/>
                    </a:srgbClr>
                  </a:outerShdw>
                </a:effectLst>
              </a:rPr>
              <a:t>Financial Analysis</a:t>
            </a:r>
            <a:endParaRPr lang="en-US" b="1" dirty="0" smtClean="0">
              <a:effectLst>
                <a:outerShdw blurRad="38100" dist="38100" dir="2700000" algn="tl">
                  <a:srgbClr val="000000">
                    <a:alpha val="43137"/>
                  </a:srgbClr>
                </a:outerShdw>
              </a:effectLst>
            </a:endParaRPr>
          </a:p>
        </p:txBody>
      </p:sp>
      <p:sp>
        <p:nvSpPr>
          <p:cNvPr id="51203" name="Rectangle 1027"/>
          <p:cNvSpPr>
            <a:spLocks noGrp="1" noChangeArrowheads="1"/>
          </p:cNvSpPr>
          <p:nvPr>
            <p:ph type="body" idx="1"/>
          </p:nvPr>
        </p:nvSpPr>
        <p:spPr>
          <a:xfrm>
            <a:off x="757238" y="1230313"/>
            <a:ext cx="7853362" cy="4941887"/>
          </a:xfrm>
          <a:noFill/>
        </p:spPr>
        <p:txBody>
          <a:bodyPr lIns="90488" tIns="44450" rIns="90488" bIns="44450"/>
          <a:lstStyle/>
          <a:p>
            <a:pPr eaLnBrk="1" hangingPunct="1">
              <a:spcBef>
                <a:spcPct val="40000"/>
              </a:spcBef>
            </a:pPr>
            <a:r>
              <a:rPr lang="en-US" dirty="0" smtClean="0"/>
              <a:t>Cash Flow - the difference between cash received from sales and other sources, and cash outflow for labor, material, overhead, and taxes.</a:t>
            </a:r>
            <a:endParaRPr lang="en-US" sz="1800" dirty="0" smtClean="0"/>
          </a:p>
          <a:p>
            <a:pPr eaLnBrk="1" hangingPunct="1">
              <a:spcBef>
                <a:spcPct val="40000"/>
              </a:spcBef>
            </a:pPr>
            <a:r>
              <a:rPr lang="en-US" dirty="0" smtClean="0"/>
              <a:t>Present Value - the sum, in current value, of all future cash flows of an investment proposal. (</a:t>
            </a:r>
            <a:r>
              <a:rPr lang="en-US" dirty="0" err="1" smtClean="0"/>
              <a:t>e.g</a:t>
            </a:r>
            <a:r>
              <a:rPr lang="en-US" dirty="0" smtClean="0"/>
              <a:t>  Future  Value,  Internal Rate of Return (IRR) etc.)</a:t>
            </a:r>
          </a:p>
        </p:txBody>
      </p:sp>
      <p:sp>
        <p:nvSpPr>
          <p:cNvPr id="4" name="Date Placeholder 3"/>
          <p:cNvSpPr>
            <a:spLocks noGrp="1"/>
          </p:cNvSpPr>
          <p:nvPr>
            <p:ph type="dt" sz="half" idx="10"/>
          </p:nvPr>
        </p:nvSpPr>
        <p:spPr/>
        <p:txBody>
          <a:bodyPr/>
          <a:lstStyle/>
          <a:p>
            <a:fld id="{3F1F4832-2F2B-4519-8D80-BE975875BF4A}" type="datetime1">
              <a:rPr lang="en-US" smtClean="0"/>
              <a:pPr/>
              <a:t>10/1/2014</a:t>
            </a:fld>
            <a:endParaRPr lang="en-US" dirty="0"/>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40</a:t>
            </a:fld>
            <a:endParaRPr kumimoji="0" lang="en-US" dirty="0"/>
          </a:p>
        </p:txBody>
      </p:sp>
      <p:sp>
        <p:nvSpPr>
          <p:cNvPr id="6" name="Footer Placeholder 5"/>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wipe(left)">
                                      <p:cBhvr>
                                        <p:cTn id="12"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alpha val="43137"/>
                    </a:srgbClr>
                  </a:outerShdw>
                </a:effectLst>
              </a:rPr>
              <a:t>CONCLUSION</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GB" dirty="0" smtClean="0"/>
              <a:t>Capacity planning involves long-term and short-term considerations</a:t>
            </a:r>
          </a:p>
          <a:p>
            <a:r>
              <a:rPr lang="en-GB" dirty="0" smtClean="0"/>
              <a:t>Long –term considerations relate to the overall level of capacity and relate with forecasting</a:t>
            </a:r>
          </a:p>
          <a:p>
            <a:r>
              <a:rPr lang="en-GB" dirty="0" smtClean="0"/>
              <a:t>Short-term considerations relate to variable in capacity requirements due to seasonal, random and irregular fluctuations in demand. </a:t>
            </a:r>
          </a:p>
          <a:p>
            <a:r>
              <a:rPr lang="en-GB" dirty="0" smtClean="0"/>
              <a:t>Ideally, capacity will match demand</a:t>
            </a:r>
            <a:endParaRPr lang="en-GB" dirty="0"/>
          </a:p>
        </p:txBody>
      </p:sp>
      <p:sp>
        <p:nvSpPr>
          <p:cNvPr id="4" name="Date Placeholder 3"/>
          <p:cNvSpPr>
            <a:spLocks noGrp="1"/>
          </p:cNvSpPr>
          <p:nvPr>
            <p:ph type="dt" sz="half" idx="10"/>
          </p:nvPr>
        </p:nvSpPr>
        <p:spPr/>
        <p:txBody>
          <a:bodyPr/>
          <a:lstStyle/>
          <a:p>
            <a:fld id="{6DF5115F-D50E-4D8E-9F87-CA8CE5060F12}" type="datetime1">
              <a:rPr lang="en-US" smtClean="0"/>
              <a:pPr/>
              <a:t>10/1/2014</a:t>
            </a:fld>
            <a:endParaRPr lang="en-US" dirty="0"/>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41</a:t>
            </a:fld>
            <a:endParaRPr kumimoji="0" lang="en-US" dirty="0"/>
          </a:p>
        </p:txBody>
      </p:sp>
      <p:sp>
        <p:nvSpPr>
          <p:cNvPr id="6" name="Footer Placeholder 5"/>
          <p:cNvSpPr>
            <a:spLocks noGrp="1"/>
          </p:cNvSpPr>
          <p:nvPr>
            <p:ph type="ftr" sz="quarter" idx="11"/>
          </p:nvPr>
        </p:nvSpPr>
        <p:spPr/>
        <p:txBody>
          <a:bodyPr/>
          <a:lstStyle/>
          <a:p>
            <a:r>
              <a:rPr kumimoji="0" lang="pl-PL" smtClean="0"/>
              <a:t>Ani Maslina Saleh / BCM542 / AP236</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Date Placeholder 2"/>
          <p:cNvSpPr>
            <a:spLocks noGrp="1"/>
          </p:cNvSpPr>
          <p:nvPr>
            <p:ph type="dt" sz="half" idx="10"/>
          </p:nvPr>
        </p:nvSpPr>
        <p:spPr/>
        <p:txBody>
          <a:bodyPr/>
          <a:lstStyle/>
          <a:p>
            <a:fld id="{8B494808-6C9F-4D2B-B0AC-6A2A1EE7A61B}" type="datetime1">
              <a:rPr lang="en-US" smtClean="0"/>
              <a:pPr/>
              <a:t>10/1/2014</a:t>
            </a:fld>
            <a:endParaRPr lang="en-US" dirty="0"/>
          </a:p>
        </p:txBody>
      </p:sp>
      <p:sp>
        <p:nvSpPr>
          <p:cNvPr id="4" name="Footer Placeholder 3"/>
          <p:cNvSpPr>
            <a:spLocks noGrp="1"/>
          </p:cNvSpPr>
          <p:nvPr>
            <p:ph type="ftr" sz="quarter" idx="11"/>
          </p:nvPr>
        </p:nvSpPr>
        <p:spPr/>
        <p:txBody>
          <a:bodyPr/>
          <a:lstStyle/>
          <a:p>
            <a:r>
              <a:rPr kumimoji="0" lang="pl-PL" smtClean="0"/>
              <a:t>Ani Maslina Saleh / BCM542 / AP236</a:t>
            </a:r>
            <a:endParaRPr kumimoji="0" lang="en-US"/>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42</a:t>
            </a:fld>
            <a:endParaRPr kumimoji="0" lang="en-US" dirty="0"/>
          </a:p>
        </p:txBody>
      </p:sp>
      <p:sp>
        <p:nvSpPr>
          <p:cNvPr id="6" name="Content Placeholder 5"/>
          <p:cNvSpPr>
            <a:spLocks noGrp="1"/>
          </p:cNvSpPr>
          <p:nvPr>
            <p:ph sz="quarter" idx="1"/>
          </p:nvPr>
        </p:nvSpPr>
        <p:spPr/>
        <p:txBody>
          <a:bodyPr/>
          <a:lstStyle/>
          <a:p>
            <a:r>
              <a:rPr lang="en-US" dirty="0" smtClean="0"/>
              <a:t>A producer of felt-tip pens received a forecast of demand of 30,000 pens for the coming month from it marketing department.  Fixed cost of $25,000/month are allocated to the felt-tip operation, and variable cost are 37 cents per pen.</a:t>
            </a:r>
          </a:p>
          <a:p>
            <a:pPr marL="514350" indent="-514350">
              <a:buFont typeface="+mj-lt"/>
              <a:buAutoNum type="alphaLcParenR"/>
            </a:pPr>
            <a:r>
              <a:rPr lang="en-US" dirty="0" smtClean="0"/>
              <a:t>Find the break-even quantity if pens sell for $1 each</a:t>
            </a:r>
          </a:p>
          <a:p>
            <a:pPr marL="514350" indent="-514350">
              <a:buFont typeface="+mj-lt"/>
              <a:buAutoNum type="alphaLcParenR"/>
            </a:pPr>
            <a:r>
              <a:rPr lang="en-US" dirty="0" smtClean="0"/>
              <a:t>At what price must pens be sold to obtain a monthly profit of $15,000.</a:t>
            </a:r>
            <a:endParaRPr lang="en-US" dirty="0"/>
          </a:p>
        </p:txBody>
      </p:sp>
    </p:spTree>
    <p:extLst>
      <p:ext uri="{BB962C8B-B14F-4D97-AF65-F5344CB8AC3E}">
        <p14:creationId xmlns:p14="http://schemas.microsoft.com/office/powerpoint/2010/main" val="24170968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C73C995-93FD-4A38-86A4-6EFFD17F6C2F}" type="datetime1">
              <a:rPr lang="en-US" smtClean="0"/>
              <a:pPr/>
              <a:t>10/1/2014</a:t>
            </a:fld>
            <a:endParaRPr lang="en-US" dirty="0"/>
          </a:p>
        </p:txBody>
      </p:sp>
      <p:sp>
        <p:nvSpPr>
          <p:cNvPr id="4" name="Footer Placeholder 3"/>
          <p:cNvSpPr>
            <a:spLocks noGrp="1"/>
          </p:cNvSpPr>
          <p:nvPr>
            <p:ph type="ftr" sz="quarter" idx="11"/>
          </p:nvPr>
        </p:nvSpPr>
        <p:spPr/>
        <p:txBody>
          <a:bodyPr/>
          <a:lstStyle/>
          <a:p>
            <a:r>
              <a:rPr kumimoji="0" lang="pl-PL" smtClean="0"/>
              <a:t>Ani Maslina Saleh / BCM542 / AP236</a:t>
            </a:r>
            <a:endParaRPr kumimoji="0" lang="en-US"/>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43</a:t>
            </a:fld>
            <a:endParaRPr kumimoji="0" lang="en-US" dirty="0"/>
          </a:p>
        </p:txBody>
      </p:sp>
      <p:sp>
        <p:nvSpPr>
          <p:cNvPr id="6" name="Content Placeholder 5"/>
          <p:cNvSpPr>
            <a:spLocks noGrp="1"/>
          </p:cNvSpPr>
          <p:nvPr>
            <p:ph sz="quarter" idx="1"/>
          </p:nvPr>
        </p:nvSpPr>
        <p:spPr>
          <a:xfrm>
            <a:off x="457200" y="1268760"/>
            <a:ext cx="8229600" cy="4888200"/>
          </a:xfrm>
        </p:spPr>
        <p:txBody>
          <a:bodyPr>
            <a:normAutofit fontScale="92500" lnSpcReduction="10000"/>
          </a:bodyPr>
          <a:lstStyle/>
          <a:p>
            <a:pPr marL="0" indent="0">
              <a:buNone/>
            </a:pPr>
            <a:r>
              <a:rPr lang="en-US" sz="2000" dirty="0" smtClean="0"/>
              <a:t>A manager must decide which type of equipment to buy, Type A or Type B.  Type A equipment costs $15,000 each and Type B costs $11,000 each.  The equipment can be operated 8 hours per day, 250 days a year.</a:t>
            </a:r>
          </a:p>
          <a:p>
            <a:pPr marL="0" indent="0">
              <a:buNone/>
            </a:pPr>
            <a:r>
              <a:rPr lang="en-US" sz="2000" dirty="0" smtClean="0"/>
              <a:t>Either machine can be used to perform two types of chemical analysis, C1 and C2. Annual service requirements and processing times are shown in the following table.  Which type of equipment should be purchased, and how many of that type will be needed.  The goal is to </a:t>
            </a:r>
            <a:r>
              <a:rPr lang="en-US" sz="2000" dirty="0" err="1" smtClean="0"/>
              <a:t>minimise</a:t>
            </a:r>
            <a:r>
              <a:rPr lang="en-US" sz="2000" dirty="0" smtClean="0"/>
              <a:t> total purchase cost</a:t>
            </a:r>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smtClean="0"/>
          </a:p>
          <a:p>
            <a:pPr marL="0" indent="0">
              <a:buNone/>
            </a:pPr>
            <a:r>
              <a:rPr lang="en-US" sz="2000" dirty="0" smtClean="0"/>
              <a:t>Total processing time (annual volume x processing time per analysis needed by type of equipment</a:t>
            </a:r>
            <a:endParaRPr lang="en-US" sz="2000" dirty="0"/>
          </a:p>
          <a:p>
            <a:pPr marL="0" indent="0">
              <a:buNone/>
            </a:pPr>
            <a:endParaRPr lang="en-US" sz="2000" dirty="0" smtClean="0"/>
          </a:p>
          <a:p>
            <a:pPr marL="0" indent="0">
              <a:buNone/>
            </a:pPr>
            <a:endParaRPr lang="en-US" sz="2400" dirty="0" smtClean="0"/>
          </a:p>
          <a:p>
            <a:endParaRPr lang="en-US" sz="2400" dirty="0"/>
          </a:p>
        </p:txBody>
      </p:sp>
      <p:graphicFrame>
        <p:nvGraphicFramePr>
          <p:cNvPr id="7" name="Table 6"/>
          <p:cNvGraphicFramePr>
            <a:graphicFrameLocks noGrp="1"/>
          </p:cNvGraphicFramePr>
          <p:nvPr>
            <p:extLst>
              <p:ext uri="{D42A27DB-BD31-4B8C-83A1-F6EECF244321}">
                <p14:modId xmlns:p14="http://schemas.microsoft.com/office/powerpoint/2010/main" val="2009111205"/>
              </p:ext>
            </p:extLst>
          </p:nvPr>
        </p:nvGraphicFramePr>
        <p:xfrm>
          <a:off x="1115616" y="3501008"/>
          <a:ext cx="5832648" cy="1493520"/>
        </p:xfrm>
        <a:graphic>
          <a:graphicData uri="http://schemas.openxmlformats.org/drawingml/2006/table">
            <a:tbl>
              <a:tblPr firstRow="1" bandRow="1">
                <a:tableStyleId>{5C22544A-7EE6-4342-B048-85BDC9FD1C3A}</a:tableStyleId>
              </a:tblPr>
              <a:tblGrid>
                <a:gridCol w="1458162"/>
                <a:gridCol w="1458162"/>
                <a:gridCol w="1458162"/>
                <a:gridCol w="1458162"/>
              </a:tblGrid>
              <a:tr h="755421">
                <a:tc>
                  <a:txBody>
                    <a:bodyPr/>
                    <a:lstStyle/>
                    <a:p>
                      <a:pPr algn="ctr"/>
                      <a:r>
                        <a:rPr lang="en-US" sz="1600" dirty="0" smtClean="0"/>
                        <a:t>Analysis Type</a:t>
                      </a:r>
                      <a:endParaRPr lang="en-US" sz="1600" dirty="0"/>
                    </a:p>
                  </a:txBody>
                  <a:tcPr/>
                </a:tc>
                <a:tc>
                  <a:txBody>
                    <a:bodyPr/>
                    <a:lstStyle/>
                    <a:p>
                      <a:pPr algn="ctr"/>
                      <a:r>
                        <a:rPr lang="en-US" sz="1600" dirty="0" smtClean="0"/>
                        <a:t>Annual Volume</a:t>
                      </a:r>
                      <a:endParaRPr lang="en-US" sz="1600" dirty="0"/>
                    </a:p>
                  </a:txBody>
                  <a:tcPr/>
                </a:tc>
                <a:tc>
                  <a:txBody>
                    <a:bodyPr/>
                    <a:lstStyle/>
                    <a:p>
                      <a:pPr algn="ctr"/>
                      <a:r>
                        <a:rPr lang="en-US" sz="1600" dirty="0" smtClean="0"/>
                        <a:t>Processing Time (</a:t>
                      </a:r>
                      <a:r>
                        <a:rPr lang="en-US" sz="1600" dirty="0" err="1" smtClean="0"/>
                        <a:t>Hr</a:t>
                      </a:r>
                      <a:r>
                        <a:rPr lang="en-US" sz="1600" dirty="0" smtClean="0"/>
                        <a:t>) - A</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Processing Time (</a:t>
                      </a:r>
                      <a:r>
                        <a:rPr lang="en-US" sz="1600" dirty="0" err="1" smtClean="0"/>
                        <a:t>Hr</a:t>
                      </a:r>
                      <a:r>
                        <a:rPr lang="en-US" sz="1600" dirty="0" smtClean="0"/>
                        <a:t>) –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B</a:t>
                      </a:r>
                      <a:endParaRPr lang="en-US" sz="1600" dirty="0"/>
                    </a:p>
                  </a:txBody>
                  <a:tcPr/>
                </a:tc>
              </a:tr>
              <a:tr h="306365">
                <a:tc>
                  <a:txBody>
                    <a:bodyPr/>
                    <a:lstStyle/>
                    <a:p>
                      <a:r>
                        <a:rPr lang="en-US" sz="1600" dirty="0" smtClean="0"/>
                        <a:t>C1</a:t>
                      </a:r>
                      <a:endParaRPr lang="en-US" sz="1600" dirty="0"/>
                    </a:p>
                  </a:txBody>
                  <a:tcPr/>
                </a:tc>
                <a:tc>
                  <a:txBody>
                    <a:bodyPr/>
                    <a:lstStyle/>
                    <a:p>
                      <a:r>
                        <a:rPr lang="en-US" sz="1600" dirty="0" smtClean="0"/>
                        <a:t>1,200</a:t>
                      </a:r>
                      <a:endParaRPr lang="en-US" sz="1600" dirty="0"/>
                    </a:p>
                  </a:txBody>
                  <a:tcPr/>
                </a:tc>
                <a:tc>
                  <a:txBody>
                    <a:bodyPr/>
                    <a:lstStyle/>
                    <a:p>
                      <a:r>
                        <a:rPr lang="en-US" sz="1600" dirty="0" smtClean="0"/>
                        <a:t>1</a:t>
                      </a:r>
                      <a:endParaRPr lang="en-US" sz="1600" dirty="0"/>
                    </a:p>
                  </a:txBody>
                  <a:tcPr/>
                </a:tc>
                <a:tc>
                  <a:txBody>
                    <a:bodyPr/>
                    <a:lstStyle/>
                    <a:p>
                      <a:r>
                        <a:rPr lang="en-US" sz="1600" dirty="0" smtClean="0"/>
                        <a:t>2</a:t>
                      </a:r>
                      <a:endParaRPr lang="en-US" sz="1600" dirty="0"/>
                    </a:p>
                  </a:txBody>
                  <a:tcPr/>
                </a:tc>
              </a:tr>
              <a:tr h="306365">
                <a:tc>
                  <a:txBody>
                    <a:bodyPr/>
                    <a:lstStyle/>
                    <a:p>
                      <a:r>
                        <a:rPr lang="en-US" sz="1600" dirty="0" smtClean="0"/>
                        <a:t>C2</a:t>
                      </a:r>
                      <a:endParaRPr lang="en-US" sz="1600" dirty="0"/>
                    </a:p>
                  </a:txBody>
                  <a:tcPr/>
                </a:tc>
                <a:tc>
                  <a:txBody>
                    <a:bodyPr/>
                    <a:lstStyle/>
                    <a:p>
                      <a:r>
                        <a:rPr lang="en-US" sz="1600" dirty="0" smtClean="0"/>
                        <a:t>900</a:t>
                      </a:r>
                      <a:endParaRPr lang="en-US" sz="1600" dirty="0"/>
                    </a:p>
                  </a:txBody>
                  <a:tcPr/>
                </a:tc>
                <a:tc>
                  <a:txBody>
                    <a:bodyPr/>
                    <a:lstStyle/>
                    <a:p>
                      <a:r>
                        <a:rPr lang="en-US" sz="1600" dirty="0" smtClean="0"/>
                        <a:t>3</a:t>
                      </a:r>
                      <a:endParaRPr lang="en-US" sz="1600" dirty="0"/>
                    </a:p>
                  </a:txBody>
                  <a:tcPr/>
                </a:tc>
                <a:tc>
                  <a:txBody>
                    <a:bodyPr/>
                    <a:lstStyle/>
                    <a:p>
                      <a:r>
                        <a:rPr lang="en-US" sz="1600" dirty="0" smtClean="0"/>
                        <a:t>2</a:t>
                      </a:r>
                      <a:endParaRPr lang="en-US" sz="1600" dirty="0"/>
                    </a:p>
                  </a:txBody>
                  <a:tcPr/>
                </a:tc>
              </a:tr>
            </a:tbl>
          </a:graphicData>
        </a:graphic>
      </p:graphicFrame>
    </p:spTree>
    <p:extLst>
      <p:ext uri="{BB962C8B-B14F-4D97-AF65-F5344CB8AC3E}">
        <p14:creationId xmlns:p14="http://schemas.microsoft.com/office/powerpoint/2010/main" val="18685225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16D69C9-1E30-498D-872B-7AB8574E9167}" type="datetime1">
              <a:rPr lang="en-US" smtClean="0"/>
              <a:pPr/>
              <a:t>10/1/2014</a:t>
            </a:fld>
            <a:endParaRPr lang="en-US" dirty="0"/>
          </a:p>
        </p:txBody>
      </p:sp>
      <p:sp>
        <p:nvSpPr>
          <p:cNvPr id="4" name="Footer Placeholder 3"/>
          <p:cNvSpPr>
            <a:spLocks noGrp="1"/>
          </p:cNvSpPr>
          <p:nvPr>
            <p:ph type="ftr" sz="quarter" idx="11"/>
          </p:nvPr>
        </p:nvSpPr>
        <p:spPr/>
        <p:txBody>
          <a:bodyPr/>
          <a:lstStyle/>
          <a:p>
            <a:r>
              <a:rPr kumimoji="0" lang="pl-PL" dirty="0" smtClean="0"/>
              <a:t>Ani Maslina Saleh / BCM542 / AP236</a:t>
            </a:r>
            <a:endParaRPr kumimoji="0" lang="en-US" dirty="0"/>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44</a:t>
            </a:fld>
            <a:endParaRPr kumimoji="0" lang="en-US" dirty="0"/>
          </a:p>
        </p:txBody>
      </p:sp>
      <p:sp>
        <p:nvSpPr>
          <p:cNvPr id="6" name="Content Placeholder 5"/>
          <p:cNvSpPr>
            <a:spLocks noGrp="1"/>
          </p:cNvSpPr>
          <p:nvPr>
            <p:ph sz="quarter" idx="1"/>
          </p:nvPr>
        </p:nvSpPr>
        <p:spPr>
          <a:xfrm>
            <a:off x="457200" y="404664"/>
            <a:ext cx="8229600" cy="5752296"/>
          </a:xfrm>
        </p:spPr>
        <p:txBody>
          <a:bodyPr>
            <a:normAutofit fontScale="92500" lnSpcReduction="20000"/>
          </a:bodyPr>
          <a:lstStyle/>
          <a:p>
            <a:r>
              <a:rPr lang="en-US" sz="2000" dirty="0" smtClean="0"/>
              <a:t>A manager must decide which type of machine to buy A, B or C Machine costs A- $40,000,  B costs - $ 30,000 and C - $80,000.  Product forecast and processing times on the machine are as follows ;</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smtClean="0"/>
          </a:p>
          <a:p>
            <a:endParaRPr lang="en-US" sz="2000" dirty="0"/>
          </a:p>
          <a:p>
            <a:endParaRPr lang="en-US" sz="2000" dirty="0" smtClean="0"/>
          </a:p>
          <a:p>
            <a:endParaRPr lang="en-US" sz="2000" dirty="0" smtClean="0"/>
          </a:p>
          <a:p>
            <a:pPr marL="457200" indent="-457200">
              <a:buFont typeface="+mj-lt"/>
              <a:buAutoNum type="alphaLcParenR"/>
            </a:pPr>
            <a:r>
              <a:rPr lang="en-US" sz="2000" dirty="0" smtClean="0"/>
              <a:t>Assume that only purchasing costs are being considered . Which machine have the lowest total cost and how many machine need. Machine operate 10 hours a day, 250 days a year</a:t>
            </a:r>
          </a:p>
          <a:p>
            <a:pPr marL="457200" indent="-457200">
              <a:buFont typeface="+mj-lt"/>
              <a:buAutoNum type="alphaLcParenR"/>
            </a:pPr>
            <a:r>
              <a:rPr lang="en-US" sz="2000" dirty="0" smtClean="0"/>
              <a:t>Machine A have hourly operating costs of $10 each, Machine B  $11 each, Machine C $12 each. Which machine can be selected and how many machine need to minimize total cost while satisfying capacity processing requirement.</a:t>
            </a:r>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792226353"/>
              </p:ext>
            </p:extLst>
          </p:nvPr>
        </p:nvGraphicFramePr>
        <p:xfrm>
          <a:off x="1043608" y="1412776"/>
          <a:ext cx="6096000" cy="265176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1108427">
                <a:tc>
                  <a:txBody>
                    <a:bodyPr/>
                    <a:lstStyle/>
                    <a:p>
                      <a:r>
                        <a:rPr lang="en-US" sz="1600" dirty="0" smtClean="0"/>
                        <a:t>product</a:t>
                      </a:r>
                      <a:endParaRPr lang="en-US" sz="1600" dirty="0"/>
                    </a:p>
                  </a:txBody>
                  <a:tcPr/>
                </a:tc>
                <a:tc>
                  <a:txBody>
                    <a:bodyPr/>
                    <a:lstStyle/>
                    <a:p>
                      <a:r>
                        <a:rPr lang="en-US" sz="1600" dirty="0" smtClean="0"/>
                        <a:t>Annual demand</a:t>
                      </a:r>
                      <a:endParaRPr lang="en-US" sz="1600" dirty="0"/>
                    </a:p>
                  </a:txBody>
                  <a:tcPr/>
                </a:tc>
                <a:tc>
                  <a:txBody>
                    <a:bodyPr/>
                    <a:lstStyle/>
                    <a:p>
                      <a:r>
                        <a:rPr lang="en-US" sz="1600" dirty="0" smtClean="0"/>
                        <a:t>Time processing (min)</a:t>
                      </a:r>
                    </a:p>
                    <a:p>
                      <a:r>
                        <a:rPr lang="en-US" sz="1600" dirty="0" smtClean="0"/>
                        <a:t>A</a:t>
                      </a:r>
                      <a:endParaRPr lang="en-US" sz="1600" dirty="0"/>
                    </a:p>
                  </a:txBody>
                  <a:tcPr/>
                </a:tc>
                <a:tc>
                  <a:txBody>
                    <a:bodyPr/>
                    <a:lstStyle/>
                    <a:p>
                      <a:r>
                        <a:rPr lang="en-US" sz="1600" dirty="0" smtClean="0"/>
                        <a:t>Time processing (min)</a:t>
                      </a:r>
                    </a:p>
                    <a:p>
                      <a:r>
                        <a:rPr lang="en-US" sz="1600" dirty="0" smtClean="0"/>
                        <a:t>B</a:t>
                      </a:r>
                    </a:p>
                    <a:p>
                      <a:endParaRPr lang="en-US" sz="1600" dirty="0"/>
                    </a:p>
                  </a:txBody>
                  <a:tcPr/>
                </a:tc>
                <a:tc>
                  <a:txBody>
                    <a:bodyPr/>
                    <a:lstStyle/>
                    <a:p>
                      <a:r>
                        <a:rPr lang="en-US" sz="1600" dirty="0" smtClean="0"/>
                        <a:t>Time processing (min)</a:t>
                      </a:r>
                    </a:p>
                    <a:p>
                      <a:r>
                        <a:rPr lang="en-US" sz="1600" dirty="0" smtClean="0"/>
                        <a:t>C</a:t>
                      </a:r>
                    </a:p>
                    <a:p>
                      <a:endParaRPr lang="en-US" sz="1600" dirty="0"/>
                    </a:p>
                  </a:txBody>
                  <a:tcPr/>
                </a:tc>
              </a:tr>
              <a:tr h="280955">
                <a:tc>
                  <a:txBody>
                    <a:bodyPr/>
                    <a:lstStyle/>
                    <a:p>
                      <a:r>
                        <a:rPr lang="en-US" sz="1600" dirty="0" smtClean="0"/>
                        <a:t>1</a:t>
                      </a:r>
                      <a:endParaRPr lang="en-US" sz="1600" dirty="0"/>
                    </a:p>
                  </a:txBody>
                  <a:tcPr/>
                </a:tc>
                <a:tc>
                  <a:txBody>
                    <a:bodyPr/>
                    <a:lstStyle/>
                    <a:p>
                      <a:r>
                        <a:rPr lang="en-US" sz="1600" dirty="0" smtClean="0"/>
                        <a:t>16000</a:t>
                      </a:r>
                      <a:endParaRPr lang="en-US" sz="1600" dirty="0"/>
                    </a:p>
                  </a:txBody>
                  <a:tcPr/>
                </a:tc>
                <a:tc>
                  <a:txBody>
                    <a:bodyPr/>
                    <a:lstStyle/>
                    <a:p>
                      <a:r>
                        <a:rPr lang="en-US" sz="1600" dirty="0" smtClean="0"/>
                        <a:t>3</a:t>
                      </a:r>
                      <a:endParaRPr lang="en-US" sz="1600" dirty="0"/>
                    </a:p>
                  </a:txBody>
                  <a:tcPr/>
                </a:tc>
                <a:tc>
                  <a:txBody>
                    <a:bodyPr/>
                    <a:lstStyle/>
                    <a:p>
                      <a:r>
                        <a:rPr lang="en-US" sz="1600" dirty="0" smtClean="0"/>
                        <a:t>4</a:t>
                      </a:r>
                      <a:endParaRPr lang="en-US" sz="1600" dirty="0"/>
                    </a:p>
                  </a:txBody>
                  <a:tcPr/>
                </a:tc>
                <a:tc>
                  <a:txBody>
                    <a:bodyPr/>
                    <a:lstStyle/>
                    <a:p>
                      <a:r>
                        <a:rPr lang="en-US" sz="1600" dirty="0" smtClean="0"/>
                        <a:t>2</a:t>
                      </a:r>
                      <a:endParaRPr lang="en-US" sz="1600" dirty="0"/>
                    </a:p>
                  </a:txBody>
                  <a:tcPr/>
                </a:tc>
              </a:tr>
              <a:tr h="280955">
                <a:tc>
                  <a:txBody>
                    <a:bodyPr/>
                    <a:lstStyle/>
                    <a:p>
                      <a:r>
                        <a:rPr lang="en-US" sz="1600" dirty="0" smtClean="0"/>
                        <a:t>2</a:t>
                      </a:r>
                      <a:endParaRPr lang="en-US" sz="1600" dirty="0"/>
                    </a:p>
                  </a:txBody>
                  <a:tcPr/>
                </a:tc>
                <a:tc>
                  <a:txBody>
                    <a:bodyPr/>
                    <a:lstStyle/>
                    <a:p>
                      <a:r>
                        <a:rPr lang="en-US" sz="1600" dirty="0" smtClean="0"/>
                        <a:t>12000</a:t>
                      </a:r>
                      <a:endParaRPr lang="en-US" sz="1600" dirty="0"/>
                    </a:p>
                  </a:txBody>
                  <a:tcPr/>
                </a:tc>
                <a:tc>
                  <a:txBody>
                    <a:bodyPr/>
                    <a:lstStyle/>
                    <a:p>
                      <a:r>
                        <a:rPr lang="en-US" sz="1600" dirty="0" smtClean="0"/>
                        <a:t>4</a:t>
                      </a:r>
                      <a:endParaRPr lang="en-US" sz="1600" dirty="0"/>
                    </a:p>
                  </a:txBody>
                  <a:tcPr/>
                </a:tc>
                <a:tc>
                  <a:txBody>
                    <a:bodyPr/>
                    <a:lstStyle/>
                    <a:p>
                      <a:r>
                        <a:rPr lang="en-US" sz="1600" dirty="0" smtClean="0"/>
                        <a:t>4</a:t>
                      </a:r>
                      <a:endParaRPr lang="en-US" sz="1600" dirty="0"/>
                    </a:p>
                  </a:txBody>
                  <a:tcPr/>
                </a:tc>
                <a:tc>
                  <a:txBody>
                    <a:bodyPr/>
                    <a:lstStyle/>
                    <a:p>
                      <a:r>
                        <a:rPr lang="en-US" sz="1600" dirty="0" smtClean="0"/>
                        <a:t>3</a:t>
                      </a:r>
                      <a:endParaRPr lang="en-US" sz="1600" dirty="0"/>
                    </a:p>
                  </a:txBody>
                  <a:tcPr/>
                </a:tc>
              </a:tr>
              <a:tr h="280955">
                <a:tc>
                  <a:txBody>
                    <a:bodyPr/>
                    <a:lstStyle/>
                    <a:p>
                      <a:r>
                        <a:rPr lang="en-US" sz="1600" dirty="0" smtClean="0"/>
                        <a:t>3</a:t>
                      </a:r>
                      <a:endParaRPr lang="en-US" sz="1600" dirty="0"/>
                    </a:p>
                  </a:txBody>
                  <a:tcPr/>
                </a:tc>
                <a:tc>
                  <a:txBody>
                    <a:bodyPr/>
                    <a:lstStyle/>
                    <a:p>
                      <a:r>
                        <a:rPr lang="en-US" sz="1600" dirty="0" smtClean="0"/>
                        <a:t>6000</a:t>
                      </a:r>
                      <a:endParaRPr lang="en-US" sz="1600" dirty="0"/>
                    </a:p>
                  </a:txBody>
                  <a:tcPr/>
                </a:tc>
                <a:tc>
                  <a:txBody>
                    <a:bodyPr/>
                    <a:lstStyle/>
                    <a:p>
                      <a:r>
                        <a:rPr lang="en-US" sz="1600" dirty="0" smtClean="0"/>
                        <a:t>5</a:t>
                      </a:r>
                      <a:endParaRPr lang="en-US" sz="1600" dirty="0"/>
                    </a:p>
                  </a:txBody>
                  <a:tcPr/>
                </a:tc>
                <a:tc>
                  <a:txBody>
                    <a:bodyPr/>
                    <a:lstStyle/>
                    <a:p>
                      <a:r>
                        <a:rPr lang="en-US" sz="1600" dirty="0" smtClean="0"/>
                        <a:t>6</a:t>
                      </a:r>
                      <a:endParaRPr lang="en-US" sz="1600" dirty="0"/>
                    </a:p>
                  </a:txBody>
                  <a:tcPr/>
                </a:tc>
                <a:tc>
                  <a:txBody>
                    <a:bodyPr/>
                    <a:lstStyle/>
                    <a:p>
                      <a:r>
                        <a:rPr lang="en-US" sz="1600" dirty="0" smtClean="0"/>
                        <a:t>4</a:t>
                      </a:r>
                      <a:endParaRPr lang="en-US" sz="1600" dirty="0"/>
                    </a:p>
                  </a:txBody>
                  <a:tcPr/>
                </a:tc>
              </a:tr>
              <a:tr h="280955">
                <a:tc>
                  <a:txBody>
                    <a:bodyPr/>
                    <a:lstStyle/>
                    <a:p>
                      <a:r>
                        <a:rPr lang="en-US" sz="1600" dirty="0" smtClean="0"/>
                        <a:t>4</a:t>
                      </a:r>
                      <a:endParaRPr lang="en-US" sz="1600" dirty="0"/>
                    </a:p>
                  </a:txBody>
                  <a:tcPr/>
                </a:tc>
                <a:tc>
                  <a:txBody>
                    <a:bodyPr/>
                    <a:lstStyle/>
                    <a:p>
                      <a:r>
                        <a:rPr lang="en-US" sz="1600" dirty="0" smtClean="0"/>
                        <a:t>30000</a:t>
                      </a:r>
                      <a:endParaRPr lang="en-US" sz="1600" dirty="0"/>
                    </a:p>
                  </a:txBody>
                  <a:tcPr/>
                </a:tc>
                <a:tc>
                  <a:txBody>
                    <a:bodyPr/>
                    <a:lstStyle/>
                    <a:p>
                      <a:r>
                        <a:rPr lang="en-US" sz="1600" dirty="0" smtClean="0"/>
                        <a:t>2</a:t>
                      </a:r>
                      <a:endParaRPr lang="en-US" sz="1600" dirty="0"/>
                    </a:p>
                  </a:txBody>
                  <a:tcPr/>
                </a:tc>
                <a:tc>
                  <a:txBody>
                    <a:bodyPr/>
                    <a:lstStyle/>
                    <a:p>
                      <a:r>
                        <a:rPr lang="en-US" sz="1600" dirty="0" smtClean="0"/>
                        <a:t>2</a:t>
                      </a:r>
                      <a:endParaRPr lang="en-US" sz="1600" dirty="0"/>
                    </a:p>
                  </a:txBody>
                  <a:tcPr/>
                </a:tc>
                <a:tc>
                  <a:txBody>
                    <a:bodyPr/>
                    <a:lstStyle/>
                    <a:p>
                      <a:r>
                        <a:rPr lang="en-US" sz="1600" dirty="0" smtClean="0"/>
                        <a:t>1</a:t>
                      </a:r>
                      <a:endParaRPr lang="en-US" sz="1600" dirty="0"/>
                    </a:p>
                  </a:txBody>
                  <a:tcPr/>
                </a:tc>
              </a:tr>
            </a:tbl>
          </a:graphicData>
        </a:graphic>
      </p:graphicFrame>
    </p:spTree>
    <p:extLst>
      <p:ext uri="{BB962C8B-B14F-4D97-AF65-F5344CB8AC3E}">
        <p14:creationId xmlns:p14="http://schemas.microsoft.com/office/powerpoint/2010/main" val="3819067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2051"/>
          <p:cNvSpPr>
            <a:spLocks noGrp="1" noChangeArrowheads="1"/>
          </p:cNvSpPr>
          <p:nvPr>
            <p:ph type="body" idx="1"/>
          </p:nvPr>
        </p:nvSpPr>
        <p:spPr>
          <a:xfrm>
            <a:off x="590550" y="1262063"/>
            <a:ext cx="8180388" cy="4414837"/>
          </a:xfrm>
        </p:spPr>
        <p:txBody>
          <a:bodyPr/>
          <a:lstStyle/>
          <a:p>
            <a:pPr marL="609600" indent="-438150" eaLnBrk="1" hangingPunct="1">
              <a:lnSpc>
                <a:spcPct val="90000"/>
              </a:lnSpc>
              <a:buFontTx/>
              <a:buAutoNum type="arabicPeriod"/>
            </a:pPr>
            <a:r>
              <a:rPr lang="en-US" dirty="0" smtClean="0"/>
              <a:t>Impacts ability to meet future demands</a:t>
            </a:r>
          </a:p>
          <a:p>
            <a:pPr marL="609600" indent="-438150" eaLnBrk="1" hangingPunct="1">
              <a:lnSpc>
                <a:spcPct val="90000"/>
              </a:lnSpc>
              <a:buFontTx/>
              <a:buAutoNum type="arabicPeriod"/>
            </a:pPr>
            <a:r>
              <a:rPr lang="en-US" dirty="0" smtClean="0"/>
              <a:t>Affects operating costs</a:t>
            </a:r>
          </a:p>
          <a:p>
            <a:pPr marL="609600" indent="-438150" eaLnBrk="1" hangingPunct="1">
              <a:lnSpc>
                <a:spcPct val="90000"/>
              </a:lnSpc>
              <a:buFontTx/>
              <a:buAutoNum type="arabicPeriod"/>
            </a:pPr>
            <a:r>
              <a:rPr lang="en-US" dirty="0" smtClean="0"/>
              <a:t>Major determinant of initial costs</a:t>
            </a:r>
          </a:p>
          <a:p>
            <a:pPr marL="609600" indent="-438150" eaLnBrk="1" hangingPunct="1">
              <a:lnSpc>
                <a:spcPct val="90000"/>
              </a:lnSpc>
              <a:buFontTx/>
              <a:buAutoNum type="arabicPeriod"/>
            </a:pPr>
            <a:r>
              <a:rPr lang="en-US" dirty="0" smtClean="0"/>
              <a:t>Involves long-term commitment</a:t>
            </a:r>
          </a:p>
          <a:p>
            <a:pPr marL="609600" indent="-438150" eaLnBrk="1" hangingPunct="1">
              <a:lnSpc>
                <a:spcPct val="90000"/>
              </a:lnSpc>
              <a:buFontTx/>
              <a:buAutoNum type="arabicPeriod"/>
            </a:pPr>
            <a:r>
              <a:rPr lang="en-US" dirty="0" smtClean="0"/>
              <a:t>Affects competitiveness</a:t>
            </a:r>
          </a:p>
          <a:p>
            <a:pPr marL="609600" indent="-438150" eaLnBrk="1" hangingPunct="1">
              <a:lnSpc>
                <a:spcPct val="90000"/>
              </a:lnSpc>
              <a:buFontTx/>
              <a:buAutoNum type="arabicPeriod"/>
            </a:pPr>
            <a:r>
              <a:rPr lang="en-US" dirty="0" smtClean="0"/>
              <a:t>Affects ease of management</a:t>
            </a:r>
          </a:p>
          <a:p>
            <a:pPr marL="609600" indent="-438150" eaLnBrk="1" hangingPunct="1">
              <a:lnSpc>
                <a:spcPct val="90000"/>
              </a:lnSpc>
              <a:buFontTx/>
              <a:buAutoNum type="arabicPeriod"/>
            </a:pPr>
            <a:r>
              <a:rPr lang="en-US" dirty="0" smtClean="0"/>
              <a:t>Globalization adds complexity</a:t>
            </a:r>
          </a:p>
          <a:p>
            <a:pPr marL="609600" indent="-438150" eaLnBrk="1" hangingPunct="1">
              <a:lnSpc>
                <a:spcPct val="90000"/>
              </a:lnSpc>
              <a:buFontTx/>
              <a:buAutoNum type="arabicPeriod"/>
            </a:pPr>
            <a:r>
              <a:rPr lang="en-US" dirty="0" smtClean="0"/>
              <a:t>Impacts long range planning</a:t>
            </a:r>
          </a:p>
        </p:txBody>
      </p:sp>
      <p:sp>
        <p:nvSpPr>
          <p:cNvPr id="55300" name="Rectangle 2052"/>
          <p:cNvSpPr>
            <a:spLocks noGrp="1" noChangeArrowheads="1"/>
          </p:cNvSpPr>
          <p:nvPr>
            <p:ph type="title"/>
          </p:nvPr>
        </p:nvSpPr>
        <p:spPr>
          <a:xfrm>
            <a:off x="395536" y="246063"/>
            <a:ext cx="8136904" cy="806673"/>
          </a:xfrm>
        </p:spPr>
        <p:txBody>
          <a:bodyPr lIns="90488" tIns="44450" rIns="90488" bIns="44450" anchor="b"/>
          <a:lstStyle/>
          <a:p>
            <a:pPr eaLnBrk="1" hangingPunct="1">
              <a:defRPr/>
            </a:pPr>
            <a:r>
              <a:rPr lang="en-US" dirty="0" smtClean="0">
                <a:effectLst>
                  <a:outerShdw blurRad="38100" dist="38100" dir="2700000" algn="tl">
                    <a:srgbClr val="000000">
                      <a:alpha val="43137"/>
                    </a:srgbClr>
                  </a:outerShdw>
                </a:effectLst>
              </a:rPr>
              <a:t>Importance of Capacity Decisions</a:t>
            </a:r>
            <a:endParaRPr lang="en-US" b="1" dirty="0" smtClean="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BA6267F7-5AC0-49CA-B5C3-4567AD82BBF4}" type="datetime1">
              <a:rPr lang="en-US" smtClean="0"/>
              <a:pPr/>
              <a:t>10/1/2014</a:t>
            </a:fld>
            <a:endParaRPr lang="en-US" dirty="0"/>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5</a:t>
            </a:fld>
            <a:endParaRPr kumimoji="0" lang="en-US" dirty="0"/>
          </a:p>
        </p:txBody>
      </p:sp>
      <p:sp>
        <p:nvSpPr>
          <p:cNvPr id="6" name="Footer Placeholder 5"/>
          <p:cNvSpPr>
            <a:spLocks noGrp="1"/>
          </p:cNvSpPr>
          <p:nvPr>
            <p:ph type="ftr" sz="quarter" idx="11"/>
          </p:nvPr>
        </p:nvSpPr>
        <p:spPr/>
        <p:txBody>
          <a:bodyPr/>
          <a:lstStyle/>
          <a:p>
            <a:r>
              <a:rPr kumimoji="0" lang="pl-PL" dirty="0" smtClean="0"/>
              <a:t>Ani Maslina Saleh / BCM542 / </a:t>
            </a:r>
            <a:r>
              <a:rPr kumimoji="0" lang="pl-PL" dirty="0" smtClean="0"/>
              <a:t>AP2</a:t>
            </a:r>
            <a:r>
              <a:rPr lang="en-US" dirty="0"/>
              <a:t>4</a:t>
            </a:r>
            <a:r>
              <a:rPr kumimoji="0" lang="pl-PL" dirty="0" smtClean="0"/>
              <a:t>6</a:t>
            </a:r>
            <a:endParaRPr kumimoji="0"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 calcmode="lin" valueType="num">
                                      <p:cBhvr additive="base">
                                        <p:cTn id="7" dur="500" fill="hold"/>
                                        <p:tgtEl>
                                          <p:spTgt spid="552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52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5299">
                                            <p:txEl>
                                              <p:pRg st="1" end="1"/>
                                            </p:txEl>
                                          </p:spTgt>
                                        </p:tgtEl>
                                        <p:attrNameLst>
                                          <p:attrName>style.visibility</p:attrName>
                                        </p:attrNameLst>
                                      </p:cBhvr>
                                      <p:to>
                                        <p:strVal val="visible"/>
                                      </p:to>
                                    </p:set>
                                    <p:anim calcmode="lin" valueType="num">
                                      <p:cBhvr additive="base">
                                        <p:cTn id="13" dur="500" fill="hold"/>
                                        <p:tgtEl>
                                          <p:spTgt spid="552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52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5299">
                                            <p:txEl>
                                              <p:pRg st="2" end="2"/>
                                            </p:txEl>
                                          </p:spTgt>
                                        </p:tgtEl>
                                        <p:attrNameLst>
                                          <p:attrName>style.visibility</p:attrName>
                                        </p:attrNameLst>
                                      </p:cBhvr>
                                      <p:to>
                                        <p:strVal val="visible"/>
                                      </p:to>
                                    </p:set>
                                    <p:anim calcmode="lin" valueType="num">
                                      <p:cBhvr additive="base">
                                        <p:cTn id="19" dur="500" fill="hold"/>
                                        <p:tgtEl>
                                          <p:spTgt spid="552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52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5299">
                                            <p:txEl>
                                              <p:pRg st="3" end="3"/>
                                            </p:txEl>
                                          </p:spTgt>
                                        </p:tgtEl>
                                        <p:attrNameLst>
                                          <p:attrName>style.visibility</p:attrName>
                                        </p:attrNameLst>
                                      </p:cBhvr>
                                      <p:to>
                                        <p:strVal val="visible"/>
                                      </p:to>
                                    </p:set>
                                    <p:anim calcmode="lin" valueType="num">
                                      <p:cBhvr additive="base">
                                        <p:cTn id="25" dur="500" fill="hold"/>
                                        <p:tgtEl>
                                          <p:spTgt spid="552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52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5299">
                                            <p:txEl>
                                              <p:pRg st="4" end="4"/>
                                            </p:txEl>
                                          </p:spTgt>
                                        </p:tgtEl>
                                        <p:attrNameLst>
                                          <p:attrName>style.visibility</p:attrName>
                                        </p:attrNameLst>
                                      </p:cBhvr>
                                      <p:to>
                                        <p:strVal val="visible"/>
                                      </p:to>
                                    </p:set>
                                    <p:anim calcmode="lin" valueType="num">
                                      <p:cBhvr additive="base">
                                        <p:cTn id="31" dur="500" fill="hold"/>
                                        <p:tgtEl>
                                          <p:spTgt spid="552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52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5299">
                                            <p:txEl>
                                              <p:pRg st="5" end="5"/>
                                            </p:txEl>
                                          </p:spTgt>
                                        </p:tgtEl>
                                        <p:attrNameLst>
                                          <p:attrName>style.visibility</p:attrName>
                                        </p:attrNameLst>
                                      </p:cBhvr>
                                      <p:to>
                                        <p:strVal val="visible"/>
                                      </p:to>
                                    </p:set>
                                    <p:anim calcmode="lin" valueType="num">
                                      <p:cBhvr additive="base">
                                        <p:cTn id="37" dur="500" fill="hold"/>
                                        <p:tgtEl>
                                          <p:spTgt spid="5529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52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5299">
                                            <p:txEl>
                                              <p:pRg st="6" end="6"/>
                                            </p:txEl>
                                          </p:spTgt>
                                        </p:tgtEl>
                                        <p:attrNameLst>
                                          <p:attrName>style.visibility</p:attrName>
                                        </p:attrNameLst>
                                      </p:cBhvr>
                                      <p:to>
                                        <p:strVal val="visible"/>
                                      </p:to>
                                    </p:set>
                                    <p:anim calcmode="lin" valueType="num">
                                      <p:cBhvr additive="base">
                                        <p:cTn id="43" dur="500" fill="hold"/>
                                        <p:tgtEl>
                                          <p:spTgt spid="5529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529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5299">
                                            <p:txEl>
                                              <p:pRg st="7" end="7"/>
                                            </p:txEl>
                                          </p:spTgt>
                                        </p:tgtEl>
                                        <p:attrNameLst>
                                          <p:attrName>style.visibility</p:attrName>
                                        </p:attrNameLst>
                                      </p:cBhvr>
                                      <p:to>
                                        <p:strVal val="visible"/>
                                      </p:to>
                                    </p:set>
                                    <p:anim calcmode="lin" valueType="num">
                                      <p:cBhvr additive="base">
                                        <p:cTn id="49" dur="500" fill="hold"/>
                                        <p:tgtEl>
                                          <p:spTgt spid="5529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529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9552" y="265113"/>
            <a:ext cx="8424936" cy="787623"/>
          </a:xfrm>
        </p:spPr>
        <p:txBody>
          <a:bodyPr lIns="90488" tIns="44450" rIns="90488" bIns="44450" anchor="b">
            <a:normAutofit/>
          </a:bodyPr>
          <a:lstStyle/>
          <a:p>
            <a:pPr eaLnBrk="1" hangingPunct="1">
              <a:defRPr/>
            </a:pPr>
            <a:r>
              <a:rPr lang="en-US" dirty="0" smtClean="0">
                <a:effectLst>
                  <a:outerShdw blurRad="38100" dist="38100" dir="2700000" algn="tl">
                    <a:srgbClr val="000000">
                      <a:alpha val="43137"/>
                    </a:srgbClr>
                  </a:outerShdw>
                </a:effectLst>
              </a:rPr>
              <a:t>Capacity Decisions</a:t>
            </a:r>
            <a:endParaRPr lang="en-US" b="1" dirty="0" smtClean="0">
              <a:effectLst>
                <a:outerShdw blurRad="38100" dist="38100" dir="2700000" algn="tl">
                  <a:srgbClr val="000000">
                    <a:alpha val="43137"/>
                  </a:srgbClr>
                </a:outerShdw>
              </a:effectLst>
            </a:endParaRPr>
          </a:p>
        </p:txBody>
      </p:sp>
      <p:sp>
        <p:nvSpPr>
          <p:cNvPr id="22531" name="Rectangle 3"/>
          <p:cNvSpPr>
            <a:spLocks noGrp="1" noChangeArrowheads="1"/>
          </p:cNvSpPr>
          <p:nvPr>
            <p:ph type="body" idx="1"/>
          </p:nvPr>
        </p:nvSpPr>
        <p:spPr>
          <a:xfrm>
            <a:off x="790575" y="1219200"/>
            <a:ext cx="8181975" cy="5314950"/>
          </a:xfrm>
          <a:noFill/>
        </p:spPr>
        <p:txBody>
          <a:bodyPr lIns="90488" tIns="44450" rIns="90488" bIns="44450"/>
          <a:lstStyle/>
          <a:p>
            <a:pPr eaLnBrk="1" hangingPunct="1"/>
            <a:r>
              <a:rPr lang="en-US" dirty="0" smtClean="0"/>
              <a:t>Design capacity</a:t>
            </a:r>
          </a:p>
          <a:p>
            <a:pPr lvl="1" eaLnBrk="1" hangingPunct="1">
              <a:buSzPct val="75000"/>
            </a:pPr>
            <a:r>
              <a:rPr lang="en-US" dirty="0" smtClean="0"/>
              <a:t>Maximum capability to produce:</a:t>
            </a:r>
          </a:p>
          <a:p>
            <a:pPr marL="1051560" lvl="2" indent="-457200">
              <a:buSzPct val="75000"/>
              <a:buFont typeface="+mj-lt"/>
              <a:buAutoNum type="alphaLcPeriod"/>
            </a:pPr>
            <a:r>
              <a:rPr lang="en-US" dirty="0" smtClean="0"/>
              <a:t>Rated capacity is theoretical</a:t>
            </a:r>
          </a:p>
          <a:p>
            <a:pPr marL="1051560" lvl="2" indent="-457200">
              <a:buSzPct val="75000"/>
              <a:buFont typeface="+mj-lt"/>
              <a:buAutoNum type="alphaLcPeriod"/>
            </a:pPr>
            <a:r>
              <a:rPr lang="en-US" dirty="0" smtClean="0"/>
              <a:t>Effective capacity includes efficiency and utilization</a:t>
            </a:r>
          </a:p>
          <a:p>
            <a:pPr lvl="1" eaLnBrk="1" hangingPunct="1">
              <a:buSzPct val="75000"/>
            </a:pPr>
            <a:r>
              <a:rPr lang="en-US" dirty="0" smtClean="0"/>
              <a:t>maximum </a:t>
            </a:r>
            <a:r>
              <a:rPr lang="en-US" dirty="0" smtClean="0"/>
              <a:t>output rate or service capacity an operation, process, or facility is designed for</a:t>
            </a:r>
          </a:p>
          <a:p>
            <a:pPr eaLnBrk="1" hangingPunct="1"/>
            <a:r>
              <a:rPr lang="en-US" dirty="0" smtClean="0"/>
              <a:t>Effective capacity</a:t>
            </a:r>
          </a:p>
          <a:p>
            <a:pPr lvl="1" eaLnBrk="1" hangingPunct="1">
              <a:buSzPct val="75000"/>
            </a:pPr>
            <a:r>
              <a:rPr lang="en-US" dirty="0" smtClean="0"/>
              <a:t>Design capacity minus allowances such as personal time, maintenance, and scrap</a:t>
            </a:r>
          </a:p>
          <a:p>
            <a:pPr eaLnBrk="1" hangingPunct="1"/>
            <a:r>
              <a:rPr lang="en-US" dirty="0" smtClean="0"/>
              <a:t>Actual output</a:t>
            </a:r>
          </a:p>
          <a:p>
            <a:pPr lvl="1" eaLnBrk="1" hangingPunct="1">
              <a:buSzPct val="75000"/>
            </a:pPr>
            <a:r>
              <a:rPr lang="en-US" dirty="0" smtClean="0"/>
              <a:t>rate of output actually achieved--cannot </a:t>
            </a:r>
            <a:br>
              <a:rPr lang="en-US" dirty="0" smtClean="0"/>
            </a:br>
            <a:r>
              <a:rPr lang="en-US" dirty="0" smtClean="0"/>
              <a:t>exceed effective capacity.</a:t>
            </a:r>
          </a:p>
        </p:txBody>
      </p:sp>
      <p:sp>
        <p:nvSpPr>
          <p:cNvPr id="4" name="Date Placeholder 3"/>
          <p:cNvSpPr>
            <a:spLocks noGrp="1"/>
          </p:cNvSpPr>
          <p:nvPr>
            <p:ph type="dt" sz="half" idx="10"/>
          </p:nvPr>
        </p:nvSpPr>
        <p:spPr/>
        <p:txBody>
          <a:bodyPr/>
          <a:lstStyle/>
          <a:p>
            <a:fld id="{C19F1902-D2A5-4AC6-8045-4D7A11C1F93B}" type="datetime1">
              <a:rPr lang="en-US" smtClean="0"/>
              <a:pPr/>
              <a:t>10/1/2014</a:t>
            </a:fld>
            <a:endParaRPr lang="en-US" dirty="0"/>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6</a:t>
            </a:fld>
            <a:endParaRPr kumimoji="0" lang="en-US"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3930"/>
            <a:ext cx="3347864" cy="22363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wipe(left)">
                                      <p:cBhvr>
                                        <p:cTn id="7" dur="500"/>
                                        <p:tgtEl>
                                          <p:spTgt spid="2253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2531">
                                            <p:txEl>
                                              <p:pRg st="1" end="1"/>
                                            </p:txEl>
                                          </p:spTgt>
                                        </p:tgtEl>
                                        <p:attrNameLst>
                                          <p:attrName>style.visibility</p:attrName>
                                        </p:attrNameLst>
                                      </p:cBhvr>
                                      <p:to>
                                        <p:strVal val="visible"/>
                                      </p:to>
                                    </p:set>
                                    <p:animEffect transition="in" filter="wipe(left)">
                                      <p:cBhvr>
                                        <p:cTn id="10" dur="500"/>
                                        <p:tgtEl>
                                          <p:spTgt spid="2253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2531">
                                            <p:txEl>
                                              <p:pRg st="2" end="2"/>
                                            </p:txEl>
                                          </p:spTgt>
                                        </p:tgtEl>
                                        <p:attrNameLst>
                                          <p:attrName>style.visibility</p:attrName>
                                        </p:attrNameLst>
                                      </p:cBhvr>
                                      <p:to>
                                        <p:strVal val="visible"/>
                                      </p:to>
                                    </p:set>
                                    <p:animEffect transition="in" filter="wipe(left)">
                                      <p:cBhvr>
                                        <p:cTn id="13" dur="500"/>
                                        <p:tgtEl>
                                          <p:spTgt spid="2253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2531">
                                            <p:txEl>
                                              <p:pRg st="3" end="3"/>
                                            </p:txEl>
                                          </p:spTgt>
                                        </p:tgtEl>
                                        <p:attrNameLst>
                                          <p:attrName>style.visibility</p:attrName>
                                        </p:attrNameLst>
                                      </p:cBhvr>
                                      <p:to>
                                        <p:strVal val="visible"/>
                                      </p:to>
                                    </p:set>
                                    <p:animEffect transition="in" filter="wipe(left)">
                                      <p:cBhvr>
                                        <p:cTn id="16" dur="500"/>
                                        <p:tgtEl>
                                          <p:spTgt spid="22531">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2531">
                                            <p:txEl>
                                              <p:pRg st="4" end="4"/>
                                            </p:txEl>
                                          </p:spTgt>
                                        </p:tgtEl>
                                        <p:attrNameLst>
                                          <p:attrName>style.visibility</p:attrName>
                                        </p:attrNameLst>
                                      </p:cBhvr>
                                      <p:to>
                                        <p:strVal val="visible"/>
                                      </p:to>
                                    </p:set>
                                    <p:animEffect transition="in" filter="wipe(left)">
                                      <p:cBhvr>
                                        <p:cTn id="19" dur="500"/>
                                        <p:tgtEl>
                                          <p:spTgt spid="22531">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2531">
                                            <p:txEl>
                                              <p:pRg st="5" end="5"/>
                                            </p:txEl>
                                          </p:spTgt>
                                        </p:tgtEl>
                                        <p:attrNameLst>
                                          <p:attrName>style.visibility</p:attrName>
                                        </p:attrNameLst>
                                      </p:cBhvr>
                                      <p:to>
                                        <p:strVal val="visible"/>
                                      </p:to>
                                    </p:set>
                                    <p:animEffect transition="in" filter="wipe(left)">
                                      <p:cBhvr>
                                        <p:cTn id="24" dur="500"/>
                                        <p:tgtEl>
                                          <p:spTgt spid="22531">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22531">
                                            <p:txEl>
                                              <p:pRg st="6" end="6"/>
                                            </p:txEl>
                                          </p:spTgt>
                                        </p:tgtEl>
                                        <p:attrNameLst>
                                          <p:attrName>style.visibility</p:attrName>
                                        </p:attrNameLst>
                                      </p:cBhvr>
                                      <p:to>
                                        <p:strVal val="visible"/>
                                      </p:to>
                                    </p:set>
                                    <p:animEffect transition="in" filter="wipe(left)">
                                      <p:cBhvr>
                                        <p:cTn id="27" dur="500"/>
                                        <p:tgtEl>
                                          <p:spTgt spid="2253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531">
                                            <p:txEl>
                                              <p:pRg st="7" end="7"/>
                                            </p:txEl>
                                          </p:spTgt>
                                        </p:tgtEl>
                                        <p:attrNameLst>
                                          <p:attrName>style.visibility</p:attrName>
                                        </p:attrNameLst>
                                      </p:cBhvr>
                                      <p:to>
                                        <p:strVal val="visible"/>
                                      </p:to>
                                    </p:set>
                                    <p:animEffect transition="in" filter="wipe(left)">
                                      <p:cBhvr>
                                        <p:cTn id="32" dur="500"/>
                                        <p:tgtEl>
                                          <p:spTgt spid="22531">
                                            <p:txEl>
                                              <p:pRg st="7" end="7"/>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22531">
                                            <p:txEl>
                                              <p:pRg st="8" end="8"/>
                                            </p:txEl>
                                          </p:spTgt>
                                        </p:tgtEl>
                                        <p:attrNameLst>
                                          <p:attrName>style.visibility</p:attrName>
                                        </p:attrNameLst>
                                      </p:cBhvr>
                                      <p:to>
                                        <p:strVal val="visible"/>
                                      </p:to>
                                    </p:set>
                                    <p:animEffect transition="in" filter="wipe(left)">
                                      <p:cBhvr>
                                        <p:cTn id="35" dur="500"/>
                                        <p:tgtEl>
                                          <p:spTgt spid="2253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capacity?</a:t>
            </a:r>
            <a:endParaRPr lang="en-MY" dirty="0"/>
          </a:p>
        </p:txBody>
      </p:sp>
      <p:sp>
        <p:nvSpPr>
          <p:cNvPr id="3" name="Date Placeholder 2"/>
          <p:cNvSpPr>
            <a:spLocks noGrp="1"/>
          </p:cNvSpPr>
          <p:nvPr>
            <p:ph type="dt" sz="half" idx="10"/>
          </p:nvPr>
        </p:nvSpPr>
        <p:spPr/>
        <p:txBody>
          <a:bodyPr/>
          <a:lstStyle/>
          <a:p>
            <a:fld id="{C1F2F4CC-5FBC-4943-8D8F-0F701C7A2269}" type="datetime1">
              <a:rPr lang="en-US" smtClean="0"/>
              <a:pPr/>
              <a:t>10/1/2014</a:t>
            </a:fld>
            <a:endParaRPr lang="en-US" dirty="0"/>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7</a:t>
            </a:fld>
            <a:endParaRPr kumimoji="0" lang="en-US" dirty="0"/>
          </a:p>
        </p:txBody>
      </p:sp>
      <p:sp>
        <p:nvSpPr>
          <p:cNvPr id="6" name="Content Placeholder 5"/>
          <p:cNvSpPr>
            <a:spLocks noGrp="1"/>
          </p:cNvSpPr>
          <p:nvPr>
            <p:ph sz="quarter" idx="1"/>
          </p:nvPr>
        </p:nvSpPr>
        <p:spPr>
          <a:xfrm>
            <a:off x="457200" y="1219200"/>
            <a:ext cx="8229600" cy="4874096"/>
          </a:xfrm>
        </p:spPr>
        <p:txBody>
          <a:bodyPr>
            <a:normAutofit/>
          </a:bodyPr>
          <a:lstStyle/>
          <a:p>
            <a:r>
              <a:rPr lang="en-US" sz="2800" b="1" dirty="0" smtClean="0"/>
              <a:t>Capacity Utilization</a:t>
            </a:r>
          </a:p>
          <a:p>
            <a:pPr lvl="1"/>
            <a:r>
              <a:rPr lang="en-US" sz="2800" dirty="0" smtClean="0"/>
              <a:t>Percent of available time spent working</a:t>
            </a:r>
          </a:p>
          <a:p>
            <a:r>
              <a:rPr lang="en-US" sz="2800" b="1" dirty="0" smtClean="0"/>
              <a:t>Capacity Efficiency</a:t>
            </a:r>
          </a:p>
          <a:p>
            <a:pPr lvl="1"/>
            <a:r>
              <a:rPr lang="en-US" sz="2800" dirty="0" smtClean="0"/>
              <a:t>How well a machine or worker performs compared to a standard output level</a:t>
            </a:r>
          </a:p>
          <a:p>
            <a:r>
              <a:rPr lang="en-US" sz="2800" b="1" dirty="0" smtClean="0"/>
              <a:t>Capacity Load</a:t>
            </a:r>
          </a:p>
          <a:p>
            <a:pPr lvl="1"/>
            <a:r>
              <a:rPr lang="en-US" sz="2800" dirty="0" smtClean="0"/>
              <a:t>Standard hours of work assigned to a facility</a:t>
            </a:r>
          </a:p>
          <a:p>
            <a:r>
              <a:rPr lang="en-US" sz="2800" b="1" dirty="0" smtClean="0"/>
              <a:t>Capacity Load Percent</a:t>
            </a:r>
          </a:p>
          <a:p>
            <a:pPr lvl="1"/>
            <a:r>
              <a:rPr lang="en-US" sz="2800" dirty="0" smtClean="0"/>
              <a:t>Ratio of load to capacity</a:t>
            </a:r>
            <a:endParaRPr lang="en-MY" sz="2800" dirty="0"/>
          </a:p>
        </p:txBody>
      </p:sp>
    </p:spTree>
    <p:extLst>
      <p:ext uri="{BB962C8B-B14F-4D97-AF65-F5344CB8AC3E}">
        <p14:creationId xmlns:p14="http://schemas.microsoft.com/office/powerpoint/2010/main" val="2305803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 Requirement</a:t>
            </a:r>
            <a:endParaRPr lang="en-MY" dirty="0"/>
          </a:p>
        </p:txBody>
      </p:sp>
      <p:sp>
        <p:nvSpPr>
          <p:cNvPr id="3" name="Date Placeholder 2"/>
          <p:cNvSpPr>
            <a:spLocks noGrp="1"/>
          </p:cNvSpPr>
          <p:nvPr>
            <p:ph type="dt" sz="half" idx="10"/>
          </p:nvPr>
        </p:nvSpPr>
        <p:spPr/>
        <p:txBody>
          <a:bodyPr/>
          <a:lstStyle/>
          <a:p>
            <a:fld id="{C1F2F4CC-5FBC-4943-8D8F-0F701C7A2269}" type="datetime1">
              <a:rPr lang="en-US" smtClean="0"/>
              <a:pPr/>
              <a:t>10/1/2014</a:t>
            </a:fld>
            <a:endParaRPr lang="en-US" dirty="0"/>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8</a:t>
            </a:fld>
            <a:endParaRPr kumimoji="0"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3715563564"/>
              </p:ext>
            </p:extLst>
          </p:nvPr>
        </p:nvGraphicFramePr>
        <p:xfrm>
          <a:off x="457200" y="1219200"/>
          <a:ext cx="8229600" cy="4724400"/>
        </p:xfrm>
        <a:graphic>
          <a:graphicData uri="http://schemas.openxmlformats.org/drawingml/2006/table">
            <a:tbl>
              <a:tblPr firstRow="1" bandRow="1">
                <a:tableStyleId>{00A15C55-8517-42AA-B614-E9B94910E393}</a:tableStyleId>
              </a:tblPr>
              <a:tblGrid>
                <a:gridCol w="3394720"/>
                <a:gridCol w="4834880"/>
              </a:tblGrid>
              <a:tr h="744394">
                <a:tc>
                  <a:txBody>
                    <a:bodyPr/>
                    <a:lstStyle/>
                    <a:p>
                      <a:r>
                        <a:rPr lang="en-US" sz="2800" dirty="0" smtClean="0"/>
                        <a:t>Dimension of Demand</a:t>
                      </a:r>
                      <a:endParaRPr lang="en-MY" sz="2800" dirty="0"/>
                    </a:p>
                  </a:txBody>
                  <a:tcPr/>
                </a:tc>
                <a:tc>
                  <a:txBody>
                    <a:bodyPr/>
                    <a:lstStyle/>
                    <a:p>
                      <a:r>
                        <a:rPr lang="en-US" sz="2800" dirty="0" smtClean="0"/>
                        <a:t>Effect on capacity</a:t>
                      </a:r>
                      <a:r>
                        <a:rPr lang="en-US" sz="2800" baseline="0" dirty="0" smtClean="0"/>
                        <a:t> requirement</a:t>
                      </a:r>
                      <a:endParaRPr lang="en-MY" sz="2800" dirty="0"/>
                    </a:p>
                  </a:txBody>
                  <a:tcPr/>
                </a:tc>
              </a:tr>
              <a:tr h="744394">
                <a:tc>
                  <a:txBody>
                    <a:bodyPr/>
                    <a:lstStyle/>
                    <a:p>
                      <a:r>
                        <a:rPr lang="en-US" sz="2800" dirty="0" smtClean="0"/>
                        <a:t>Quantity</a:t>
                      </a:r>
                      <a:endParaRPr lang="en-MY" sz="2800" dirty="0"/>
                    </a:p>
                  </a:txBody>
                  <a:tcPr/>
                </a:tc>
                <a:tc>
                  <a:txBody>
                    <a:bodyPr/>
                    <a:lstStyle/>
                    <a:p>
                      <a:r>
                        <a:rPr lang="en-US" sz="2800" dirty="0" smtClean="0"/>
                        <a:t>How much capacity is needed?</a:t>
                      </a:r>
                      <a:endParaRPr lang="en-MY" sz="2800" dirty="0"/>
                    </a:p>
                  </a:txBody>
                  <a:tcPr/>
                </a:tc>
              </a:tr>
              <a:tr h="744394">
                <a:tc>
                  <a:txBody>
                    <a:bodyPr/>
                    <a:lstStyle/>
                    <a:p>
                      <a:r>
                        <a:rPr lang="en-US" sz="2800" dirty="0" smtClean="0"/>
                        <a:t>Timing</a:t>
                      </a:r>
                      <a:endParaRPr lang="en-MY" sz="2800" dirty="0"/>
                    </a:p>
                  </a:txBody>
                  <a:tcPr/>
                </a:tc>
                <a:tc>
                  <a:txBody>
                    <a:bodyPr/>
                    <a:lstStyle/>
                    <a:p>
                      <a:r>
                        <a:rPr lang="en-US" sz="2800" dirty="0" smtClean="0"/>
                        <a:t>When should capacity be available?</a:t>
                      </a:r>
                      <a:endParaRPr lang="en-MY" sz="2800" dirty="0"/>
                    </a:p>
                  </a:txBody>
                  <a:tcPr/>
                </a:tc>
              </a:tr>
              <a:tr h="744394">
                <a:tc>
                  <a:txBody>
                    <a:bodyPr/>
                    <a:lstStyle/>
                    <a:p>
                      <a:r>
                        <a:rPr lang="en-US" sz="2800" dirty="0" smtClean="0"/>
                        <a:t>Quality</a:t>
                      </a:r>
                      <a:endParaRPr lang="en-MY" sz="2800" dirty="0"/>
                    </a:p>
                  </a:txBody>
                  <a:tcPr/>
                </a:tc>
                <a:tc>
                  <a:txBody>
                    <a:bodyPr/>
                    <a:lstStyle/>
                    <a:p>
                      <a:r>
                        <a:rPr lang="en-US" sz="2800" dirty="0" smtClean="0"/>
                        <a:t>What kind of capacity is needed?</a:t>
                      </a:r>
                      <a:endParaRPr lang="en-MY" sz="2800" dirty="0"/>
                    </a:p>
                  </a:txBody>
                  <a:tcPr/>
                </a:tc>
              </a:tr>
              <a:tr h="744394">
                <a:tc>
                  <a:txBody>
                    <a:bodyPr/>
                    <a:lstStyle/>
                    <a:p>
                      <a:r>
                        <a:rPr lang="en-US" sz="2800" dirty="0" smtClean="0"/>
                        <a:t>Location</a:t>
                      </a:r>
                      <a:endParaRPr lang="en-MY" sz="2800" dirty="0"/>
                    </a:p>
                  </a:txBody>
                  <a:tcPr/>
                </a:tc>
                <a:tc>
                  <a:txBody>
                    <a:bodyPr/>
                    <a:lstStyle/>
                    <a:p>
                      <a:r>
                        <a:rPr lang="en-US" sz="2800" dirty="0" smtClean="0"/>
                        <a:t>Where should capacity be installed?</a:t>
                      </a:r>
                      <a:endParaRPr lang="en-MY" sz="2800" dirty="0"/>
                    </a:p>
                  </a:txBody>
                  <a:tcPr/>
                </a:tc>
              </a:tr>
            </a:tbl>
          </a:graphicData>
        </a:graphic>
      </p:graphicFrame>
    </p:spTree>
    <p:extLst>
      <p:ext uri="{BB962C8B-B14F-4D97-AF65-F5344CB8AC3E}">
        <p14:creationId xmlns:p14="http://schemas.microsoft.com/office/powerpoint/2010/main" val="349210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 Planning</a:t>
            </a:r>
            <a:endParaRPr lang="en-MY" dirty="0"/>
          </a:p>
        </p:txBody>
      </p:sp>
      <p:sp>
        <p:nvSpPr>
          <p:cNvPr id="3" name="Date Placeholder 2"/>
          <p:cNvSpPr>
            <a:spLocks noGrp="1"/>
          </p:cNvSpPr>
          <p:nvPr>
            <p:ph type="dt" sz="half" idx="10"/>
          </p:nvPr>
        </p:nvSpPr>
        <p:spPr/>
        <p:txBody>
          <a:bodyPr/>
          <a:lstStyle/>
          <a:p>
            <a:fld id="{C1F2F4CC-5FBC-4943-8D8F-0F701C7A2269}" type="datetime1">
              <a:rPr lang="en-US" smtClean="0"/>
              <a:pPr/>
              <a:t>10/1/2014</a:t>
            </a:fld>
            <a:endParaRPr lang="en-US" dirty="0"/>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9</a:t>
            </a:fld>
            <a:endParaRPr kumimoji="0" lang="en-US" dirty="0"/>
          </a:p>
        </p:txBody>
      </p:sp>
      <p:sp>
        <p:nvSpPr>
          <p:cNvPr id="6" name="Content Placeholder 5"/>
          <p:cNvSpPr>
            <a:spLocks noGrp="1"/>
          </p:cNvSpPr>
          <p:nvPr>
            <p:ph sz="quarter" idx="1"/>
          </p:nvPr>
        </p:nvSpPr>
        <p:spPr/>
        <p:txBody>
          <a:bodyPr>
            <a:normAutofit/>
          </a:bodyPr>
          <a:lstStyle/>
          <a:p>
            <a:r>
              <a:rPr lang="en-US" sz="2800" dirty="0" smtClean="0"/>
              <a:t>Capacity is the maximum output rate of a production or service facility</a:t>
            </a:r>
          </a:p>
          <a:p>
            <a:r>
              <a:rPr lang="en-US" sz="2800" dirty="0" smtClean="0"/>
              <a:t>Capacity planning is the process of establishing the output rate that may be needed at a facility :</a:t>
            </a:r>
          </a:p>
          <a:p>
            <a:pPr lvl="1"/>
            <a:r>
              <a:rPr lang="en-US" sz="2800" dirty="0" smtClean="0"/>
              <a:t>Capacity is usually purchased in ‘chunks’</a:t>
            </a:r>
          </a:p>
          <a:p>
            <a:pPr lvl="1"/>
            <a:r>
              <a:rPr lang="en-US" sz="2800" dirty="0" smtClean="0"/>
              <a:t>Strategic issues : how much and when to spend capital additional facility &amp; equipment</a:t>
            </a:r>
          </a:p>
          <a:p>
            <a:pPr lvl="1"/>
            <a:r>
              <a:rPr lang="en-US" sz="2800" dirty="0" smtClean="0"/>
              <a:t>Tactical issues : workforce  &amp; inventory levels, and day-to-day use of </a:t>
            </a:r>
            <a:r>
              <a:rPr lang="en-US" sz="2800" dirty="0"/>
              <a:t>e</a:t>
            </a:r>
            <a:r>
              <a:rPr lang="en-US" sz="2800" dirty="0" smtClean="0"/>
              <a:t>quipment</a:t>
            </a:r>
            <a:endParaRPr lang="en-MY" sz="2800" dirty="0"/>
          </a:p>
        </p:txBody>
      </p:sp>
    </p:spTree>
    <p:extLst>
      <p:ext uri="{BB962C8B-B14F-4D97-AF65-F5344CB8AC3E}">
        <p14:creationId xmlns:p14="http://schemas.microsoft.com/office/powerpoint/2010/main" val="8083509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2">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1809</TotalTime>
  <Words>3284</Words>
  <Application>Microsoft Office PowerPoint</Application>
  <PresentationFormat>On-screen Show (4:3)</PresentationFormat>
  <Paragraphs>606</Paragraphs>
  <Slides>44</Slides>
  <Notes>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44</vt:i4>
      </vt:variant>
    </vt:vector>
  </HeadingPairs>
  <TitlesOfParts>
    <vt:vector size="47" baseType="lpstr">
      <vt:lpstr>Origin</vt:lpstr>
      <vt:lpstr>Clip</vt:lpstr>
      <vt:lpstr>Document</vt:lpstr>
      <vt:lpstr>CAPACITY PLANNING</vt:lpstr>
      <vt:lpstr>Capacity Planning</vt:lpstr>
      <vt:lpstr>Strategic Capacity Planning</vt:lpstr>
      <vt:lpstr>Process Selection and System Design</vt:lpstr>
      <vt:lpstr>Importance of Capacity Decisions</vt:lpstr>
      <vt:lpstr>Capacity Decisions</vt:lpstr>
      <vt:lpstr>What is capacity?</vt:lpstr>
      <vt:lpstr>Capacity Requirement</vt:lpstr>
      <vt:lpstr>Capacity Planning</vt:lpstr>
      <vt:lpstr>Measuring Capacity Examples</vt:lpstr>
      <vt:lpstr>Efficiency and Utilization</vt:lpstr>
      <vt:lpstr>Efficiency/Utilization Example</vt:lpstr>
      <vt:lpstr>Determinants of Effective Capacity</vt:lpstr>
      <vt:lpstr>Table – Factors that determine effective capacity</vt:lpstr>
      <vt:lpstr>Strategy Formulation</vt:lpstr>
      <vt:lpstr>Key Decisions of Capacity Planning</vt:lpstr>
      <vt:lpstr>Steps for Capacity Planning</vt:lpstr>
      <vt:lpstr>Calculating Processing Requirements</vt:lpstr>
      <vt:lpstr>Make or Buy</vt:lpstr>
      <vt:lpstr>Developing Capacity Alternatives </vt:lpstr>
      <vt:lpstr>Economies of Scale</vt:lpstr>
      <vt:lpstr>Evaluating Alternatives</vt:lpstr>
      <vt:lpstr>Evaluating Alternatives</vt:lpstr>
      <vt:lpstr>Planning Service Capacity</vt:lpstr>
      <vt:lpstr>Evaluating Alternatives </vt:lpstr>
      <vt:lpstr>Cost-Volume Analysis</vt:lpstr>
      <vt:lpstr>Cost-Volume Analysis</vt:lpstr>
      <vt:lpstr>Cost-Volume Relationships </vt:lpstr>
      <vt:lpstr>Cost-Volume Relationships</vt:lpstr>
      <vt:lpstr>Cost-Volume Relationships</vt:lpstr>
      <vt:lpstr>Assumptions of Cost-Volume Analysis</vt:lpstr>
      <vt:lpstr>Example 2 – Cost-Volume Analysis</vt:lpstr>
      <vt:lpstr>Example 2 - Solution</vt:lpstr>
      <vt:lpstr>Example 2 - Solution</vt:lpstr>
      <vt:lpstr>Example 3 – Cost-Volume Analysis</vt:lpstr>
      <vt:lpstr>Example 3 - Solution</vt:lpstr>
      <vt:lpstr>Example 3 – Solution (cont’d)</vt:lpstr>
      <vt:lpstr>Break-Even Problem with Step Fixed Costs</vt:lpstr>
      <vt:lpstr>Break-Even Problem with Step Fixed Costs</vt:lpstr>
      <vt:lpstr>Financial Analysis</vt:lpstr>
      <vt:lpstr>CONCLUSION</vt:lpstr>
      <vt:lpstr>Exercise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CAPACITY PLANNING</dc:title>
  <dc:creator>ani maslina; Iffah</dc:creator>
  <cp:lastModifiedBy>Munchen</cp:lastModifiedBy>
  <cp:revision>96</cp:revision>
  <dcterms:created xsi:type="dcterms:W3CDTF">2010-12-21T20:00:02Z</dcterms:created>
  <dcterms:modified xsi:type="dcterms:W3CDTF">2014-10-01T07:15:48Z</dcterms:modified>
</cp:coreProperties>
</file>