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73" r:id="rId3"/>
    <p:sldId id="259" r:id="rId4"/>
    <p:sldId id="275" r:id="rId5"/>
    <p:sldId id="276" r:id="rId6"/>
    <p:sldId id="277" r:id="rId7"/>
    <p:sldId id="274" r:id="rId8"/>
    <p:sldId id="266" r:id="rId9"/>
    <p:sldId id="267" r:id="rId10"/>
    <p:sldId id="263" r:id="rId11"/>
    <p:sldId id="264" r:id="rId12"/>
    <p:sldId id="268" r:id="rId13"/>
    <p:sldId id="270" r:id="rId14"/>
    <p:sldId id="271" r:id="rId15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D89A"/>
    <a:srgbClr val="F2FDF7"/>
    <a:srgbClr val="CCCCCC"/>
    <a:srgbClr val="EFB2FF"/>
    <a:srgbClr val="5DB07D"/>
    <a:srgbClr val="A93E23"/>
    <a:srgbClr val="FFEFCC"/>
    <a:srgbClr val="FFC5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 autoAdjust="0"/>
    <p:restoredTop sz="92980" autoAdjust="0"/>
  </p:normalViewPr>
  <p:slideViewPr>
    <p:cSldViewPr snapToObjects="1">
      <p:cViewPr>
        <p:scale>
          <a:sx n="100" d="100"/>
          <a:sy n="100" d="100"/>
        </p:scale>
        <p:origin x="-666" y="132"/>
      </p:cViewPr>
      <p:guideLst>
        <p:guide orient="horz" pos="4319"/>
        <p:guide orient="horz"/>
        <p:guide orient="horz" pos="720"/>
        <p:guide orient="horz" pos="1440"/>
        <p:guide orient="horz" pos="2160"/>
        <p:guide orient="horz" pos="2880"/>
        <p:guide orient="horz" pos="3600"/>
        <p:guide pos="5759"/>
        <p:guide/>
        <p:guide pos="2160"/>
        <p:guide pos="3600"/>
        <p:guide pos="1440"/>
        <p:guide pos="4320"/>
        <p:guide pos="2880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1BE74F-3513-49A6-9461-33A127C2C7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FC2BC6-9298-4012-AF5B-942652320F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C8D37-EA55-4232-82A8-169B690DD94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CCCCCC"/>
              </a:gs>
              <a:gs pos="100000">
                <a:srgbClr val="CCCCCC">
                  <a:gamma/>
                  <a:shade val="96078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E35E1E-A0B8-4FBB-AECC-28BE4EB453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76609-01CD-409C-9000-D3D9DB25C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7C10A-D317-4915-B34F-5355F6F30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D6C116-9F20-42E2-B5A4-87180170D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14CDC2-590A-4C2F-9A2A-C9F6E2690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F6FA8-57B6-44C7-A374-967E5C9E0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2DBA-6C3E-4A46-8B51-ED37593A0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ABF2C-FD4B-43CE-9CFD-0968B8B35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40F0-C2B1-44B5-88B2-24A112831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9042E-6DFD-4E2C-BD94-B1BAED614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75BF-AC94-43B4-8324-D4B71D275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47D16-633A-4F58-BD63-C06B6FA76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D071-11FC-44C7-B54B-A97C46CA6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CCCCCC"/>
              </a:gs>
              <a:gs pos="100000">
                <a:srgbClr val="CCCCCC">
                  <a:gamma/>
                  <a:shade val="96078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87ADEC-1A18-4C18-9243-0D86FE89AA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1143000" y="1325563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5400" dirty="0" smtClean="0">
                <a:solidFill>
                  <a:schemeClr val="bg2"/>
                </a:solidFill>
                <a:latin typeface="Comic Sans MS" pitchFamily="66" charset="0"/>
              </a:rPr>
              <a:t>SOLUSI SPL</a:t>
            </a:r>
            <a:endParaRPr lang="en-US" sz="5400" dirty="0"/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2231740" y="2384884"/>
            <a:ext cx="48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dirty="0" smtClean="0">
                <a:solidFill>
                  <a:schemeClr val="tx2"/>
                </a:solidFill>
                <a:latin typeface="Comic Sans MS" pitchFamily="66" charset="0"/>
              </a:rPr>
              <a:t>Metode Dekomposisi LU,  Iterasi Jacobi &amp; Iterasi Gauss Seidel 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2149" name="Picture 101" descr="pe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72000"/>
            <a:ext cx="5865813" cy="757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>
            <p:ph idx="1"/>
          </p:nvPr>
        </p:nvGraphicFramePr>
        <p:xfrm>
          <a:off x="3347864" y="2528900"/>
          <a:ext cx="2754511" cy="1430438"/>
        </p:xfrm>
        <a:graphic>
          <a:graphicData uri="http://schemas.openxmlformats.org/presentationml/2006/ole">
            <p:oleObj spid="_x0000_s51202" name="Equation" r:id="rId4" imgW="1320480" imgH="685800" progId="Equation.DSMT4">
              <p:embed/>
            </p:oleObj>
          </a:graphicData>
        </a:graphic>
      </p:graphicFrame>
      <p:sp>
        <p:nvSpPr>
          <p:cNvPr id="11" name="Content Placeholder 8"/>
          <p:cNvSpPr txBox="1">
            <a:spLocks/>
          </p:cNvSpPr>
          <p:nvPr/>
        </p:nvSpPr>
        <p:spPr bwMode="auto">
          <a:xfrm>
            <a:off x="457200" y="1348717"/>
            <a:ext cx="8229600" cy="467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d-ID" sz="3200" kern="0" dirty="0" smtClean="0">
                <a:latin typeface="+mn-lt"/>
              </a:rPr>
              <a:t>Periksalah apakah syarat cukup sistem dominan secara diagonal dipenuhi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id-ID" sz="3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d-ID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d-ID" sz="3200" kern="0" dirty="0" smtClean="0">
                <a:latin typeface="+mn-lt"/>
              </a:rPr>
              <a:t>b.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383868" y="4185084"/>
          <a:ext cx="2754313" cy="1430338"/>
        </p:xfrm>
        <a:graphic>
          <a:graphicData uri="http://schemas.openxmlformats.org/presentationml/2006/ole">
            <p:oleObj spid="_x0000_s51203" name="Equation" r:id="rId5" imgW="132048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yang dibahas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56729"/>
            <a:ext cx="8229600" cy="3700463"/>
          </a:xfrm>
        </p:spPr>
        <p:txBody>
          <a:bodyPr/>
          <a:lstStyle/>
          <a:p>
            <a:r>
              <a:rPr lang="id-ID" dirty="0" smtClean="0"/>
              <a:t>Metode Iterasi Jacobi</a:t>
            </a:r>
          </a:p>
          <a:p>
            <a:r>
              <a:rPr lang="id-ID" dirty="0" smtClean="0"/>
              <a:t>Metode Iterasi Gauss Seidel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Jacobi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92733"/>
            <a:ext cx="8229600" cy="3700463"/>
          </a:xfrm>
        </p:spPr>
        <p:txBody>
          <a:bodyPr/>
          <a:lstStyle/>
          <a:p>
            <a:r>
              <a:rPr lang="id-ID" dirty="0" smtClean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762000" y="2564904"/>
          <a:ext cx="3714750" cy="2571750"/>
        </p:xfrm>
        <a:graphic>
          <a:graphicData uri="http://schemas.openxmlformats.org/presentationml/2006/ole">
            <p:oleObj spid="_x0000_s53251" name="Equation" r:id="rId4" imgW="2349360" imgH="1625400" progId="Equation.DSMT4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752020" y="2667248"/>
          <a:ext cx="3675062" cy="2571750"/>
        </p:xfrm>
        <a:graphic>
          <a:graphicData uri="http://schemas.openxmlformats.org/presentationml/2006/ole">
            <p:oleObj spid="_x0000_s53252" name="Equation" r:id="rId5" imgW="2323800" imgH="1625400" progId="Equation.DSMT4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364088" y="1088740"/>
          <a:ext cx="1065213" cy="1487488"/>
        </p:xfrm>
        <a:graphic>
          <a:graphicData uri="http://schemas.openxmlformats.org/presentationml/2006/ole">
            <p:oleObj spid="_x0000_s53253" name="Equation" r:id="rId6" imgW="672840" imgH="939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37270" y="2168860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ke- 1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084763" y="5085184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ke- 2</a:t>
            </a:r>
            <a:endParaRPr lang="id-ID" dirty="0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840160" y="5192713"/>
          <a:ext cx="4379912" cy="1046162"/>
        </p:xfrm>
        <a:graphic>
          <a:graphicData uri="http://schemas.openxmlformats.org/presentationml/2006/ole">
            <p:oleObj spid="_x0000_s53254" name="Equation" r:id="rId7" imgW="2768400" imgH="66024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09778" y="5606916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Secara umum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Gauss-Seidel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92733"/>
            <a:ext cx="8229600" cy="3700463"/>
          </a:xfrm>
        </p:spPr>
        <p:txBody>
          <a:bodyPr/>
          <a:lstStyle/>
          <a:p>
            <a:r>
              <a:rPr lang="id-ID" dirty="0" smtClean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792163" y="2565400"/>
          <a:ext cx="3654425" cy="2571750"/>
        </p:xfrm>
        <a:graphic>
          <a:graphicData uri="http://schemas.openxmlformats.org/presentationml/2006/ole">
            <p:oleObj spid="_x0000_s54274" name="Equation" r:id="rId4" imgW="2311200" imgH="1625400" progId="Equation.DSMT4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711700" y="2667000"/>
          <a:ext cx="3756025" cy="2571750"/>
        </p:xfrm>
        <a:graphic>
          <a:graphicData uri="http://schemas.openxmlformats.org/presentationml/2006/ole">
            <p:oleObj spid="_x0000_s54275" name="Equation" r:id="rId5" imgW="2374560" imgH="1625400" progId="Equation.DSMT4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364088" y="1088740"/>
          <a:ext cx="1065213" cy="1487488"/>
        </p:xfrm>
        <a:graphic>
          <a:graphicData uri="http://schemas.openxmlformats.org/presentationml/2006/ole">
            <p:oleObj spid="_x0000_s54276" name="Equation" r:id="rId6" imgW="672840" imgH="939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37270" y="2168860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ke- 1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084763" y="5085184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Iterasi ke- 2</a:t>
            </a:r>
            <a:endParaRPr lang="id-ID" dirty="0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827584" y="5192713"/>
          <a:ext cx="5164138" cy="1046162"/>
        </p:xfrm>
        <a:graphic>
          <a:graphicData uri="http://schemas.openxmlformats.org/presentationml/2006/ole">
            <p:oleObj spid="_x0000_s54277" name="Equation" r:id="rId7" imgW="3263760" imgH="66024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29300" y="5606916"/>
            <a:ext cx="2607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Secara umum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59394" name="Object 3"/>
          <p:cNvGraphicFramePr>
            <a:graphicFrameLocks noChangeAspect="1"/>
          </p:cNvGraphicFramePr>
          <p:nvPr/>
        </p:nvGraphicFramePr>
        <p:xfrm>
          <a:off x="2500412" y="2964284"/>
          <a:ext cx="4087812" cy="2120900"/>
        </p:xfrm>
        <a:graphic>
          <a:graphicData uri="http://schemas.openxmlformats.org/presentationml/2006/ole">
            <p:oleObj spid="_x0000_s61442" name="Equation" r:id="rId4" imgW="1714320" imgH="8888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9867" y="1417638"/>
            <a:ext cx="7558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Gunakan Iterasi Jacobi dan Iterasi Gauss Seidel untuk menyelesaikan SPL berikut ini dengan toleransi galat relatif hampiran &lt; 0.01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94"/>
          </a:xfrm>
        </p:spPr>
        <p:txBody>
          <a:bodyPr/>
          <a:lstStyle/>
          <a:p>
            <a:r>
              <a:rPr lang="id-ID" dirty="0" smtClean="0"/>
              <a:t>Metode Dekomposisi LU</a:t>
            </a:r>
            <a:endParaRPr lang="id-ID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016732"/>
            <a:ext cx="8229600" cy="3700463"/>
          </a:xfrm>
        </p:spPr>
        <p:txBody>
          <a:bodyPr/>
          <a:lstStyle/>
          <a:p>
            <a:r>
              <a:rPr lang="id-ID" sz="2800" dirty="0" smtClean="0"/>
              <a:t>Jika A matriks nonsingular, A dapat difaktorkan menjadi A= LU</a:t>
            </a:r>
          </a:p>
          <a:p>
            <a:r>
              <a:rPr lang="id-ID" sz="2800" dirty="0" smtClean="0"/>
              <a:t> </a:t>
            </a:r>
          </a:p>
          <a:p>
            <a:endParaRPr lang="id-ID" sz="2800" dirty="0" smtClean="0"/>
          </a:p>
          <a:p>
            <a:pPr>
              <a:buNone/>
            </a:pPr>
            <a:endParaRPr lang="id-ID" sz="2800" dirty="0" smtClean="0"/>
          </a:p>
          <a:p>
            <a:r>
              <a:rPr lang="id-ID" sz="2800" dirty="0" smtClean="0"/>
              <a:t>           A             =           L                       U</a:t>
            </a:r>
          </a:p>
          <a:p>
            <a:r>
              <a:rPr lang="id-ID" sz="2800" dirty="0" smtClean="0"/>
              <a:t>Ax=b   </a:t>
            </a:r>
          </a:p>
          <a:p>
            <a:r>
              <a:rPr lang="id-ID" sz="2800" dirty="0" smtClean="0"/>
              <a:t>LUx=b misalkan Ux=y sehingga </a:t>
            </a:r>
          </a:p>
          <a:p>
            <a:r>
              <a:rPr lang="id-ID" sz="2800" dirty="0" smtClean="0"/>
              <a:t>Ly=b  selesaikan y lalu substitusi ke Ux=y maka</a:t>
            </a:r>
          </a:p>
          <a:p>
            <a:r>
              <a:rPr lang="id-ID" sz="2800" dirty="0" smtClean="0"/>
              <a:t>Akan diperoleh x </a:t>
            </a:r>
          </a:p>
          <a:p>
            <a:pPr>
              <a:buNone/>
            </a:pPr>
            <a:endParaRPr lang="id-ID" sz="2800" dirty="0" smtClean="0"/>
          </a:p>
          <a:p>
            <a:endParaRPr lang="id-ID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17239" y="1808820"/>
          <a:ext cx="7715201" cy="1912643"/>
        </p:xfrm>
        <a:graphic>
          <a:graphicData uri="http://schemas.openxmlformats.org/presentationml/2006/ole">
            <p:oleObj spid="_x0000_s64514" name="Equation" r:id="rId4" imgW="430524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Dua metode memfaktorkan A=LU</a:t>
            </a:r>
            <a:endParaRPr lang="id-ID" sz="40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564741"/>
            <a:ext cx="8229600" cy="3700463"/>
          </a:xfrm>
        </p:spPr>
        <p:txBody>
          <a:bodyPr/>
          <a:lstStyle/>
          <a:p>
            <a:r>
              <a:rPr lang="id-ID" dirty="0" smtClean="0"/>
              <a:t>Metode LU Gauss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Metode reduksi Crout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Metode LU Gauss</a:t>
            </a:r>
            <a:endParaRPr lang="id-ID" sz="4000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ph idx="1"/>
          </p:nvPr>
        </p:nvGraphicFramePr>
        <p:xfrm>
          <a:off x="614363" y="1457325"/>
          <a:ext cx="7954081" cy="1888156"/>
        </p:xfrm>
        <a:graphic>
          <a:graphicData uri="http://schemas.openxmlformats.org/presentationml/2006/ole">
            <p:oleObj spid="_x0000_s65538" name="Equation" r:id="rId4" imgW="4495680" imgH="10666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568" y="334770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</a:t>
            </a:r>
            <a:r>
              <a:rPr lang="id-ID" sz="1200" dirty="0" smtClean="0"/>
              <a:t>ij</a:t>
            </a:r>
            <a:r>
              <a:rPr lang="id-ID" dirty="0" smtClean="0"/>
              <a:t>=faktor pengali pada proses eliminasi Gauss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827584" y="4149080"/>
          <a:ext cx="3564396" cy="1768996"/>
        </p:xfrm>
        <a:graphic>
          <a:graphicData uri="http://schemas.openxmlformats.org/presentationml/2006/ole">
            <p:oleObj spid="_x0000_s65539" name="Equation" r:id="rId5" imgW="1714320" imgH="850680" progId="Equation.DSMT4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5180013" y="4360863"/>
          <a:ext cx="2852737" cy="1346200"/>
        </p:xfrm>
        <a:graphic>
          <a:graphicData uri="http://schemas.openxmlformats.org/presentationml/2006/ole">
            <p:oleObj spid="_x0000_s65540" name="Equation" r:id="rId6" imgW="1371600" imgH="647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sz="4000" dirty="0" smtClean="0"/>
              <a:t>Metode Reduksi Crout</a:t>
            </a:r>
            <a:endParaRPr lang="id-ID" sz="40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564741"/>
            <a:ext cx="8229600" cy="3700463"/>
          </a:xfrm>
        </p:spPr>
        <p:txBody>
          <a:bodyPr/>
          <a:lstStyle/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50751" y="980728"/>
          <a:ext cx="3705225" cy="1241425"/>
        </p:xfrm>
        <a:graphic>
          <a:graphicData uri="http://schemas.openxmlformats.org/presentationml/2006/ole">
            <p:oleObj spid="_x0000_s100354" name="Equation" r:id="rId4" imgW="2539800" imgH="850680" progId="Equation.DSMT4">
              <p:embed/>
            </p:oleObj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323528" y="2241550"/>
          <a:ext cx="8507412" cy="1325563"/>
        </p:xfrm>
        <a:graphic>
          <a:graphicData uri="http://schemas.openxmlformats.org/presentationml/2006/ole">
            <p:oleObj spid="_x0000_s100356" name="Equation" r:id="rId5" imgW="5460840" imgH="85068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539552" y="2276872"/>
            <a:ext cx="6189501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6948264" y="2276872"/>
            <a:ext cx="1804592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423458" y="2600908"/>
            <a:ext cx="1325006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7900454" y="2924944"/>
            <a:ext cx="848010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8380040" y="3248980"/>
            <a:ext cx="368424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1240956" y="2600908"/>
            <a:ext cx="5491284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2386048" y="2924944"/>
            <a:ext cx="4346192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4355976" y="3248980"/>
            <a:ext cx="2376264" cy="32403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539552" y="2600908"/>
            <a:ext cx="673784" cy="965510"/>
          </a:xfrm>
          <a:prstGeom prst="rect">
            <a:avLst/>
          </a:prstGeom>
          <a:solidFill>
            <a:schemeClr val="tx2">
              <a:lumMod val="60000"/>
              <a:lumOff val="40000"/>
              <a:alpha val="2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1223628" y="2924944"/>
            <a:ext cx="1162420" cy="648072"/>
          </a:xfrm>
          <a:prstGeom prst="rect">
            <a:avLst/>
          </a:prstGeom>
          <a:solidFill>
            <a:schemeClr val="tx2">
              <a:lumMod val="60000"/>
              <a:lumOff val="40000"/>
              <a:alpha val="2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386048" y="3248980"/>
            <a:ext cx="1969928" cy="324036"/>
          </a:xfrm>
          <a:prstGeom prst="rect">
            <a:avLst/>
          </a:prstGeom>
          <a:solidFill>
            <a:schemeClr val="tx2">
              <a:lumMod val="60000"/>
              <a:lumOff val="40000"/>
              <a:alpha val="2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7900454" y="3248980"/>
            <a:ext cx="479586" cy="324036"/>
          </a:xfrm>
          <a:prstGeom prst="rect">
            <a:avLst/>
          </a:prstGeom>
          <a:solidFill>
            <a:schemeClr val="tx2">
              <a:lumMod val="60000"/>
              <a:lumOff val="40000"/>
              <a:alpha val="2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 24"/>
          <p:cNvSpPr/>
          <p:nvPr/>
        </p:nvSpPr>
        <p:spPr>
          <a:xfrm>
            <a:off x="7423458" y="2924944"/>
            <a:ext cx="479586" cy="648072"/>
          </a:xfrm>
          <a:prstGeom prst="rect">
            <a:avLst/>
          </a:prstGeom>
          <a:solidFill>
            <a:schemeClr val="tx2">
              <a:lumMod val="60000"/>
              <a:lumOff val="40000"/>
              <a:alpha val="2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6943872" y="2600908"/>
            <a:ext cx="479586" cy="962490"/>
          </a:xfrm>
          <a:prstGeom prst="rect">
            <a:avLst/>
          </a:prstGeom>
          <a:solidFill>
            <a:schemeClr val="tx2">
              <a:lumMod val="60000"/>
              <a:lumOff val="40000"/>
              <a:alpha val="2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03548" y="3717032"/>
          <a:ext cx="3321369" cy="324036"/>
        </p:xfrm>
        <a:graphic>
          <a:graphicData uri="http://schemas.openxmlformats.org/presentationml/2006/ole">
            <p:oleObj spid="_x0000_s100357" name="Equation" r:id="rId6" imgW="2082600" imgH="203040" progId="Equation.DSMT4">
              <p:embed/>
            </p:oleObj>
          </a:graphicData>
        </a:graphic>
      </p:graphicFrame>
      <p:sp>
        <p:nvSpPr>
          <p:cNvPr id="28" name="Rectangle 27"/>
          <p:cNvSpPr/>
          <p:nvPr/>
        </p:nvSpPr>
        <p:spPr>
          <a:xfrm>
            <a:off x="2663788" y="1023570"/>
            <a:ext cx="1620180" cy="281194"/>
          </a:xfrm>
          <a:prstGeom prst="rect">
            <a:avLst/>
          </a:prstGeom>
          <a:solidFill>
            <a:schemeClr val="accent2">
              <a:lumMod val="75000"/>
              <a:alpha val="1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1203859" y="1232756"/>
            <a:ext cx="288032" cy="960231"/>
          </a:xfrm>
          <a:prstGeom prst="rect">
            <a:avLst/>
          </a:prstGeom>
          <a:solidFill>
            <a:srgbClr val="72D89A">
              <a:alpha val="30000"/>
            </a:srgbClr>
          </a:solidFill>
          <a:ln>
            <a:solidFill>
              <a:srgbClr val="72D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896036" y="3675063"/>
          <a:ext cx="3757612" cy="330200"/>
        </p:xfrm>
        <a:graphic>
          <a:graphicData uri="http://schemas.openxmlformats.org/presentationml/2006/ole">
            <p:oleObj spid="_x0000_s100358" name="Equation" r:id="rId7" imgW="2311200" imgH="20304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39552" y="4128814"/>
          <a:ext cx="3190875" cy="668338"/>
        </p:xfrm>
        <a:graphic>
          <a:graphicData uri="http://schemas.openxmlformats.org/presentationml/2006/ole">
            <p:oleObj spid="_x0000_s100359" name="Equation" r:id="rId8" imgW="2057400" imgH="419040" progId="Equation.DSMT4">
              <p:embed/>
            </p:oleObj>
          </a:graphicData>
        </a:graphic>
      </p:graphicFrame>
      <p:sp>
        <p:nvSpPr>
          <p:cNvPr id="32" name="Rectangle 31"/>
          <p:cNvSpPr/>
          <p:nvPr/>
        </p:nvSpPr>
        <p:spPr>
          <a:xfrm>
            <a:off x="3014827" y="1304764"/>
            <a:ext cx="1269141" cy="314238"/>
          </a:xfrm>
          <a:prstGeom prst="rect">
            <a:avLst/>
          </a:prstGeom>
          <a:solidFill>
            <a:schemeClr val="accent2">
              <a:lumMod val="75000"/>
              <a:alpha val="1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4500500" y="4283616"/>
          <a:ext cx="4463988" cy="333516"/>
        </p:xfrm>
        <a:graphic>
          <a:graphicData uri="http://schemas.openxmlformats.org/presentationml/2006/ole">
            <p:oleObj spid="_x0000_s100360" name="Equation" r:id="rId9" imgW="2717640" imgH="203040" progId="Equation.DSMT4">
              <p:embed/>
            </p:oleObj>
          </a:graphicData>
        </a:graphic>
      </p:graphicFrame>
      <p:sp>
        <p:nvSpPr>
          <p:cNvPr id="33" name="Rectangle 32"/>
          <p:cNvSpPr/>
          <p:nvPr/>
        </p:nvSpPr>
        <p:spPr>
          <a:xfrm>
            <a:off x="1547664" y="1556792"/>
            <a:ext cx="288032" cy="628171"/>
          </a:xfrm>
          <a:prstGeom prst="rect">
            <a:avLst/>
          </a:prstGeom>
          <a:solidFill>
            <a:srgbClr val="72D89A">
              <a:alpha val="30000"/>
            </a:srgbClr>
          </a:solidFill>
          <a:ln>
            <a:solidFill>
              <a:srgbClr val="72D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467544" y="4905164"/>
          <a:ext cx="4917944" cy="350056"/>
        </p:xfrm>
        <a:graphic>
          <a:graphicData uri="http://schemas.openxmlformats.org/presentationml/2006/ole">
            <p:oleObj spid="_x0000_s100361" name="Equation" r:id="rId10" imgW="2933640" imgH="203040" progId="Equation.DSMT4">
              <p:embed/>
            </p:oleObj>
          </a:graphicData>
        </a:graphic>
      </p:graphicFrame>
      <p:sp>
        <p:nvSpPr>
          <p:cNvPr id="34" name="Rectangle 33"/>
          <p:cNvSpPr/>
          <p:nvPr/>
        </p:nvSpPr>
        <p:spPr>
          <a:xfrm>
            <a:off x="3455876" y="1625816"/>
            <a:ext cx="828092" cy="291016"/>
          </a:xfrm>
          <a:prstGeom prst="rect">
            <a:avLst/>
          </a:prstGeom>
          <a:solidFill>
            <a:schemeClr val="accent2">
              <a:lumMod val="75000"/>
              <a:alpha val="1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5760132" y="4915148"/>
          <a:ext cx="2958060" cy="350056"/>
        </p:xfrm>
        <a:graphic>
          <a:graphicData uri="http://schemas.openxmlformats.org/presentationml/2006/ole">
            <p:oleObj spid="_x0000_s100362" name="Equation" r:id="rId11" imgW="1714320" imgH="203040" progId="Equation.DSMT4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1943708" y="1880828"/>
            <a:ext cx="288032" cy="324036"/>
          </a:xfrm>
          <a:prstGeom prst="rect">
            <a:avLst/>
          </a:prstGeom>
          <a:solidFill>
            <a:srgbClr val="72D89A">
              <a:alpha val="30000"/>
            </a:srgbClr>
          </a:solidFill>
          <a:ln>
            <a:solidFill>
              <a:srgbClr val="72D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503548" y="5383213"/>
          <a:ext cx="3341687" cy="349250"/>
        </p:xfrm>
        <a:graphic>
          <a:graphicData uri="http://schemas.openxmlformats.org/presentationml/2006/ole">
            <p:oleObj spid="_x0000_s100363" name="Equation" r:id="rId12" imgW="1993680" imgH="203040" progId="Equation.DSMT4">
              <p:embed/>
            </p:oleObj>
          </a:graphicData>
        </a:graphic>
      </p:graphicFrame>
      <p:sp>
        <p:nvSpPr>
          <p:cNvPr id="38" name="Rectangle 37"/>
          <p:cNvSpPr/>
          <p:nvPr/>
        </p:nvSpPr>
        <p:spPr>
          <a:xfrm>
            <a:off x="3923928" y="1916832"/>
            <a:ext cx="360040" cy="255012"/>
          </a:xfrm>
          <a:prstGeom prst="rect">
            <a:avLst/>
          </a:prstGeom>
          <a:solidFill>
            <a:schemeClr val="accent2">
              <a:lumMod val="75000"/>
              <a:alpha val="1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93712" y="5733256"/>
          <a:ext cx="4325901" cy="607144"/>
        </p:xfrm>
        <a:graphic>
          <a:graphicData uri="http://schemas.openxmlformats.org/presentationml/2006/ole">
            <p:oleObj spid="_x0000_s100364" name="Equation" r:id="rId13" imgW="2895480" imgH="406080" progId="Equation.DSMT4">
              <p:embed/>
            </p:oleObj>
          </a:graphicData>
        </a:graphic>
      </p:graphicFrame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5337944" y="5323669"/>
          <a:ext cx="3338512" cy="1309687"/>
        </p:xfrm>
        <a:graphic>
          <a:graphicData uri="http://schemas.openxmlformats.org/presentationml/2006/ole">
            <p:oleObj spid="_x0000_s100365" name="Equation" r:id="rId14" imgW="2234880" imgH="876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2" grpId="0" animBg="1"/>
      <p:bldP spid="32" grpId="1" animBg="1"/>
      <p:bldP spid="33" grpId="0" animBg="1"/>
      <p:bldP spid="34" grpId="0" animBg="1"/>
      <p:bldP spid="36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Latihan</a:t>
            </a:r>
            <a:endParaRPr lang="id-ID" sz="4000" dirty="0"/>
          </a:p>
        </p:txBody>
      </p:sp>
      <p:graphicFrame>
        <p:nvGraphicFramePr>
          <p:cNvPr id="107521" name="Object 1"/>
          <p:cNvGraphicFramePr>
            <a:graphicFrameLocks noChangeAspect="1"/>
          </p:cNvGraphicFramePr>
          <p:nvPr/>
        </p:nvGraphicFramePr>
        <p:xfrm>
          <a:off x="1203859" y="2024844"/>
          <a:ext cx="3565525" cy="1768475"/>
        </p:xfrm>
        <a:graphic>
          <a:graphicData uri="http://schemas.openxmlformats.org/presentationml/2006/ole">
            <p:oleObj spid="_x0000_s107521" name="Equation" r:id="rId4" imgW="1714320" imgH="850680" progId="Equation.DSMT4">
              <p:embed/>
            </p:oleObj>
          </a:graphicData>
        </a:graphic>
      </p:graphicFrame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5436096" y="2204864"/>
          <a:ext cx="2852737" cy="1346200"/>
        </p:xfrm>
        <a:graphic>
          <a:graphicData uri="http://schemas.openxmlformats.org/presentationml/2006/ole">
            <p:oleObj spid="_x0000_s107522" name="Equation" r:id="rId5" imgW="1371600" imgH="647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Penyelesaian SPL</a:t>
            </a:r>
            <a:endParaRPr lang="id-ID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564741"/>
            <a:ext cx="8229600" cy="3700463"/>
          </a:xfrm>
        </p:spPr>
        <p:txBody>
          <a:bodyPr/>
          <a:lstStyle/>
          <a:p>
            <a:r>
              <a:rPr lang="id-ID" dirty="0" smtClean="0"/>
              <a:t>Metode Langsung : Metode Gauss dengan variasinya &amp; Dekomposisi LU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Metode Tidak Langsung/Iteratif : Metode Iterasi Jacobi &amp; Iterasi Gauss Seidel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dasar metode iterasi</a:t>
            </a:r>
            <a:endParaRPr lang="id-ID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idx="1"/>
          </p:nvPr>
        </p:nvGraphicFramePr>
        <p:xfrm>
          <a:off x="935596" y="1513951"/>
          <a:ext cx="3455702" cy="1843041"/>
        </p:xfrm>
        <a:graphic>
          <a:graphicData uri="http://schemas.openxmlformats.org/presentationml/2006/ole">
            <p:oleObj spid="_x0000_s28674" name="Equation" r:id="rId4" imgW="1714320" imgH="91440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385888" y="3405188"/>
          <a:ext cx="2281237" cy="455612"/>
        </p:xfrm>
        <a:graphic>
          <a:graphicData uri="http://schemas.openxmlformats.org/presentationml/2006/ole">
            <p:oleObj spid="_x0000_s28675" name="Equation" r:id="rId5" imgW="1143000" imgH="2286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719638" y="1362075"/>
          <a:ext cx="3916362" cy="2571750"/>
        </p:xfrm>
        <a:graphic>
          <a:graphicData uri="http://schemas.openxmlformats.org/presentationml/2006/ole">
            <p:oleObj spid="_x0000_s28676" name="Equation" r:id="rId6" imgW="2476440" imgH="16254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932040" y="4065588"/>
          <a:ext cx="1188950" cy="327410"/>
        </p:xfrm>
        <a:graphic>
          <a:graphicData uri="http://schemas.openxmlformats.org/presentationml/2006/ole">
            <p:oleObj spid="_x0000_s28677" name="Equation" r:id="rId7" imgW="736560" imgH="20304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5068" y="3933056"/>
            <a:ext cx="261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Dengan tebakan awal untuk x </a:t>
            </a:r>
            <a:endParaRPr lang="id-ID" dirty="0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511660" y="4257092"/>
          <a:ext cx="1066800" cy="1512888"/>
        </p:xfrm>
        <a:graphic>
          <a:graphicData uri="http://schemas.openxmlformats.org/presentationml/2006/ole">
            <p:oleObj spid="_x0000_s28678" name="Equation" r:id="rId8" imgW="660240" imgH="9396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419872" y="4579387"/>
            <a:ext cx="5173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Hentikan kondisi pada saat  </a:t>
            </a:r>
            <a:endParaRPr lang="id-ID" dirty="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527884" y="5049180"/>
          <a:ext cx="4284663" cy="777875"/>
        </p:xfrm>
        <a:graphic>
          <a:graphicData uri="http://schemas.openxmlformats.org/presentationml/2006/ole">
            <p:oleObj spid="_x0000_s28679" name="Equation" r:id="rId9" imgW="26542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493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 rot="-1768185">
            <a:off x="8229600" y="1524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 rot="-1768185">
            <a:off x="457200" y="5257800"/>
            <a:ext cx="457200" cy="1447800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 rot="1768185" flipH="1">
            <a:off x="8342313" y="5418138"/>
            <a:ext cx="457200" cy="1296987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1768185" flipH="1">
            <a:off x="457200" y="152400"/>
            <a:ext cx="457200" cy="1296988"/>
          </a:xfrm>
          <a:prstGeom prst="rect">
            <a:avLst/>
          </a:pr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Cukup Iterasi Konvergen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48717"/>
            <a:ext cx="8229600" cy="712131"/>
          </a:xfrm>
        </p:spPr>
        <p:txBody>
          <a:bodyPr/>
          <a:lstStyle/>
          <a:p>
            <a:r>
              <a:rPr lang="id-ID" dirty="0" smtClean="0"/>
              <a:t>Sistem Dominan Secara Diagonal yaitu</a:t>
            </a:r>
            <a:endParaRPr lang="id-ID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636353" y="1925639"/>
          <a:ext cx="3879863" cy="944145"/>
        </p:xfrm>
        <a:graphic>
          <a:graphicData uri="http://schemas.openxmlformats.org/presentationml/2006/ole">
            <p:oleObj spid="_x0000_s29698" name="Equation" r:id="rId4" imgW="1828800" imgH="444240" progId="Equation.DSMT4">
              <p:embed/>
            </p:oleObj>
          </a:graphicData>
        </a:graphic>
      </p:graphicFrame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518864" y="2960948"/>
            <a:ext cx="82296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d-ID" sz="3200" kern="0" dirty="0" smtClean="0">
                <a:latin typeface="+mn-lt"/>
              </a:rPr>
              <a:t>Jika syarat ini dipenuhi maka cukup untuk menjamin kekonvergenan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Namun tebakan awal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terlalu jauh dari solusi sejati dapat menyebabkan iterasi divergen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FF0000"/>
      </a:dk2>
      <a:lt2>
        <a:srgbClr val="666666"/>
      </a:lt2>
      <a:accent1>
        <a:srgbClr val="FF0080"/>
      </a:accent1>
      <a:accent2>
        <a:srgbClr val="66CCFF"/>
      </a:accent2>
      <a:accent3>
        <a:srgbClr val="FFFFFF"/>
      </a:accent3>
      <a:accent4>
        <a:srgbClr val="404040"/>
      </a:accent4>
      <a:accent5>
        <a:srgbClr val="FFAAC0"/>
      </a:accent5>
      <a:accent6>
        <a:srgbClr val="5CB9E7"/>
      </a:accent6>
      <a:hlink>
        <a:srgbClr val="FF0000"/>
      </a:hlink>
      <a:folHlink>
        <a:srgbClr val="4C4C4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227</Words>
  <Application>Microsoft Office PowerPoint</Application>
  <PresentationFormat>On-screen Show (4:3)</PresentationFormat>
  <Paragraphs>67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Equation</vt:lpstr>
      <vt:lpstr>MathType 6.0 Equation</vt:lpstr>
      <vt:lpstr>Slide 1</vt:lpstr>
      <vt:lpstr>Metode Dekomposisi LU</vt:lpstr>
      <vt:lpstr>Dua metode memfaktorkan A=LU</vt:lpstr>
      <vt:lpstr>Metode LU Gauss</vt:lpstr>
      <vt:lpstr>Metode Reduksi Crout</vt:lpstr>
      <vt:lpstr>Latihan</vt:lpstr>
      <vt:lpstr>Metode Penyelesaian SPL</vt:lpstr>
      <vt:lpstr>Konsep dasar metode iterasi</vt:lpstr>
      <vt:lpstr>Syarat Cukup Iterasi Konvergen</vt:lpstr>
      <vt:lpstr>Contoh</vt:lpstr>
      <vt:lpstr>Metode Iterasi yang dibahas</vt:lpstr>
      <vt:lpstr>Metode Iterasi Jacobi</vt:lpstr>
      <vt:lpstr>Metode Iterasi Gauss-Seidel</vt:lpstr>
      <vt:lpstr>Latihan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and pen template</dc:title>
  <dc:creator>Presentation Magazine</dc:creator>
  <cp:lastModifiedBy>Edna</cp:lastModifiedBy>
  <cp:revision>156</cp:revision>
  <dcterms:modified xsi:type="dcterms:W3CDTF">2016-03-28T22:27:33Z</dcterms:modified>
</cp:coreProperties>
</file>