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9" r:id="rId5"/>
    <p:sldId id="261" r:id="rId6"/>
    <p:sldId id="280" r:id="rId7"/>
    <p:sldId id="266" r:id="rId8"/>
    <p:sldId id="277" r:id="rId9"/>
    <p:sldId id="258" r:id="rId10"/>
    <p:sldId id="265" r:id="rId11"/>
    <p:sldId id="264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62" r:id="rId20"/>
    <p:sldId id="267" r:id="rId21"/>
    <p:sldId id="268" r:id="rId22"/>
    <p:sldId id="263" r:id="rId23"/>
    <p:sldId id="269" r:id="rId24"/>
    <p:sldId id="278" r:id="rId25"/>
    <p:sldId id="279" r:id="rId2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February 29, 2016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February 29,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February 29,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February 29,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February 29,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February 29,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February 29,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February 29,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February 29,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February 29, 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February 29,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February 29,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772400" cy="704850"/>
          </a:xfrm>
        </p:spPr>
        <p:txBody>
          <a:bodyPr/>
          <a:lstStyle/>
          <a:p>
            <a:r>
              <a:rPr lang="id-ID" b="1" dirty="0" smtClean="0"/>
              <a:t>KEAMANAN SISTEM INFORMASI</a:t>
            </a:r>
            <a:endParaRPr lang="id-ID" b="1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00034" y="5357826"/>
            <a:ext cx="7772400" cy="1285884"/>
          </a:xfrm>
        </p:spPr>
        <p:txBody>
          <a:bodyPr/>
          <a:lstStyle/>
          <a:p>
            <a:endParaRPr lang="id-ID" sz="2000" dirty="0" smtClean="0"/>
          </a:p>
          <a:p>
            <a:endParaRPr lang="id-ID" dirty="0"/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642910" y="1571612"/>
            <a:ext cx="777240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d-ID" sz="2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d-ID" sz="2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d-ID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7315200" cy="715963"/>
          </a:xfrm>
        </p:spPr>
        <p:txBody>
          <a:bodyPr/>
          <a:lstStyle/>
          <a:p>
            <a:r>
              <a:rPr lang="id-ID" dirty="0" smtClean="0"/>
              <a:t>Risiko Kemanan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42910" y="1928802"/>
            <a:ext cx="8001056" cy="450059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Assets (aset):</a:t>
            </a:r>
            <a:br>
              <a:rPr lang="id-ID" sz="2800" dirty="0" smtClean="0"/>
            </a:br>
            <a:r>
              <a:rPr lang="id-ID" sz="2400" dirty="0" smtClean="0"/>
              <a:t>hardware, software, dokumentasi, data, komunikasi, lingkungan, manusia</a:t>
            </a:r>
            <a:endParaRPr lang="id-ID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Threats (ancaman):</a:t>
            </a:r>
            <a:br>
              <a:rPr lang="id-ID" sz="2800" dirty="0" smtClean="0"/>
            </a:br>
            <a:r>
              <a:rPr lang="id-ID" sz="2400" dirty="0" smtClean="0"/>
              <a:t>pemakai (users), teroris, kecelakaan, crackers, penjahat kriminal, bencana alam, intel, dsb.</a:t>
            </a:r>
            <a:endParaRPr lang="id-ID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Vulnerabilities (kelemahan):</a:t>
            </a:r>
            <a:br>
              <a:rPr lang="id-ID" sz="2800" dirty="0" smtClean="0"/>
            </a:br>
            <a:r>
              <a:rPr lang="id-ID" sz="2400" dirty="0" smtClean="0"/>
              <a:t>software/hardware bugs, unathorized users, print out, keteledoran, dsb</a:t>
            </a:r>
            <a:r>
              <a:rPr lang="id-ID" sz="2800" dirty="0" smtClean="0"/>
              <a:t>.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7315200" cy="715963"/>
          </a:xfrm>
        </p:spPr>
        <p:txBody>
          <a:bodyPr/>
          <a:lstStyle/>
          <a:p>
            <a:r>
              <a:rPr lang="id-ID" dirty="0" smtClean="0"/>
              <a:t>Aspek Keamanan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2000240"/>
            <a:ext cx="7643866" cy="42672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id-ID" sz="2800" dirty="0" smtClean="0"/>
              <a:t>	</a:t>
            </a:r>
            <a:r>
              <a:rPr lang="en-US" dirty="0" err="1" smtClean="0"/>
              <a:t>Menurut</a:t>
            </a:r>
            <a:r>
              <a:rPr lang="en-US" dirty="0" smtClean="0"/>
              <a:t> S. </a:t>
            </a:r>
            <a:r>
              <a:rPr lang="en-US" dirty="0" err="1" smtClean="0"/>
              <a:t>Garfinkel</a:t>
            </a:r>
            <a:r>
              <a:rPr lang="en-US" dirty="0" smtClean="0"/>
              <a:t>,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id-ID" dirty="0" smtClean="0"/>
              <a:t> </a:t>
            </a:r>
            <a:r>
              <a:rPr lang="en-US" dirty="0" err="1" smtClean="0"/>
              <a:t>meliputi</a:t>
            </a:r>
            <a:r>
              <a:rPr lang="id-ID" dirty="0" smtClean="0"/>
              <a:t>:</a:t>
            </a:r>
            <a:endParaRPr lang="en-US" dirty="0" smtClean="0"/>
          </a:p>
          <a:p>
            <a:r>
              <a:rPr lang="id-ID" sz="2800" dirty="0" smtClean="0"/>
              <a:t>Confidentiality/ </a:t>
            </a:r>
            <a:r>
              <a:rPr lang="en-US" sz="2800" dirty="0" smtClean="0"/>
              <a:t>Privacy</a:t>
            </a:r>
          </a:p>
          <a:p>
            <a:r>
              <a:rPr lang="en-US" sz="2800" dirty="0" smtClean="0"/>
              <a:t>Integrity</a:t>
            </a:r>
          </a:p>
          <a:p>
            <a:r>
              <a:rPr lang="en-US" sz="2800" dirty="0" smtClean="0"/>
              <a:t>Availability</a:t>
            </a:r>
          </a:p>
          <a:p>
            <a:r>
              <a:rPr lang="en-US" sz="2800" dirty="0" smtClean="0"/>
              <a:t>Authentication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7315200" cy="715963"/>
          </a:xfrm>
        </p:spPr>
        <p:txBody>
          <a:bodyPr/>
          <a:lstStyle/>
          <a:p>
            <a:r>
              <a:rPr lang="id-ID" dirty="0" smtClean="0"/>
              <a:t>Confidentiality/ Privacy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42910" y="2000240"/>
            <a:ext cx="7643866" cy="4267200"/>
          </a:xfrm>
        </p:spPr>
        <p:txBody>
          <a:bodyPr/>
          <a:lstStyle/>
          <a:p>
            <a:r>
              <a:rPr lang="id-ID" sz="2800" i="1" dirty="0" smtClean="0"/>
              <a:t>Privacy</a:t>
            </a:r>
            <a:r>
              <a:rPr lang="id-ID" sz="2800" dirty="0" smtClean="0"/>
              <a:t> berhubungan dengan data yang pribadi sedangkan </a:t>
            </a:r>
            <a:r>
              <a:rPr lang="id-ID" sz="2800" i="1" dirty="0" smtClean="0"/>
              <a:t>confidentiality</a:t>
            </a:r>
            <a:r>
              <a:rPr lang="id-ID" sz="2800" dirty="0" smtClean="0"/>
              <a:t> biasanya berhubungan dengan data yang diberikan </a:t>
            </a:r>
            <a:r>
              <a:rPr lang="fi-FI" sz="2800" dirty="0" smtClean="0"/>
              <a:t>ke pihak lain</a:t>
            </a:r>
            <a:r>
              <a:rPr lang="id-ID" sz="2800" dirty="0" smtClean="0"/>
              <a:t> </a:t>
            </a:r>
            <a:r>
              <a:rPr lang="fi-FI" sz="2800" dirty="0" smtClean="0"/>
              <a:t>untuk keperluan tertentu</a:t>
            </a:r>
            <a:r>
              <a:rPr lang="id-ID" sz="2800" dirty="0" smtClean="0"/>
              <a:t>.</a:t>
            </a:r>
          </a:p>
          <a:p>
            <a:r>
              <a:rPr lang="id-ID" sz="2800" dirty="0" smtClean="0"/>
              <a:t>Confidentiality menjamin perlindungan terhadap akses informasi.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7315200" cy="715963"/>
          </a:xfrm>
        </p:spPr>
        <p:txBody>
          <a:bodyPr/>
          <a:lstStyle/>
          <a:p>
            <a:r>
              <a:rPr lang="id-ID" dirty="0" smtClean="0"/>
              <a:t>Confidentiality/ Privacy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42910" y="2000240"/>
            <a:ext cx="7643866" cy="4267200"/>
          </a:xfrm>
        </p:spPr>
        <p:txBody>
          <a:bodyPr/>
          <a:lstStyle/>
          <a:p>
            <a:r>
              <a:rPr lang="sv-SE" sz="2800" dirty="0" smtClean="0"/>
              <a:t>Serangan terhadap aspek privacy misalnya adalah usaha untuk</a:t>
            </a:r>
            <a:r>
              <a:rPr lang="id-ID" sz="2800" dirty="0" smtClean="0"/>
              <a:t> melakukan penyadapan (dengan program </a:t>
            </a:r>
            <a:r>
              <a:rPr lang="id-ID" sz="2800" i="1" dirty="0" smtClean="0"/>
              <a:t>sniffer).</a:t>
            </a:r>
          </a:p>
          <a:p>
            <a:endParaRPr lang="id-ID" sz="2800" i="1" dirty="0" smtClean="0"/>
          </a:p>
          <a:p>
            <a:r>
              <a:rPr lang="id-ID" sz="2800" dirty="0" smtClean="0"/>
              <a:t>Usaha yang dapat dilakukan untuk meningkatkan privacy dan confidentiality adalah dengan menggunakan teknologi kriptografi.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7315200" cy="715963"/>
          </a:xfrm>
        </p:spPr>
        <p:txBody>
          <a:bodyPr/>
          <a:lstStyle/>
          <a:p>
            <a:r>
              <a:rPr lang="id-ID" dirty="0" smtClean="0"/>
              <a:t>Integrity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42910" y="2000240"/>
            <a:ext cx="7643866" cy="4267200"/>
          </a:xfrm>
        </p:spPr>
        <p:txBody>
          <a:bodyPr/>
          <a:lstStyle/>
          <a:p>
            <a:r>
              <a:rPr lang="en-US" sz="2800" dirty="0" err="1" smtClean="0"/>
              <a:t>Integritas</a:t>
            </a:r>
            <a:r>
              <a:rPr lang="en-US" sz="2800" dirty="0" smtClean="0"/>
              <a:t> </a:t>
            </a:r>
            <a:r>
              <a:rPr lang="en-US" sz="2800" dirty="0" err="1" smtClean="0"/>
              <a:t>menjamin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diubah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tetap</a:t>
            </a:r>
            <a:r>
              <a:rPr lang="en-US" sz="2800" dirty="0" smtClean="0"/>
              <a:t> </a:t>
            </a:r>
            <a:r>
              <a:rPr lang="en-US" sz="2800" dirty="0" err="1" smtClean="0"/>
              <a:t>konsisten</a:t>
            </a:r>
            <a:r>
              <a:rPr lang="id-ID" sz="2800" dirty="0" smtClean="0"/>
              <a:t>.</a:t>
            </a:r>
          </a:p>
          <a:p>
            <a:endParaRPr lang="id-ID" sz="2800" dirty="0" smtClean="0"/>
          </a:p>
          <a:p>
            <a:r>
              <a:rPr lang="id-ID" sz="2800" dirty="0" smtClean="0"/>
              <a:t>Serangan yang dapat terjadi berasal dari virus, trojan, atau user yang mengubah informasi tanpa izin.</a:t>
            </a:r>
          </a:p>
          <a:p>
            <a:endParaRPr lang="id-ID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7315200" cy="715963"/>
          </a:xfrm>
        </p:spPr>
        <p:txBody>
          <a:bodyPr/>
          <a:lstStyle/>
          <a:p>
            <a:r>
              <a:rPr lang="id-ID" dirty="0" smtClean="0"/>
              <a:t>Availability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42910" y="2000240"/>
            <a:ext cx="7643866" cy="4267200"/>
          </a:xfrm>
        </p:spPr>
        <p:txBody>
          <a:bodyPr/>
          <a:lstStyle/>
          <a:p>
            <a:r>
              <a:rPr lang="en-US" sz="2400" dirty="0" err="1" smtClean="0"/>
              <a:t>Ketersediaan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menjamin</a:t>
            </a:r>
            <a:r>
              <a:rPr lang="en-US" sz="2400" dirty="0" smtClean="0"/>
              <a:t> </a:t>
            </a:r>
            <a:r>
              <a:rPr lang="en-US" sz="2400" dirty="0" err="1" smtClean="0"/>
              <a:t>kesiapan</a:t>
            </a:r>
            <a:r>
              <a:rPr lang="en-US" sz="2400" dirty="0" smtClean="0"/>
              <a:t> </a:t>
            </a:r>
            <a:r>
              <a:rPr lang="en-US" sz="2400" dirty="0" err="1" smtClean="0"/>
              <a:t>akses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id-ID" sz="2400" dirty="0" smtClean="0"/>
              <a:t>.</a:t>
            </a:r>
          </a:p>
          <a:p>
            <a:endParaRPr lang="id-ID" sz="2400" dirty="0" smtClean="0"/>
          </a:p>
          <a:p>
            <a:r>
              <a:rPr lang="id-ID" sz="2400" dirty="0" smtClean="0"/>
              <a:t>Sistem informasi yang diserang dapat menghambat atau meniadakan akses ke informasi.</a:t>
            </a:r>
          </a:p>
          <a:p>
            <a:endParaRPr lang="id-ID" sz="2400" dirty="0" smtClean="0"/>
          </a:p>
          <a:p>
            <a:r>
              <a:rPr lang="id-ID" sz="2400" dirty="0" smtClean="0"/>
              <a:t>Contoh serangan yang sering disebut  “</a:t>
            </a:r>
            <a:r>
              <a:rPr lang="id-ID" sz="2400" i="1" dirty="0" smtClean="0"/>
              <a:t>denial of service attack” (DoS attack), </a:t>
            </a:r>
            <a:r>
              <a:rPr lang="id-ID" sz="2400" dirty="0" smtClean="0"/>
              <a:t>dimana server dikirimi permintaan palsu yang bertubi-tubi sehingga tidak dapat melayani permintaan </a:t>
            </a:r>
            <a:r>
              <a:rPr lang="en-US" sz="2400" dirty="0" smtClean="0"/>
              <a:t>lain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bahkan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i="1" dirty="0" smtClean="0"/>
              <a:t>down, hang, crash.</a:t>
            </a:r>
            <a:endParaRPr lang="en-US" sz="2400" dirty="0" smtClean="0"/>
          </a:p>
          <a:p>
            <a:pPr>
              <a:buNone/>
            </a:pPr>
            <a:endParaRPr lang="id-ID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7315200" cy="715963"/>
          </a:xfrm>
        </p:spPr>
        <p:txBody>
          <a:bodyPr/>
          <a:lstStyle/>
          <a:p>
            <a:r>
              <a:rPr lang="id-ID" dirty="0" smtClean="0"/>
              <a:t>Authentication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42910" y="2000240"/>
            <a:ext cx="7643866" cy="4267200"/>
          </a:xfrm>
        </p:spPr>
        <p:txBody>
          <a:bodyPr/>
          <a:lstStyle/>
          <a:p>
            <a:r>
              <a:rPr lang="id-ID" sz="2400" dirty="0" smtClean="0"/>
              <a:t>Autentikasi</a:t>
            </a:r>
            <a:r>
              <a:rPr lang="en-US" sz="2400" dirty="0" smtClean="0"/>
              <a:t> </a:t>
            </a:r>
            <a:r>
              <a:rPr lang="en-US" sz="2400" dirty="0" err="1" smtClean="0"/>
              <a:t>menjamin</a:t>
            </a:r>
            <a:r>
              <a:rPr lang="en-US" sz="2400" dirty="0" smtClean="0"/>
              <a:t> </a:t>
            </a:r>
            <a:r>
              <a:rPr lang="id-ID" sz="2400" dirty="0" smtClean="0"/>
              <a:t>bahwa informasi yang diterima asli, atau orang yang mengakses atau memberikan informasi adalah pihak yang berhak.</a:t>
            </a:r>
          </a:p>
          <a:p>
            <a:endParaRPr lang="id-ID" sz="2400" dirty="0" smtClean="0"/>
          </a:p>
          <a:p>
            <a:r>
              <a:rPr lang="id-ID" sz="2400" dirty="0" smtClean="0"/>
              <a:t>pengguna harus menunjukkan bukti bahwa memang dia adalah pengguna yang sah, misalnya dengan menggunakan password, biometric (ciri-ciri khas), dan sejenisnya.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7315200" cy="715963"/>
          </a:xfrm>
        </p:spPr>
        <p:txBody>
          <a:bodyPr/>
          <a:lstStyle/>
          <a:p>
            <a:r>
              <a:rPr lang="id-ID" dirty="0" smtClean="0"/>
              <a:t>Access Control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42910" y="2000240"/>
            <a:ext cx="8072494" cy="4267200"/>
          </a:xfrm>
        </p:spPr>
        <p:txBody>
          <a:bodyPr/>
          <a:lstStyle/>
          <a:p>
            <a:r>
              <a:rPr lang="sv-SE" sz="2800" dirty="0" smtClean="0"/>
              <a:t>Aspek ini berhubungan dengan cara pengaturan akses kepada</a:t>
            </a:r>
            <a:r>
              <a:rPr lang="id-ID" sz="2800" dirty="0" smtClean="0"/>
              <a:t> informasi, berhubungan dengan masalah authentication dan privacy.</a:t>
            </a:r>
          </a:p>
          <a:p>
            <a:endParaRPr lang="id-ID" sz="2400" dirty="0" smtClean="0"/>
          </a:p>
          <a:p>
            <a:r>
              <a:rPr lang="id-ID" sz="2800" dirty="0" smtClean="0"/>
              <a:t>Dilakukan dengan menggunakan kombinasi userid/password atau dengan menggunakan mekanisme lain.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7315200" cy="715963"/>
          </a:xfrm>
        </p:spPr>
        <p:txBody>
          <a:bodyPr/>
          <a:lstStyle/>
          <a:p>
            <a:r>
              <a:rPr lang="id-ID" dirty="0" smtClean="0"/>
              <a:t>Non-repudiation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42910" y="2000240"/>
            <a:ext cx="7643866" cy="4267200"/>
          </a:xfrm>
        </p:spPr>
        <p:txBody>
          <a:bodyPr/>
          <a:lstStyle/>
          <a:p>
            <a:r>
              <a:rPr lang="id-ID" sz="2800" dirty="0" smtClean="0"/>
              <a:t>Aspek ini menjaga agar seseorang tidak dapat menyangkal telah melakukan sebuah transaksi.</a:t>
            </a:r>
          </a:p>
          <a:p>
            <a:endParaRPr lang="id-ID" sz="2800" dirty="0" smtClean="0"/>
          </a:p>
          <a:p>
            <a:r>
              <a:rPr lang="id-ID" sz="2800" dirty="0" smtClean="0"/>
              <a:t>Penggunaan digital signature dan teknologi kriptografi secara umum dapat menjaga aspek ini.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315200" cy="715963"/>
          </a:xfrm>
        </p:spPr>
        <p:txBody>
          <a:bodyPr/>
          <a:lstStyle/>
          <a:p>
            <a:r>
              <a:rPr lang="id-ID" dirty="0" smtClean="0"/>
              <a:t>Masalah Keamanan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857364"/>
            <a:ext cx="7929618" cy="4267200"/>
          </a:xfrm>
        </p:spPr>
        <p:txBody>
          <a:bodyPr/>
          <a:lstStyle/>
          <a:p>
            <a:r>
              <a:rPr lang="id-ID" sz="2800" dirty="0" smtClean="0"/>
              <a:t>Beberapa web site Indonesia sudah dijebol dan daftarnya (beserta contoh halaman yang sudah dijebol) dapat dilihat di koleksi http://www.2600.com</a:t>
            </a:r>
          </a:p>
          <a:p>
            <a:endParaRPr lang="id-ID" sz="2800" dirty="0" smtClean="0"/>
          </a:p>
          <a:p>
            <a:r>
              <a:rPr lang="id-ID" sz="2800" dirty="0" smtClean="0"/>
              <a:t>Meningkatnya kemampuan pemakai di bidang komputer sehingga mulai banyak pemakai yang mencoba-coba bermain atau membongkar sistem yang digunakannya.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7315200" cy="715963"/>
          </a:xfrm>
        </p:spPr>
        <p:txBody>
          <a:bodyPr/>
          <a:lstStyle/>
          <a:p>
            <a:r>
              <a:rPr lang="id-ID" dirty="0" smtClean="0"/>
              <a:t>Pendahuluan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785926"/>
            <a:ext cx="7929618" cy="4267200"/>
          </a:xfrm>
        </p:spPr>
        <p:txBody>
          <a:bodyPr/>
          <a:lstStyle/>
          <a:p>
            <a:r>
              <a:rPr lang="id-ID" sz="3600" b="1" dirty="0" smtClean="0"/>
              <a:t>Sistem Informasi</a:t>
            </a:r>
          </a:p>
          <a:p>
            <a:endParaRPr lang="id-ID" dirty="0" smtClean="0"/>
          </a:p>
          <a:p>
            <a:pPr lvl="0">
              <a:buNone/>
            </a:pPr>
            <a:r>
              <a:rPr lang="id-ID" dirty="0" smtClean="0">
                <a:solidFill>
                  <a:schemeClr val="accent4"/>
                </a:solidFill>
              </a:rPr>
              <a:t>	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Ward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, J. </a:t>
            </a:r>
            <a:r>
              <a:rPr lang="en-US" dirty="0" err="1">
                <a:solidFill>
                  <a:schemeClr val="bg2">
                    <a:lumMod val="75000"/>
                  </a:schemeClr>
                </a:solidFill>
              </a:rPr>
              <a:t>dan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75000"/>
                  </a:schemeClr>
                </a:solidFill>
              </a:rPr>
              <a:t>Peppard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, J. (2003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)</a:t>
            </a:r>
            <a:endParaRPr lang="id-ID" dirty="0">
              <a:solidFill>
                <a:schemeClr val="bg2">
                  <a:lumMod val="75000"/>
                </a:schemeClr>
              </a:solidFill>
            </a:endParaRPr>
          </a:p>
          <a:p>
            <a:pPr lvl="0">
              <a:buNone/>
            </a:pPr>
            <a:r>
              <a:rPr lang="id-ID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“Information systems as the means by which people and organizations, utilizing technology, gather, process, store, use and disseminate information”</a:t>
            </a:r>
            <a:endParaRPr lang="en-US" sz="2800" dirty="0" smtClean="0"/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315200" cy="715963"/>
          </a:xfrm>
        </p:spPr>
        <p:txBody>
          <a:bodyPr/>
          <a:lstStyle/>
          <a:p>
            <a:r>
              <a:rPr lang="id-ID" dirty="0" smtClean="0"/>
              <a:t>Masalah Keamanan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14348" y="1857364"/>
            <a:ext cx="7929618" cy="4267200"/>
          </a:xfrm>
        </p:spPr>
        <p:txBody>
          <a:bodyPr/>
          <a:lstStyle/>
          <a:p>
            <a:endParaRPr lang="id-ID" sz="2800" dirty="0"/>
          </a:p>
        </p:txBody>
      </p:sp>
      <p:pic>
        <p:nvPicPr>
          <p:cNvPr id="1026" name="Picture 2" descr="C:\Users\7 Ultimate\Downloads\hacker-situs-presiden-sby-130110b.jpg"/>
          <p:cNvPicPr>
            <a:picLocks noChangeAspect="1" noChangeArrowheads="1"/>
          </p:cNvPicPr>
          <p:nvPr/>
        </p:nvPicPr>
        <p:blipFill>
          <a:blip r:embed="rId2"/>
          <a:srcRect b="5556"/>
          <a:stretch>
            <a:fillRect/>
          </a:stretch>
        </p:blipFill>
        <p:spPr bwMode="auto">
          <a:xfrm>
            <a:off x="1785918" y="2000240"/>
            <a:ext cx="6960321" cy="3643338"/>
          </a:xfrm>
          <a:prstGeom prst="rect">
            <a:avLst/>
          </a:prstGeom>
          <a:noFill/>
        </p:spPr>
      </p:pic>
      <p:pic>
        <p:nvPicPr>
          <p:cNvPr id="1027" name="Picture 3" descr="C:\Users\7 Ultimate\Downloads\indonesian-hacker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500306"/>
            <a:ext cx="2643206" cy="17709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315200" cy="715963"/>
          </a:xfrm>
        </p:spPr>
        <p:txBody>
          <a:bodyPr/>
          <a:lstStyle/>
          <a:p>
            <a:r>
              <a:rPr lang="id-ID" dirty="0" smtClean="0"/>
              <a:t>Masalah Keamanan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14348" y="1857364"/>
            <a:ext cx="7929618" cy="4267200"/>
          </a:xfrm>
        </p:spPr>
        <p:txBody>
          <a:bodyPr/>
          <a:lstStyle/>
          <a:p>
            <a:r>
              <a:rPr lang="id-ID" sz="2800" dirty="0" smtClean="0"/>
              <a:t>Kesulitan dari penegak hukum untuk mengejar kemajuan dunia komputer dan telekomunikasi yang sangat cepat.</a:t>
            </a:r>
          </a:p>
          <a:p>
            <a:r>
              <a:rPr lang="id-ID" sz="2800" dirty="0" smtClean="0"/>
              <a:t>Semakin banyak perusahaan yang menghubungkan sistem informasinya dengan jaringan komputer global seperti Internet. Hal ini membuka akses dari seluruh dunia.</a:t>
            </a:r>
            <a:br>
              <a:rPr lang="id-ID" sz="2800" dirty="0" smtClean="0"/>
            </a:br>
            <a:r>
              <a:rPr lang="id-ID" sz="2800" dirty="0" smtClean="0"/>
              <a:t>Potensi sistem informasi yang dapat dijebol menjadi lebih besar.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7315200" cy="715963"/>
          </a:xfrm>
        </p:spPr>
        <p:txBody>
          <a:bodyPr/>
          <a:lstStyle/>
          <a:p>
            <a:r>
              <a:rPr lang="id-ID" dirty="0" smtClean="0"/>
              <a:t>Klasifikasi Kejahatan Komputer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785926"/>
            <a:ext cx="8001056" cy="450059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Keamanan</a:t>
            </a:r>
            <a:r>
              <a:rPr lang="en-US" b="1" dirty="0" smtClean="0"/>
              <a:t> yang </a:t>
            </a:r>
            <a:r>
              <a:rPr lang="en-US" b="1" dirty="0" err="1" smtClean="0"/>
              <a:t>bersifat</a:t>
            </a:r>
            <a:r>
              <a:rPr lang="en-US" b="1" dirty="0" smtClean="0"/>
              <a:t> </a:t>
            </a:r>
            <a:r>
              <a:rPr lang="en-US" b="1" dirty="0" err="1" smtClean="0"/>
              <a:t>fisik</a:t>
            </a:r>
            <a:r>
              <a:rPr lang="en-US" b="1" dirty="0" smtClean="0"/>
              <a:t> (</a:t>
            </a:r>
            <a:r>
              <a:rPr lang="en-US" b="1" i="1" dirty="0" smtClean="0"/>
              <a:t>physical security)</a:t>
            </a:r>
            <a:r>
              <a:rPr lang="id-ID" b="1" i="1" dirty="0" smtClean="0"/>
              <a:t/>
            </a:r>
            <a:br>
              <a:rPr lang="id-ID" b="1" i="1" dirty="0" smtClean="0"/>
            </a:br>
            <a:r>
              <a:rPr lang="id-ID" sz="2800" b="1" i="1" dirty="0" smtClean="0"/>
              <a:t>- </a:t>
            </a:r>
            <a:r>
              <a:rPr lang="id-ID" sz="2800" dirty="0" smtClean="0"/>
              <a:t>pencurian berkas</a:t>
            </a:r>
            <a:r>
              <a:rPr lang="id-ID" sz="2800" b="1" i="1" dirty="0" smtClean="0"/>
              <a:t/>
            </a:r>
            <a:br>
              <a:rPr lang="id-ID" sz="2800" b="1" i="1" dirty="0" smtClean="0"/>
            </a:br>
            <a:r>
              <a:rPr lang="id-ID" sz="2800" b="1" i="1" dirty="0" smtClean="0"/>
              <a:t>- </a:t>
            </a:r>
            <a:r>
              <a:rPr lang="id-ID" sz="2800" i="1" dirty="0" smtClean="0"/>
              <a:t>wiretapping</a:t>
            </a:r>
            <a:br>
              <a:rPr lang="id-ID" sz="2800" i="1" dirty="0" smtClean="0"/>
            </a:br>
            <a:r>
              <a:rPr lang="id-ID" sz="2800" i="1" dirty="0" smtClean="0"/>
              <a:t>- denial of service</a:t>
            </a:r>
            <a:br>
              <a:rPr lang="id-ID" sz="2800" i="1" dirty="0" smtClean="0"/>
            </a:br>
            <a:r>
              <a:rPr lang="id-ID" sz="2800" i="1" dirty="0" smtClean="0"/>
              <a:t>- Syn Flood Attack</a:t>
            </a:r>
          </a:p>
          <a:p>
            <a:pPr marL="514350" indent="-514350">
              <a:buFont typeface="+mj-lt"/>
              <a:buAutoNum type="arabicPeriod"/>
            </a:pPr>
            <a:r>
              <a:rPr lang="id-ID" b="1" dirty="0" smtClean="0"/>
              <a:t>Keamanan yang berhubungan dengan orang (personel)</a:t>
            </a:r>
            <a:br>
              <a:rPr lang="id-ID" b="1" dirty="0" smtClean="0"/>
            </a:br>
            <a:r>
              <a:rPr lang="id-ID" b="1" dirty="0" smtClean="0"/>
              <a:t>- </a:t>
            </a:r>
            <a:r>
              <a:rPr lang="id-ID" sz="2800" dirty="0" smtClean="0"/>
              <a:t>social engineering</a:t>
            </a:r>
            <a:endParaRPr lang="id-ID" i="1" dirty="0" smtClean="0"/>
          </a:p>
          <a:p>
            <a:pPr marL="514350" indent="-514350">
              <a:buFont typeface="+mj-lt"/>
              <a:buAutoNum type="arabicPeriod"/>
            </a:pPr>
            <a:endParaRPr lang="id-ID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7315200" cy="715963"/>
          </a:xfrm>
        </p:spPr>
        <p:txBody>
          <a:bodyPr/>
          <a:lstStyle/>
          <a:p>
            <a:r>
              <a:rPr lang="id-ID" dirty="0" smtClean="0"/>
              <a:t>Klasifikasi Kejahatan Komputer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71472" y="2071678"/>
            <a:ext cx="8001056" cy="4267200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it-IT" b="1" dirty="0" smtClean="0"/>
              <a:t>Keamanan dari data dan media serta teknik komunikasi (</a:t>
            </a:r>
            <a:r>
              <a:rPr lang="it-IT" b="1" i="1" dirty="0" smtClean="0"/>
              <a:t>communications)</a:t>
            </a:r>
            <a:r>
              <a:rPr lang="id-ID" b="1" i="1" dirty="0" smtClean="0"/>
              <a:t/>
            </a:r>
            <a:br>
              <a:rPr lang="id-ID" b="1" i="1" dirty="0" smtClean="0"/>
            </a:br>
            <a:r>
              <a:rPr lang="id-ID" b="1" i="1" dirty="0" smtClean="0"/>
              <a:t>-</a:t>
            </a:r>
            <a:r>
              <a:rPr lang="id-ID" i="1" dirty="0" smtClean="0"/>
              <a:t>virus </a:t>
            </a:r>
            <a:r>
              <a:rPr lang="id-ID" dirty="0" smtClean="0"/>
              <a:t>atau</a:t>
            </a:r>
            <a:r>
              <a:rPr lang="id-ID" i="1" dirty="0" smtClean="0"/>
              <a:t> trojan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id-ID" b="1" dirty="0" smtClean="0"/>
              <a:t>Keamanan dalam operasi</a:t>
            </a:r>
            <a:br>
              <a:rPr lang="id-ID" b="1" dirty="0" smtClean="0"/>
            </a:br>
            <a:r>
              <a:rPr lang="id-ID" b="1" dirty="0" smtClean="0"/>
              <a:t>- </a:t>
            </a:r>
            <a:r>
              <a:rPr lang="id-ID" dirty="0" smtClean="0"/>
              <a:t>prosedur yang digunakan untuk mengatur dan mengelola sistem keamanan</a:t>
            </a:r>
            <a:endParaRPr lang="id-ID" i="1" dirty="0" smtClean="0"/>
          </a:p>
          <a:p>
            <a:pPr marL="514350" indent="-514350">
              <a:buFont typeface="+mj-lt"/>
              <a:buAutoNum type="arabicPeriod" startAt="3"/>
            </a:pPr>
            <a:endParaRPr lang="id-ID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7315200" cy="715963"/>
          </a:xfrm>
        </p:spPr>
        <p:txBody>
          <a:bodyPr/>
          <a:lstStyle/>
          <a:p>
            <a:r>
              <a:rPr lang="id-ID" dirty="0" smtClean="0"/>
              <a:t>Peningkatan Kejahatan Komputer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42910" y="2000240"/>
            <a:ext cx="7643866" cy="4267200"/>
          </a:xfrm>
        </p:spPr>
        <p:txBody>
          <a:bodyPr/>
          <a:lstStyle/>
          <a:p>
            <a:r>
              <a:rPr lang="id-ID" sz="2800" dirty="0" smtClean="0"/>
              <a:t>Jumlah pengguna semakin meningkat</a:t>
            </a:r>
          </a:p>
          <a:p>
            <a:r>
              <a:rPr lang="id-ID" sz="2800" dirty="0" smtClean="0"/>
              <a:t>Aplikasi bisnis berbasis teknologi informasi semakin meningkat</a:t>
            </a:r>
          </a:p>
          <a:p>
            <a:r>
              <a:rPr lang="id-ID" sz="2800" i="1" dirty="0" smtClean="0"/>
              <a:t>Security awareness </a:t>
            </a:r>
            <a:r>
              <a:rPr lang="id-ID" sz="2800" dirty="0" smtClean="0"/>
              <a:t>masih rendah</a:t>
            </a:r>
          </a:p>
          <a:p>
            <a:r>
              <a:rPr lang="id-ID" sz="2800" dirty="0" smtClean="0"/>
              <a:t>Penerapan </a:t>
            </a:r>
            <a:r>
              <a:rPr lang="id-ID" sz="2800" i="1" dirty="0" smtClean="0"/>
              <a:t>cyberlaw</a:t>
            </a:r>
            <a:r>
              <a:rPr lang="id-ID" sz="2800" dirty="0" smtClean="0"/>
              <a:t> masih lemah</a:t>
            </a:r>
          </a:p>
          <a:p>
            <a:r>
              <a:rPr lang="id-ID" sz="2800" dirty="0" smtClean="0"/>
              <a:t>Jaringan publik semakin luas, tidak didukung dengan sistem pengamanan yang baik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pPr algn="ctr">
              <a:buNone/>
            </a:pPr>
            <a:r>
              <a:rPr lang="id-ID" sz="4000" dirty="0" smtClean="0">
                <a:latin typeface="Lucida Calligraphy" pitchFamily="66" charset="0"/>
              </a:rPr>
              <a:t>See u next week</a:t>
            </a:r>
          </a:p>
          <a:p>
            <a:pPr algn="ctr">
              <a:buNone/>
            </a:pPr>
            <a:r>
              <a:rPr lang="id-ID" sz="4000" dirty="0" smtClean="0">
                <a:sym typeface="Wingdings" pitchFamily="2" charset="2"/>
              </a:rPr>
              <a:t></a:t>
            </a:r>
            <a:endParaRPr lang="id-ID" sz="4000" dirty="0"/>
          </a:p>
        </p:txBody>
      </p:sp>
      <p:pic>
        <p:nvPicPr>
          <p:cNvPr id="2050" name="Picture 2" descr="C:\Users\7 Ultimate\Downloads\imagest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214554"/>
            <a:ext cx="3019032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315200" cy="715963"/>
          </a:xfrm>
        </p:spPr>
        <p:txBody>
          <a:bodyPr/>
          <a:lstStyle/>
          <a:p>
            <a:r>
              <a:rPr lang="id-ID" dirty="0" smtClean="0"/>
              <a:t>Sistem Informasi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857364"/>
            <a:ext cx="8143932" cy="4267200"/>
          </a:xfrm>
        </p:spPr>
        <p:txBody>
          <a:bodyPr/>
          <a:lstStyle/>
          <a:p>
            <a:r>
              <a:rPr lang="id-ID" sz="2800" dirty="0" smtClean="0"/>
              <a:t>Sistem informasi sebagai </a:t>
            </a:r>
            <a:r>
              <a:rPr lang="id-ID" sz="2800" smtClean="0"/>
              <a:t>sarana dimana </a:t>
            </a:r>
            <a:r>
              <a:rPr lang="id-ID" sz="2800" dirty="0" smtClean="0"/>
              <a:t>orang-orang dan organisasi, memanfaatkan teknologi, mengumpulkan, memproses, menyimpan, menggunakan dan menyebarkan informasi</a:t>
            </a:r>
          </a:p>
          <a:p>
            <a:endParaRPr lang="id-ID" sz="2800" dirty="0" smtClean="0"/>
          </a:p>
          <a:p>
            <a:r>
              <a:rPr lang="en-US" sz="2800" dirty="0" smtClean="0"/>
              <a:t>Kumpulan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komponen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saling</a:t>
            </a:r>
            <a:r>
              <a:rPr lang="en-US" sz="2800" dirty="0" smtClean="0"/>
              <a:t> </a:t>
            </a:r>
            <a:r>
              <a:rPr lang="en-US" sz="2800" dirty="0" err="1" smtClean="0"/>
              <a:t>terkait</a:t>
            </a:r>
            <a:r>
              <a:rPr lang="en-US" sz="2800" dirty="0" smtClean="0"/>
              <a:t>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menghasilkan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315200" cy="715963"/>
          </a:xfrm>
        </p:spPr>
        <p:txBody>
          <a:bodyPr/>
          <a:lstStyle/>
          <a:p>
            <a:r>
              <a:rPr lang="id-ID" dirty="0" smtClean="0"/>
              <a:t>Komponen 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6019800" y="1981200"/>
            <a:ext cx="2895600" cy="4267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" y="1981200"/>
            <a:ext cx="2895600" cy="4267200"/>
          </a:xfrm>
          <a:prstGeom prst="rect">
            <a:avLst/>
          </a:prstGeom>
          <a:solidFill>
            <a:schemeClr val="accent2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57200" y="2286000"/>
            <a:ext cx="2286000" cy="1066800"/>
          </a:xfrm>
          <a:prstGeom prst="roundRect">
            <a:avLst/>
          </a:prstGeom>
          <a:ln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Hardware</a:t>
            </a: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3400" y="4876800"/>
            <a:ext cx="2286000" cy="1066800"/>
          </a:xfrm>
          <a:prstGeom prst="roundRect">
            <a:avLst/>
          </a:prstGeom>
          <a:ln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Software</a:t>
            </a: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324600" y="2819400"/>
            <a:ext cx="2286000" cy="1066800"/>
          </a:xfrm>
          <a:prstGeom prst="roundRect">
            <a:avLst/>
          </a:prstGeom>
          <a:ln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People</a:t>
            </a: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324600" y="4648200"/>
            <a:ext cx="2286000" cy="1066800"/>
          </a:xfrm>
          <a:prstGeom prst="roundRect">
            <a:avLst/>
          </a:prstGeom>
          <a:ln>
            <a:solidFill>
              <a:schemeClr val="bg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Procedure</a:t>
            </a: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Can 9"/>
          <p:cNvSpPr/>
          <p:nvPr/>
        </p:nvSpPr>
        <p:spPr>
          <a:xfrm>
            <a:off x="457200" y="3581400"/>
            <a:ext cx="2362200" cy="1066800"/>
          </a:xfrm>
          <a:prstGeom prst="can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Database</a:t>
            </a: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Left-Right Arrow 10"/>
          <p:cNvSpPr/>
          <p:nvPr/>
        </p:nvSpPr>
        <p:spPr>
          <a:xfrm>
            <a:off x="3200400" y="3276600"/>
            <a:ext cx="2743200" cy="1981200"/>
          </a:xfrm>
          <a:prstGeom prst="leftRightArrow">
            <a:avLst>
              <a:gd name="adj1" fmla="val 71467"/>
              <a:gd name="adj2" fmla="val 19946"/>
            </a:avLst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Data/</a:t>
            </a: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Informasi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7315200" cy="715963"/>
          </a:xfrm>
        </p:spPr>
        <p:txBody>
          <a:bodyPr/>
          <a:lstStyle/>
          <a:p>
            <a:r>
              <a:rPr lang="id-ID" dirty="0" smtClean="0"/>
              <a:t>Kemanan Informasi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928802"/>
            <a:ext cx="8001056" cy="4267200"/>
          </a:xfrm>
        </p:spPr>
        <p:txBody>
          <a:bodyPr/>
          <a:lstStyle/>
          <a:p>
            <a:r>
              <a:rPr lang="fi-FI" dirty="0" smtClean="0"/>
              <a:t>G. J. Simons,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id-ID" sz="2800" dirty="0" smtClean="0"/>
              <a:t>K</a:t>
            </a:r>
            <a:r>
              <a:rPr lang="fi-FI" sz="2800" dirty="0" smtClean="0"/>
              <a:t>eamanan informasi adalah bagaimana kita</a:t>
            </a:r>
            <a:r>
              <a:rPr lang="id-ID" sz="2800" dirty="0" smtClean="0"/>
              <a:t> dapat mencegah penipuan (</a:t>
            </a:r>
            <a:r>
              <a:rPr lang="id-ID" sz="2800" i="1" dirty="0" smtClean="0"/>
              <a:t>cheating) </a:t>
            </a:r>
            <a:r>
              <a:rPr lang="id-ID" sz="2800" dirty="0" smtClean="0"/>
              <a:t>atau, paling tidak, mendeteksi </a:t>
            </a:r>
            <a:r>
              <a:rPr lang="sv-SE" sz="2800" dirty="0" smtClean="0"/>
              <a:t>adanya penipuan di sebuah sistem yang berbasis informasi, dimana</a:t>
            </a:r>
            <a:r>
              <a:rPr lang="id-ID" sz="2800" dirty="0" smtClean="0"/>
              <a:t> informasinya sendiri tidak memiliki arti fisik.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7315200" cy="715963"/>
          </a:xfrm>
        </p:spPr>
        <p:txBody>
          <a:bodyPr/>
          <a:lstStyle/>
          <a:p>
            <a:r>
              <a:rPr lang="id-ID" dirty="0" smtClean="0"/>
              <a:t>Kemanan Informasi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42910" y="1928802"/>
            <a:ext cx="8001056" cy="4267200"/>
          </a:xfrm>
        </p:spPr>
        <p:txBody>
          <a:bodyPr/>
          <a:lstStyle/>
          <a:p>
            <a:r>
              <a:rPr lang="fi-FI" dirty="0" smtClean="0"/>
              <a:t>C</a:t>
            </a:r>
            <a:r>
              <a:rPr lang="id-ID" dirty="0" smtClean="0"/>
              <a:t>ara mengamankan, menjaga, menjamin sistem agar informasi dapat tersedia saat dibutuhkan.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7315200" cy="715963"/>
          </a:xfrm>
        </p:spPr>
        <p:txBody>
          <a:bodyPr/>
          <a:lstStyle/>
          <a:p>
            <a:r>
              <a:rPr lang="id-ID" dirty="0" smtClean="0"/>
              <a:t>Kemanan Informasi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42910" y="1928802"/>
            <a:ext cx="8001056" cy="4267200"/>
          </a:xfrm>
        </p:spPr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: </a:t>
            </a:r>
            <a:r>
              <a:rPr lang="en-US" dirty="0" err="1" smtClean="0"/>
              <a:t>berbasis</a:t>
            </a:r>
            <a:r>
              <a:rPr lang="en-US" dirty="0" smtClean="0"/>
              <a:t> Internet</a:t>
            </a:r>
          </a:p>
          <a:p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ditinjau</a:t>
            </a:r>
            <a:r>
              <a:rPr lang="id-ID" dirty="0" smtClean="0"/>
              <a:t> dan </a:t>
            </a:r>
            <a:r>
              <a:rPr lang="en-US" dirty="0" err="1" smtClean="0"/>
              <a:t>dimengerti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id-ID" dirty="0" smtClean="0"/>
              <a:t>jaringan</a:t>
            </a:r>
          </a:p>
          <a:p>
            <a:r>
              <a:rPr lang="id-ID" dirty="0" err="1" smtClean="0"/>
              <a:t>K</a:t>
            </a:r>
            <a:r>
              <a:rPr lang="en-US" dirty="0" err="1" smtClean="0"/>
              <a:t>emungkinan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yang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7315200" cy="715963"/>
          </a:xfrm>
        </p:spPr>
        <p:txBody>
          <a:bodyPr/>
          <a:lstStyle/>
          <a:p>
            <a:r>
              <a:rPr lang="id-ID" dirty="0" smtClean="0"/>
              <a:t>Kemanan Informasi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42910" y="1928802"/>
            <a:ext cx="8001056" cy="4267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714488"/>
            <a:ext cx="6991350" cy="339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643042" y="5143512"/>
            <a:ext cx="57864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 sz="3200" dirty="0" err="1"/>
              <a:t>Hubungan</a:t>
            </a:r>
            <a:r>
              <a:rPr lang="en-US" sz="3200" dirty="0"/>
              <a:t> </a:t>
            </a:r>
            <a:r>
              <a:rPr lang="en-US" sz="3200" dirty="0" err="1"/>
              <a:t>komputer</a:t>
            </a:r>
            <a:r>
              <a:rPr lang="en-US" sz="3200" dirty="0"/>
              <a:t> </a:t>
            </a:r>
            <a:r>
              <a:rPr lang="en-US" sz="3200" dirty="0" err="1"/>
              <a:t>di</a:t>
            </a:r>
            <a:r>
              <a:rPr lang="en-US" sz="3200" dirty="0"/>
              <a:t> Internet</a:t>
            </a:r>
          </a:p>
          <a:p>
            <a:r>
              <a:rPr lang="en-US" sz="3200" dirty="0" err="1"/>
              <a:t>beserta</a:t>
            </a:r>
            <a:r>
              <a:rPr lang="en-US" sz="3200" dirty="0"/>
              <a:t> </a:t>
            </a:r>
            <a:r>
              <a:rPr lang="en-US" sz="3200" dirty="0" err="1"/>
              <a:t>titik-titik</a:t>
            </a:r>
            <a:r>
              <a:rPr lang="en-US" sz="3200" dirty="0"/>
              <a:t> yang </a:t>
            </a:r>
            <a:r>
              <a:rPr lang="en-US" sz="3200" dirty="0" err="1"/>
              <a:t>rawan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7315200" cy="715963"/>
          </a:xfrm>
        </p:spPr>
        <p:txBody>
          <a:bodyPr/>
          <a:lstStyle/>
          <a:p>
            <a:r>
              <a:rPr lang="id-ID" dirty="0"/>
              <a:t>S</a:t>
            </a:r>
            <a:r>
              <a:rPr lang="en-US" dirty="0" err="1" smtClean="0"/>
              <a:t>ecurity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id-ID" dirty="0" smtClean="0"/>
              <a:t>C</a:t>
            </a:r>
            <a:r>
              <a:rPr lang="en-US" dirty="0" err="1" smtClean="0"/>
              <a:t>onvenience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928802"/>
            <a:ext cx="8072494" cy="4267200"/>
          </a:xfrm>
        </p:spPr>
        <p:txBody>
          <a:bodyPr/>
          <a:lstStyle/>
          <a:p>
            <a:r>
              <a:rPr lang="id-ID" dirty="0" smtClean="0"/>
              <a:t>K</a:t>
            </a:r>
            <a:r>
              <a:rPr lang="id-ID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emudahan </a:t>
            </a:r>
            <a:r>
              <a:rPr lang="id-ID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id-ID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kenyamanan) </a:t>
            </a:r>
            <a:r>
              <a:rPr lang="nn-NO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mengakses informasi </a:t>
            </a:r>
            <a:r>
              <a:rPr lang="nn-NO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berbanding terbalik dengan tingkat </a:t>
            </a:r>
            <a:r>
              <a:rPr lang="nn-NO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keamanan</a:t>
            </a:r>
            <a:r>
              <a:rPr lang="id-ID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n-NO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sistem </a:t>
            </a:r>
            <a:r>
              <a:rPr lang="nn-NO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informasi itu sendiri. </a:t>
            </a:r>
            <a:endParaRPr lang="id-ID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n-NO" dirty="0" smtClean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Semakin </a:t>
            </a:r>
            <a:r>
              <a:rPr lang="nn-NO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tinggi tingkat </a:t>
            </a:r>
            <a:r>
              <a:rPr lang="nn-NO" dirty="0" smtClean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keamanan,</a:t>
            </a:r>
            <a:r>
              <a:rPr lang="id-ID" dirty="0" smtClean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nn-NO" dirty="0" smtClean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semakin </a:t>
            </a:r>
            <a:r>
              <a:rPr lang="nn-NO" dirty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sulit (tidak nyaman) untuk mengakses informasi</a:t>
            </a:r>
            <a:r>
              <a:rPr lang="nn-NO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697</TotalTime>
  <Words>560</Words>
  <Application>Microsoft Office PowerPoint</Application>
  <PresentationFormat>On-screen Show (4:3)</PresentationFormat>
  <Paragraphs>99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Austin</vt:lpstr>
      <vt:lpstr>KEAMANAN SISTEM INFORMASI</vt:lpstr>
      <vt:lpstr>Pendahuluan</vt:lpstr>
      <vt:lpstr>Sistem Informasi</vt:lpstr>
      <vt:lpstr>Komponen SI</vt:lpstr>
      <vt:lpstr>Kemanan Informasi</vt:lpstr>
      <vt:lpstr>Kemanan Informasi</vt:lpstr>
      <vt:lpstr>Kemanan Informasi</vt:lpstr>
      <vt:lpstr>Kemanan Informasi</vt:lpstr>
      <vt:lpstr>Security vs Convenience</vt:lpstr>
      <vt:lpstr>Risiko Kemanan</vt:lpstr>
      <vt:lpstr>Aspek Keamanan</vt:lpstr>
      <vt:lpstr>Confidentiality/ Privacy</vt:lpstr>
      <vt:lpstr>Confidentiality/ Privacy</vt:lpstr>
      <vt:lpstr>Integrity</vt:lpstr>
      <vt:lpstr>Availability</vt:lpstr>
      <vt:lpstr>Authentication</vt:lpstr>
      <vt:lpstr>Access Control</vt:lpstr>
      <vt:lpstr>Non-repudiation</vt:lpstr>
      <vt:lpstr>Masalah Keamanan</vt:lpstr>
      <vt:lpstr>Masalah Keamanan</vt:lpstr>
      <vt:lpstr>Masalah Keamanan</vt:lpstr>
      <vt:lpstr>Klasifikasi Kejahatan Komputer</vt:lpstr>
      <vt:lpstr>Klasifikasi Kejahatan Komputer</vt:lpstr>
      <vt:lpstr>Peningkatan Kejahatan Komputer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7 Ultimate</dc:creator>
  <cp:lastModifiedBy>Admin</cp:lastModifiedBy>
  <cp:revision>52</cp:revision>
  <dcterms:created xsi:type="dcterms:W3CDTF">2013-03-09T13:54:01Z</dcterms:created>
  <dcterms:modified xsi:type="dcterms:W3CDTF">2016-02-29T01:56:44Z</dcterms:modified>
</cp:coreProperties>
</file>