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50D34-0753-4751-8C89-EE97032F935A}" type="datetimeFigureOut">
              <a:rPr lang="id-ID" smtClean="0"/>
              <a:pPr/>
              <a:t>27/03/2016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4CFE-6B86-48F8-83AF-918E58686A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96" y="142852"/>
            <a:ext cx="6143604" cy="1470025"/>
          </a:xfrm>
        </p:spPr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EVALUASI KEAMANAN</a:t>
            </a:r>
            <a:br>
              <a:rPr lang="id-ID" dirty="0" smtClean="0">
                <a:latin typeface="Berlin Sans FB" pitchFamily="34" charset="0"/>
              </a:rPr>
            </a:br>
            <a:r>
              <a:rPr lang="id-ID" dirty="0" smtClean="0">
                <a:latin typeface="Berlin Sans FB" pitchFamily="34" charset="0"/>
              </a:rPr>
              <a:t>SISTEM INFORMASI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-24"/>
            <a:ext cx="7772400" cy="135732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Kontrol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Pemeliharaan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343400"/>
          </a:xfrm>
        </p:spPr>
        <p:txBody>
          <a:bodyPr rtlCol="0">
            <a:normAutofit/>
          </a:bodyPr>
          <a:lstStyle/>
          <a:p>
            <a:pPr marL="352425" indent="-352425">
              <a:defRPr/>
            </a:pPr>
            <a:r>
              <a:rPr lang="id-ID" dirty="0" smtClean="0"/>
              <a:t>P</a:t>
            </a:r>
            <a:r>
              <a:rPr lang="en-US" dirty="0" err="1" smtClean="0"/>
              <a:t>eran</a:t>
            </a:r>
            <a:r>
              <a:rPr lang="en-US" dirty="0" smtClean="0"/>
              <a:t> auditor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endParaRPr lang="id-ID" dirty="0" smtClean="0"/>
          </a:p>
          <a:p>
            <a:pPr marL="352425" indent="-352425">
              <a:defRPr/>
            </a:pPr>
            <a:r>
              <a:rPr lang="en-US" dirty="0" smtClean="0"/>
              <a:t>Auditor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system,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</a:t>
            </a:r>
            <a:r>
              <a:rPr lang="id-ID" dirty="0" smtClean="0"/>
              <a:t>i</a:t>
            </a:r>
            <a:r>
              <a:rPr lang="en-US" dirty="0" smtClean="0"/>
              <a:t>stem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otorisasi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s</a:t>
            </a:r>
            <a:r>
              <a:rPr lang="id-ID" dirty="0" smtClean="0"/>
              <a:t>i</a:t>
            </a:r>
            <a:r>
              <a:rPr lang="en-US" dirty="0" smtClean="0"/>
              <a:t>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643966" cy="490539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dimaksudkan</a:t>
            </a:r>
            <a:r>
              <a:rPr lang="en-US" sz="2800" dirty="0" smtClean="0"/>
              <a:t> agar s</a:t>
            </a:r>
            <a:r>
              <a:rPr lang="id-ID" sz="2800" dirty="0" smtClean="0"/>
              <a:t>i</a:t>
            </a:r>
            <a:r>
              <a:rPr lang="en-US" sz="2800" dirty="0" smtClean="0"/>
              <a:t>stem </a:t>
            </a:r>
            <a:r>
              <a:rPr lang="en-US" sz="2800" dirty="0" err="1" smtClean="0"/>
              <a:t>beroperasi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.</a:t>
            </a:r>
            <a:r>
              <a:rPr lang="id-ID" sz="2800" dirty="0" smtClean="0"/>
              <a:t> Hal – hal yang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:</a:t>
            </a:r>
          </a:p>
          <a:p>
            <a:pPr marL="344488" indent="-344488"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Pembatasan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data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personel</a:t>
            </a:r>
            <a:r>
              <a:rPr lang="en-US" sz="2800" dirty="0" smtClean="0"/>
              <a:t> </a:t>
            </a:r>
            <a:r>
              <a:rPr lang="en-US" sz="2800" dirty="0" err="1" smtClean="0"/>
              <a:t>pengoperasi</a:t>
            </a:r>
            <a:r>
              <a:rPr lang="id-ID" sz="2800" dirty="0" smtClean="0"/>
              <a:t>an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arsip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virus</a:t>
            </a:r>
          </a:p>
          <a:p>
            <a:pPr marL="344488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terjangkitnya</a:t>
            </a:r>
            <a:r>
              <a:rPr lang="en-US" sz="2000" dirty="0" smtClean="0"/>
              <a:t> virus, administrator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preventif</a:t>
            </a:r>
            <a:r>
              <a:rPr lang="en-US" sz="2000" dirty="0" smtClean="0"/>
              <a:t>, </a:t>
            </a:r>
            <a:r>
              <a:rPr lang="en-US" sz="2000" dirty="0" err="1" smtClean="0"/>
              <a:t>detektif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korektif</a:t>
            </a:r>
            <a:r>
              <a:rPr lang="en-US" sz="2000" dirty="0" smtClean="0"/>
              <a:t>.</a:t>
            </a:r>
          </a:p>
          <a:p>
            <a:pPr marL="344488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marL="344488" indent="-344488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marL="344488" indent="-3444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52400"/>
          <a:ext cx="8286808" cy="6705601"/>
        </p:xfrm>
        <a:graphic>
          <a:graphicData uri="http://schemas.openxmlformats.org/drawingml/2006/table">
            <a:tbl>
              <a:tblPr/>
              <a:tblGrid>
                <a:gridCol w="1394810"/>
                <a:gridCol w="6891998"/>
              </a:tblGrid>
              <a:tr h="319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Kontrol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Contoh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Preventif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Menggunakan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salinan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perangkat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lunak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atau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berisi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makro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benar-benar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bersih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.</a:t>
                      </a: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Mengindari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pemakaian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perangkat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lunak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freeware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atau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shareware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dari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sumber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belum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bisa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dipercaya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.</a:t>
                      </a: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Menghindari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pengambilan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mengandung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makro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dari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sembarang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tempat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.</a:t>
                      </a: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Memeriksa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program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baru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atau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berkas-berkas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baru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mengandung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makro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dengan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program anti virus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sebelum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dipakai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.</a:t>
                      </a: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Menyadarkan pada setiap pemakai untuk waspada terhadap virus.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78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Detektif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Secara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rutin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menjalankan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program antivirus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untuk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mendeteksi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infeksi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virus.</a:t>
                      </a: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Melakukan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pembandingan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ukuran-ukuran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untuk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mendeteksi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perubahan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ukuran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pada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Melakukan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pembandingan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tanggal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untuk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mendeteksi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perubahan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tanggal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berkas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.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00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Korektif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Memastikan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pem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-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backup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-an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bersih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Memiliki rencana terdokumentasi tentang pemulihan infeksi virus.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marL="285750" marR="0" lvl="1" indent="-285750" algn="just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Menjalankan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program antivirus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untuk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menghilangkan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virus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dan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 program yang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tertular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</a:rPr>
                        <a:t>.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00194" y="0"/>
            <a:ext cx="7772400" cy="1000100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Proteksi</a:t>
            </a:r>
            <a:r>
              <a:rPr lang="en-US" sz="4000" dirty="0" smtClean="0"/>
              <a:t> </a:t>
            </a:r>
            <a:r>
              <a:rPr lang="en-US" sz="4000" dirty="0" err="1" smtClean="0"/>
              <a:t>Fisik</a:t>
            </a:r>
            <a:r>
              <a:rPr lang="en-US" sz="4000" dirty="0" smtClean="0"/>
              <a:t>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</a:t>
            </a:r>
            <a:r>
              <a:rPr lang="en-US" sz="4000" dirty="0" err="1" smtClean="0"/>
              <a:t>Pusat</a:t>
            </a:r>
            <a:r>
              <a:rPr lang="en-US" sz="4000" dirty="0" smtClean="0"/>
              <a:t> Data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id-ID" dirty="0" smtClean="0"/>
              <a:t>Pusat data merupakan aset bagi sistem informasi</a:t>
            </a:r>
          </a:p>
          <a:p>
            <a:pPr eaLnBrk="1" hangingPunct="1"/>
            <a:r>
              <a:rPr lang="id-ID" dirty="0" smtClean="0"/>
              <a:t>M</a:t>
            </a:r>
            <a:r>
              <a:rPr lang="en-US" dirty="0" err="1" smtClean="0"/>
              <a:t>enjaga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data. </a:t>
            </a:r>
          </a:p>
          <a:p>
            <a:pPr eaLnBrk="1" hangingPunct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id-ID" dirty="0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kebersihan</a:t>
            </a:r>
            <a:r>
              <a:rPr lang="en-US" dirty="0" smtClean="0"/>
              <a:t>,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M</a:t>
            </a:r>
            <a:r>
              <a:rPr lang="en-US" dirty="0" err="1" smtClean="0"/>
              <a:t>enga</a:t>
            </a:r>
            <a:r>
              <a:rPr lang="id-ID" dirty="0" smtClean="0"/>
              <a:t>n</a:t>
            </a:r>
            <a:r>
              <a:rPr lang="en-US" dirty="0" err="1" smtClean="0"/>
              <a:t>tisipasi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i="1" dirty="0" smtClean="0"/>
              <a:t>fault-tolerant </a:t>
            </a:r>
            <a:r>
              <a:rPr lang="en-US" dirty="0" smtClean="0"/>
              <a:t>(</a:t>
            </a:r>
            <a:r>
              <a:rPr lang="en-US" dirty="0" err="1" smtClean="0"/>
              <a:t>toleran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). </a:t>
            </a:r>
            <a:endParaRPr lang="id-ID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id-ID" dirty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48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i="1" dirty="0" smtClean="0"/>
              <a:t>fault-tolerant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lima level, </a:t>
            </a:r>
            <a:r>
              <a:rPr lang="en-US" sz="2800" dirty="0" err="1" smtClean="0"/>
              <a:t>yaitu</a:t>
            </a:r>
            <a:r>
              <a:rPr lang="id-ID" sz="2800" dirty="0" smtClean="0"/>
              <a:t>:</a:t>
            </a: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21973" t="41964" r="19433" b="4464"/>
          <a:stretch>
            <a:fillRect/>
          </a:stretch>
        </p:blipFill>
        <p:spPr bwMode="auto">
          <a:xfrm>
            <a:off x="571472" y="2428868"/>
            <a:ext cx="8215370" cy="407196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8596" y="1676400"/>
            <a:ext cx="8258204" cy="461012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otorisasi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-</a:t>
            </a:r>
            <a:r>
              <a:rPr lang="en-US" sz="2800" dirty="0" err="1" smtClean="0"/>
              <a:t>beda</a:t>
            </a:r>
            <a:r>
              <a:rPr lang="id-ID" sz="2800" dirty="0" smtClean="0"/>
              <a:t>, </a:t>
            </a:r>
            <a:r>
              <a:rPr lang="en-US" sz="2800" dirty="0" err="1" smtClean="0"/>
              <a:t>dilengkapi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id-ID" sz="2800" dirty="0" smtClean="0"/>
              <a:t>username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password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sz="2800" dirty="0" smtClean="0"/>
              <a:t>dapat dilakukan dengan </a:t>
            </a:r>
            <a:r>
              <a:rPr lang="en-US" sz="2800" dirty="0" err="1" smtClean="0"/>
              <a:t>meng</a:t>
            </a:r>
            <a:r>
              <a:rPr lang="id-ID" sz="2800" dirty="0" smtClean="0"/>
              <a:t>k</a:t>
            </a:r>
            <a:r>
              <a:rPr lang="en-US" sz="2800" dirty="0" err="1" smtClean="0"/>
              <a:t>ombinasikan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lain.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id-ID" sz="2800" dirty="0" smtClean="0"/>
              <a:t>smartcard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</a:t>
            </a:r>
            <a:r>
              <a:rPr lang="id-ID" sz="2800" dirty="0" smtClean="0"/>
              <a:t>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pemasukan</a:t>
            </a:r>
            <a:r>
              <a:rPr lang="en-US" sz="2800" dirty="0" smtClean="0"/>
              <a:t> PIN (</a:t>
            </a:r>
            <a:r>
              <a:rPr lang="en-US" sz="2800" i="1" dirty="0" smtClean="0"/>
              <a:t>personal identification number</a:t>
            </a:r>
            <a:r>
              <a:rPr lang="en-US" sz="2800" dirty="0" smtClean="0"/>
              <a:t>).</a:t>
            </a:r>
            <a:endParaRPr lang="id-ID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id-ID" sz="2800" dirty="0" smtClean="0"/>
          </a:p>
          <a:p>
            <a:pPr>
              <a:defRPr/>
            </a:pP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/>
              <a:t>Intranet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pemakai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(via Internet)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dicega</a:t>
            </a:r>
            <a:r>
              <a:rPr lang="id-ID" sz="2800" dirty="0" smtClean="0"/>
              <a:t>h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i="1" dirty="0"/>
              <a:t>firewall.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id-ID" dirty="0" smtClean="0"/>
              <a:t>Mencegah kemungkinan keberhasilan pihak yang tidak berwenang mengakses dan membaca informasi melalui jaringan</a:t>
            </a:r>
          </a:p>
          <a:p>
            <a:endParaRPr lang="id-ID" dirty="0" smtClean="0"/>
          </a:p>
          <a:p>
            <a:r>
              <a:rPr lang="id-ID" dirty="0" smtClean="0"/>
              <a:t>Perlu dilakukan penyandian informasi untuk mencegah penyadapan informasi, dengan kriptografi.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Jenis ancaman yang perlu diperhatikan: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4170" t="32589" r="21631" b="8482"/>
          <a:stretch>
            <a:fillRect/>
          </a:stretch>
        </p:blipFill>
        <p:spPr bwMode="auto">
          <a:xfrm>
            <a:off x="571472" y="2214554"/>
            <a:ext cx="8143932" cy="42862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R</a:t>
            </a:r>
            <a:r>
              <a:rPr lang="en-US" dirty="0" err="1" smtClean="0"/>
              <a:t>encana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4 </a:t>
            </a:r>
            <a:r>
              <a:rPr lang="en-US" dirty="0" err="1" smtClean="0"/>
              <a:t>komponen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(</a:t>
            </a:r>
            <a:r>
              <a:rPr lang="en-US" i="1" dirty="0" smtClean="0"/>
              <a:t>emergency plan)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tidakan-tindakan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id-ID" dirty="0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(</a:t>
            </a:r>
            <a:r>
              <a:rPr lang="en-US" i="1" dirty="0" smtClean="0"/>
              <a:t>backup plan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076"/>
          </a:xfrm>
        </p:spPr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Kriteria dalam masalah keamanan yang harus diperhatikan:</a:t>
            </a:r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d-ID" dirty="0" smtClean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Telekomunikasi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endParaRPr lang="en-US" dirty="0"/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Cryptograph</a:t>
            </a:r>
            <a:r>
              <a:rPr lang="id-ID" dirty="0" smtClean="0"/>
              <a:t>y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diterapkan</a:t>
            </a:r>
            <a:endParaRPr lang="en-US" dirty="0"/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endParaRPr lang="en-US" dirty="0"/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/>
              <a:t>Pengoperasian</a:t>
            </a:r>
            <a:r>
              <a:rPr lang="id-ID" dirty="0" smtClean="0"/>
              <a:t> dan t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endParaRPr lang="en-US" dirty="0"/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d-ID" dirty="0" smtClean="0"/>
              <a:t>Risk Management, </a:t>
            </a:r>
            <a:r>
              <a:rPr lang="en-US" dirty="0" err="1" smtClean="0"/>
              <a:t>Busineess</a:t>
            </a:r>
            <a:r>
              <a:rPr lang="en-US" dirty="0" smtClean="0"/>
              <a:t> </a:t>
            </a:r>
            <a:r>
              <a:rPr lang="en-US" dirty="0"/>
              <a:t>Continuity Plan (BCP) </a:t>
            </a:r>
            <a:r>
              <a:rPr lang="en-US" dirty="0" err="1"/>
              <a:t>dan</a:t>
            </a:r>
            <a:r>
              <a:rPr lang="en-US" dirty="0"/>
              <a:t> Disaster Recovery Plan (DRP)</a:t>
            </a:r>
          </a:p>
          <a:p>
            <a:pPr marL="858838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71570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524000"/>
            <a:ext cx="8286808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pemulihan</a:t>
            </a:r>
            <a:r>
              <a:rPr lang="en-US" sz="2800" dirty="0" smtClean="0"/>
              <a:t> (</a:t>
            </a:r>
            <a:r>
              <a:rPr lang="en-US" sz="2800" i="1" dirty="0" smtClean="0"/>
              <a:t>recovery plan</a:t>
            </a:r>
            <a:r>
              <a:rPr lang="en-US" sz="2800" dirty="0" smtClean="0"/>
              <a:t>)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dikembalikan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aslinya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, </a:t>
            </a:r>
            <a:r>
              <a:rPr lang="en-US" sz="2800" dirty="0" err="1" smtClean="0"/>
              <a:t>termasu</a:t>
            </a:r>
            <a:r>
              <a:rPr lang="id-ID" sz="2800" dirty="0" smtClean="0"/>
              <a:t>k</a:t>
            </a:r>
            <a:r>
              <a:rPr lang="en-US" sz="2800" dirty="0" smtClean="0"/>
              <a:t>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personil</a:t>
            </a:r>
            <a:r>
              <a:rPr lang="en-US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(</a:t>
            </a:r>
            <a:r>
              <a:rPr lang="en-US" sz="2800" i="1" dirty="0" smtClean="0"/>
              <a:t>test plan</a:t>
            </a:r>
            <a:r>
              <a:rPr lang="en-US" sz="2800" dirty="0" smtClean="0"/>
              <a:t>)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komponen-komponen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pemulihan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disimulasikan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Perlidungan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Asuransi</a:t>
            </a:r>
            <a:r>
              <a:rPr lang="en-US" dirty="0" smtClean="0"/>
              <a:t>.</a:t>
            </a:r>
          </a:p>
          <a:p>
            <a:pPr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sz="2400" dirty="0" smtClean="0"/>
              <a:t>Asuransi merupakan upaya untuk mengurangi kerugian sekiranya terjadi bencana. Itulah sebabnya, biasanya organisasi mengansurasikan gedung atau asset-aset tertentu dengan tujuan kalau bencana terjadi, klaim asuransi dapat digunakan untuk meringankan beban organisasi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4800" cy="4648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sesifik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 Wilayah yang </a:t>
            </a:r>
            <a:r>
              <a:rPr lang="en-US" sz="2800" dirty="0" err="1" smtClean="0"/>
              <a:t>dicakup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Keluaran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Basis Data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Telekomunikasi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56" y="0"/>
            <a:ext cx="8229600" cy="1000108"/>
          </a:xfrm>
        </p:spPr>
        <p:txBody>
          <a:bodyPr/>
          <a:lstStyle/>
          <a:p>
            <a:r>
              <a:rPr lang="id-ID" dirty="0" smtClean="0"/>
              <a:t>PENGUJI KEAMANAN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Dikarenakan banyaknya hal yang harus dimonitor, </a:t>
            </a:r>
            <a:r>
              <a:rPr lang="sv-SE" dirty="0" smtClean="0"/>
              <a:t>administrator</a:t>
            </a:r>
            <a:r>
              <a:rPr lang="id-ID" dirty="0" smtClean="0"/>
              <a:t> dari </a:t>
            </a:r>
            <a:r>
              <a:rPr lang="id-ID" dirty="0"/>
              <a:t>sistem informasi membutuhkan “</a:t>
            </a:r>
            <a:r>
              <a:rPr lang="id-ID" i="1" dirty="0"/>
              <a:t>automated tools”, </a:t>
            </a:r>
            <a:r>
              <a:rPr lang="id-ID" dirty="0" smtClean="0"/>
              <a:t>perangkat</a:t>
            </a:r>
            <a:r>
              <a:rPr lang="id-ID" i="1" dirty="0" smtClean="0"/>
              <a:t> </a:t>
            </a:r>
            <a:r>
              <a:rPr lang="id-ID" dirty="0" smtClean="0"/>
              <a:t>pembantu </a:t>
            </a:r>
            <a:r>
              <a:rPr lang="id-ID" dirty="0"/>
              <a:t>otomatis, yang dapat membantu menguji atau </a:t>
            </a:r>
            <a:r>
              <a:rPr lang="id-ID" dirty="0" smtClean="0"/>
              <a:t>mengevaluasi keamanan </a:t>
            </a:r>
            <a:r>
              <a:rPr lang="id-ID" dirty="0"/>
              <a:t>sistem yang dikelola.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Untuk sistem </a:t>
            </a:r>
            <a:r>
              <a:rPr lang="id-ID" dirty="0" smtClean="0"/>
              <a:t>yang berbasis </a:t>
            </a:r>
            <a:r>
              <a:rPr lang="id-ID" dirty="0"/>
              <a:t>UNIX ada beberapa tools yang dapat </a:t>
            </a:r>
            <a:r>
              <a:rPr lang="id-ID" dirty="0" smtClean="0"/>
              <a:t>digunakan, yaitu:</a:t>
            </a:r>
          </a:p>
          <a:p>
            <a:pPr lvl="1"/>
            <a:r>
              <a:rPr lang="id-ID" b="1" dirty="0" smtClean="0"/>
              <a:t> </a:t>
            </a:r>
            <a:r>
              <a:rPr lang="id-ID" i="1" dirty="0"/>
              <a:t>Cops</a:t>
            </a:r>
          </a:p>
          <a:p>
            <a:pPr lvl="1"/>
            <a:r>
              <a:rPr lang="id-ID" dirty="0" smtClean="0"/>
              <a:t> </a:t>
            </a:r>
            <a:r>
              <a:rPr lang="id-ID" i="1" dirty="0"/>
              <a:t>Tripwire</a:t>
            </a:r>
          </a:p>
          <a:p>
            <a:pPr lvl="1"/>
            <a:r>
              <a:rPr lang="id-ID" dirty="0" smtClean="0"/>
              <a:t> </a:t>
            </a:r>
            <a:r>
              <a:rPr lang="id-ID" i="1" dirty="0"/>
              <a:t>Satan/Saint</a:t>
            </a:r>
          </a:p>
          <a:p>
            <a:pPr lvl="1"/>
            <a:r>
              <a:rPr lang="id-ID" i="1" dirty="0" smtClean="0"/>
              <a:t>SBScan</a:t>
            </a:r>
            <a:r>
              <a:rPr lang="id-ID" i="1" dirty="0"/>
              <a:t>: localhost security </a:t>
            </a:r>
            <a:r>
              <a:rPr lang="id-ID" i="1" dirty="0" smtClean="0"/>
              <a:t>scanner</a:t>
            </a:r>
          </a:p>
          <a:p>
            <a:r>
              <a:rPr lang="id-ID" dirty="0"/>
              <a:t>Untuk sistem yang berbasis Windows NT ada juga </a:t>
            </a:r>
            <a:r>
              <a:rPr lang="id-ID" dirty="0" smtClean="0"/>
              <a:t>program semacam</a:t>
            </a:r>
            <a:r>
              <a:rPr lang="id-ID" dirty="0"/>
              <a:t>, misalnya program </a:t>
            </a:r>
            <a:r>
              <a:rPr lang="id-ID" i="1" dirty="0"/>
              <a:t>Ballista yang dapat diperoleh dari</a:t>
            </a:r>
            <a:r>
              <a:rPr lang="id-ID" i="1" dirty="0" smtClean="0"/>
              <a:t>: </a:t>
            </a:r>
            <a:r>
              <a:rPr lang="id-ID" dirty="0" smtClean="0"/>
              <a:t>&lt;</a:t>
            </a:r>
            <a:r>
              <a:rPr lang="id-ID" dirty="0"/>
              <a:t>http://www.secnet.com&gt;</a:t>
            </a:r>
            <a:endParaRPr lang="id-ID" i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1556" y="0"/>
            <a:ext cx="8229600" cy="1000108"/>
          </a:xfrm>
        </p:spPr>
        <p:txBody>
          <a:bodyPr/>
          <a:lstStyle/>
          <a:p>
            <a:r>
              <a:rPr lang="id-ID" dirty="0" smtClean="0"/>
              <a:t>PENGUJI KEAMANAN SISTEM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Program yang digunakan untuk menguji keamanan sistem, seperti:</a:t>
            </a:r>
          </a:p>
          <a:p>
            <a:r>
              <a:rPr lang="id-ID" dirty="0" smtClean="0"/>
              <a:t>Crack</a:t>
            </a:r>
          </a:p>
          <a:p>
            <a:r>
              <a:rPr lang="id-ID" i="1" dirty="0" smtClean="0"/>
              <a:t>Land </a:t>
            </a:r>
            <a:r>
              <a:rPr lang="id-ID" dirty="0"/>
              <a:t>dan</a:t>
            </a:r>
            <a:r>
              <a:rPr lang="id-ID" i="1" dirty="0"/>
              <a:t> </a:t>
            </a:r>
            <a:r>
              <a:rPr lang="id-ID" i="1" dirty="0" smtClean="0"/>
              <a:t>Latierra</a:t>
            </a:r>
          </a:p>
          <a:p>
            <a:r>
              <a:rPr lang="id-ID" i="1" dirty="0" smtClean="0"/>
              <a:t>ping-o-death</a:t>
            </a:r>
          </a:p>
          <a:p>
            <a:r>
              <a:rPr lang="id-ID" i="1" dirty="0" smtClean="0"/>
              <a:t>winnuke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1556" y="0"/>
            <a:ext cx="8229600" cy="1000108"/>
          </a:xfrm>
        </p:spPr>
        <p:txBody>
          <a:bodyPr/>
          <a:lstStyle/>
          <a:p>
            <a:r>
              <a:rPr lang="id-ID" dirty="0" smtClean="0"/>
              <a:t>PENGUJI KEAMANAN SISTEM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071562"/>
          </a:xfrm>
        </p:spPr>
        <p:txBody>
          <a:bodyPr/>
          <a:lstStyle/>
          <a:p>
            <a:r>
              <a:rPr lang="id-ID" dirty="0" smtClean="0"/>
              <a:t>Probing Services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Melihat servis yang diberikan oleh server.</a:t>
            </a:r>
          </a:p>
          <a:p>
            <a:endParaRPr lang="id-ID" sz="2800" dirty="0" smtClean="0"/>
          </a:p>
          <a:p>
            <a:r>
              <a:rPr lang="id-ID" sz="2800" dirty="0" smtClean="0"/>
              <a:t>Servis </a:t>
            </a:r>
            <a:r>
              <a:rPr lang="id-ID" sz="2800" dirty="0"/>
              <a:t>di Internet umumnya dilakukan dengan </a:t>
            </a:r>
            <a:r>
              <a:rPr lang="id-ID" sz="2800" dirty="0" smtClean="0"/>
              <a:t>menggunakan protokol </a:t>
            </a:r>
            <a:r>
              <a:rPr lang="id-ID" sz="2800" dirty="0"/>
              <a:t>TCP atau UDP. Setiap servis dijalankan </a:t>
            </a:r>
            <a:r>
              <a:rPr lang="id-ID" sz="2800" dirty="0" smtClean="0"/>
              <a:t>dengan menggunakan </a:t>
            </a:r>
            <a:r>
              <a:rPr lang="id-ID" sz="2800" dirty="0"/>
              <a:t>port yang berbeda, misalnya:</a:t>
            </a:r>
          </a:p>
          <a:p>
            <a:pPr lvl="1"/>
            <a:r>
              <a:rPr lang="id-ID" sz="2400" dirty="0" smtClean="0"/>
              <a:t> </a:t>
            </a:r>
            <a:r>
              <a:rPr lang="id-ID" sz="2400" dirty="0"/>
              <a:t>SMTP, untuk mengirim dan menerima e-mail, TCP, port 25</a:t>
            </a:r>
          </a:p>
          <a:p>
            <a:pPr lvl="1"/>
            <a:r>
              <a:rPr lang="id-ID" sz="2400" dirty="0" smtClean="0"/>
              <a:t>POP3</a:t>
            </a:r>
            <a:r>
              <a:rPr lang="id-ID" sz="2400" dirty="0"/>
              <a:t>, untuk mengambil e-mail, TCP, port 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Paket probe untuk sistem UNIX</a:t>
            </a:r>
          </a:p>
          <a:p>
            <a:pPr lvl="1"/>
            <a:r>
              <a:rPr lang="id-ID" b="1" dirty="0" smtClean="0"/>
              <a:t> </a:t>
            </a:r>
            <a:r>
              <a:rPr lang="id-ID" i="1" dirty="0"/>
              <a:t>nmap</a:t>
            </a:r>
          </a:p>
          <a:p>
            <a:pPr lvl="1"/>
            <a:r>
              <a:rPr lang="id-ID" i="1" dirty="0" smtClean="0"/>
              <a:t> strobe</a:t>
            </a:r>
            <a:endParaRPr lang="id-ID" i="1" dirty="0"/>
          </a:p>
          <a:p>
            <a:pPr lvl="1"/>
            <a:r>
              <a:rPr lang="id-ID" i="1" dirty="0" smtClean="0"/>
              <a:t> tcpprobe</a:t>
            </a:r>
          </a:p>
          <a:p>
            <a:r>
              <a:rPr lang="id-ID" b="1" dirty="0"/>
              <a:t>Probe untuk sistem Window 95/98/NT</a:t>
            </a:r>
          </a:p>
          <a:p>
            <a:pPr lvl="1"/>
            <a:r>
              <a:rPr lang="id-ID" dirty="0" smtClean="0"/>
              <a:t> </a:t>
            </a:r>
            <a:r>
              <a:rPr lang="id-ID" i="1" dirty="0"/>
              <a:t>NetLab</a:t>
            </a:r>
          </a:p>
          <a:p>
            <a:pPr lvl="1"/>
            <a:r>
              <a:rPr lang="id-ID" dirty="0" smtClean="0"/>
              <a:t> </a:t>
            </a:r>
            <a:r>
              <a:rPr lang="id-ID" i="1" dirty="0"/>
              <a:t>Cyberkit</a:t>
            </a:r>
          </a:p>
          <a:p>
            <a:pPr lvl="1"/>
            <a:r>
              <a:rPr lang="id-ID" dirty="0" smtClean="0"/>
              <a:t> </a:t>
            </a:r>
            <a:r>
              <a:rPr lang="id-ID" i="1" dirty="0"/>
              <a:t>Ogre</a:t>
            </a:r>
          </a:p>
        </p:txBody>
      </p:sp>
      <p:sp>
        <p:nvSpPr>
          <p:cNvPr id="4" name="Explosion 1 3"/>
          <p:cNvSpPr/>
          <p:nvPr/>
        </p:nvSpPr>
        <p:spPr>
          <a:xfrm>
            <a:off x="5357818" y="4786322"/>
            <a:ext cx="2714644" cy="1714488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TUGAS</a:t>
            </a:r>
            <a:endParaRPr lang="id-ID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Cari informasi, mengenai:</a:t>
            </a:r>
          </a:p>
          <a:p>
            <a:pPr lvl="1"/>
            <a:r>
              <a:rPr lang="id-ID" dirty="0" smtClean="0"/>
              <a:t>Definisi, sejarah,</a:t>
            </a:r>
          </a:p>
          <a:p>
            <a:pPr lvl="1"/>
            <a:r>
              <a:rPr lang="id-ID" dirty="0" smtClean="0"/>
              <a:t>Tujuan/ fungsi penggunaan,</a:t>
            </a:r>
          </a:p>
          <a:p>
            <a:pPr lvl="1"/>
            <a:r>
              <a:rPr lang="id-ID" dirty="0" smtClean="0"/>
              <a:t>Fitur,</a:t>
            </a:r>
          </a:p>
          <a:p>
            <a:pPr lvl="1"/>
            <a:r>
              <a:rPr lang="id-ID" dirty="0" smtClean="0"/>
              <a:t>Kelebihan dan kekurangan,</a:t>
            </a:r>
          </a:p>
          <a:p>
            <a:pPr lvl="1"/>
            <a:r>
              <a:rPr lang="id-ID" dirty="0" smtClean="0"/>
              <a:t>Contoh aplikasi, penerapan aplikasi</a:t>
            </a:r>
          </a:p>
          <a:p>
            <a:pPr lvl="1"/>
            <a:r>
              <a:rPr lang="id-ID" dirty="0" smtClean="0"/>
              <a:t>Kesimpulan </a:t>
            </a:r>
          </a:p>
          <a:p>
            <a:pPr marL="93663" lvl="1" indent="-34925">
              <a:buNone/>
            </a:pPr>
            <a:r>
              <a:rPr lang="id-ID" dirty="0" smtClean="0"/>
              <a:t>Dikumpulkan makalah (hardcopy) dan presentasi kelompok minggu depan.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Materi yang dibahas:</a:t>
            </a:r>
          </a:p>
          <a:p>
            <a:pPr marL="514350" indent="-514350">
              <a:buAutoNum type="arabicPeriod"/>
            </a:pPr>
            <a:r>
              <a:rPr lang="id-ID" dirty="0" smtClean="0"/>
              <a:t>Tripwire</a:t>
            </a:r>
          </a:p>
          <a:p>
            <a:pPr marL="514350" indent="-514350">
              <a:buAutoNum type="arabicPeriod"/>
            </a:pPr>
            <a:r>
              <a:rPr lang="id-ID" dirty="0" smtClean="0"/>
              <a:t>Program crack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WinNuke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Nmap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Strobe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tcpprobe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Netlab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Cyberkit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Program ballista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id-ID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d-ID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d-ID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d-ID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Ketentuan makalah:</a:t>
            </a:r>
          </a:p>
          <a:p>
            <a:pPr>
              <a:buFontTx/>
              <a:buChar char="-"/>
            </a:pPr>
            <a:r>
              <a:rPr lang="id-ID" dirty="0" smtClean="0"/>
              <a:t>Cover</a:t>
            </a:r>
          </a:p>
          <a:p>
            <a:pPr>
              <a:buFontTx/>
              <a:buChar char="-"/>
            </a:pPr>
            <a:r>
              <a:rPr lang="id-ID" dirty="0" smtClean="0"/>
              <a:t>Daftar isi</a:t>
            </a:r>
          </a:p>
          <a:p>
            <a:pPr>
              <a:buFontTx/>
              <a:buChar char="-"/>
            </a:pPr>
            <a:r>
              <a:rPr lang="id-ID" dirty="0" smtClean="0"/>
              <a:t>Isi</a:t>
            </a:r>
          </a:p>
          <a:p>
            <a:pPr>
              <a:buFontTx/>
              <a:buChar char="-"/>
            </a:pPr>
            <a:r>
              <a:rPr lang="id-ID" dirty="0" smtClean="0"/>
              <a:t>Kesimpulan</a:t>
            </a:r>
          </a:p>
          <a:p>
            <a:pPr>
              <a:buFontTx/>
              <a:buChar char="-"/>
            </a:pPr>
            <a:r>
              <a:rPr lang="id-ID" dirty="0" smtClean="0"/>
              <a:t>Referensi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076"/>
          </a:xfrm>
        </p:spPr>
        <p:txBody>
          <a:bodyPr/>
          <a:lstStyle/>
          <a:p>
            <a:r>
              <a:rPr lang="id-ID" dirty="0" smtClean="0"/>
              <a:t>Faktor evaluasi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Lubang keamanan (security hole)</a:t>
            </a:r>
          </a:p>
          <a:p>
            <a:r>
              <a:rPr lang="id-ID" dirty="0" smtClean="0"/>
              <a:t>Kesalahan konfigurasi</a:t>
            </a:r>
          </a:p>
          <a:p>
            <a:r>
              <a:rPr lang="id-ID" dirty="0" smtClean="0"/>
              <a:t>Penambahan perangkat baru (hardware/ software)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sz="4000" dirty="0" smtClean="0">
                <a:latin typeface="Chiller" pitchFamily="82" charset="0"/>
              </a:rPr>
              <a:t>See u next week..</a:t>
            </a:r>
          </a:p>
        </p:txBody>
      </p:sp>
      <p:pic>
        <p:nvPicPr>
          <p:cNvPr id="4098" name="Picture 2" descr="C:\Users\7 Ultimate\Downloads\searchRH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357298"/>
            <a:ext cx="3795727" cy="3784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076"/>
          </a:xfrm>
        </p:spPr>
        <p:txBody>
          <a:bodyPr/>
          <a:lstStyle/>
          <a:p>
            <a:r>
              <a:rPr lang="id-ID" dirty="0" smtClean="0"/>
              <a:t>Sumber Lubang Keamanan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id-ID" dirty="0" smtClean="0"/>
              <a:t>Kesalahan desain (</a:t>
            </a:r>
            <a:r>
              <a:rPr lang="id-ID" i="1" dirty="0" smtClean="0"/>
              <a:t>desain flaw</a:t>
            </a:r>
            <a:r>
              <a:rPr lang="id-ID" dirty="0" smtClean="0"/>
              <a:t>)</a:t>
            </a:r>
          </a:p>
          <a:p>
            <a:r>
              <a:rPr lang="id-ID" dirty="0" smtClean="0"/>
              <a:t>Implementasi kurang baik</a:t>
            </a:r>
          </a:p>
          <a:p>
            <a:r>
              <a:rPr lang="id-ID" dirty="0" smtClean="0"/>
              <a:t>Kesalahan konfigurasi</a:t>
            </a:r>
          </a:p>
          <a:p>
            <a:r>
              <a:rPr lang="id-ID" dirty="0" smtClean="0"/>
              <a:t>Kesalahan menggunakan program atau sistem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PENGENDALIAN KEAMANAN SISTEM INFORMASI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id-ID" sz="2800" dirty="0" smtClean="0"/>
              <a:t> 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keamanan</a:t>
            </a:r>
            <a:r>
              <a:rPr lang="en-US" sz="2800" dirty="0" smtClean="0"/>
              <a:t> s</a:t>
            </a:r>
            <a:r>
              <a:rPr lang="id-ID" sz="2800" dirty="0"/>
              <a:t>i</a:t>
            </a:r>
            <a:r>
              <a:rPr lang="en-US" sz="2800" dirty="0" smtClean="0"/>
              <a:t>stem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Kontrol-kontrol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pengamanan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Administratif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 err="1" smtClean="0"/>
              <a:t>Proteksi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PENGENDALIAN KEAMANAN SISTEM INFORMASI</a:t>
            </a:r>
            <a:endParaRPr lang="en-US" sz="40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Kontrol-kontrol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pengamanan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lain: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computer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Bencana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id-ID" sz="2800" dirty="0" err="1"/>
              <a:t>t</a:t>
            </a:r>
            <a:r>
              <a:rPr lang="en-US" sz="2800" dirty="0" err="1" smtClean="0"/>
              <a:t>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Perli</a:t>
            </a:r>
            <a:r>
              <a:rPr lang="id-ID" sz="2800" dirty="0" smtClean="0"/>
              <a:t>n</a:t>
            </a:r>
            <a:r>
              <a:rPr lang="en-US" sz="2800" dirty="0" err="1" smtClean="0"/>
              <a:t>dungan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928694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4196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administratif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menjamin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id-ID" sz="2800" dirty="0" smtClean="0"/>
              <a:t>k</a:t>
            </a:r>
            <a:r>
              <a:rPr lang="en-US" sz="2800" dirty="0" err="1" smtClean="0"/>
              <a:t>ontrol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sepenuhnya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prosedur-prosedur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jelas</a:t>
            </a:r>
            <a:r>
              <a:rPr lang="id-ID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2919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Mempublikasikan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control yang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serius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Prosedur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formal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pengoperasian</a:t>
            </a:r>
            <a:r>
              <a:rPr lang="en-US" sz="2400" dirty="0"/>
              <a:t> </a:t>
            </a:r>
            <a:r>
              <a:rPr lang="en-US" sz="2400" dirty="0" err="1"/>
              <a:t>disosialisasikan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tegas</a:t>
            </a:r>
            <a:r>
              <a:rPr lang="en-US" sz="2400" dirty="0"/>
              <a:t>.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backup</a:t>
            </a:r>
            <a:r>
              <a:rPr lang="en-US" sz="2400" dirty="0"/>
              <a:t>, </a:t>
            </a:r>
            <a:r>
              <a:rPr lang="en-US" sz="2400" dirty="0" err="1"/>
              <a:t>pemulihan</a:t>
            </a:r>
            <a:r>
              <a:rPr lang="en-US" sz="2400" dirty="0"/>
              <a:t> data,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pengarsipan</a:t>
            </a:r>
            <a:r>
              <a:rPr lang="en-US" sz="2400" dirty="0"/>
              <a:t> data.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Perekrutan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berhati-hati</a:t>
            </a:r>
            <a:r>
              <a:rPr lang="en-US" sz="2400" dirty="0"/>
              <a:t> yang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orientasi</a:t>
            </a:r>
            <a:r>
              <a:rPr lang="en-US" sz="2400" dirty="0"/>
              <a:t> </a:t>
            </a:r>
            <a:r>
              <a:rPr lang="en-US" sz="2400" dirty="0" err="1"/>
              <a:t>pembinaan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pelatihan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endParaRPr lang="id-ID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928694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Supervisi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. </a:t>
            </a:r>
            <a:r>
              <a:rPr lang="en-US" dirty="0" err="1" smtClean="0"/>
              <a:t>Termasuk</a:t>
            </a:r>
            <a:r>
              <a:rPr lang="en-US" dirty="0" smtClean="0"/>
              <a:t> pula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control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agar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seorangpun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-24"/>
            <a:ext cx="7772400" cy="1000132"/>
          </a:xfrm>
        </p:spPr>
        <p:txBody>
          <a:bodyPr/>
          <a:lstStyle/>
          <a:p>
            <a:pPr eaLnBrk="1" hangingPunct="1"/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1182</Words>
  <Application>Microsoft Office PowerPoint</Application>
  <PresentationFormat>On-screen Show (4:3)</PresentationFormat>
  <Paragraphs>187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EVALUASI KEAMANAN SISTEM INFORMASI</vt:lpstr>
      <vt:lpstr>Pendahuluan</vt:lpstr>
      <vt:lpstr>Faktor evaluasi keamanan</vt:lpstr>
      <vt:lpstr>Sumber Lubang Keamanan</vt:lpstr>
      <vt:lpstr>PENGENDALIAN KEAMANAN SISTEM INFORMASI</vt:lpstr>
      <vt:lpstr>PENGENDALIAN KEAMANAN SISTEM INFORMASI</vt:lpstr>
      <vt:lpstr>Kontrol Administratif</vt:lpstr>
      <vt:lpstr>Kontrol Administratif</vt:lpstr>
      <vt:lpstr>Kontrol Administratif</vt:lpstr>
      <vt:lpstr>Kontrol Pengembangan dan Pemeliharaan Sistem </vt:lpstr>
      <vt:lpstr>Kontrol Operasi</vt:lpstr>
      <vt:lpstr>PowerPoint Presentation</vt:lpstr>
      <vt:lpstr>Proteksi Fisik terhadap Pusat Data</vt:lpstr>
      <vt:lpstr>Kontrol Perangkat Keras</vt:lpstr>
      <vt:lpstr>Kontrol Perangkat Keras</vt:lpstr>
      <vt:lpstr>Kontrol Akses terhadap Sistem Komputer</vt:lpstr>
      <vt:lpstr>Kontrol Akses Informasi</vt:lpstr>
      <vt:lpstr>Kontrol Akses Informasi</vt:lpstr>
      <vt:lpstr>Kontrol Terhadap Bencana</vt:lpstr>
      <vt:lpstr>Kontrol Terhadap Bencana</vt:lpstr>
      <vt:lpstr>Kontrol Terhadap Perlidungan Terakhir</vt:lpstr>
      <vt:lpstr>Kontrol Aplikasi</vt:lpstr>
      <vt:lpstr>PENGUJI KEAMANAN SISTEM</vt:lpstr>
      <vt:lpstr>PENGUJI KEAMANAN SISTEM</vt:lpstr>
      <vt:lpstr>PENGUJI KEAMANAN SISTEM</vt:lpstr>
      <vt:lpstr>Probing Services</vt:lpstr>
      <vt:lpstr>PowerPoint Presentation</vt:lpstr>
      <vt:lpstr>TUGAS KELOMPOK</vt:lpstr>
      <vt:lpstr>TUGAS KELOMPOK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 Ultimate</dc:creator>
  <cp:lastModifiedBy>Admin</cp:lastModifiedBy>
  <cp:revision>51</cp:revision>
  <dcterms:created xsi:type="dcterms:W3CDTF">2013-03-24T10:43:35Z</dcterms:created>
  <dcterms:modified xsi:type="dcterms:W3CDTF">2016-03-27T13:27:50Z</dcterms:modified>
</cp:coreProperties>
</file>