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0D34-0753-4751-8C89-EE97032F935A}" type="datetimeFigureOut">
              <a:rPr lang="id-ID" smtClean="0"/>
              <a:pPr/>
              <a:t>27/03/2016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4CFE-6B86-48F8-83AF-918E58686AB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0D34-0753-4751-8C89-EE97032F935A}" type="datetimeFigureOut">
              <a:rPr lang="id-ID" smtClean="0"/>
              <a:pPr/>
              <a:t>27/03/2016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4CFE-6B86-48F8-83AF-918E58686AB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0D34-0753-4751-8C89-EE97032F935A}" type="datetimeFigureOut">
              <a:rPr lang="id-ID" smtClean="0"/>
              <a:pPr/>
              <a:t>27/03/2016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4CFE-6B86-48F8-83AF-918E58686AB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0D34-0753-4751-8C89-EE97032F935A}" type="datetimeFigureOut">
              <a:rPr lang="id-ID" smtClean="0"/>
              <a:pPr/>
              <a:t>27/03/2016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4CFE-6B86-48F8-83AF-918E58686AB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0D34-0753-4751-8C89-EE97032F935A}" type="datetimeFigureOut">
              <a:rPr lang="id-ID" smtClean="0"/>
              <a:pPr/>
              <a:t>27/03/2016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4CFE-6B86-48F8-83AF-918E58686AB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0D34-0753-4751-8C89-EE97032F935A}" type="datetimeFigureOut">
              <a:rPr lang="id-ID" smtClean="0"/>
              <a:pPr/>
              <a:t>27/03/2016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4CFE-6B86-48F8-83AF-918E58686AB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0D34-0753-4751-8C89-EE97032F935A}" type="datetimeFigureOut">
              <a:rPr lang="id-ID" smtClean="0"/>
              <a:pPr/>
              <a:t>27/03/2016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4CFE-6B86-48F8-83AF-918E58686AB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0D34-0753-4751-8C89-EE97032F935A}" type="datetimeFigureOut">
              <a:rPr lang="id-ID" smtClean="0"/>
              <a:pPr/>
              <a:t>27/03/2016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4CFE-6B86-48F8-83AF-918E58686AB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0D34-0753-4751-8C89-EE97032F935A}" type="datetimeFigureOut">
              <a:rPr lang="id-ID" smtClean="0"/>
              <a:pPr/>
              <a:t>27/03/2016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4CFE-6B86-48F8-83AF-918E58686AB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0D34-0753-4751-8C89-EE97032F935A}" type="datetimeFigureOut">
              <a:rPr lang="id-ID" smtClean="0"/>
              <a:pPr/>
              <a:t>27/03/2016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4CFE-6B86-48F8-83AF-918E58686AB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50D34-0753-4751-8C89-EE97032F935A}" type="datetimeFigureOut">
              <a:rPr lang="id-ID" smtClean="0"/>
              <a:pPr/>
              <a:t>27/03/2016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4CFE-6B86-48F8-83AF-918E58686AB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50D34-0753-4751-8C89-EE97032F935A}" type="datetimeFigureOut">
              <a:rPr lang="id-ID" smtClean="0"/>
              <a:pPr/>
              <a:t>27/03/2016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F4CFE-6B86-48F8-83AF-918E58686AB0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00396" y="142852"/>
            <a:ext cx="6143604" cy="1470025"/>
          </a:xfrm>
        </p:spPr>
        <p:txBody>
          <a:bodyPr/>
          <a:lstStyle/>
          <a:p>
            <a:r>
              <a:rPr lang="id-ID" dirty="0" smtClean="0">
                <a:latin typeface="Berlin Sans FB" pitchFamily="34" charset="0"/>
              </a:rPr>
              <a:t>EVALUASI KEAMANAN</a:t>
            </a:r>
            <a:br>
              <a:rPr lang="id-ID" dirty="0" smtClean="0">
                <a:latin typeface="Berlin Sans FB" pitchFamily="34" charset="0"/>
              </a:rPr>
            </a:br>
            <a:r>
              <a:rPr lang="id-ID" dirty="0" smtClean="0">
                <a:latin typeface="Berlin Sans FB" pitchFamily="34" charset="0"/>
              </a:rPr>
              <a:t>SISTEM INFORMASI</a:t>
            </a:r>
            <a:endParaRPr lang="id-ID" dirty="0">
              <a:latin typeface="Berlin Sans FB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4400" y="-24"/>
            <a:ext cx="7772400" cy="135732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err="1" smtClean="0"/>
              <a:t>Kontrol</a:t>
            </a:r>
            <a:r>
              <a:rPr lang="en-US" sz="4000" dirty="0" smtClean="0"/>
              <a:t> </a:t>
            </a:r>
            <a:r>
              <a:rPr lang="en-US" sz="4000" dirty="0" err="1" smtClean="0"/>
              <a:t>Pengembangan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Pemeliharaan</a:t>
            </a:r>
            <a:r>
              <a:rPr lang="en-US" sz="4000" dirty="0" smtClean="0"/>
              <a:t> </a:t>
            </a:r>
            <a:r>
              <a:rPr lang="en-US" sz="4000" dirty="0" err="1" smtClean="0"/>
              <a:t>Sistem</a:t>
            </a:r>
            <a:r>
              <a:rPr lang="en-US" sz="4000" dirty="0" smtClean="0"/>
              <a:t> 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848600" cy="4343400"/>
          </a:xfrm>
        </p:spPr>
        <p:txBody>
          <a:bodyPr rtlCol="0">
            <a:normAutofit/>
          </a:bodyPr>
          <a:lstStyle/>
          <a:p>
            <a:pPr marL="352425" indent="-352425">
              <a:defRPr/>
            </a:pPr>
            <a:r>
              <a:rPr lang="id-ID" dirty="0" smtClean="0"/>
              <a:t>P</a:t>
            </a:r>
            <a:r>
              <a:rPr lang="en-US" dirty="0" err="1" smtClean="0"/>
              <a:t>eran</a:t>
            </a:r>
            <a:r>
              <a:rPr lang="en-US" dirty="0" smtClean="0"/>
              <a:t> auditor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sangatlah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. </a:t>
            </a:r>
            <a:endParaRPr lang="id-ID" dirty="0" smtClean="0"/>
          </a:p>
          <a:p>
            <a:pPr marL="352425" indent="-352425">
              <a:defRPr/>
            </a:pPr>
            <a:r>
              <a:rPr lang="en-US" dirty="0" smtClean="0"/>
              <a:t>Auditor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dilibatkan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hingga</a:t>
            </a:r>
            <a:r>
              <a:rPr lang="en-US" dirty="0" smtClean="0"/>
              <a:t> </a:t>
            </a:r>
            <a:r>
              <a:rPr lang="en-US" dirty="0" err="1" smtClean="0"/>
              <a:t>pemeliharaan</a:t>
            </a:r>
            <a:r>
              <a:rPr lang="en-US" dirty="0" smtClean="0"/>
              <a:t> system,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memastikan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s</a:t>
            </a:r>
            <a:r>
              <a:rPr lang="id-ID" dirty="0" smtClean="0"/>
              <a:t>i</a:t>
            </a:r>
            <a:r>
              <a:rPr lang="en-US" dirty="0" smtClean="0"/>
              <a:t>stem </a:t>
            </a:r>
            <a:r>
              <a:rPr lang="en-US" dirty="0" err="1" smtClean="0"/>
              <a:t>benar-benar</a:t>
            </a:r>
            <a:r>
              <a:rPr lang="en-US" dirty="0" smtClean="0"/>
              <a:t> </a:t>
            </a:r>
            <a:r>
              <a:rPr lang="en-US" dirty="0" err="1" smtClean="0"/>
              <a:t>terkendali</a:t>
            </a:r>
            <a:r>
              <a:rPr lang="en-US" dirty="0" smtClean="0"/>
              <a:t>,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otorisasi</a:t>
            </a:r>
            <a:r>
              <a:rPr lang="en-US" dirty="0" smtClean="0"/>
              <a:t> </a:t>
            </a:r>
            <a:r>
              <a:rPr lang="en-US" dirty="0" err="1" smtClean="0"/>
              <a:t>pemakai</a:t>
            </a:r>
            <a:r>
              <a:rPr lang="en-US" dirty="0" smtClean="0"/>
              <a:t> s</a:t>
            </a:r>
            <a:r>
              <a:rPr lang="id-ID" dirty="0" smtClean="0"/>
              <a:t>i</a:t>
            </a:r>
            <a:r>
              <a:rPr lang="en-US" dirty="0" smtClean="0"/>
              <a:t>stem.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90600" y="-24"/>
            <a:ext cx="7772400" cy="1000132"/>
          </a:xfrm>
        </p:spPr>
        <p:txBody>
          <a:bodyPr/>
          <a:lstStyle/>
          <a:p>
            <a:pPr eaLnBrk="1" hangingPunct="1"/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endParaRPr lang="en-US" dirty="0" smtClean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643966" cy="4905396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 err="1" smtClean="0"/>
              <a:t>Kontrol</a:t>
            </a:r>
            <a:r>
              <a:rPr lang="en-US" sz="2800" dirty="0" smtClean="0"/>
              <a:t> </a:t>
            </a:r>
            <a:r>
              <a:rPr lang="en-US" sz="2800" dirty="0" err="1" smtClean="0"/>
              <a:t>operasi</a:t>
            </a:r>
            <a:r>
              <a:rPr lang="en-US" sz="2800" dirty="0" smtClean="0"/>
              <a:t> </a:t>
            </a:r>
            <a:r>
              <a:rPr lang="en-US" sz="2800" dirty="0" err="1" smtClean="0"/>
              <a:t>dimaksudkan</a:t>
            </a:r>
            <a:r>
              <a:rPr lang="en-US" sz="2800" dirty="0" smtClean="0"/>
              <a:t> agar s</a:t>
            </a:r>
            <a:r>
              <a:rPr lang="id-ID" sz="2800" dirty="0" smtClean="0"/>
              <a:t>i</a:t>
            </a:r>
            <a:r>
              <a:rPr lang="en-US" sz="2800" dirty="0" smtClean="0"/>
              <a:t>stem </a:t>
            </a:r>
            <a:r>
              <a:rPr lang="en-US" sz="2800" dirty="0" err="1" smtClean="0"/>
              <a:t>beroperasi</a:t>
            </a:r>
            <a:r>
              <a:rPr lang="en-US" sz="2800" dirty="0" smtClean="0"/>
              <a:t> </a:t>
            </a:r>
            <a:r>
              <a:rPr lang="en-US" sz="2800" dirty="0" err="1" smtClean="0"/>
              <a:t>sesuai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diharapkan</a:t>
            </a:r>
            <a:r>
              <a:rPr lang="en-US" sz="2800" dirty="0" smtClean="0"/>
              <a:t>.</a:t>
            </a:r>
            <a:r>
              <a:rPr lang="id-ID" sz="2800" dirty="0" smtClean="0"/>
              <a:t> Hal – hal yang</a:t>
            </a:r>
            <a:r>
              <a:rPr lang="en-US" sz="2800" dirty="0" smtClean="0"/>
              <a:t> </a:t>
            </a:r>
            <a:r>
              <a:rPr lang="id-ID" sz="2800" dirty="0" smtClean="0"/>
              <a:t>t</a:t>
            </a:r>
            <a:r>
              <a:rPr lang="en-US" sz="2800" dirty="0" err="1" smtClean="0"/>
              <a:t>ermasuk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kontrol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:</a:t>
            </a:r>
          </a:p>
          <a:p>
            <a:pPr marL="344488" indent="-344488" eaLnBrk="1" fontAlgn="auto" hangingPunct="1">
              <a:spcAft>
                <a:spcPts val="0"/>
              </a:spcAft>
              <a:defRPr/>
            </a:pPr>
            <a:r>
              <a:rPr lang="en-US" sz="2800" dirty="0" err="1" smtClean="0"/>
              <a:t>Pembatasan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akses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data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err="1" smtClean="0"/>
              <a:t>Kontrol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personel</a:t>
            </a:r>
            <a:r>
              <a:rPr lang="en-US" sz="2800" dirty="0" smtClean="0"/>
              <a:t> </a:t>
            </a:r>
            <a:r>
              <a:rPr lang="en-US" sz="2800" dirty="0" err="1" smtClean="0"/>
              <a:t>pengoperasi</a:t>
            </a:r>
            <a:r>
              <a:rPr lang="id-ID" sz="2800" dirty="0" smtClean="0"/>
              <a:t>an</a:t>
            </a:r>
            <a:endParaRPr lang="en-US" sz="28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err="1" smtClean="0"/>
              <a:t>Kontrol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peralatan</a:t>
            </a:r>
            <a:endParaRPr lang="en-US" sz="28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err="1" smtClean="0"/>
              <a:t>Kontrol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penyimpanan</a:t>
            </a:r>
            <a:r>
              <a:rPr lang="en-US" sz="2800" dirty="0" smtClean="0"/>
              <a:t> </a:t>
            </a:r>
            <a:r>
              <a:rPr lang="en-US" sz="2800" dirty="0" err="1" smtClean="0"/>
              <a:t>arsip</a:t>
            </a:r>
            <a:endParaRPr lang="en-US" sz="28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err="1" smtClean="0"/>
              <a:t>Pengendalian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virus</a:t>
            </a:r>
          </a:p>
          <a:p>
            <a:pPr marL="344488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mengurangi</a:t>
            </a:r>
            <a:r>
              <a:rPr lang="en-US" sz="2000" dirty="0" smtClean="0"/>
              <a:t> </a:t>
            </a:r>
            <a:r>
              <a:rPr lang="en-US" sz="2000" dirty="0" err="1" smtClean="0"/>
              <a:t>terjangkitnya</a:t>
            </a:r>
            <a:r>
              <a:rPr lang="en-US" sz="2000" dirty="0" smtClean="0"/>
              <a:t> virus, administrator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tiga</a:t>
            </a:r>
            <a:r>
              <a:rPr lang="en-US" sz="2000" dirty="0" smtClean="0"/>
              <a:t> </a:t>
            </a:r>
            <a:r>
              <a:rPr lang="en-US" sz="2000" dirty="0" err="1" smtClean="0"/>
              <a:t>kontrol</a:t>
            </a:r>
            <a:r>
              <a:rPr lang="en-US" sz="2000" dirty="0" smtClean="0"/>
              <a:t> </a:t>
            </a:r>
            <a:r>
              <a:rPr lang="en-US" sz="2000" dirty="0" err="1" smtClean="0"/>
              <a:t>berupa</a:t>
            </a:r>
            <a:r>
              <a:rPr lang="en-US" sz="2000" dirty="0" smtClean="0"/>
              <a:t> </a:t>
            </a:r>
            <a:r>
              <a:rPr lang="en-US" sz="2000" dirty="0" err="1" smtClean="0"/>
              <a:t>preventif</a:t>
            </a:r>
            <a:r>
              <a:rPr lang="en-US" sz="2000" dirty="0" smtClean="0"/>
              <a:t>, </a:t>
            </a:r>
            <a:r>
              <a:rPr lang="en-US" sz="2000" dirty="0" err="1" smtClean="0"/>
              <a:t>detektif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korektif</a:t>
            </a:r>
            <a:r>
              <a:rPr lang="en-US" sz="2000" dirty="0" smtClean="0"/>
              <a:t>.</a:t>
            </a:r>
          </a:p>
          <a:p>
            <a:pPr marL="344488" indent="0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800" dirty="0" smtClean="0"/>
          </a:p>
          <a:p>
            <a:pPr marL="344488" indent="-344488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800" dirty="0" smtClean="0"/>
          </a:p>
          <a:p>
            <a:pPr marL="344488" indent="-34448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800" dirty="0" smtClean="0"/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28596" y="152400"/>
          <a:ext cx="8286808" cy="6705601"/>
        </p:xfrm>
        <a:graphic>
          <a:graphicData uri="http://schemas.openxmlformats.org/drawingml/2006/table">
            <a:tbl>
              <a:tblPr/>
              <a:tblGrid>
                <a:gridCol w="1394810"/>
                <a:gridCol w="6891998"/>
              </a:tblGrid>
              <a:tr h="3196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Kontrol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Contoh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881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Preventif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just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Menggunakan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salinan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perangkat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lunak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atau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berkas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yang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berisi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makro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yang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benar-benar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bersih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.</a:t>
                      </a:r>
                    </a:p>
                    <a:p>
                      <a:pPr marL="285750" marR="0" lvl="1" indent="-285750" algn="just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Mengindari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pemakaian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perangkat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lunak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freeware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atau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shareware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dari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sumber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yang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belum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bisa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dipercaya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.</a:t>
                      </a:r>
                    </a:p>
                    <a:p>
                      <a:pPr marL="285750" marR="0" lvl="1" indent="-285750" algn="just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Menghindari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pengambilan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berkas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yang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mengandung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makro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dari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sembarang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tempat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.</a:t>
                      </a:r>
                    </a:p>
                    <a:p>
                      <a:pPr marL="285750" marR="0" lvl="1" indent="-285750" algn="just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Memeriksa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program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baru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atau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berkas-berkas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baru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yang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mengandung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makro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dengan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program anti virus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sebelum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dipakai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.</a:t>
                      </a:r>
                    </a:p>
                    <a:p>
                      <a:pPr marL="285750" marR="0" lvl="1" indent="-285750" algn="just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fi-FI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Menyadarkan pada setiap pemakai untuk waspada terhadap virus.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 Black" pitchFamily="34" charset="0"/>
                        <a:ea typeface="Times New Roman"/>
                      </a:endParaRP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1784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Detektif</a:t>
                      </a: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just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Secara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rutin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menjalankan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program antivirus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untuk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mendeteksi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infeksi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virus.</a:t>
                      </a:r>
                    </a:p>
                    <a:p>
                      <a:pPr marL="285750" marR="0" lvl="1" indent="-285750" algn="just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Melakukan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pembandingan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ukuran-ukuran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berkas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untuk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mendeteksi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perubahan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ukuran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pada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berkas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 Black" pitchFamily="34" charset="0"/>
                        <a:ea typeface="Times New Roman"/>
                      </a:endParaRPr>
                    </a:p>
                    <a:p>
                      <a:pPr marL="285750" marR="0" lvl="1" indent="-285750" algn="just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Melakukan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pembandingan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tanggal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berkas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untuk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mendeteksi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perubahan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tanggal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berkas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.</a:t>
                      </a: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8001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Korektif</a:t>
                      </a: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just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Memastikan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pem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-</a:t>
                      </a:r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backup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-an yang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bersih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 Black" pitchFamily="34" charset="0"/>
                        <a:ea typeface="Times New Roman"/>
                      </a:endParaRPr>
                    </a:p>
                    <a:p>
                      <a:pPr marL="285750" marR="0" lvl="1" indent="-285750" algn="just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it-IT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Memiliki rencana terdokumentasi tentang pemulihan infeksi virus.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 Black" pitchFamily="34" charset="0"/>
                        <a:ea typeface="Times New Roman"/>
                      </a:endParaRPr>
                    </a:p>
                    <a:p>
                      <a:pPr marL="285750" marR="0" lvl="1" indent="-285750" algn="just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Menjalankan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program antivirus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untuk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menghilangkan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virus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dan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 program yang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tertular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ea typeface="Times New Roman"/>
                        </a:rPr>
                        <a:t>.</a:t>
                      </a:r>
                    </a:p>
                  </a:txBody>
                  <a:tcPr marL="47329" marR="47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00194" y="0"/>
            <a:ext cx="7772400" cy="1000100"/>
          </a:xfrm>
        </p:spPr>
        <p:txBody>
          <a:bodyPr/>
          <a:lstStyle/>
          <a:p>
            <a:pPr eaLnBrk="1" hangingPunct="1"/>
            <a:r>
              <a:rPr lang="en-US" sz="4000" dirty="0" err="1" smtClean="0"/>
              <a:t>Proteksi</a:t>
            </a:r>
            <a:r>
              <a:rPr lang="en-US" sz="4000" dirty="0" smtClean="0"/>
              <a:t> </a:t>
            </a:r>
            <a:r>
              <a:rPr lang="en-US" sz="4000" dirty="0" err="1" smtClean="0"/>
              <a:t>Fisik</a:t>
            </a:r>
            <a:r>
              <a:rPr lang="en-US" sz="4000" dirty="0" smtClean="0"/>
              <a:t> </a:t>
            </a:r>
            <a:r>
              <a:rPr lang="en-US" sz="4000" dirty="0" err="1" smtClean="0"/>
              <a:t>terhadap</a:t>
            </a:r>
            <a:r>
              <a:rPr lang="en-US" sz="4000" dirty="0" smtClean="0"/>
              <a:t> </a:t>
            </a:r>
            <a:r>
              <a:rPr lang="en-US" sz="4000" dirty="0" err="1" smtClean="0"/>
              <a:t>Pusat</a:t>
            </a:r>
            <a:r>
              <a:rPr lang="en-US" sz="4000" dirty="0" smtClean="0"/>
              <a:t> Data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id-ID" dirty="0" smtClean="0"/>
              <a:t>Pusat data merupakan aset bagi sistem informasi</a:t>
            </a:r>
          </a:p>
          <a:p>
            <a:pPr eaLnBrk="1" hangingPunct="1"/>
            <a:r>
              <a:rPr lang="id-ID" dirty="0" smtClean="0"/>
              <a:t>M</a:t>
            </a:r>
            <a:r>
              <a:rPr lang="en-US" dirty="0" err="1" smtClean="0"/>
              <a:t>enjaga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diinginkan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data. </a:t>
            </a:r>
          </a:p>
          <a:p>
            <a:pPr eaLnBrk="1" hangingPunct="1"/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id-ID" dirty="0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suhu</a:t>
            </a:r>
            <a:r>
              <a:rPr lang="en-US" dirty="0" smtClean="0"/>
              <a:t>, </a:t>
            </a:r>
            <a:r>
              <a:rPr lang="en-US" dirty="0" err="1" smtClean="0"/>
              <a:t>kebersihan</a:t>
            </a:r>
            <a:r>
              <a:rPr lang="en-US" dirty="0" smtClean="0"/>
              <a:t>, </a:t>
            </a:r>
            <a:r>
              <a:rPr lang="en-US" dirty="0" err="1" smtClean="0"/>
              <a:t>kelembaban</a:t>
            </a:r>
            <a:r>
              <a:rPr lang="en-US" dirty="0" smtClean="0"/>
              <a:t> </a:t>
            </a:r>
            <a:r>
              <a:rPr lang="en-US" dirty="0" err="1" smtClean="0"/>
              <a:t>udara</a:t>
            </a:r>
            <a:r>
              <a:rPr lang="en-US" dirty="0" smtClean="0"/>
              <a:t>, </a:t>
            </a:r>
            <a:r>
              <a:rPr lang="en-US" dirty="0" err="1" smtClean="0"/>
              <a:t>bahaya</a:t>
            </a:r>
            <a:r>
              <a:rPr lang="en-US" dirty="0" smtClean="0"/>
              <a:t> </a:t>
            </a:r>
            <a:r>
              <a:rPr lang="en-US" dirty="0" err="1" smtClean="0"/>
              <a:t>banjir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 </a:t>
            </a:r>
            <a:r>
              <a:rPr lang="en-US" dirty="0" err="1" smtClean="0"/>
              <a:t>ruangan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diperhatikan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benar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90600" y="-24"/>
            <a:ext cx="7772400" cy="1000132"/>
          </a:xfrm>
        </p:spPr>
        <p:txBody>
          <a:bodyPr/>
          <a:lstStyle/>
          <a:p>
            <a:pPr eaLnBrk="1" hangingPunct="1"/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Keras</a:t>
            </a:r>
            <a:endParaRPr lang="en-US" dirty="0" smtClean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/>
              <a:t>M</a:t>
            </a:r>
            <a:r>
              <a:rPr lang="en-US" dirty="0" err="1" smtClean="0"/>
              <a:t>enga</a:t>
            </a:r>
            <a:r>
              <a:rPr lang="id-ID" dirty="0" smtClean="0"/>
              <a:t>n</a:t>
            </a:r>
            <a:r>
              <a:rPr lang="en-US" dirty="0" err="1" smtClean="0"/>
              <a:t>tisipasi</a:t>
            </a:r>
            <a:r>
              <a:rPr lang="en-US" dirty="0" smtClean="0"/>
              <a:t> </a:t>
            </a:r>
            <a:r>
              <a:rPr lang="en-US" dirty="0" err="1" smtClean="0"/>
              <a:t>kegagalan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,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menerapkan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yang </a:t>
            </a:r>
            <a:r>
              <a:rPr lang="en-US" dirty="0" err="1" smtClean="0"/>
              <a:t>berbasis</a:t>
            </a:r>
            <a:r>
              <a:rPr lang="en-US" dirty="0" smtClean="0"/>
              <a:t> </a:t>
            </a:r>
            <a:r>
              <a:rPr lang="en-US" i="1" dirty="0" smtClean="0"/>
              <a:t>fault-tolerant </a:t>
            </a:r>
            <a:r>
              <a:rPr lang="en-US" dirty="0" smtClean="0"/>
              <a:t>(</a:t>
            </a:r>
            <a:r>
              <a:rPr lang="en-US" dirty="0" err="1" smtClean="0"/>
              <a:t>toleran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kegagalan</a:t>
            </a:r>
            <a:r>
              <a:rPr lang="en-US" dirty="0" smtClean="0"/>
              <a:t>). </a:t>
            </a:r>
            <a:endParaRPr lang="id-ID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kegagalan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cadangan</a:t>
            </a:r>
            <a:r>
              <a:rPr lang="id-ID" dirty="0"/>
              <a:t> </a:t>
            </a:r>
            <a:r>
              <a:rPr lang="en-US" dirty="0" err="1" smtClean="0"/>
              <a:t>segera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alih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komponen</a:t>
            </a:r>
            <a:r>
              <a:rPr lang="en-US" dirty="0" smtClean="0"/>
              <a:t> yang </a:t>
            </a:r>
            <a:r>
              <a:rPr lang="en-US" dirty="0" err="1" smtClean="0"/>
              <a:t>rusak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90600" y="-24"/>
            <a:ext cx="7772400" cy="1000132"/>
          </a:xfrm>
        </p:spPr>
        <p:txBody>
          <a:bodyPr/>
          <a:lstStyle/>
          <a:p>
            <a:pPr eaLnBrk="1" hangingPunct="1"/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Keras</a:t>
            </a:r>
            <a:endParaRPr lang="en-US" dirty="0" smtClean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6482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i="1" dirty="0" smtClean="0"/>
              <a:t>fault-tolerant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diterapkan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lima level, </a:t>
            </a:r>
            <a:r>
              <a:rPr lang="en-US" sz="2800" dirty="0" err="1" smtClean="0"/>
              <a:t>yaitu</a:t>
            </a:r>
            <a:r>
              <a:rPr lang="id-ID" sz="2800" dirty="0" smtClean="0"/>
              <a:t>:</a:t>
            </a:r>
            <a:endParaRPr lang="en-US" sz="28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grayscl/>
          </a:blip>
          <a:srcRect l="21973" t="41964" r="19433" b="4464"/>
          <a:stretch>
            <a:fillRect/>
          </a:stretch>
        </p:blipFill>
        <p:spPr bwMode="auto">
          <a:xfrm>
            <a:off x="571472" y="2428868"/>
            <a:ext cx="8215370" cy="407196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endParaRPr lang="en-US" dirty="0" smtClean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28596" y="1676400"/>
            <a:ext cx="8258204" cy="461012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pembatasan</a:t>
            </a:r>
            <a:r>
              <a:rPr lang="en-US" sz="2800" dirty="0" smtClean="0"/>
              <a:t> </a:t>
            </a:r>
            <a:r>
              <a:rPr lang="en-US" sz="2800" dirty="0" err="1" smtClean="0"/>
              <a:t>akses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, </a:t>
            </a:r>
            <a:r>
              <a:rPr lang="en-US" sz="2800" dirty="0" err="1" smtClean="0"/>
              <a:t>setiap</a:t>
            </a:r>
            <a:r>
              <a:rPr lang="en-US" sz="2800" dirty="0" smtClean="0"/>
              <a:t> </a:t>
            </a:r>
            <a:r>
              <a:rPr lang="en-US" sz="2800" dirty="0" err="1" smtClean="0"/>
              <a:t>pemakai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diberi</a:t>
            </a:r>
            <a:r>
              <a:rPr lang="en-US" sz="2800" dirty="0" smtClean="0"/>
              <a:t> </a:t>
            </a:r>
            <a:r>
              <a:rPr lang="en-US" sz="2800" dirty="0" err="1" smtClean="0"/>
              <a:t>otorisasi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berbeda</a:t>
            </a:r>
            <a:r>
              <a:rPr lang="en-US" sz="2800" dirty="0" smtClean="0"/>
              <a:t>-</a:t>
            </a:r>
            <a:r>
              <a:rPr lang="en-US" sz="2800" dirty="0" err="1" smtClean="0"/>
              <a:t>beda</a:t>
            </a:r>
            <a:r>
              <a:rPr lang="id-ID" sz="2800" dirty="0" smtClean="0"/>
              <a:t>, </a:t>
            </a:r>
            <a:r>
              <a:rPr lang="en-US" sz="2800" dirty="0" err="1" smtClean="0"/>
              <a:t>dilengkapi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id-ID" sz="2800" dirty="0" smtClean="0"/>
              <a:t>username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i="1" dirty="0" smtClean="0"/>
              <a:t>password</a:t>
            </a:r>
            <a:r>
              <a:rPr lang="en-US" sz="2800" dirty="0" smtClean="0"/>
              <a:t>.</a:t>
            </a:r>
            <a:endParaRPr lang="id-ID" sz="2800" dirty="0" smtClean="0"/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US" sz="28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d-ID" sz="2800" dirty="0" smtClean="0"/>
              <a:t>dapat dilakukan dengan </a:t>
            </a:r>
            <a:r>
              <a:rPr lang="en-US" sz="2800" dirty="0" err="1" smtClean="0"/>
              <a:t>meng</a:t>
            </a:r>
            <a:r>
              <a:rPr lang="id-ID" sz="2800" dirty="0" smtClean="0"/>
              <a:t>k</a:t>
            </a:r>
            <a:r>
              <a:rPr lang="en-US" sz="2800" dirty="0" err="1" smtClean="0"/>
              <a:t>ombinasikan</a:t>
            </a:r>
            <a:r>
              <a:rPr lang="en-US" sz="2800" dirty="0" smtClean="0"/>
              <a:t> </a:t>
            </a:r>
            <a:r>
              <a:rPr lang="en-US" sz="2800" dirty="0" err="1" smtClean="0"/>
              <a:t>teknologi</a:t>
            </a:r>
            <a:r>
              <a:rPr lang="en-US" sz="2800" dirty="0" smtClean="0"/>
              <a:t> lain. </a:t>
            </a:r>
            <a:r>
              <a:rPr lang="en-US" sz="2800" dirty="0" err="1" smtClean="0"/>
              <a:t>Misalnya</a:t>
            </a:r>
            <a:r>
              <a:rPr lang="en-US" sz="2800" dirty="0" smtClean="0"/>
              <a:t>, </a:t>
            </a:r>
            <a:r>
              <a:rPr lang="id-ID" sz="2800" dirty="0" smtClean="0"/>
              <a:t>smartcard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mengakses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d</a:t>
            </a:r>
            <a:r>
              <a:rPr lang="id-ID" sz="2800" dirty="0" smtClean="0"/>
              <a:t>engan</a:t>
            </a:r>
            <a:r>
              <a:rPr lang="en-US" sz="2800" dirty="0" smtClean="0"/>
              <a:t> </a:t>
            </a:r>
            <a:r>
              <a:rPr lang="en-US" sz="2800" dirty="0" err="1" smtClean="0"/>
              <a:t>pemasukan</a:t>
            </a:r>
            <a:r>
              <a:rPr lang="en-US" sz="2800" dirty="0" smtClean="0"/>
              <a:t> PIN (</a:t>
            </a:r>
            <a:r>
              <a:rPr lang="en-US" sz="2800" i="1" dirty="0" smtClean="0"/>
              <a:t>personal identification number</a:t>
            </a:r>
            <a:r>
              <a:rPr lang="en-US" sz="2800" dirty="0" smtClean="0"/>
              <a:t>).</a:t>
            </a:r>
            <a:endParaRPr lang="id-ID" sz="28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id-ID" sz="2800" dirty="0" smtClean="0"/>
          </a:p>
          <a:p>
            <a:pPr>
              <a:defRPr/>
            </a:pPr>
            <a:r>
              <a:rPr lang="en-US" sz="2800" dirty="0" err="1" smtClean="0"/>
              <a:t>akses</a:t>
            </a:r>
            <a:r>
              <a:rPr lang="en-US" sz="2800" dirty="0" smtClean="0"/>
              <a:t> </a:t>
            </a:r>
            <a:r>
              <a:rPr lang="en-US" sz="2800" dirty="0"/>
              <a:t>Intranet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pemakai</a:t>
            </a:r>
            <a:r>
              <a:rPr lang="en-US" sz="2800" dirty="0"/>
              <a:t> </a:t>
            </a:r>
            <a:r>
              <a:rPr lang="en-US" sz="2800" dirty="0" err="1"/>
              <a:t>luar</a:t>
            </a:r>
            <a:r>
              <a:rPr lang="en-US" sz="2800" dirty="0"/>
              <a:t> (via Internet)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 smtClean="0"/>
              <a:t>dicega</a:t>
            </a:r>
            <a:r>
              <a:rPr lang="id-ID" sz="2800" dirty="0" smtClean="0"/>
              <a:t>h</a:t>
            </a:r>
            <a:r>
              <a:rPr lang="en-US" sz="2800" dirty="0" smtClean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menggunakan</a:t>
            </a:r>
            <a:r>
              <a:rPr lang="en-US" sz="2800" dirty="0"/>
              <a:t> </a:t>
            </a:r>
            <a:r>
              <a:rPr lang="en-US" sz="2800" i="1" dirty="0"/>
              <a:t>firewall.</a:t>
            </a:r>
            <a:r>
              <a:rPr lang="en-US" sz="2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4400" y="-24"/>
            <a:ext cx="7772400" cy="1000132"/>
          </a:xfrm>
        </p:spPr>
        <p:txBody>
          <a:bodyPr/>
          <a:lstStyle/>
          <a:p>
            <a:pPr eaLnBrk="1" hangingPunct="1"/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 smtClean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4495800"/>
          </a:xfrm>
        </p:spPr>
        <p:txBody>
          <a:bodyPr/>
          <a:lstStyle/>
          <a:p>
            <a:r>
              <a:rPr lang="id-ID" dirty="0" smtClean="0"/>
              <a:t>Mencegah kemungkinan keberhasilan pihak yang tidak berwenang mengakses dan membaca informasi melalui jaringan</a:t>
            </a:r>
          </a:p>
          <a:p>
            <a:endParaRPr lang="id-ID" dirty="0" smtClean="0"/>
          </a:p>
          <a:p>
            <a:r>
              <a:rPr lang="id-ID" dirty="0" smtClean="0"/>
              <a:t>Perlu dilakukan penyandian informasi untuk mencegah penyadapan informasi, dengan kriptografi.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4400" y="-24"/>
            <a:ext cx="7772400" cy="1000132"/>
          </a:xfrm>
        </p:spPr>
        <p:txBody>
          <a:bodyPr/>
          <a:lstStyle/>
          <a:p>
            <a:pPr eaLnBrk="1" hangingPunct="1"/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 smtClean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d-ID" sz="2800" dirty="0" smtClean="0"/>
              <a:t>Jenis ancaman yang perlu diperhatikan: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l="24170" t="32589" r="21631" b="8482"/>
          <a:stretch>
            <a:fillRect/>
          </a:stretch>
        </p:blipFill>
        <p:spPr bwMode="auto">
          <a:xfrm>
            <a:off x="571472" y="2214554"/>
            <a:ext cx="8143932" cy="428628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90600" y="-24"/>
            <a:ext cx="7772400" cy="1000132"/>
          </a:xfrm>
        </p:spPr>
        <p:txBody>
          <a:bodyPr/>
          <a:lstStyle/>
          <a:p>
            <a:pPr eaLnBrk="1" hangingPunct="1"/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Bencana</a:t>
            </a:r>
            <a:endParaRPr lang="en-US" dirty="0" smtClean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077200" cy="4572000"/>
          </a:xfrm>
        </p:spPr>
        <p:txBody>
          <a:bodyPr rtlCol="0">
            <a:normAutofit fontScale="92500"/>
          </a:bodyPr>
          <a:lstStyle/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d-ID" dirty="0" smtClean="0"/>
              <a:t>R</a:t>
            </a:r>
            <a:r>
              <a:rPr lang="en-US" dirty="0" err="1" smtClean="0"/>
              <a:t>encana</a:t>
            </a:r>
            <a:r>
              <a:rPr lang="en-US" dirty="0" smtClean="0"/>
              <a:t> </a:t>
            </a:r>
            <a:r>
              <a:rPr lang="en-US" dirty="0" err="1" smtClean="0"/>
              <a:t>pemulihan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bencana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4 </a:t>
            </a:r>
            <a:r>
              <a:rPr lang="en-US" dirty="0" err="1" smtClean="0"/>
              <a:t>komponen</a:t>
            </a:r>
            <a:r>
              <a:rPr lang="en-US" dirty="0" smtClean="0"/>
              <a:t>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darurat</a:t>
            </a:r>
            <a:r>
              <a:rPr lang="en-US" dirty="0" smtClean="0"/>
              <a:t> (</a:t>
            </a:r>
            <a:r>
              <a:rPr lang="en-US" i="1" dirty="0" smtClean="0"/>
              <a:t>emergency plan)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tidakan-tindakan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pegawai</a:t>
            </a:r>
            <a:r>
              <a:rPr lang="en-US" dirty="0" smtClean="0"/>
              <a:t> </a:t>
            </a:r>
            <a:r>
              <a:rPr lang="id-ID" dirty="0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bencana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d-ID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cadangan</a:t>
            </a:r>
            <a:r>
              <a:rPr lang="en-US" dirty="0" smtClean="0"/>
              <a:t> (</a:t>
            </a:r>
            <a:r>
              <a:rPr lang="en-US" i="1" dirty="0" smtClean="0"/>
              <a:t>backup plan</a:t>
            </a:r>
            <a:r>
              <a:rPr lang="en-US" dirty="0" smtClean="0"/>
              <a:t>)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pemrosesan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dilaksanakan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darurat</a:t>
            </a:r>
            <a:r>
              <a:rPr lang="en-US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076"/>
          </a:xfrm>
        </p:spPr>
        <p:txBody>
          <a:bodyPr/>
          <a:lstStyle/>
          <a:p>
            <a:r>
              <a:rPr lang="id-ID" dirty="0" smtClean="0"/>
              <a:t>Pendahuluan</a:t>
            </a:r>
            <a:endParaRPr lang="id-ID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id-ID" dirty="0" smtClean="0"/>
              <a:t>Kriteria dalam masalah keamanan yang harus diperhatikan:</a:t>
            </a:r>
          </a:p>
          <a:p>
            <a:pPr marL="858838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id-ID" dirty="0" smtClean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endParaRPr lang="en-US" dirty="0"/>
          </a:p>
          <a:p>
            <a:pPr marL="858838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/>
              <a:t>Telekomunikasi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yang </a:t>
            </a:r>
            <a:r>
              <a:rPr lang="en-US" dirty="0" err="1"/>
              <a:t>dipakai</a:t>
            </a:r>
            <a:endParaRPr lang="en-US" dirty="0"/>
          </a:p>
          <a:p>
            <a:pPr marL="858838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endParaRPr lang="en-US" dirty="0"/>
          </a:p>
          <a:p>
            <a:pPr marL="858838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smtClean="0"/>
              <a:t>Cryptograph</a:t>
            </a:r>
            <a:r>
              <a:rPr lang="id-ID" dirty="0" smtClean="0"/>
              <a:t>y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diterapkan</a:t>
            </a:r>
            <a:endParaRPr lang="en-US" dirty="0"/>
          </a:p>
          <a:p>
            <a:pPr marL="858838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err="1"/>
              <a:t>Arsitektur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diterapkan</a:t>
            </a:r>
            <a:endParaRPr lang="en-US" dirty="0"/>
          </a:p>
          <a:p>
            <a:pPr marL="858838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err="1" smtClean="0"/>
              <a:t>Pengoperasian</a:t>
            </a:r>
            <a:r>
              <a:rPr lang="id-ID" dirty="0" smtClean="0"/>
              <a:t> dan t</a:t>
            </a:r>
            <a:r>
              <a:rPr lang="en-US" dirty="0" err="1" smtClean="0"/>
              <a:t>ata</a:t>
            </a:r>
            <a:r>
              <a:rPr lang="en-US" dirty="0" smtClean="0"/>
              <a:t> </a:t>
            </a:r>
            <a:r>
              <a:rPr lang="en-US" dirty="0" err="1"/>
              <a:t>letak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 smtClean="0"/>
              <a:t>ada</a:t>
            </a:r>
            <a:endParaRPr lang="en-US" dirty="0"/>
          </a:p>
          <a:p>
            <a:pPr marL="858838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id-ID" dirty="0" smtClean="0"/>
              <a:t>Risk Management, </a:t>
            </a:r>
            <a:r>
              <a:rPr lang="en-US" dirty="0" err="1" smtClean="0"/>
              <a:t>Busineess</a:t>
            </a:r>
            <a:r>
              <a:rPr lang="en-US" dirty="0" smtClean="0"/>
              <a:t> </a:t>
            </a:r>
            <a:r>
              <a:rPr lang="en-US" dirty="0"/>
              <a:t>Continuity Plan (BCP) </a:t>
            </a:r>
            <a:r>
              <a:rPr lang="en-US" dirty="0" err="1"/>
              <a:t>dan</a:t>
            </a:r>
            <a:r>
              <a:rPr lang="en-US" dirty="0"/>
              <a:t> Disaster Recovery Plan (DRP)</a:t>
            </a:r>
          </a:p>
          <a:p>
            <a:pPr marL="858838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,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investigasi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etik</a:t>
            </a:r>
            <a:r>
              <a:rPr lang="en-US" dirty="0"/>
              <a:t> yang </a:t>
            </a:r>
            <a:r>
              <a:rPr lang="en-US" dirty="0" err="1"/>
              <a:t>diterapkan</a:t>
            </a: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90600" y="-24"/>
            <a:ext cx="7772400" cy="1071570"/>
          </a:xfrm>
        </p:spPr>
        <p:txBody>
          <a:bodyPr/>
          <a:lstStyle/>
          <a:p>
            <a:pPr eaLnBrk="1" hangingPunct="1"/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Bencana</a:t>
            </a:r>
            <a:endParaRPr lang="en-US" dirty="0" smtClean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71472" y="1524000"/>
            <a:ext cx="8286808" cy="4572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err="1" smtClean="0"/>
              <a:t>Rencana</a:t>
            </a:r>
            <a:r>
              <a:rPr lang="en-US" sz="2800" dirty="0" smtClean="0"/>
              <a:t> </a:t>
            </a:r>
            <a:r>
              <a:rPr lang="en-US" sz="2800" dirty="0" err="1" smtClean="0"/>
              <a:t>pemulihan</a:t>
            </a:r>
            <a:r>
              <a:rPr lang="en-US" sz="2800" dirty="0" smtClean="0"/>
              <a:t> (</a:t>
            </a:r>
            <a:r>
              <a:rPr lang="en-US" sz="2800" i="1" dirty="0" smtClean="0"/>
              <a:t>recovery plan</a:t>
            </a:r>
            <a:r>
              <a:rPr lang="en-US" sz="2800" dirty="0" smtClean="0"/>
              <a:t>) </a:t>
            </a:r>
            <a:r>
              <a:rPr lang="en-US" sz="2800" dirty="0" err="1" smtClean="0"/>
              <a:t>menentukan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bagaimana</a:t>
            </a:r>
            <a:r>
              <a:rPr lang="en-US" sz="2800" dirty="0" smtClean="0"/>
              <a:t> </a:t>
            </a:r>
            <a:r>
              <a:rPr lang="en-US" sz="2800" dirty="0" err="1" smtClean="0"/>
              <a:t>pemrosesan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dikembalikan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keadaan</a:t>
            </a:r>
            <a:r>
              <a:rPr lang="en-US" sz="2800" dirty="0" smtClean="0"/>
              <a:t> </a:t>
            </a:r>
            <a:r>
              <a:rPr lang="en-US" sz="2800" dirty="0" err="1" smtClean="0"/>
              <a:t>seperti</a:t>
            </a:r>
            <a:r>
              <a:rPr lang="en-US" sz="2800" dirty="0" smtClean="0"/>
              <a:t> </a:t>
            </a:r>
            <a:r>
              <a:rPr lang="en-US" sz="2800" dirty="0" err="1" smtClean="0"/>
              <a:t>aslinya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lengkap</a:t>
            </a:r>
            <a:r>
              <a:rPr lang="en-US" sz="2800" dirty="0" smtClean="0"/>
              <a:t>, </a:t>
            </a:r>
            <a:r>
              <a:rPr lang="en-US" sz="2800" dirty="0" err="1" smtClean="0"/>
              <a:t>termasu</a:t>
            </a:r>
            <a:r>
              <a:rPr lang="id-ID" sz="2800" dirty="0" smtClean="0"/>
              <a:t>k</a:t>
            </a:r>
            <a:r>
              <a:rPr lang="en-US" sz="2800" dirty="0" smtClean="0"/>
              <a:t> </a:t>
            </a:r>
            <a:r>
              <a:rPr lang="en-US" sz="2800" dirty="0" err="1" smtClean="0"/>
              <a:t>mencakup</a:t>
            </a:r>
            <a:r>
              <a:rPr lang="en-US" sz="2800" dirty="0" smtClean="0"/>
              <a:t> </a:t>
            </a:r>
            <a:r>
              <a:rPr lang="en-US" sz="2800" dirty="0" err="1" smtClean="0"/>
              <a:t>tanggung</a:t>
            </a:r>
            <a:r>
              <a:rPr lang="en-US" sz="2800" dirty="0" smtClean="0"/>
              <a:t> </a:t>
            </a:r>
            <a:r>
              <a:rPr lang="en-US" sz="2800" dirty="0" err="1" smtClean="0"/>
              <a:t>jawab</a:t>
            </a:r>
            <a:r>
              <a:rPr lang="en-US" sz="2800" dirty="0" smtClean="0"/>
              <a:t> </a:t>
            </a:r>
            <a:r>
              <a:rPr lang="en-US" sz="2800" dirty="0" err="1" smtClean="0"/>
              <a:t>masing-masing</a:t>
            </a:r>
            <a:r>
              <a:rPr lang="en-US" sz="2800" dirty="0" smtClean="0"/>
              <a:t> </a:t>
            </a:r>
            <a:r>
              <a:rPr lang="en-US" sz="2800" dirty="0" err="1" smtClean="0"/>
              <a:t>personil</a:t>
            </a:r>
            <a:r>
              <a:rPr lang="en-US" sz="2800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d-ID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err="1" smtClean="0"/>
              <a:t>Rencana</a:t>
            </a:r>
            <a:r>
              <a:rPr lang="en-US" sz="2800" dirty="0" smtClean="0"/>
              <a:t> </a:t>
            </a:r>
            <a:r>
              <a:rPr lang="en-US" sz="2800" dirty="0" err="1" smtClean="0"/>
              <a:t>pengujian</a:t>
            </a:r>
            <a:r>
              <a:rPr lang="en-US" sz="2800" dirty="0" smtClean="0"/>
              <a:t> (</a:t>
            </a:r>
            <a:r>
              <a:rPr lang="en-US" sz="2800" i="1" dirty="0" smtClean="0"/>
              <a:t>test plan</a:t>
            </a:r>
            <a:r>
              <a:rPr lang="en-US" sz="2800" dirty="0" smtClean="0"/>
              <a:t>) </a:t>
            </a:r>
            <a:r>
              <a:rPr lang="en-US" sz="2800" dirty="0" err="1" smtClean="0"/>
              <a:t>menentukan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bagaimana</a:t>
            </a:r>
            <a:r>
              <a:rPr lang="en-US" sz="2800" dirty="0" smtClean="0"/>
              <a:t> </a:t>
            </a:r>
            <a:r>
              <a:rPr lang="en-US" sz="2800" dirty="0" err="1" smtClean="0"/>
              <a:t>komponen-komponen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rencana</a:t>
            </a:r>
            <a:r>
              <a:rPr lang="en-US" sz="2800" dirty="0" smtClean="0"/>
              <a:t> </a:t>
            </a:r>
            <a:r>
              <a:rPr lang="en-US" sz="2800" dirty="0" err="1" smtClean="0"/>
              <a:t>pemulihan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diuji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disimulasikan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Perlidungan</a:t>
            </a:r>
            <a:r>
              <a:rPr lang="en-US" dirty="0" smtClean="0"/>
              <a:t> </a:t>
            </a:r>
            <a:r>
              <a:rPr lang="en-US" dirty="0" err="1" smtClean="0"/>
              <a:t>Terakhir</a:t>
            </a:r>
            <a:endParaRPr lang="en-US" dirty="0" smtClean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53400" cy="43434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perlindungan</a:t>
            </a:r>
            <a:r>
              <a:rPr lang="en-US" dirty="0" smtClean="0"/>
              <a:t> </a:t>
            </a:r>
            <a:r>
              <a:rPr lang="en-US" dirty="0" err="1" smtClean="0"/>
              <a:t>terakhir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pemulihan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bencana</a:t>
            </a:r>
            <a:r>
              <a:rPr lang="en-US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Asuransi</a:t>
            </a:r>
            <a:r>
              <a:rPr lang="en-US" dirty="0" smtClean="0"/>
              <a:t>.</a:t>
            </a:r>
          </a:p>
          <a:p>
            <a:pPr indent="1588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fi-FI" sz="2400" dirty="0" smtClean="0"/>
              <a:t>Asuransi merupakan upaya untuk mengurangi kerugian sekiranya terjadi bencana. Itulah sebabnya, biasanya organisasi mengansurasikan gedung atau asset-aset tertentu dengan tujuan kalau bencana terjadi, klaim asuransi dapat digunakan untuk meringankan beban organisasi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90600" y="-24"/>
            <a:ext cx="7772400" cy="1000132"/>
          </a:xfrm>
        </p:spPr>
        <p:txBody>
          <a:bodyPr/>
          <a:lstStyle/>
          <a:p>
            <a:pPr eaLnBrk="1" hangingPunct="1"/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endParaRPr lang="en-US" dirty="0" smtClean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924800" cy="46482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 err="1" smtClean="0"/>
              <a:t>Kontrol</a:t>
            </a:r>
            <a:r>
              <a:rPr lang="en-US" sz="2800" dirty="0" smtClean="0"/>
              <a:t> </a:t>
            </a:r>
            <a:r>
              <a:rPr lang="en-US" sz="2800" dirty="0" err="1" smtClean="0"/>
              <a:t>aplikasi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kontrol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diwujudkan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sesifik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aplikasi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informasi</a:t>
            </a:r>
            <a:r>
              <a:rPr lang="en-US" sz="2800" dirty="0" smtClean="0"/>
              <a:t>. Wilayah yang </a:t>
            </a:r>
            <a:r>
              <a:rPr lang="en-US" sz="2800" dirty="0" err="1" smtClean="0"/>
              <a:t>dicakup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kontrol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meliputi</a:t>
            </a:r>
            <a:r>
              <a:rPr lang="en-US" sz="2800" dirty="0" smtClean="0"/>
              <a:t>: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err="1" smtClean="0"/>
              <a:t>Kontrol</a:t>
            </a:r>
            <a:r>
              <a:rPr lang="en-US" sz="2800" dirty="0" smtClean="0"/>
              <a:t> </a:t>
            </a:r>
            <a:r>
              <a:rPr lang="en-US" sz="2800" dirty="0" err="1" smtClean="0"/>
              <a:t>Masukan</a:t>
            </a:r>
            <a:endParaRPr lang="en-US" sz="28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err="1" smtClean="0"/>
              <a:t>Kontrol</a:t>
            </a:r>
            <a:r>
              <a:rPr lang="en-US" sz="2800" dirty="0" smtClean="0"/>
              <a:t> </a:t>
            </a:r>
            <a:r>
              <a:rPr lang="en-US" sz="2800" dirty="0" err="1" smtClean="0"/>
              <a:t>Pemrosesan</a:t>
            </a:r>
            <a:endParaRPr lang="en-US" sz="28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err="1" smtClean="0"/>
              <a:t>Kontrol</a:t>
            </a:r>
            <a:r>
              <a:rPr lang="en-US" sz="2800" dirty="0" smtClean="0"/>
              <a:t> </a:t>
            </a:r>
            <a:r>
              <a:rPr lang="en-US" sz="2800" dirty="0" err="1" smtClean="0"/>
              <a:t>Keluaran</a:t>
            </a:r>
            <a:endParaRPr lang="en-US" sz="28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err="1" smtClean="0"/>
              <a:t>Kontrol</a:t>
            </a:r>
            <a:r>
              <a:rPr lang="en-US" sz="2800" dirty="0" smtClean="0"/>
              <a:t> Basis Data 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err="1" smtClean="0"/>
              <a:t>Kontrol</a:t>
            </a:r>
            <a:r>
              <a:rPr lang="en-US" sz="2800" dirty="0" smtClean="0"/>
              <a:t> Telekomunikasi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8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56" y="0"/>
            <a:ext cx="8229600" cy="1000108"/>
          </a:xfrm>
        </p:spPr>
        <p:txBody>
          <a:bodyPr/>
          <a:lstStyle/>
          <a:p>
            <a:r>
              <a:rPr lang="id-ID" dirty="0" smtClean="0"/>
              <a:t>PENGUJI KEAMANAN SISTEM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Dikarenakan banyaknya hal yang harus dimonitor, </a:t>
            </a:r>
            <a:r>
              <a:rPr lang="sv-SE" dirty="0" smtClean="0"/>
              <a:t>administrator</a:t>
            </a:r>
            <a:r>
              <a:rPr lang="id-ID" dirty="0" smtClean="0"/>
              <a:t> dari </a:t>
            </a:r>
            <a:r>
              <a:rPr lang="id-ID" dirty="0"/>
              <a:t>sistem informasi membutuhkan “</a:t>
            </a:r>
            <a:r>
              <a:rPr lang="id-ID" i="1" dirty="0"/>
              <a:t>automated tools”, </a:t>
            </a:r>
            <a:r>
              <a:rPr lang="id-ID" dirty="0" smtClean="0"/>
              <a:t>perangkat</a:t>
            </a:r>
            <a:r>
              <a:rPr lang="id-ID" i="1" dirty="0" smtClean="0"/>
              <a:t> </a:t>
            </a:r>
            <a:r>
              <a:rPr lang="id-ID" dirty="0" smtClean="0"/>
              <a:t>pembantu </a:t>
            </a:r>
            <a:r>
              <a:rPr lang="id-ID" dirty="0"/>
              <a:t>otomatis, yang dapat membantu menguji atau </a:t>
            </a:r>
            <a:r>
              <a:rPr lang="id-ID" dirty="0" smtClean="0"/>
              <a:t>mengevaluasi keamanan </a:t>
            </a:r>
            <a:r>
              <a:rPr lang="id-ID" dirty="0"/>
              <a:t>sistem yang dikelola.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dirty="0"/>
              <a:t>Untuk sistem </a:t>
            </a:r>
            <a:r>
              <a:rPr lang="id-ID" dirty="0" smtClean="0"/>
              <a:t>yang berbasis </a:t>
            </a:r>
            <a:r>
              <a:rPr lang="id-ID" dirty="0"/>
              <a:t>UNIX ada beberapa tools yang dapat </a:t>
            </a:r>
            <a:r>
              <a:rPr lang="id-ID" dirty="0" smtClean="0"/>
              <a:t>digunakan, yaitu:</a:t>
            </a:r>
          </a:p>
          <a:p>
            <a:pPr lvl="1"/>
            <a:r>
              <a:rPr lang="id-ID" b="1" dirty="0" smtClean="0"/>
              <a:t> </a:t>
            </a:r>
            <a:r>
              <a:rPr lang="id-ID" i="1" dirty="0"/>
              <a:t>Cops</a:t>
            </a:r>
          </a:p>
          <a:p>
            <a:pPr lvl="1"/>
            <a:r>
              <a:rPr lang="id-ID" dirty="0" smtClean="0"/>
              <a:t> </a:t>
            </a:r>
            <a:r>
              <a:rPr lang="id-ID" i="1" dirty="0"/>
              <a:t>Tripwire</a:t>
            </a:r>
          </a:p>
          <a:p>
            <a:pPr lvl="1"/>
            <a:r>
              <a:rPr lang="id-ID" dirty="0" smtClean="0"/>
              <a:t> </a:t>
            </a:r>
            <a:r>
              <a:rPr lang="id-ID" i="1" dirty="0"/>
              <a:t>Satan/Saint</a:t>
            </a:r>
          </a:p>
          <a:p>
            <a:pPr lvl="1"/>
            <a:r>
              <a:rPr lang="id-ID" i="1" dirty="0" smtClean="0"/>
              <a:t>SBScan</a:t>
            </a:r>
            <a:r>
              <a:rPr lang="id-ID" i="1" dirty="0"/>
              <a:t>: localhost security </a:t>
            </a:r>
            <a:r>
              <a:rPr lang="id-ID" i="1" dirty="0" smtClean="0"/>
              <a:t>scanner</a:t>
            </a:r>
          </a:p>
          <a:p>
            <a:r>
              <a:rPr lang="id-ID" dirty="0"/>
              <a:t>Untuk sistem yang berbasis Windows NT ada juga </a:t>
            </a:r>
            <a:r>
              <a:rPr lang="id-ID" dirty="0" smtClean="0"/>
              <a:t>program semacam</a:t>
            </a:r>
            <a:r>
              <a:rPr lang="id-ID" dirty="0"/>
              <a:t>, misalnya program </a:t>
            </a:r>
            <a:r>
              <a:rPr lang="id-ID" i="1" dirty="0"/>
              <a:t>Ballista yang dapat diperoleh dari</a:t>
            </a:r>
            <a:r>
              <a:rPr lang="id-ID" i="1" dirty="0" smtClean="0"/>
              <a:t>: </a:t>
            </a:r>
            <a:r>
              <a:rPr lang="id-ID" dirty="0" smtClean="0"/>
              <a:t>&lt;</a:t>
            </a:r>
            <a:r>
              <a:rPr lang="id-ID" dirty="0"/>
              <a:t>http://www.secnet.com&gt;</a:t>
            </a:r>
            <a:endParaRPr lang="id-ID" i="1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71556" y="0"/>
            <a:ext cx="8229600" cy="1000108"/>
          </a:xfrm>
        </p:spPr>
        <p:txBody>
          <a:bodyPr/>
          <a:lstStyle/>
          <a:p>
            <a:r>
              <a:rPr lang="id-ID" dirty="0" smtClean="0"/>
              <a:t>PENGUJI KEAMANAN SISTEM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Program yang digunakan untuk menguji keamanan sistem, seperti:</a:t>
            </a:r>
          </a:p>
          <a:p>
            <a:r>
              <a:rPr lang="id-ID" dirty="0" smtClean="0"/>
              <a:t>Crack</a:t>
            </a:r>
          </a:p>
          <a:p>
            <a:r>
              <a:rPr lang="id-ID" i="1" dirty="0" smtClean="0"/>
              <a:t>Land </a:t>
            </a:r>
            <a:r>
              <a:rPr lang="id-ID" dirty="0"/>
              <a:t>dan</a:t>
            </a:r>
            <a:r>
              <a:rPr lang="id-ID" i="1" dirty="0"/>
              <a:t> </a:t>
            </a:r>
            <a:r>
              <a:rPr lang="id-ID" i="1" dirty="0" smtClean="0"/>
              <a:t>Latierra</a:t>
            </a:r>
          </a:p>
          <a:p>
            <a:r>
              <a:rPr lang="id-ID" i="1" dirty="0" smtClean="0"/>
              <a:t>ping-o-death</a:t>
            </a:r>
          </a:p>
          <a:p>
            <a:r>
              <a:rPr lang="id-ID" i="1" dirty="0" smtClean="0"/>
              <a:t>winnuke</a:t>
            </a:r>
            <a:endParaRPr lang="id-ID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71556" y="0"/>
            <a:ext cx="8229600" cy="1000108"/>
          </a:xfrm>
        </p:spPr>
        <p:txBody>
          <a:bodyPr/>
          <a:lstStyle/>
          <a:p>
            <a:r>
              <a:rPr lang="id-ID" dirty="0" smtClean="0"/>
              <a:t>PENGUJI KEAMANAN SISTEM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"/>
            <a:ext cx="8229600" cy="1071562"/>
          </a:xfrm>
        </p:spPr>
        <p:txBody>
          <a:bodyPr/>
          <a:lstStyle/>
          <a:p>
            <a:r>
              <a:rPr lang="id-ID" dirty="0" smtClean="0"/>
              <a:t>Probing Services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800" dirty="0" smtClean="0"/>
              <a:t>Melihat servis yang diberikan oleh server.</a:t>
            </a:r>
          </a:p>
          <a:p>
            <a:endParaRPr lang="id-ID" sz="2800" dirty="0" smtClean="0"/>
          </a:p>
          <a:p>
            <a:r>
              <a:rPr lang="id-ID" sz="2800" dirty="0" smtClean="0"/>
              <a:t>Servis </a:t>
            </a:r>
            <a:r>
              <a:rPr lang="id-ID" sz="2800" dirty="0"/>
              <a:t>di Internet umumnya dilakukan dengan </a:t>
            </a:r>
            <a:r>
              <a:rPr lang="id-ID" sz="2800" dirty="0" smtClean="0"/>
              <a:t>menggunakan protokol </a:t>
            </a:r>
            <a:r>
              <a:rPr lang="id-ID" sz="2800" dirty="0"/>
              <a:t>TCP atau UDP. Setiap servis dijalankan </a:t>
            </a:r>
            <a:r>
              <a:rPr lang="id-ID" sz="2800" dirty="0" smtClean="0"/>
              <a:t>dengan menggunakan </a:t>
            </a:r>
            <a:r>
              <a:rPr lang="id-ID" sz="2800" dirty="0"/>
              <a:t>port yang berbeda, misalnya:</a:t>
            </a:r>
          </a:p>
          <a:p>
            <a:pPr lvl="1"/>
            <a:r>
              <a:rPr lang="id-ID" sz="2400" dirty="0" smtClean="0"/>
              <a:t> </a:t>
            </a:r>
            <a:r>
              <a:rPr lang="id-ID" sz="2400" dirty="0"/>
              <a:t>SMTP, untuk mengirim dan menerima e-mail, TCP, port 25</a:t>
            </a:r>
          </a:p>
          <a:p>
            <a:pPr lvl="1"/>
            <a:r>
              <a:rPr lang="id-ID" sz="2400" dirty="0" smtClean="0"/>
              <a:t>POP3</a:t>
            </a:r>
            <a:r>
              <a:rPr lang="id-ID" sz="2400" dirty="0"/>
              <a:t>, untuk mengambil e-mail, TCP, port 110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b="1" dirty="0"/>
              <a:t>Paket probe untuk sistem UNIX</a:t>
            </a:r>
          </a:p>
          <a:p>
            <a:pPr lvl="1"/>
            <a:r>
              <a:rPr lang="id-ID" b="1" dirty="0" smtClean="0"/>
              <a:t> </a:t>
            </a:r>
            <a:r>
              <a:rPr lang="id-ID" i="1" dirty="0"/>
              <a:t>nmap</a:t>
            </a:r>
          </a:p>
          <a:p>
            <a:pPr lvl="1"/>
            <a:r>
              <a:rPr lang="id-ID" i="1" dirty="0" smtClean="0"/>
              <a:t> strobe</a:t>
            </a:r>
            <a:endParaRPr lang="id-ID" i="1" dirty="0"/>
          </a:p>
          <a:p>
            <a:pPr lvl="1"/>
            <a:r>
              <a:rPr lang="id-ID" i="1" dirty="0" smtClean="0"/>
              <a:t> tcpprobe</a:t>
            </a:r>
          </a:p>
          <a:p>
            <a:r>
              <a:rPr lang="id-ID" b="1" dirty="0"/>
              <a:t>Probe untuk sistem Window 95/98/NT</a:t>
            </a:r>
          </a:p>
          <a:p>
            <a:pPr lvl="1"/>
            <a:r>
              <a:rPr lang="id-ID" dirty="0" smtClean="0"/>
              <a:t> </a:t>
            </a:r>
            <a:r>
              <a:rPr lang="id-ID" i="1" dirty="0"/>
              <a:t>NetLab</a:t>
            </a:r>
          </a:p>
          <a:p>
            <a:pPr lvl="1"/>
            <a:r>
              <a:rPr lang="id-ID" dirty="0" smtClean="0"/>
              <a:t> </a:t>
            </a:r>
            <a:r>
              <a:rPr lang="id-ID" i="1" dirty="0"/>
              <a:t>Cyberkit</a:t>
            </a:r>
          </a:p>
          <a:p>
            <a:pPr lvl="1"/>
            <a:r>
              <a:rPr lang="id-ID" dirty="0" smtClean="0"/>
              <a:t> </a:t>
            </a:r>
            <a:r>
              <a:rPr lang="id-ID" i="1" dirty="0"/>
              <a:t>Ogre</a:t>
            </a:r>
          </a:p>
        </p:txBody>
      </p:sp>
      <p:sp>
        <p:nvSpPr>
          <p:cNvPr id="4" name="Explosion 1 3"/>
          <p:cNvSpPr/>
          <p:nvPr/>
        </p:nvSpPr>
        <p:spPr>
          <a:xfrm>
            <a:off x="5357818" y="4786322"/>
            <a:ext cx="2714644" cy="1714488"/>
          </a:xfrm>
          <a:prstGeom prst="irregularSeal1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 smtClean="0"/>
              <a:t>TUGAS</a:t>
            </a:r>
            <a:endParaRPr lang="id-ID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000132"/>
          </a:xfrm>
        </p:spPr>
        <p:txBody>
          <a:bodyPr/>
          <a:lstStyle/>
          <a:p>
            <a:r>
              <a:rPr lang="id-ID" dirty="0" smtClean="0"/>
              <a:t>TUGAS KELOMPOK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Cari informasi, mengenai:</a:t>
            </a:r>
          </a:p>
          <a:p>
            <a:pPr lvl="1"/>
            <a:r>
              <a:rPr lang="id-ID" dirty="0" smtClean="0"/>
              <a:t>Definisi, sejarah,</a:t>
            </a:r>
          </a:p>
          <a:p>
            <a:pPr lvl="1"/>
            <a:r>
              <a:rPr lang="id-ID" dirty="0" smtClean="0"/>
              <a:t>Tujuan/ fungsi penggunaan,</a:t>
            </a:r>
          </a:p>
          <a:p>
            <a:pPr lvl="1"/>
            <a:r>
              <a:rPr lang="id-ID" dirty="0" smtClean="0"/>
              <a:t>Fitur,</a:t>
            </a:r>
          </a:p>
          <a:p>
            <a:pPr lvl="1"/>
            <a:r>
              <a:rPr lang="id-ID" dirty="0" smtClean="0"/>
              <a:t>Kelebihan dan kekurangan,</a:t>
            </a:r>
          </a:p>
          <a:p>
            <a:pPr lvl="1"/>
            <a:r>
              <a:rPr lang="id-ID" dirty="0" smtClean="0"/>
              <a:t>Contoh aplikasi, penerapan aplikasi</a:t>
            </a:r>
          </a:p>
          <a:p>
            <a:pPr lvl="1"/>
            <a:r>
              <a:rPr lang="id-ID" dirty="0" smtClean="0"/>
              <a:t>Kesimpulan </a:t>
            </a:r>
          </a:p>
          <a:p>
            <a:pPr marL="93663" lvl="1" indent="-34925">
              <a:buNone/>
            </a:pPr>
            <a:r>
              <a:rPr lang="id-ID" dirty="0" smtClean="0"/>
              <a:t>Dikumpulkan makalah (hardcopy) dan presentasi kelompok minggu depan.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000132"/>
          </a:xfrm>
        </p:spPr>
        <p:txBody>
          <a:bodyPr/>
          <a:lstStyle/>
          <a:p>
            <a:r>
              <a:rPr lang="id-ID" dirty="0" smtClean="0"/>
              <a:t>TUGAS KELOMPOK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d-ID" dirty="0" smtClean="0"/>
              <a:t>Materi yang dibahas:</a:t>
            </a:r>
          </a:p>
          <a:p>
            <a:pPr marL="514350" indent="-514350">
              <a:buAutoNum type="arabicPeriod"/>
            </a:pPr>
            <a:r>
              <a:rPr lang="id-ID" dirty="0" smtClean="0"/>
              <a:t>Tripwire</a:t>
            </a:r>
          </a:p>
          <a:p>
            <a:pPr marL="514350" indent="-514350">
              <a:buAutoNum type="arabicPeriod"/>
            </a:pPr>
            <a:r>
              <a:rPr lang="id-ID" dirty="0" smtClean="0"/>
              <a:t>Program crack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id-ID" dirty="0" smtClean="0"/>
              <a:t>WinNuke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id-ID" dirty="0" smtClean="0"/>
              <a:t>Nmap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id-ID" dirty="0" smtClean="0"/>
              <a:t>Strobe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id-ID" dirty="0" smtClean="0"/>
              <a:t>tcpprobe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id-ID" dirty="0" smtClean="0"/>
              <a:t>Netlab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id-ID" dirty="0" smtClean="0"/>
              <a:t>Cyberkit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id-ID" dirty="0" smtClean="0"/>
              <a:t>Program ballista</a:t>
            </a:r>
          </a:p>
          <a:p>
            <a:pPr marL="514350" indent="-514350">
              <a:buFont typeface="Arial" pitchFamily="34" charset="0"/>
              <a:buAutoNum type="arabicPeriod"/>
            </a:pPr>
            <a:endParaRPr lang="id-ID" dirty="0" smtClean="0"/>
          </a:p>
          <a:p>
            <a:pPr marL="514350" indent="-514350">
              <a:buFont typeface="Arial" pitchFamily="34" charset="0"/>
              <a:buAutoNum type="arabicPeriod"/>
            </a:pPr>
            <a:endParaRPr lang="id-ID" dirty="0" smtClean="0"/>
          </a:p>
          <a:p>
            <a:pPr marL="514350" indent="-514350">
              <a:buFont typeface="Arial" pitchFamily="34" charset="0"/>
              <a:buAutoNum type="arabicPeriod"/>
            </a:pPr>
            <a:endParaRPr lang="id-ID" dirty="0" smtClean="0"/>
          </a:p>
          <a:p>
            <a:pPr marL="514350" indent="-514350">
              <a:buFont typeface="Arial" pitchFamily="34" charset="0"/>
              <a:buAutoNum type="arabicPeriod"/>
            </a:pPr>
            <a:endParaRPr lang="id-ID" dirty="0" smtClean="0"/>
          </a:p>
          <a:p>
            <a:pPr marL="514350" indent="-514350">
              <a:buFont typeface="Arial" pitchFamily="34" charset="0"/>
              <a:buAutoNum type="arabicPeriod"/>
            </a:pPr>
            <a:endParaRPr lang="id-ID" dirty="0" smtClean="0"/>
          </a:p>
          <a:p>
            <a:pPr marL="514350" indent="-514350">
              <a:buAutoNum type="arabicPeriod"/>
            </a:pPr>
            <a:endParaRPr lang="id-ID" dirty="0" smtClean="0"/>
          </a:p>
          <a:p>
            <a:pPr marL="514350" indent="-514350">
              <a:buAutoNum type="arabicPeriod"/>
            </a:pP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d-ID" dirty="0" smtClean="0"/>
              <a:t>Ketentuan makalah:</a:t>
            </a:r>
          </a:p>
          <a:p>
            <a:pPr>
              <a:buFontTx/>
              <a:buChar char="-"/>
            </a:pPr>
            <a:r>
              <a:rPr lang="id-ID" dirty="0" smtClean="0"/>
              <a:t>Cover</a:t>
            </a:r>
          </a:p>
          <a:p>
            <a:pPr>
              <a:buFontTx/>
              <a:buChar char="-"/>
            </a:pPr>
            <a:r>
              <a:rPr lang="id-ID" dirty="0" smtClean="0"/>
              <a:t>Daftar isi</a:t>
            </a:r>
          </a:p>
          <a:p>
            <a:pPr>
              <a:buFontTx/>
              <a:buChar char="-"/>
            </a:pPr>
            <a:r>
              <a:rPr lang="id-ID" dirty="0" smtClean="0"/>
              <a:t>Isi</a:t>
            </a:r>
          </a:p>
          <a:p>
            <a:pPr>
              <a:buFontTx/>
              <a:buChar char="-"/>
            </a:pPr>
            <a:r>
              <a:rPr lang="id-ID" dirty="0" smtClean="0"/>
              <a:t>Kesimpulan</a:t>
            </a:r>
          </a:p>
          <a:p>
            <a:pPr>
              <a:buFontTx/>
              <a:buChar char="-"/>
            </a:pPr>
            <a:r>
              <a:rPr lang="id-ID" dirty="0" smtClean="0"/>
              <a:t>Referensi 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076"/>
          </a:xfrm>
        </p:spPr>
        <p:txBody>
          <a:bodyPr/>
          <a:lstStyle/>
          <a:p>
            <a:r>
              <a:rPr lang="id-ID" dirty="0" smtClean="0"/>
              <a:t>Faktor evaluasi keamanan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Lubang keamanan (security hole)</a:t>
            </a:r>
          </a:p>
          <a:p>
            <a:r>
              <a:rPr lang="id-ID" dirty="0" smtClean="0"/>
              <a:t>Kesalahan konfigurasi</a:t>
            </a:r>
          </a:p>
          <a:p>
            <a:r>
              <a:rPr lang="id-ID" dirty="0" smtClean="0"/>
              <a:t>Penambahan perangkat baru (hardware/ software)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pPr algn="ctr">
              <a:buNone/>
            </a:pPr>
            <a:endParaRPr lang="id-ID" sz="2800" dirty="0" smtClean="0"/>
          </a:p>
          <a:p>
            <a:pPr algn="ctr">
              <a:buNone/>
            </a:pPr>
            <a:r>
              <a:rPr lang="id-ID" sz="4000" dirty="0" smtClean="0">
                <a:latin typeface="Chiller" pitchFamily="82" charset="0"/>
              </a:rPr>
              <a:t>See u next week..</a:t>
            </a:r>
          </a:p>
        </p:txBody>
      </p:sp>
      <p:pic>
        <p:nvPicPr>
          <p:cNvPr id="4098" name="Picture 2" descr="C:\Users\7 Ultimate\Downloads\searchRH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1357298"/>
            <a:ext cx="3795727" cy="37847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076"/>
          </a:xfrm>
        </p:spPr>
        <p:txBody>
          <a:bodyPr/>
          <a:lstStyle/>
          <a:p>
            <a:r>
              <a:rPr lang="id-ID" dirty="0" smtClean="0"/>
              <a:t>Sumber Lubang Keamanan</a:t>
            </a:r>
            <a:endParaRPr lang="id-ID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id-ID" dirty="0" smtClean="0"/>
              <a:t>Kesalahan desain (</a:t>
            </a:r>
            <a:r>
              <a:rPr lang="id-ID" i="1" dirty="0" smtClean="0"/>
              <a:t>desain flaw</a:t>
            </a:r>
            <a:r>
              <a:rPr lang="id-ID" dirty="0" smtClean="0"/>
              <a:t>)</a:t>
            </a:r>
          </a:p>
          <a:p>
            <a:r>
              <a:rPr lang="id-ID" dirty="0" smtClean="0"/>
              <a:t>Implementasi kurang baik</a:t>
            </a:r>
          </a:p>
          <a:p>
            <a:r>
              <a:rPr lang="id-ID" dirty="0" smtClean="0"/>
              <a:t>Kesalahan konfigurasi</a:t>
            </a:r>
          </a:p>
          <a:p>
            <a:r>
              <a:rPr lang="id-ID" dirty="0" smtClean="0"/>
              <a:t>Kesalahan menggunakan program atau sistem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/>
              <a:t>PENGENDALIAN KEAMANAN SISTEM INFORMASI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4196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 err="1" smtClean="0"/>
              <a:t>Berkaitan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id-ID" sz="2800" dirty="0" smtClean="0"/>
              <a:t> masalah</a:t>
            </a:r>
            <a:r>
              <a:rPr lang="en-US" sz="2800" dirty="0" smtClean="0"/>
              <a:t> </a:t>
            </a:r>
            <a:r>
              <a:rPr lang="en-US" sz="2800" dirty="0" err="1" smtClean="0"/>
              <a:t>keamanan</a:t>
            </a:r>
            <a:r>
              <a:rPr lang="en-US" sz="2800" dirty="0" smtClean="0"/>
              <a:t> s</a:t>
            </a:r>
            <a:r>
              <a:rPr lang="id-ID" sz="2800" dirty="0"/>
              <a:t>i</a:t>
            </a:r>
            <a:r>
              <a:rPr lang="en-US" sz="2800" dirty="0" smtClean="0"/>
              <a:t>stem </a:t>
            </a:r>
            <a:r>
              <a:rPr lang="en-US" sz="2800" dirty="0" err="1" smtClean="0"/>
              <a:t>informasi</a:t>
            </a:r>
            <a:r>
              <a:rPr lang="en-US" sz="2800" dirty="0" smtClean="0"/>
              <a:t>, </a:t>
            </a:r>
            <a:r>
              <a:rPr lang="en-US" sz="2800" dirty="0" err="1" smtClean="0"/>
              <a:t>diperlukan</a:t>
            </a:r>
            <a:r>
              <a:rPr lang="en-US" sz="2800" dirty="0" smtClean="0"/>
              <a:t> </a:t>
            </a:r>
            <a:r>
              <a:rPr lang="en-US" sz="2800" dirty="0" err="1" smtClean="0"/>
              <a:t>tindakan</a:t>
            </a:r>
            <a:r>
              <a:rPr lang="en-US" sz="2800" dirty="0" smtClean="0"/>
              <a:t> </a:t>
            </a:r>
            <a:r>
              <a:rPr lang="en-US" sz="2800" dirty="0" err="1" smtClean="0"/>
              <a:t>berupa</a:t>
            </a:r>
            <a:r>
              <a:rPr lang="en-US" sz="2800" dirty="0" smtClean="0"/>
              <a:t> </a:t>
            </a:r>
            <a:r>
              <a:rPr lang="en-US" sz="2800" dirty="0" err="1" smtClean="0"/>
              <a:t>pengendalian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informasi</a:t>
            </a:r>
            <a:r>
              <a:rPr lang="en-US" sz="2800" dirty="0" smtClean="0"/>
              <a:t>. </a:t>
            </a:r>
            <a:endParaRPr lang="id-ID" sz="2800" dirty="0" smtClean="0"/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 err="1" smtClean="0"/>
              <a:t>Kontrol-kontrol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pengamanan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informasi</a:t>
            </a:r>
            <a:r>
              <a:rPr lang="en-US" sz="2800" dirty="0" smtClean="0"/>
              <a:t> </a:t>
            </a:r>
            <a:r>
              <a:rPr lang="en-US" sz="2800" dirty="0" err="1" smtClean="0"/>
              <a:t>antara</a:t>
            </a:r>
            <a:r>
              <a:rPr lang="en-US" sz="2800" dirty="0" smtClean="0"/>
              <a:t> lain: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en-US" sz="2800" dirty="0" err="1" smtClean="0"/>
              <a:t>Kontrol</a:t>
            </a:r>
            <a:r>
              <a:rPr lang="en-US" sz="2800" dirty="0" smtClean="0"/>
              <a:t> </a:t>
            </a:r>
            <a:r>
              <a:rPr lang="en-US" sz="2800" dirty="0" err="1" smtClean="0"/>
              <a:t>Administratif</a:t>
            </a:r>
            <a:endParaRPr lang="en-US" sz="2800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en-US" sz="2800" dirty="0" err="1" smtClean="0"/>
              <a:t>Kontrol</a:t>
            </a:r>
            <a:r>
              <a:rPr lang="en-US" sz="2800" dirty="0" smtClean="0"/>
              <a:t> </a:t>
            </a:r>
            <a:r>
              <a:rPr lang="en-US" sz="2800" dirty="0" err="1" smtClean="0"/>
              <a:t>Pengembangan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Pemeliharaan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en-US" sz="2800" dirty="0" err="1" smtClean="0"/>
              <a:t>Kontrol</a:t>
            </a:r>
            <a:r>
              <a:rPr lang="en-US" sz="2800" dirty="0" smtClean="0"/>
              <a:t> </a:t>
            </a:r>
            <a:r>
              <a:rPr lang="en-US" sz="2800" dirty="0" err="1" smtClean="0"/>
              <a:t>Operasi</a:t>
            </a:r>
            <a:endParaRPr lang="en-US" sz="2800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arenR"/>
              <a:defRPr/>
            </a:pPr>
            <a:r>
              <a:rPr lang="en-US" sz="2800" dirty="0" err="1" smtClean="0"/>
              <a:t>Proteksi</a:t>
            </a:r>
            <a:r>
              <a:rPr lang="en-US" sz="2800" dirty="0" smtClean="0"/>
              <a:t> </a:t>
            </a:r>
            <a:r>
              <a:rPr lang="en-US" sz="2800" dirty="0" err="1" smtClean="0"/>
              <a:t>Fisik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Pusat</a:t>
            </a:r>
            <a:r>
              <a:rPr lang="en-US" sz="2800" dirty="0" smtClean="0"/>
              <a:t>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/>
              <a:t>PENGENDALIAN KEAMANAN SISTEM INFORMASI</a:t>
            </a:r>
            <a:endParaRPr lang="en-US" sz="4000" dirty="0" smtClean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 err="1" smtClean="0"/>
              <a:t>Kontrol-kontrol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pengamanan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informasi</a:t>
            </a:r>
            <a:r>
              <a:rPr lang="en-US" sz="2800" dirty="0" smtClean="0"/>
              <a:t> </a:t>
            </a:r>
            <a:r>
              <a:rPr lang="en-US" sz="2800" dirty="0" err="1" smtClean="0"/>
              <a:t>antara</a:t>
            </a:r>
            <a:r>
              <a:rPr lang="en-US" sz="2800" dirty="0" smtClean="0"/>
              <a:t> lain: 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arenR" startAt="5"/>
              <a:defRPr/>
            </a:pPr>
            <a:r>
              <a:rPr lang="en-US" sz="2800" dirty="0" err="1" smtClean="0"/>
              <a:t>Kontrol</a:t>
            </a:r>
            <a:r>
              <a:rPr lang="en-US" sz="2800" dirty="0" smtClean="0"/>
              <a:t> </a:t>
            </a:r>
            <a:r>
              <a:rPr lang="en-US" sz="2800" dirty="0" err="1" smtClean="0"/>
              <a:t>Perangkat</a:t>
            </a:r>
            <a:r>
              <a:rPr lang="en-US" sz="2800" dirty="0" smtClean="0"/>
              <a:t> </a:t>
            </a:r>
            <a:r>
              <a:rPr lang="en-US" sz="2800" dirty="0" err="1" smtClean="0"/>
              <a:t>Keras</a:t>
            </a:r>
            <a:endParaRPr lang="en-US" sz="2800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arenR" startAt="5"/>
              <a:defRPr/>
            </a:pPr>
            <a:r>
              <a:rPr lang="en-US" sz="2800" dirty="0" err="1" smtClean="0"/>
              <a:t>Kontrol</a:t>
            </a:r>
            <a:r>
              <a:rPr lang="en-US" sz="2800" dirty="0" smtClean="0"/>
              <a:t> </a:t>
            </a:r>
            <a:r>
              <a:rPr lang="en-US" sz="2800" dirty="0" err="1" smtClean="0"/>
              <a:t>Akses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computer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arenR" startAt="5"/>
              <a:defRPr/>
            </a:pPr>
            <a:r>
              <a:rPr lang="en-US" sz="2800" dirty="0" err="1" smtClean="0"/>
              <a:t>Kontrol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Akses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Informasi</a:t>
            </a:r>
            <a:endParaRPr lang="en-US" sz="2800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arenR" startAt="5"/>
              <a:defRPr/>
            </a:pPr>
            <a:r>
              <a:rPr lang="en-US" sz="2800" dirty="0" err="1" smtClean="0"/>
              <a:t>Kontrol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Bencana</a:t>
            </a:r>
            <a:endParaRPr lang="en-US" sz="2800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arenR" startAt="5"/>
              <a:defRPr/>
            </a:pPr>
            <a:r>
              <a:rPr lang="en-US" sz="2800" dirty="0" err="1" smtClean="0"/>
              <a:t>Kontrol</a:t>
            </a:r>
            <a:r>
              <a:rPr lang="en-US" sz="2800" dirty="0" smtClean="0"/>
              <a:t> </a:t>
            </a:r>
            <a:r>
              <a:rPr lang="id-ID" sz="2800" dirty="0" err="1"/>
              <a:t>t</a:t>
            </a:r>
            <a:r>
              <a:rPr lang="en-US" sz="2800" dirty="0" err="1" smtClean="0"/>
              <a:t>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Perli</a:t>
            </a:r>
            <a:r>
              <a:rPr lang="id-ID" sz="2800" dirty="0" smtClean="0"/>
              <a:t>n</a:t>
            </a:r>
            <a:r>
              <a:rPr lang="en-US" sz="2800" dirty="0" err="1" smtClean="0"/>
              <a:t>dungan</a:t>
            </a:r>
            <a:r>
              <a:rPr lang="en-US" sz="2800" dirty="0" smtClean="0"/>
              <a:t> </a:t>
            </a:r>
            <a:r>
              <a:rPr lang="en-US" sz="2800" dirty="0" err="1" smtClean="0"/>
              <a:t>Terakhir</a:t>
            </a:r>
            <a:endParaRPr lang="en-US" sz="2800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arenR" startAt="5"/>
              <a:defRPr/>
            </a:pPr>
            <a:r>
              <a:rPr lang="en-US" sz="2800" dirty="0" err="1" smtClean="0"/>
              <a:t>Kontrol</a:t>
            </a:r>
            <a:r>
              <a:rPr lang="en-US" sz="2800" dirty="0" smtClean="0"/>
              <a:t> </a:t>
            </a:r>
            <a:r>
              <a:rPr lang="en-US" sz="2800" dirty="0" err="1" smtClean="0"/>
              <a:t>Aplikasi</a:t>
            </a:r>
            <a:endParaRPr lang="en-US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90600" y="-24"/>
            <a:ext cx="7772400" cy="928694"/>
          </a:xfrm>
        </p:spPr>
        <p:txBody>
          <a:bodyPr/>
          <a:lstStyle/>
          <a:p>
            <a:pPr eaLnBrk="1" hangingPunct="1"/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Administratif</a:t>
            </a:r>
            <a:endParaRPr lang="en-US" dirty="0" smtClean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077200" cy="4419600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 err="1" smtClean="0"/>
              <a:t>Kontrol</a:t>
            </a:r>
            <a:r>
              <a:rPr lang="en-US" sz="2800" dirty="0" smtClean="0"/>
              <a:t> </a:t>
            </a:r>
            <a:r>
              <a:rPr lang="en-US" sz="2800" dirty="0" err="1" smtClean="0"/>
              <a:t>administratif</a:t>
            </a:r>
            <a:r>
              <a:rPr lang="en-US" sz="2800" dirty="0" smtClean="0"/>
              <a:t> </a:t>
            </a:r>
            <a:r>
              <a:rPr lang="en-US" sz="2800" dirty="0" err="1" smtClean="0"/>
              <a:t>dimaksudkan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menjamin</a:t>
            </a:r>
            <a:r>
              <a:rPr lang="en-US" sz="2800" dirty="0" smtClean="0"/>
              <a:t> </a:t>
            </a:r>
            <a:r>
              <a:rPr lang="en-US" sz="2800" dirty="0" err="1" smtClean="0"/>
              <a:t>bahwa</a:t>
            </a:r>
            <a:r>
              <a:rPr lang="en-US" sz="2800" dirty="0" smtClean="0"/>
              <a:t> </a:t>
            </a:r>
            <a:r>
              <a:rPr lang="en-US" sz="2800" dirty="0" err="1" smtClean="0"/>
              <a:t>seluruh</a:t>
            </a:r>
            <a:r>
              <a:rPr lang="en-US" sz="2800" dirty="0" smtClean="0"/>
              <a:t> </a:t>
            </a:r>
            <a:r>
              <a:rPr lang="en-US" sz="2800" dirty="0" err="1" smtClean="0"/>
              <a:t>kerangka</a:t>
            </a:r>
            <a:r>
              <a:rPr lang="en-US" sz="2800" dirty="0" smtClean="0"/>
              <a:t> </a:t>
            </a:r>
            <a:r>
              <a:rPr lang="id-ID" sz="2800" dirty="0" smtClean="0"/>
              <a:t>k</a:t>
            </a:r>
            <a:r>
              <a:rPr lang="en-US" sz="2800" dirty="0" err="1" smtClean="0"/>
              <a:t>ontrol</a:t>
            </a:r>
            <a:r>
              <a:rPr lang="en-US" sz="2800" dirty="0" smtClean="0"/>
              <a:t> </a:t>
            </a:r>
            <a:r>
              <a:rPr lang="en-US" sz="2800" dirty="0" err="1" smtClean="0"/>
              <a:t>dilaksanakan</a:t>
            </a:r>
            <a:r>
              <a:rPr lang="en-US" sz="2800" dirty="0" smtClean="0"/>
              <a:t> </a:t>
            </a:r>
            <a:r>
              <a:rPr lang="en-US" sz="2800" dirty="0" err="1" smtClean="0"/>
              <a:t>sepenuhnya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r>
              <a:rPr lang="en-US" sz="2800" dirty="0" smtClean="0"/>
              <a:t> </a:t>
            </a:r>
            <a:r>
              <a:rPr lang="en-US" sz="2800" dirty="0" err="1" smtClean="0"/>
              <a:t>berdasarkan</a:t>
            </a:r>
            <a:r>
              <a:rPr lang="en-US" sz="2800" dirty="0" smtClean="0"/>
              <a:t> </a:t>
            </a:r>
            <a:r>
              <a:rPr lang="en-US" sz="2800" dirty="0" err="1" smtClean="0"/>
              <a:t>prosedur-prosedur</a:t>
            </a:r>
            <a:r>
              <a:rPr lang="en-US" sz="2800" dirty="0" smtClean="0"/>
              <a:t> yang </a:t>
            </a:r>
            <a:r>
              <a:rPr lang="en-US" sz="2800" dirty="0" err="1" smtClean="0"/>
              <a:t>jelas</a:t>
            </a:r>
            <a:r>
              <a:rPr lang="id-ID" sz="2800" dirty="0" smtClean="0"/>
              <a:t>.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29196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US" sz="2400" dirty="0" err="1" smtClean="0"/>
              <a:t>Kontrol</a:t>
            </a:r>
            <a:r>
              <a:rPr lang="en-US" sz="2400" dirty="0" smtClean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mencakup</a:t>
            </a:r>
            <a:r>
              <a:rPr lang="en-US" sz="2400" dirty="0"/>
              <a:t> </a:t>
            </a:r>
            <a:r>
              <a:rPr lang="en-US" sz="2400" dirty="0" err="1"/>
              <a:t>hal-hal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400" dirty="0" err="1"/>
              <a:t>Mempublikasikan</a:t>
            </a:r>
            <a:r>
              <a:rPr lang="en-US" sz="2400" dirty="0"/>
              <a:t> </a:t>
            </a:r>
            <a:r>
              <a:rPr lang="en-US" sz="2400" dirty="0" err="1"/>
              <a:t>kebijakan</a:t>
            </a:r>
            <a:r>
              <a:rPr lang="en-US" sz="2400" dirty="0"/>
              <a:t> control yang </a:t>
            </a: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pengendalian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dilaksanakan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jelas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serius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pihak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 smtClean="0"/>
              <a:t>.</a:t>
            </a:r>
            <a:endParaRPr lang="id-ID" sz="2400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400" dirty="0" err="1"/>
              <a:t>Prosedur</a:t>
            </a:r>
            <a:r>
              <a:rPr lang="en-US" sz="2400" dirty="0"/>
              <a:t> yang </a:t>
            </a:r>
            <a:r>
              <a:rPr lang="en-US" sz="2400" dirty="0" err="1"/>
              <a:t>bersifat</a:t>
            </a:r>
            <a:r>
              <a:rPr lang="en-US" sz="2400" dirty="0"/>
              <a:t> formal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standar</a:t>
            </a:r>
            <a:r>
              <a:rPr lang="en-US" sz="2400" dirty="0"/>
              <a:t> </a:t>
            </a:r>
            <a:r>
              <a:rPr lang="en-US" sz="2400" dirty="0" err="1"/>
              <a:t>pengoperasian</a:t>
            </a:r>
            <a:r>
              <a:rPr lang="en-US" sz="2400" dirty="0"/>
              <a:t> </a:t>
            </a:r>
            <a:r>
              <a:rPr lang="en-US" sz="2400" dirty="0" err="1"/>
              <a:t>disosialisasikan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dilaksanakan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tegas</a:t>
            </a:r>
            <a:r>
              <a:rPr lang="en-US" sz="2400" dirty="0"/>
              <a:t>. </a:t>
            </a:r>
            <a:r>
              <a:rPr lang="en-US" sz="2400" dirty="0" err="1"/>
              <a:t>Termasuk</a:t>
            </a:r>
            <a:r>
              <a:rPr lang="en-US" sz="2400" dirty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/>
              <a:t>pengembangan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, </a:t>
            </a:r>
            <a:r>
              <a:rPr lang="en-US" sz="2400" dirty="0" err="1"/>
              <a:t>prosedur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i="1" dirty="0"/>
              <a:t>backup</a:t>
            </a:r>
            <a:r>
              <a:rPr lang="en-US" sz="2400" dirty="0"/>
              <a:t>, </a:t>
            </a:r>
            <a:r>
              <a:rPr lang="en-US" sz="2400" dirty="0" err="1"/>
              <a:t>pemulihan</a:t>
            </a:r>
            <a:r>
              <a:rPr lang="en-US" sz="2400" dirty="0"/>
              <a:t> data,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pengarsipan</a:t>
            </a:r>
            <a:r>
              <a:rPr lang="en-US" sz="2400" dirty="0"/>
              <a:t> data.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400" dirty="0" err="1"/>
              <a:t>Perekrutan</a:t>
            </a:r>
            <a:r>
              <a:rPr lang="en-US" sz="2400" dirty="0"/>
              <a:t> </a:t>
            </a:r>
            <a:r>
              <a:rPr lang="en-US" sz="2400" dirty="0" err="1"/>
              <a:t>pegawai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berhati-hati</a:t>
            </a:r>
            <a:r>
              <a:rPr lang="en-US" sz="2400" dirty="0"/>
              <a:t> yang </a:t>
            </a:r>
            <a:r>
              <a:rPr lang="en-US" sz="2400" dirty="0" err="1"/>
              <a:t>diikuti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orientasi</a:t>
            </a:r>
            <a:r>
              <a:rPr lang="en-US" sz="2400" dirty="0"/>
              <a:t> </a:t>
            </a:r>
            <a:r>
              <a:rPr lang="en-US" sz="2400" dirty="0" err="1"/>
              <a:t>pembinaan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pelatihan</a:t>
            </a:r>
            <a:r>
              <a:rPr lang="en-US" sz="2400" dirty="0"/>
              <a:t> yang </a:t>
            </a:r>
            <a:r>
              <a:rPr lang="en-US" sz="2400" dirty="0" err="1"/>
              <a:t>diperlukan</a:t>
            </a:r>
            <a:r>
              <a:rPr lang="en-US" sz="2400" dirty="0"/>
              <a:t>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US" sz="2400" dirty="0"/>
          </a:p>
          <a:p>
            <a:endParaRPr lang="id-ID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90600" y="-24"/>
            <a:ext cx="7772400" cy="928694"/>
          </a:xfrm>
        </p:spPr>
        <p:txBody>
          <a:bodyPr/>
          <a:lstStyle/>
          <a:p>
            <a:pPr eaLnBrk="1" hangingPunct="1"/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Administratif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err="1" smtClean="0"/>
              <a:t>Supervisi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pegawai</a:t>
            </a:r>
            <a:r>
              <a:rPr lang="en-US" dirty="0" smtClean="0"/>
              <a:t>. </a:t>
            </a:r>
            <a:r>
              <a:rPr lang="en-US" dirty="0" err="1" smtClean="0"/>
              <a:t>Termasuk</a:t>
            </a:r>
            <a:r>
              <a:rPr lang="en-US" dirty="0" smtClean="0"/>
              <a:t> pula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control </a:t>
            </a:r>
            <a:r>
              <a:rPr lang="en-US" dirty="0" err="1" smtClean="0"/>
              <a:t>kalau</a:t>
            </a:r>
            <a:r>
              <a:rPr lang="en-US" dirty="0" smtClean="0"/>
              <a:t> </a:t>
            </a:r>
            <a:r>
              <a:rPr lang="en-US" dirty="0" err="1" smtClean="0"/>
              <a:t>pegawai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penyimpangan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yang </a:t>
            </a:r>
            <a:r>
              <a:rPr lang="en-US" dirty="0" err="1" smtClean="0"/>
              <a:t>diharapkan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err="1" smtClean="0"/>
              <a:t>Pemisahan</a:t>
            </a:r>
            <a:r>
              <a:rPr lang="en-US" dirty="0" smtClean="0"/>
              <a:t> </a:t>
            </a:r>
            <a:r>
              <a:rPr lang="en-US" dirty="0" err="1" smtClean="0"/>
              <a:t>tugas-tugas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agar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seorangpun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menguasai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yang </a:t>
            </a:r>
            <a:r>
              <a:rPr lang="en-US" dirty="0" err="1" smtClean="0"/>
              <a:t>lengkap</a:t>
            </a:r>
            <a:r>
              <a:rPr lang="en-US" dirty="0" smtClean="0"/>
              <a:t>.</a:t>
            </a:r>
            <a:endParaRPr lang="id-ID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90600" y="-24"/>
            <a:ext cx="7772400" cy="1000132"/>
          </a:xfrm>
        </p:spPr>
        <p:txBody>
          <a:bodyPr/>
          <a:lstStyle/>
          <a:p>
            <a:pPr eaLnBrk="1" hangingPunct="1"/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Administratif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</TotalTime>
  <Words>1182</Words>
  <Application>Microsoft Office PowerPoint</Application>
  <PresentationFormat>On-screen Show (4:3)</PresentationFormat>
  <Paragraphs>187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EVALUASI KEAMANAN SISTEM INFORMASI</vt:lpstr>
      <vt:lpstr>Pendahuluan</vt:lpstr>
      <vt:lpstr>Faktor evaluasi keamanan</vt:lpstr>
      <vt:lpstr>Sumber Lubang Keamanan</vt:lpstr>
      <vt:lpstr>PENGENDALIAN KEAMANAN SISTEM INFORMASI</vt:lpstr>
      <vt:lpstr>PENGENDALIAN KEAMANAN SISTEM INFORMASI</vt:lpstr>
      <vt:lpstr>Kontrol Administratif</vt:lpstr>
      <vt:lpstr>Kontrol Administratif</vt:lpstr>
      <vt:lpstr>Kontrol Administratif</vt:lpstr>
      <vt:lpstr>Kontrol Pengembangan dan Pemeliharaan Sistem </vt:lpstr>
      <vt:lpstr>Kontrol Operasi</vt:lpstr>
      <vt:lpstr>PowerPoint Presentation</vt:lpstr>
      <vt:lpstr>Proteksi Fisik terhadap Pusat Data</vt:lpstr>
      <vt:lpstr>Kontrol Perangkat Keras</vt:lpstr>
      <vt:lpstr>Kontrol Perangkat Keras</vt:lpstr>
      <vt:lpstr>Kontrol Akses terhadap Sistem Komputer</vt:lpstr>
      <vt:lpstr>Kontrol Akses Informasi</vt:lpstr>
      <vt:lpstr>Kontrol Akses Informasi</vt:lpstr>
      <vt:lpstr>Kontrol Terhadap Bencana</vt:lpstr>
      <vt:lpstr>Kontrol Terhadap Bencana</vt:lpstr>
      <vt:lpstr>Kontrol Terhadap Perlidungan Terakhir</vt:lpstr>
      <vt:lpstr>Kontrol Aplikasi</vt:lpstr>
      <vt:lpstr>PENGUJI KEAMANAN SISTEM</vt:lpstr>
      <vt:lpstr>PENGUJI KEAMANAN SISTEM</vt:lpstr>
      <vt:lpstr>PENGUJI KEAMANAN SISTEM</vt:lpstr>
      <vt:lpstr>Probing Services</vt:lpstr>
      <vt:lpstr>PowerPoint Presentation</vt:lpstr>
      <vt:lpstr>TUGAS KELOMPOK</vt:lpstr>
      <vt:lpstr>TUGAS KELOMPOK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7 Ultimate</dc:creator>
  <cp:lastModifiedBy>Admin</cp:lastModifiedBy>
  <cp:revision>51</cp:revision>
  <dcterms:created xsi:type="dcterms:W3CDTF">2013-03-24T10:43:35Z</dcterms:created>
  <dcterms:modified xsi:type="dcterms:W3CDTF">2016-03-27T13:27:50Z</dcterms:modified>
</cp:coreProperties>
</file>