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2" r:id="rId3"/>
    <p:sldId id="263" r:id="rId4"/>
    <p:sldId id="257" r:id="rId5"/>
    <p:sldId id="258" r:id="rId6"/>
    <p:sldId id="266" r:id="rId7"/>
    <p:sldId id="259" r:id="rId8"/>
    <p:sldId id="264" r:id="rId9"/>
    <p:sldId id="260" r:id="rId10"/>
    <p:sldId id="265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87" r:id="rId32"/>
    <p:sldId id="293" r:id="rId33"/>
    <p:sldId id="294" r:id="rId34"/>
    <p:sldId id="295" r:id="rId35"/>
    <p:sldId id="288" r:id="rId36"/>
    <p:sldId id="289" r:id="rId37"/>
    <p:sldId id="290" r:id="rId38"/>
    <p:sldId id="291" r:id="rId39"/>
    <p:sldId id="296" r:id="rId40"/>
    <p:sldId id="299" r:id="rId41"/>
    <p:sldId id="297" r:id="rId42"/>
    <p:sldId id="298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427" autoAdjust="0"/>
  </p:normalViewPr>
  <p:slideViewPr>
    <p:cSldViewPr>
      <p:cViewPr>
        <p:scale>
          <a:sx n="66" d="100"/>
          <a:sy n="66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1A2E68A-E6A2-41FC-80F4-04B71E5E39A3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73E7E4-6E41-44A2-BA56-D74C55ED2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BFE3-F02C-4713-9F51-D56AB4BCF9E4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E7E6-DF5F-43B5-9BFD-31081F7C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E7E6-DF5F-43B5-9BFD-31081F7CD9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E0EA50-633A-4216-8546-4AA9C41D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3C51-3173-4145-BE18-02FE1BD6E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D9AB8-6167-44BA-97ED-9B3FB9FF2C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93CDD-72A3-48CE-93F5-CAD879CC2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B6F1B-BE6D-4C5F-B7FB-10DC7050C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4527F-7FBD-4084-AF4D-E12FA4951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BBB32-8F43-4258-A9A3-7C0528F90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90260-28EE-4EA4-8AE3-26C5E3FB8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B6462-50D2-4498-84BE-763636C2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55055-B1D7-465D-85F2-285351506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63E02-73F6-4C70-9257-CBAC53002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1FDFA9-7458-4FE7-B3FE-B4BFB5010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35217"/>
            <a:ext cx="7772400" cy="1736725"/>
          </a:xfrm>
        </p:spPr>
        <p:txBody>
          <a:bodyPr/>
          <a:lstStyle/>
          <a:p>
            <a:r>
              <a:rPr lang="en-US"/>
              <a:t>Pemodelan Proses Bisnis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>
            <a:off x="1214414" y="1285860"/>
            <a:ext cx="6715172" cy="4357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ASME</a:t>
            </a:r>
          </a:p>
        </p:txBody>
      </p:sp>
      <p:sp>
        <p:nvSpPr>
          <p:cNvPr id="16297" name="Rectangle 937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00" name="Rectangle 940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02" name="Rectangle 942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04" name="Rectangle 944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06" name="Rectangle 946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08" name="Rectangle 948"/>
          <p:cNvSpPr>
            <a:spLocks noChangeArrowheads="1"/>
          </p:cNvSpPr>
          <p:nvPr/>
        </p:nvSpPr>
        <p:spPr bwMode="auto">
          <a:xfrm>
            <a:off x="820738" y="-587375"/>
            <a:ext cx="5127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16" name="Rectangle 956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28" name="Rectangle 968"/>
          <p:cNvSpPr>
            <a:spLocks noChangeArrowheads="1"/>
          </p:cNvSpPr>
          <p:nvPr/>
        </p:nvSpPr>
        <p:spPr bwMode="auto">
          <a:xfrm>
            <a:off x="820738" y="-587375"/>
            <a:ext cx="5127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35" name="Rectangle 975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37" name="Rectangle 977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44" name="Rectangle 984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48" name="Rectangle 988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51" name="Rectangle 991"/>
          <p:cNvSpPr>
            <a:spLocks noChangeArrowheads="1"/>
          </p:cNvSpPr>
          <p:nvPr/>
        </p:nvSpPr>
        <p:spPr bwMode="auto">
          <a:xfrm>
            <a:off x="820738" y="-587375"/>
            <a:ext cx="5127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56" name="Rectangle 996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66" name="Rectangle 1006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76" name="Rectangle 1016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1031"/>
          <p:cNvSpPr>
            <a:spLocks noChangeArrowheads="1"/>
          </p:cNvSpPr>
          <p:nvPr/>
        </p:nvSpPr>
        <p:spPr bwMode="auto">
          <a:xfrm>
            <a:off x="820738" y="-587375"/>
            <a:ext cx="5127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6" name="Rectangle 1036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0" name="Rectangle 1040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3" name="Rectangle 1043"/>
          <p:cNvSpPr>
            <a:spLocks noChangeArrowheads="1"/>
          </p:cNvSpPr>
          <p:nvPr/>
        </p:nvSpPr>
        <p:spPr bwMode="auto">
          <a:xfrm>
            <a:off x="820738" y="-587375"/>
            <a:ext cx="5127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8" name="Rectangle 1048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18" name="Rectangle 1058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28" name="Rectangle 1068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41" name="Rectangle 1081"/>
          <p:cNvSpPr>
            <a:spLocks noChangeArrowheads="1"/>
          </p:cNvSpPr>
          <p:nvPr/>
        </p:nvSpPr>
        <p:spPr bwMode="auto">
          <a:xfrm>
            <a:off x="820738" y="-587375"/>
            <a:ext cx="492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189" name="Group 1829"/>
          <p:cNvGrpSpPr>
            <a:grpSpLocks noChangeAspect="1"/>
          </p:cNvGrpSpPr>
          <p:nvPr/>
        </p:nvGrpSpPr>
        <p:grpSpPr bwMode="auto">
          <a:xfrm>
            <a:off x="1851025" y="-68263"/>
            <a:ext cx="342900" cy="228601"/>
            <a:chOff x="2573" y="3608"/>
            <a:chExt cx="540" cy="360"/>
          </a:xfrm>
        </p:grpSpPr>
        <p:sp>
          <p:nvSpPr>
            <p:cNvPr id="17190" name="AutoShape 1830"/>
            <p:cNvSpPr>
              <a:spLocks noChangeAspect="1" noChangeArrowheads="1" noTextEdit="1"/>
            </p:cNvSpPr>
            <p:nvPr/>
          </p:nvSpPr>
          <p:spPr bwMode="auto">
            <a:xfrm>
              <a:off x="2573" y="3608"/>
              <a:ext cx="540" cy="36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94" name="Rectangle 1834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96" name="Rectangle 1836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98" name="Rectangle 1838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0" name="Rectangle 1840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2" name="Rectangle 1842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4" name="Rectangle 1844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6" name="Rectangle 1846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4" name="Rectangle 1854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23" name="Rectangle 1863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29" name="Rectangle 1869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35" name="Rectangle 1875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49" name="Rectangle 1889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60" name="Rectangle 1900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62" name="Rectangle 1902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72" name="Rectangle 1912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80" name="Rectangle 1920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84" name="Rectangle 1924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92" name="Rectangle 1932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03" name="Rectangle 1943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07" name="Rectangle 1947"/>
          <p:cNvSpPr>
            <a:spLocks noChangeArrowheads="1"/>
          </p:cNvSpPr>
          <p:nvPr/>
        </p:nvSpPr>
        <p:spPr bwMode="auto">
          <a:xfrm>
            <a:off x="1851025" y="-682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15" name="Rectangle 1955"/>
          <p:cNvSpPr>
            <a:spLocks noChangeArrowheads="1"/>
          </p:cNvSpPr>
          <p:nvPr/>
        </p:nvSpPr>
        <p:spPr bwMode="auto">
          <a:xfrm>
            <a:off x="1851025" y="-682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964" name="Group 2604"/>
          <p:cNvGrpSpPr>
            <a:grpSpLocks noChangeAspect="1"/>
          </p:cNvGrpSpPr>
          <p:nvPr/>
        </p:nvGrpSpPr>
        <p:grpSpPr bwMode="auto">
          <a:xfrm>
            <a:off x="1851025" y="1655763"/>
            <a:ext cx="342900" cy="228600"/>
            <a:chOff x="2573" y="3608"/>
            <a:chExt cx="540" cy="360"/>
          </a:xfrm>
        </p:grpSpPr>
        <p:sp>
          <p:nvSpPr>
            <p:cNvPr id="17965" name="AutoShape 2605"/>
            <p:cNvSpPr>
              <a:spLocks noChangeAspect="1" noChangeArrowheads="1" noTextEdit="1"/>
            </p:cNvSpPr>
            <p:nvPr/>
          </p:nvSpPr>
          <p:spPr bwMode="auto">
            <a:xfrm>
              <a:off x="2573" y="3608"/>
              <a:ext cx="540" cy="36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62" name="AutoShape 2602"/>
          <p:cNvSpPr>
            <a:spLocks noChangeArrowheads="1"/>
          </p:cNvSpPr>
          <p:nvPr/>
        </p:nvSpPr>
        <p:spPr bwMode="auto">
          <a:xfrm>
            <a:off x="4200525" y="1701800"/>
            <a:ext cx="166688" cy="3302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61" name="Line 2601"/>
          <p:cNvSpPr>
            <a:spLocks noChangeShapeType="1"/>
          </p:cNvSpPr>
          <p:nvPr/>
        </p:nvSpPr>
        <p:spPr bwMode="auto">
          <a:xfrm flipV="1">
            <a:off x="4489450" y="1917700"/>
            <a:ext cx="334963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960" name="AutoShape 2600"/>
          <p:cNvSpPr>
            <a:spLocks noChangeArrowheads="1"/>
          </p:cNvSpPr>
          <p:nvPr/>
        </p:nvSpPr>
        <p:spPr bwMode="auto">
          <a:xfrm>
            <a:off x="4946650" y="1711325"/>
            <a:ext cx="182563" cy="330200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9" name="AutoShape 2599"/>
          <p:cNvSpPr>
            <a:spLocks noChangeArrowheads="1"/>
          </p:cNvSpPr>
          <p:nvPr/>
        </p:nvSpPr>
        <p:spPr bwMode="auto">
          <a:xfrm>
            <a:off x="5310188" y="1701800"/>
            <a:ext cx="242887" cy="330200"/>
          </a:xfrm>
          <a:prstGeom prst="flowChartMer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7" name="Oval 2597"/>
          <p:cNvSpPr>
            <a:spLocks noChangeArrowheads="1"/>
          </p:cNvSpPr>
          <p:nvPr/>
        </p:nvSpPr>
        <p:spPr bwMode="auto">
          <a:xfrm>
            <a:off x="4171950" y="2303463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5" name="Oval 2595"/>
          <p:cNvSpPr>
            <a:spLocks noChangeArrowheads="1"/>
          </p:cNvSpPr>
          <p:nvPr/>
        </p:nvSpPr>
        <p:spPr bwMode="auto">
          <a:xfrm>
            <a:off x="5297488" y="286067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3" name="Oval 2593"/>
          <p:cNvSpPr>
            <a:spLocks noChangeArrowheads="1"/>
          </p:cNvSpPr>
          <p:nvPr/>
        </p:nvSpPr>
        <p:spPr bwMode="auto">
          <a:xfrm>
            <a:off x="3322638" y="339725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1" name="Oval 2591"/>
          <p:cNvSpPr>
            <a:spLocks noChangeArrowheads="1"/>
          </p:cNvSpPr>
          <p:nvPr/>
        </p:nvSpPr>
        <p:spPr bwMode="auto">
          <a:xfrm>
            <a:off x="4525963" y="399097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49" name="Oval 2589"/>
          <p:cNvSpPr>
            <a:spLocks noChangeArrowheads="1"/>
          </p:cNvSpPr>
          <p:nvPr/>
        </p:nvSpPr>
        <p:spPr bwMode="auto">
          <a:xfrm>
            <a:off x="4914900" y="4545013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63" name="Oval 2603"/>
          <p:cNvSpPr>
            <a:spLocks noChangeArrowheads="1"/>
          </p:cNvSpPr>
          <p:nvPr/>
        </p:nvSpPr>
        <p:spPr bwMode="auto">
          <a:xfrm>
            <a:off x="3748088" y="1784350"/>
            <a:ext cx="228600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66" name="Oval 2606"/>
          <p:cNvSpPr>
            <a:spLocks noChangeArrowheads="1"/>
          </p:cNvSpPr>
          <p:nvPr/>
        </p:nvSpPr>
        <p:spPr bwMode="auto">
          <a:xfrm>
            <a:off x="3343275" y="1803400"/>
            <a:ext cx="228600" cy="228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900">
                <a:cs typeface="Times New Roman" pitchFamily="18" charset="0"/>
              </a:rPr>
              <a:t>V</a:t>
            </a:r>
            <a:endParaRPr lang="en-US"/>
          </a:p>
        </p:txBody>
      </p:sp>
      <p:sp>
        <p:nvSpPr>
          <p:cNvPr id="17958" name="Line 2598"/>
          <p:cNvSpPr>
            <a:spLocks noChangeShapeType="1"/>
          </p:cNvSpPr>
          <p:nvPr/>
        </p:nvSpPr>
        <p:spPr bwMode="auto">
          <a:xfrm>
            <a:off x="4252913" y="2360613"/>
            <a:ext cx="1143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6" name="Line 2596"/>
          <p:cNvSpPr>
            <a:spLocks noChangeShapeType="1"/>
          </p:cNvSpPr>
          <p:nvPr/>
        </p:nvSpPr>
        <p:spPr bwMode="auto">
          <a:xfrm flipH="1">
            <a:off x="3451225" y="2922588"/>
            <a:ext cx="19431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4" name="Line 2594"/>
          <p:cNvSpPr>
            <a:spLocks noChangeShapeType="1"/>
          </p:cNvSpPr>
          <p:nvPr/>
        </p:nvSpPr>
        <p:spPr bwMode="auto">
          <a:xfrm>
            <a:off x="3451225" y="3495675"/>
            <a:ext cx="1143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2" name="Line 2592"/>
          <p:cNvSpPr>
            <a:spLocks noChangeShapeType="1"/>
          </p:cNvSpPr>
          <p:nvPr/>
        </p:nvSpPr>
        <p:spPr bwMode="auto">
          <a:xfrm>
            <a:off x="4595813" y="4070350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50" name="Line 2590"/>
          <p:cNvSpPr>
            <a:spLocks noChangeShapeType="1"/>
          </p:cNvSpPr>
          <p:nvPr/>
        </p:nvSpPr>
        <p:spPr bwMode="auto">
          <a:xfrm flipH="1">
            <a:off x="4595813" y="4632325"/>
            <a:ext cx="4572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69" name="Rectangle 2609"/>
          <p:cNvSpPr>
            <a:spLocks noChangeArrowheads="1"/>
          </p:cNvSpPr>
          <p:nvPr/>
        </p:nvSpPr>
        <p:spPr bwMode="auto">
          <a:xfrm>
            <a:off x="1851025" y="1655763"/>
            <a:ext cx="52387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71" name="Rectangle 2611"/>
          <p:cNvSpPr>
            <a:spLocks noChangeArrowheads="1"/>
          </p:cNvSpPr>
          <p:nvPr/>
        </p:nvSpPr>
        <p:spPr bwMode="auto">
          <a:xfrm>
            <a:off x="1851025" y="1655763"/>
            <a:ext cx="523875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73" name="Rectangle 2613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75" name="Rectangle 2615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77" name="Rectangle 2617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79" name="Rectangle 2619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81" name="Rectangle 2621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89" name="Rectangle 2629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998" name="Rectangle 2638"/>
          <p:cNvSpPr>
            <a:spLocks noChangeArrowheads="1"/>
          </p:cNvSpPr>
          <p:nvPr/>
        </p:nvSpPr>
        <p:spPr bwMode="auto">
          <a:xfrm>
            <a:off x="1851025" y="16557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004" name="Rectangle 2644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010" name="Rectangle 2650"/>
          <p:cNvSpPr>
            <a:spLocks noChangeArrowheads="1"/>
          </p:cNvSpPr>
          <p:nvPr/>
        </p:nvSpPr>
        <p:spPr bwMode="auto">
          <a:xfrm>
            <a:off x="1851025" y="1655763"/>
            <a:ext cx="523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024" name="Rectangle 2664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035" name="Rectangle 2675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037" name="Rectangle 2677"/>
          <p:cNvSpPr>
            <a:spLocks noChangeArrowheads="1"/>
          </p:cNvSpPr>
          <p:nvPr/>
        </p:nvSpPr>
        <p:spPr bwMode="auto">
          <a:xfrm>
            <a:off x="1851025" y="1655763"/>
            <a:ext cx="385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8376" name="Group 3016"/>
          <p:cNvGraphicFramePr>
            <a:graphicFrameLocks noGrp="1"/>
          </p:cNvGraphicFramePr>
          <p:nvPr/>
        </p:nvGraphicFramePr>
        <p:xfrm>
          <a:off x="1851025" y="1655763"/>
          <a:ext cx="5443538" cy="3474720"/>
        </p:xfrm>
        <a:graphic>
          <a:graphicData uri="http://schemas.openxmlformats.org/drawingml/2006/table">
            <a:tbl>
              <a:tblPr/>
              <a:tblGrid>
                <a:gridCol w="393700"/>
                <a:gridCol w="992188"/>
                <a:gridCol w="523875"/>
                <a:gridCol w="385762"/>
                <a:gridCol w="385763"/>
                <a:gridCol w="385762"/>
                <a:gridCol w="385763"/>
                <a:gridCol w="385762"/>
                <a:gridCol w="533400"/>
                <a:gridCol w="1071563"/>
              </a:tblGrid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Aktivitas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Waktu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Keterangan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Periksa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kelengkapan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Berkas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PERDIM 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Input Data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Pemohon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Cetak Bukti Terima PERDIM 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Penyerahan Bukti Terima PERDIM 11 ke Pemohon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Pemohon Menunggu Berkas diproses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bulan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BPMN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060575"/>
            <a:ext cx="8572560" cy="3516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BPMN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1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12" tIns="914112" rIns="914112" bIns="1142640" anchor="ctr">
            <a:spAutoFit/>
          </a:bodyPr>
          <a:lstStyle/>
          <a:p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39750" y="1143000"/>
          <a:ext cx="8077200" cy="5715000"/>
        </p:xfrm>
        <a:graphic>
          <a:graphicData uri="http://schemas.openxmlformats.org/presentationml/2006/ole">
            <p:oleObj spid="_x0000_s19460" r:id="rId4" imgW="10007346" imgH="7076313" progId="Visio.Drawing.11">
              <p:embed/>
            </p:oleObj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60277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000">
                <a:cs typeface="Times New Roman" pitchFamily="18" charset="0"/>
              </a:rPr>
              <a:t/>
            </a:r>
            <a:br>
              <a:rPr lang="en-US" sz="1000">
                <a:cs typeface="Times New Roman" pitchFamily="18" charset="0"/>
              </a:rPr>
            </a:br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Swimlane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Swimlane yang digunakan di buku mirip dengan IGOE dan BPMN</a:t>
            </a:r>
          </a:p>
          <a:p>
            <a:r>
              <a:rPr lang="en-US"/>
              <a:t>Ada penyederhanaan notasi</a:t>
            </a:r>
          </a:p>
          <a:p>
            <a:pPr lvl="1"/>
            <a:r>
              <a:rPr lang="en-US"/>
              <a:t>Hanya menggunakan kotak dan panah</a:t>
            </a:r>
          </a:p>
          <a:p>
            <a:pPr lvl="1"/>
            <a:r>
              <a:rPr lang="en-US"/>
              <a:t>Lebih menekankan pada deskripsi pada proses</a:t>
            </a:r>
          </a:p>
          <a:p>
            <a:r>
              <a:rPr lang="en-US"/>
              <a:t>Tujuannya agar lebih mudah dipelajari, digambarkan, dan dipahami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12875"/>
            <a:ext cx="8143875" cy="4505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Komponen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3R</a:t>
            </a:r>
          </a:p>
          <a:p>
            <a:pPr lvl="1"/>
            <a:r>
              <a:rPr lang="en-US"/>
              <a:t>Roles: aktor yang melakukan proses</a:t>
            </a:r>
          </a:p>
          <a:p>
            <a:pPr lvl="1"/>
            <a:r>
              <a:rPr lang="en-US"/>
              <a:t>Responsibilities: task yang dilakukan oleh aktor</a:t>
            </a:r>
          </a:p>
          <a:p>
            <a:pPr lvl="1"/>
            <a:r>
              <a:rPr lang="en-US"/>
              <a:t>Routes: workflow atau jalur yang merupakan urutan langkah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582" y="1052513"/>
            <a:ext cx="8990012" cy="5041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Aktor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70013"/>
            <a:ext cx="9144000" cy="4984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557338"/>
            <a:ext cx="7458075" cy="4106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Penamaan Proses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8655" y="1600200"/>
            <a:ext cx="4726690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Pemodelan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Menuangkan proses bisnis dalam bentuk diagram, sehingga:</a:t>
            </a:r>
          </a:p>
          <a:p>
            <a:pPr lvl="1"/>
            <a:r>
              <a:rPr lang="en-US"/>
              <a:t>Terdokumentasi</a:t>
            </a:r>
          </a:p>
          <a:p>
            <a:pPr lvl="1"/>
            <a:r>
              <a:rPr lang="en-US"/>
              <a:t>Dapat disampaikan kepada orang lain</a:t>
            </a:r>
          </a:p>
          <a:p>
            <a:pPr lvl="1"/>
            <a:r>
              <a:rPr lang="en-US"/>
              <a:t>Memudahkan pemahaman</a:t>
            </a:r>
          </a:p>
          <a:p>
            <a:r>
              <a:rPr lang="en-US"/>
              <a:t>Pemodelan dilakukan terhadap as-is dan to-be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Urutan Langkah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8406" y="1600200"/>
            <a:ext cx="5647188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3800" y="0"/>
            <a:ext cx="59959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Percabangan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9422" y="1873073"/>
            <a:ext cx="7665156" cy="39849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Langkah opsional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141413"/>
            <a:ext cx="7058025" cy="54435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Jika urutan tidak jadi masalah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143000"/>
            <a:ext cx="5724525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Paralel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8037" y="1829414"/>
            <a:ext cx="7727925" cy="407229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Bentuk percabangan lain</a:t>
            </a:r>
          </a:p>
        </p:txBody>
      </p:sp>
      <p:pic>
        <p:nvPicPr>
          <p:cNvPr id="471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12913"/>
            <a:ext cx="9144000" cy="340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93863"/>
            <a:ext cx="9144000" cy="3305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775"/>
            <a:ext cx="9144000" cy="3757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Tambahan trigger waktu 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0190" y="1600200"/>
            <a:ext cx="7743619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 Pemodelan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Tujuan standar pemodelan adalah agar mudah dikomunikasikan dengan pihak lain yang juga mengerti tentang standar itu</a:t>
            </a:r>
          </a:p>
          <a:p>
            <a:pPr>
              <a:lnSpc>
                <a:spcPct val="90000"/>
              </a:lnSpc>
            </a:pPr>
            <a:r>
              <a:rPr lang="en-US" sz="2800"/>
              <a:t>Ada beberapa contoh standar: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ASME (American Association of Mechanical Engineering)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Flowchart/Flowmap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IDEF0 (Integration Definition For Function Modeling)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IGOE (Input, guide, output, enabler)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BPMN (Business Process Modeling Notation)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UML (Unified Modeling Language)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Studi Kasus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PT XYZ adalah sebuah perusahaan asuransi, yang bisnis utamanya adalah manajemen resiko dan return akibat dari ketidakpastian masa depan. </a:t>
            </a:r>
            <a:r>
              <a:rPr lang="en-US" smtClean="0">
                <a:solidFill>
                  <a:srgbClr val="92D050"/>
                </a:solidFill>
              </a:rPr>
              <a:t>Resiko</a:t>
            </a:r>
            <a:r>
              <a:rPr lang="en-US" smtClean="0"/>
              <a:t> selalu melibatkan dua istilah, yaitu :</a:t>
            </a:r>
          </a:p>
          <a:p>
            <a:pPr lvl="1"/>
            <a:r>
              <a:rPr lang="en-US" smtClean="0">
                <a:solidFill>
                  <a:srgbClr val="92D050"/>
                </a:solidFill>
              </a:rPr>
              <a:t>Ketidakpastian</a:t>
            </a:r>
            <a:r>
              <a:rPr lang="en-US" smtClean="0"/>
              <a:t> </a:t>
            </a:r>
          </a:p>
          <a:p>
            <a:pPr lvl="1"/>
            <a:r>
              <a:rPr lang="en-US" smtClean="0">
                <a:solidFill>
                  <a:srgbClr val="92D050"/>
                </a:solidFill>
              </a:rPr>
              <a:t>Kerugian</a:t>
            </a:r>
            <a:r>
              <a:rPr lang="en-US" smtClean="0"/>
              <a:t>, entah kerugian fisik maupun finansial.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Batasan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Masalah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Proses bisnis yang dimodelkan adalah berdasarkan </a:t>
            </a:r>
            <a:r>
              <a:rPr lang="en-US" smtClean="0">
                <a:solidFill>
                  <a:srgbClr val="92D050"/>
                </a:solidFill>
              </a:rPr>
              <a:t>proses pengajuan klaim asuransi </a:t>
            </a:r>
            <a:r>
              <a:rPr lang="en-US" smtClean="0"/>
              <a:t>yang ada di PT XYZ.</a:t>
            </a:r>
          </a:p>
          <a:p>
            <a:r>
              <a:rPr lang="en-US" smtClean="0"/>
              <a:t>Proses bisnis dimodelkan dilihat dari </a:t>
            </a:r>
            <a:r>
              <a:rPr lang="en-US" smtClean="0">
                <a:solidFill>
                  <a:srgbClr val="92D050"/>
                </a:solidFill>
              </a:rPr>
              <a:t>sudut pandang perusahaan asuransi</a:t>
            </a:r>
            <a:r>
              <a:rPr lang="en-US" smtClean="0"/>
              <a:t> bukan dari sudut pandang customer atau sudut pandang perusahaan reasuransi.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Lazimnya perusahaan asuransi akan menghadapi </a:t>
            </a:r>
            <a:r>
              <a:rPr lang="en-US" smtClean="0">
                <a:solidFill>
                  <a:srgbClr val="92D050"/>
                </a:solidFill>
              </a:rPr>
              <a:t>klaim pertanggungan dari para anggota pada waktu yang tidak terkirakan sebelumnya</a:t>
            </a:r>
          </a:p>
          <a:p>
            <a:r>
              <a:rPr lang="en-US" smtClean="0"/>
              <a:t>Ketika perusahaan berupaya untuk meminimalisir jumlah kerugian, perusahaan akan mengambil suatu jumlah tertentu sebagai jaminan atas resiko yang ditanggung, jumlah inilah yang disebut dengan </a:t>
            </a:r>
            <a:r>
              <a:rPr lang="en-US" smtClean="0">
                <a:solidFill>
                  <a:srgbClr val="92D050"/>
                </a:solidFill>
              </a:rPr>
              <a:t>retensi</a:t>
            </a:r>
            <a:r>
              <a:rPr lang="en-US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Jika batas retensi yang telah ditetapkan ternyata </a:t>
            </a:r>
            <a:r>
              <a:rPr lang="en-US" smtClean="0">
                <a:solidFill>
                  <a:srgbClr val="92D050"/>
                </a:solidFill>
              </a:rPr>
              <a:t>lebih rendah </a:t>
            </a:r>
            <a:r>
              <a:rPr lang="en-US" smtClean="0"/>
              <a:t>dari jumlah klaim yang harus dibayarkan, maka perusahaan akan menghadapi resiko reputasi sekaligus resiko default yaitu perusahaan tidak mampu menutup klaim yang diajukan oleh anggota secara penuh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Suatu perusahaan asuransi pasti akan mereasuransikan sebagian resiko tersebut kepada perusahaan </a:t>
            </a:r>
            <a:r>
              <a:rPr lang="en-US" smtClean="0">
                <a:solidFill>
                  <a:srgbClr val="92D050"/>
                </a:solidFill>
              </a:rPr>
              <a:t>reasuransi</a:t>
            </a:r>
            <a:r>
              <a:rPr lang="en-US" smtClean="0"/>
              <a:t> selama </a:t>
            </a:r>
            <a:r>
              <a:rPr lang="en-US" smtClean="0">
                <a:solidFill>
                  <a:srgbClr val="92D050"/>
                </a:solidFill>
              </a:rPr>
              <a:t>biayanya lebih tinggi </a:t>
            </a:r>
            <a:r>
              <a:rPr lang="en-US" smtClean="0"/>
              <a:t>dibandingkan dengan yang dibebankan oleh perusahaan reasuransi, dengan kata lain </a:t>
            </a:r>
            <a:r>
              <a:rPr lang="en-US" smtClean="0">
                <a:solidFill>
                  <a:srgbClr val="92D050"/>
                </a:solidFill>
              </a:rPr>
              <a:t>jika </a:t>
            </a:r>
            <a:r>
              <a:rPr lang="en-US" i="1" smtClean="0">
                <a:solidFill>
                  <a:srgbClr val="92D050"/>
                </a:solidFill>
              </a:rPr>
              <a:t>expected loss</a:t>
            </a:r>
            <a:r>
              <a:rPr lang="en-US" smtClean="0">
                <a:solidFill>
                  <a:srgbClr val="92D050"/>
                </a:solidFill>
              </a:rPr>
              <a:t> </a:t>
            </a:r>
            <a:r>
              <a:rPr lang="en-US" smtClean="0"/>
              <a:t>nya lebih tinggi dari pada yang diperkirakan oleh perusahaan reasuransi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Hirarki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Perusahaan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643063" y="2500313"/>
          <a:ext cx="5829300" cy="3857625"/>
        </p:xfrm>
        <a:graphic>
          <a:graphicData uri="http://schemas.openxmlformats.org/presentationml/2006/ole">
            <p:oleObj spid="_x0000_s27650" name="Visio" r:id="rId4" imgW="4565142" imgH="302285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Batasan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Masalah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(3)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yang </a:t>
            </a:r>
            <a:r>
              <a:rPr lang="en-US" dirty="0" err="1" smtClean="0"/>
              <a:t>dimodelkan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Head Office (HO)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klaim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kematian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polis </a:t>
            </a:r>
            <a:r>
              <a:rPr lang="en-US" dirty="0" err="1" smtClean="0">
                <a:solidFill>
                  <a:srgbClr val="92D050"/>
                </a:solidFill>
              </a:rPr>
              <a:t>kadaluarsa</a:t>
            </a:r>
            <a:r>
              <a:rPr lang="en-US" dirty="0" smtClean="0">
                <a:solidFill>
                  <a:srgbClr val="92D050"/>
                </a:solidFill>
              </a:rPr>
              <a:t>, polis </a:t>
            </a:r>
            <a:r>
              <a:rPr lang="en-US" dirty="0" err="1" smtClean="0">
                <a:solidFill>
                  <a:srgbClr val="92D050"/>
                </a:solidFill>
              </a:rPr>
              <a:t>medikal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cacat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tetap</a:t>
            </a:r>
            <a:r>
              <a:rPr lang="en-US" dirty="0" smtClean="0">
                <a:solidFill>
                  <a:srgbClr val="92D050"/>
                </a:solidFill>
              </a:rPr>
              <a:t> total, </a:t>
            </a:r>
            <a:r>
              <a:rPr lang="en-US" dirty="0" err="1" smtClean="0">
                <a:solidFill>
                  <a:srgbClr val="92D050"/>
                </a:solidFill>
              </a:rPr>
              <a:t>rawat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inap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klaim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dari</a:t>
            </a:r>
            <a:r>
              <a:rPr lang="en-US" dirty="0" smtClean="0">
                <a:solidFill>
                  <a:srgbClr val="92D050"/>
                </a:solidFill>
              </a:rPr>
              <a:t> polis yang </a:t>
            </a:r>
            <a:r>
              <a:rPr lang="en-US" dirty="0" err="1" smtClean="0">
                <a:solidFill>
                  <a:srgbClr val="92D050"/>
                </a:solidFill>
              </a:rPr>
              <a:t>diajukan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di</a:t>
            </a:r>
            <a:r>
              <a:rPr lang="en-US" dirty="0" smtClean="0">
                <a:solidFill>
                  <a:srgbClr val="92D050"/>
                </a:solidFill>
              </a:rPr>
              <a:t> HO, </a:t>
            </a:r>
            <a:r>
              <a:rPr lang="en-US" dirty="0" err="1" smtClean="0">
                <a:solidFill>
                  <a:srgbClr val="92D050"/>
                </a:solidFill>
              </a:rPr>
              <a:t>klaim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dengan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nilai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pertanggungan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diatas</a:t>
            </a:r>
            <a:r>
              <a:rPr lang="en-US" dirty="0" smtClean="0">
                <a:solidFill>
                  <a:srgbClr val="92D050"/>
                </a:solidFill>
              </a:rPr>
              <a:t> 50 </a:t>
            </a:r>
            <a:r>
              <a:rPr lang="en-US" dirty="0" err="1" smtClean="0">
                <a:solidFill>
                  <a:srgbClr val="92D050"/>
                </a:solidFill>
              </a:rPr>
              <a:t>juta</a:t>
            </a:r>
            <a:r>
              <a:rPr lang="en-US" dirty="0" smtClean="0">
                <a:solidFill>
                  <a:srgbClr val="92D050"/>
                </a:solidFill>
              </a:rPr>
              <a:t> rupiah (US$ 5000).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Branch Office (BO)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pertanggungan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Brainstorming </a:t>
            </a:r>
            <a:r>
              <a:rPr lang="en-US" dirty="0" smtClean="0">
                <a:solidFill>
                  <a:schemeClr val="tx1"/>
                </a:solidFill>
              </a:rPr>
              <a:t>Milestone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14438" y="1857375"/>
          <a:ext cx="3429000" cy="2162175"/>
        </p:xfrm>
        <a:graphic>
          <a:graphicData uri="http://schemas.openxmlformats.org/presentationml/2006/ole">
            <p:oleObj spid="_x0000_s28674" name="Visio" r:id="rId4" imgW="2914650" imgH="1834515" progId="Visio.Drawing.11">
              <p:embed/>
            </p:oleObj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85875" y="4000500"/>
          <a:ext cx="6721475" cy="2333625"/>
        </p:xfrm>
        <a:graphic>
          <a:graphicData uri="http://schemas.openxmlformats.org/presentationml/2006/ole">
            <p:oleObj spid="_x0000_s28675" name="Visio" r:id="rId5" imgW="7245858" imgH="251955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Framing </a:t>
            </a:r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5" cy="555266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71939"/>
                <a:gridCol w="547827"/>
                <a:gridCol w="996050"/>
                <a:gridCol w="921346"/>
                <a:gridCol w="896445"/>
                <a:gridCol w="1070753"/>
                <a:gridCol w="846643"/>
                <a:gridCol w="1593679"/>
                <a:gridCol w="1070753"/>
              </a:tblGrid>
              <a:tr h="20706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5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Asuransi</a:t>
                      </a:r>
                      <a:endParaRPr lang="en-US" sz="16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Event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Subprocesses</a:t>
                      </a:r>
                      <a:endParaRPr lang="en-US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Result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</a:tr>
              <a:tr h="465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 diajukan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Validasi Dokumen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Penerimaan Rekomendasi Medis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Kalkulasi Manfaat Asuransi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Pengajuan Klaim Reasuransi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Penerimaan Manfaat Reasuransi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Penerbitan Desisi Klaim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Pengiriman Pemberitahuan Pembayaran Manfaat Asuransi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Pembayaran Manfaat Asuransi 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</a:tr>
              <a:tr h="20706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Case for Action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Vision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490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Pengecekan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berkas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dilakukan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berulang-ulang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sehingga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membuang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waktu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pemrosesan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 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Pengiriman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berkas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dilakukan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dengan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cara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batch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pada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akhir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bulan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sehingga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diajukan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awal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bulan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harus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menunggu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hingga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akhir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bulan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untuk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diproses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reasuransi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expired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akibat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waktu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pemrosesan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melewati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batas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expirasi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ditetapkan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oleh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reasuradur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Divisi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Aktuaria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menangani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asuransi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merupakan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tanggung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jawab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dari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Divisi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 Underwriting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Informasi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direasuransikan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tidak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dimiliki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kantor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cabang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sehingga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identifikasi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reasuransi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tidak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bisa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dilakukan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sejak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awal</a:t>
                      </a:r>
                      <a:endParaRPr lang="en-US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Meningkatkan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jumlah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diproses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dibayarkan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Mengurangi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rata-rata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pengeluaran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untuk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pembayaran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Mengurangi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jumlah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total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biaya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proses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hukum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akibat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tuntutan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hukum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terkait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dengan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Mengurangi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biaya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total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pemrosesan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Mendokumentasikan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dengan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baik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Memperbaiki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rasio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antara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jumlah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dengan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polis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dikeluarkan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Memperbaiki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rasio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antara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dibayarkan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dengan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diterima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Mengurangi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komplain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konsumen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Mengurangi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dampak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penipuan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asuransi</a:t>
                      </a:r>
                      <a:endParaRPr lang="en-US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0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Actor</a:t>
                      </a:r>
                      <a:endParaRPr lang="en-US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Mechanism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Metrics</a:t>
                      </a:r>
                      <a:endParaRPr lang="en-US" sz="140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158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Pegawai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seksi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pelayanan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nasabah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Kepala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seksi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pertanggungan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BO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Dokter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penasihat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medis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perusahaan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Kepala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bagian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pertanggungan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RO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Kepala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divisi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underwriting 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Kepala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divisi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keuangan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Perusahaan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reasuransi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reasuradur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) 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Kepala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divisi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aktuaria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Tertanggung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Perbaikan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proses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bisnis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Pengembangan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Sistem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Informasi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Reasuransi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Perbaikan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Standard Operational Procedure</a:t>
                      </a:r>
                      <a:endParaRPr lang="en-US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Pengecekan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berkas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hanya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dilakukan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satu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kali</a:t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Pembayaran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dikeluarkan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perusahaan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dibawah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batas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retensi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direasuransikan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dikirimkan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diproses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pada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hari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sama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Waktu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penanganan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reasuransi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dibawah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batas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ekspirasi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reasuradur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Pembayaran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klaim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direasuransikan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harus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berasal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dari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dana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diterima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dari</a:t>
                      </a:r>
                      <a:r>
                        <a:rPr lang="en-US" sz="1000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reasuradur</a:t>
                      </a:r>
                      <a:endParaRPr lang="en-US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485" marR="634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1155"/>
            <a:ext cx="8229600" cy="1139825"/>
          </a:xfrm>
        </p:spPr>
        <p:txBody>
          <a:bodyPr/>
          <a:lstStyle/>
          <a:p>
            <a:r>
              <a:rPr lang="en-US" smtClean="0"/>
              <a:t>Analisis as-is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Leve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80724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5720" y="1357298"/>
            <a:ext cx="8572560" cy="528641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IGOE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ph idx="1"/>
          </p:nvPr>
        </p:nvGraphicFramePr>
        <p:xfrm>
          <a:off x="71406" y="1484313"/>
          <a:ext cx="8748712" cy="5164137"/>
        </p:xfrm>
        <a:graphic>
          <a:graphicData uri="http://schemas.openxmlformats.org/presentationml/2006/ole">
            <p:oleObj spid="_x0000_s3076" name="VISIO" r:id="rId4" imgW="6405840" imgH="37821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1155"/>
            <a:ext cx="8229600" cy="1139825"/>
          </a:xfrm>
        </p:spPr>
        <p:txBody>
          <a:bodyPr/>
          <a:lstStyle/>
          <a:p>
            <a:r>
              <a:rPr lang="en-US" smtClean="0"/>
              <a:t>Analisis as-is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Lev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8143932" cy="609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Breakdown Process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Level3 pemeriksaan d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357298"/>
            <a:ext cx="53990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Level3 kalkula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143248"/>
            <a:ext cx="53911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Level3 pengajuan kla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643446"/>
            <a:ext cx="53990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39825"/>
          </a:xfrm>
        </p:spPr>
        <p:txBody>
          <a:bodyPr/>
          <a:lstStyle/>
          <a:p>
            <a:r>
              <a:rPr lang="en-US" smtClean="0"/>
              <a:t>To-be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level 2 to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Flowchart</a:t>
            </a:r>
          </a:p>
        </p:txBody>
      </p:sp>
      <p:pic>
        <p:nvPicPr>
          <p:cNvPr id="513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484313"/>
            <a:ext cx="7288213" cy="4210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158" y="1500174"/>
            <a:ext cx="8501122" cy="51435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Flowmap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68313" y="1268412"/>
          <a:ext cx="8389967" cy="5377243"/>
        </p:xfrm>
        <a:graphic>
          <a:graphicData uri="http://schemas.openxmlformats.org/presentationml/2006/ole">
            <p:oleObj spid="_x0000_s18436" r:id="rId4" imgW="11579213" imgH="741777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IDEF0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46450" y="2070100"/>
            <a:ext cx="23225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en-US" b="1">
                <a:latin typeface="Century Schoolbook" pitchFamily="18" charset="0"/>
              </a:rPr>
              <a:t>Pengendalian</a:t>
            </a:r>
            <a:endParaRPr kumimoji="1" lang="en-US" i="1">
              <a:latin typeface="Century Schoolbook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41863" y="2005013"/>
            <a:ext cx="35925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en-US" sz="1600">
                <a:latin typeface="Century Schoolbook" pitchFamily="18" charset="0"/>
              </a:rPr>
              <a:t>Kebijakan perusahaan, hukum dll</a:t>
            </a:r>
            <a:endParaRPr kumimoji="1" lang="en-US" sz="1600" i="1">
              <a:latin typeface="Century Schoolbook" pitchFamily="18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83113" y="2371725"/>
            <a:ext cx="1587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455988" y="3100388"/>
            <a:ext cx="2322512" cy="1063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endParaRPr kumimoji="1" lang="en-US" sz="1200" b="1">
              <a:latin typeface="Century Schoolbook" pitchFamily="18" charset="0"/>
            </a:endParaRPr>
          </a:p>
          <a:p>
            <a:pPr algn="ctr"/>
            <a:r>
              <a:rPr kumimoji="1" lang="en-US" sz="2000" b="1">
                <a:latin typeface="Century Schoolbook" pitchFamily="18" charset="0"/>
              </a:rPr>
              <a:t>Proses</a:t>
            </a:r>
            <a:endParaRPr kumimoji="1" lang="en-US" sz="2000" b="1" i="1">
              <a:latin typeface="Century Schoolbook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4602163" y="4200525"/>
            <a:ext cx="1587" cy="91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532063" y="3332163"/>
            <a:ext cx="10556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32063" y="3973513"/>
            <a:ext cx="10556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726113" y="3292475"/>
            <a:ext cx="1055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726113" y="3973513"/>
            <a:ext cx="10556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539875" y="3021013"/>
            <a:ext cx="13525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en-US" b="1">
                <a:latin typeface="Century Schoolbook" pitchFamily="18" charset="0"/>
              </a:rPr>
              <a:t>Input</a:t>
            </a:r>
          </a:p>
          <a:p>
            <a:r>
              <a:rPr kumimoji="1" lang="en-US">
                <a:latin typeface="Century Schoolbook" pitchFamily="18" charset="0"/>
              </a:rPr>
              <a:t>Material</a:t>
            </a:r>
          </a:p>
          <a:p>
            <a:r>
              <a:rPr kumimoji="1" lang="en-US">
                <a:latin typeface="Century Schoolbook" pitchFamily="18" charset="0"/>
              </a:rPr>
              <a:t>Informasi</a:t>
            </a:r>
          </a:p>
          <a:p>
            <a:r>
              <a:rPr kumimoji="1" lang="en-US">
                <a:latin typeface="Century Schoolbook" pitchFamily="18" charset="0"/>
              </a:rPr>
              <a:t>dll</a:t>
            </a:r>
            <a:endParaRPr kumimoji="1" lang="en-US" i="1">
              <a:latin typeface="Century Schoolbook" pitchFamily="18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731000" y="2790825"/>
            <a:ext cx="16906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en-US" b="1">
                <a:latin typeface="Century Schoolbook" pitchFamily="18" charset="0"/>
              </a:rPr>
              <a:t>Output</a:t>
            </a:r>
          </a:p>
          <a:p>
            <a:r>
              <a:rPr kumimoji="1" lang="en-US">
                <a:latin typeface="Century Schoolbook" pitchFamily="18" charset="0"/>
              </a:rPr>
              <a:t>Produk</a:t>
            </a:r>
          </a:p>
          <a:p>
            <a:r>
              <a:rPr kumimoji="1" lang="en-US">
                <a:latin typeface="Century Schoolbook" pitchFamily="18" charset="0"/>
              </a:rPr>
              <a:t>Informasi</a:t>
            </a:r>
          </a:p>
          <a:p>
            <a:r>
              <a:rPr kumimoji="1" lang="en-US">
                <a:latin typeface="Century Schoolbook" pitchFamily="18" charset="0"/>
              </a:rPr>
              <a:t>dll</a:t>
            </a:r>
            <a:endParaRPr kumimoji="1" lang="en-US" i="1">
              <a:latin typeface="Century Schoolbook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633788" y="5059363"/>
            <a:ext cx="2324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en-US" b="1">
                <a:latin typeface="Century Schoolbook" pitchFamily="18" charset="0"/>
              </a:rPr>
              <a:t>Mekanisme</a:t>
            </a:r>
            <a:endParaRPr kumimoji="1" lang="en-US" i="1">
              <a:latin typeface="Century Schoolbook" pitchFamily="18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95888" y="4675188"/>
            <a:ext cx="21113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en-US" sz="1600">
                <a:latin typeface="Century Schoolbook" pitchFamily="18" charset="0"/>
              </a:rPr>
              <a:t>SDM</a:t>
            </a:r>
          </a:p>
          <a:p>
            <a:r>
              <a:rPr kumimoji="1" lang="en-US" sz="1600">
                <a:latin typeface="Century Schoolbook" pitchFamily="18" charset="0"/>
              </a:rPr>
              <a:t>Sistem</a:t>
            </a:r>
          </a:p>
          <a:p>
            <a:r>
              <a:rPr kumimoji="1" lang="en-US" sz="1600">
                <a:latin typeface="Century Schoolbook" pitchFamily="18" charset="0"/>
              </a:rPr>
              <a:t>Sarana</a:t>
            </a:r>
          </a:p>
          <a:p>
            <a:r>
              <a:rPr kumimoji="1" lang="en-US" sz="1600">
                <a:latin typeface="Century Schoolbook" pitchFamily="18" charset="0"/>
              </a:rPr>
              <a:t>dll</a:t>
            </a:r>
            <a:endParaRPr kumimoji="1" lang="en-US" sz="1600" i="1">
              <a:latin typeface="Century Schoolbook" pitchFamily="18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39750" y="1268413"/>
            <a:ext cx="8208963" cy="5256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IDEF0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45733" y="2251251"/>
            <a:ext cx="5452533" cy="322862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500034" y="1500174"/>
            <a:ext cx="8072494" cy="47863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ASME </a:t>
            </a:r>
            <a:r>
              <a:rPr lang="en-US" sz="2500" dirty="0"/>
              <a:t>(American Society of Mechanical Engineers)</a:t>
            </a:r>
          </a:p>
        </p:txBody>
      </p:sp>
      <p:sp>
        <p:nvSpPr>
          <p:cNvPr id="7239" name="Oval 71"/>
          <p:cNvSpPr>
            <a:spLocks noChangeArrowheads="1"/>
          </p:cNvSpPr>
          <p:nvPr/>
        </p:nvSpPr>
        <p:spPr bwMode="auto">
          <a:xfrm>
            <a:off x="1158875" y="2084388"/>
            <a:ext cx="371475" cy="4286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1677988" y="2178050"/>
            <a:ext cx="293687" cy="3238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kumimoji="1" lang="en-US" sz="1200" noProof="1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V</a:t>
            </a:r>
            <a:endParaRPr kumimoji="1" lang="en-US" sz="24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2073275" y="2178050"/>
            <a:ext cx="293688" cy="317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1560513" y="1825625"/>
            <a:ext cx="10302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 dirty="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Operation</a:t>
            </a:r>
            <a:endParaRPr kumimoji="1" lang="en-US" sz="1200" i="1" dirty="0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2514600" y="1858963"/>
            <a:ext cx="29432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 dirty="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Indicates the main steps in a process – we use 2 types; one for value-adding and one for non value-adding steps</a:t>
            </a:r>
            <a:endParaRPr kumimoji="1" lang="en-US" sz="1200" i="1" dirty="0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1190625" y="2814638"/>
            <a:ext cx="217488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1493838" y="2797175"/>
            <a:ext cx="7350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Inspection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2274888" y="2830513"/>
            <a:ext cx="13255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Indicates a check on quality or quantity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3838575" y="2814638"/>
            <a:ext cx="4413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Steps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48" name="Oval 80"/>
          <p:cNvSpPr>
            <a:spLocks noChangeArrowheads="1"/>
          </p:cNvSpPr>
          <p:nvPr/>
        </p:nvSpPr>
        <p:spPr bwMode="auto">
          <a:xfrm>
            <a:off x="4457700" y="2814638"/>
            <a:ext cx="295275" cy="317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V</a:t>
            </a:r>
            <a:endParaRPr kumimoji="1" lang="en-US" sz="24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49" name="Oval 81"/>
          <p:cNvSpPr>
            <a:spLocks noChangeArrowheads="1"/>
          </p:cNvSpPr>
          <p:nvPr/>
        </p:nvSpPr>
        <p:spPr bwMode="auto">
          <a:xfrm>
            <a:off x="4845050" y="2814638"/>
            <a:ext cx="293688" cy="317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0" name="Rectangle 82"/>
          <p:cNvSpPr>
            <a:spLocks noChangeArrowheads="1"/>
          </p:cNvSpPr>
          <p:nvPr/>
        </p:nvSpPr>
        <p:spPr bwMode="auto">
          <a:xfrm>
            <a:off x="5270500" y="2814638"/>
            <a:ext cx="147638" cy="31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1" name="Line 83"/>
          <p:cNvSpPr>
            <a:spLocks noChangeShapeType="1"/>
          </p:cNvSpPr>
          <p:nvPr/>
        </p:nvSpPr>
        <p:spPr bwMode="auto">
          <a:xfrm>
            <a:off x="5559425" y="2973388"/>
            <a:ext cx="293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5984875" y="2814638"/>
            <a:ext cx="147638" cy="317500"/>
          </a:xfrm>
          <a:prstGeom prst="flowChartDelay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3" name="AutoShape 85"/>
          <p:cNvSpPr>
            <a:spLocks noChangeArrowheads="1"/>
          </p:cNvSpPr>
          <p:nvPr/>
        </p:nvSpPr>
        <p:spPr bwMode="auto">
          <a:xfrm>
            <a:off x="6280150" y="2814638"/>
            <a:ext cx="146050" cy="317500"/>
          </a:xfrm>
          <a:prstGeom prst="flowChartMerg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589713" y="2814638"/>
            <a:ext cx="588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Time</a:t>
            </a:r>
          </a:p>
          <a:p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7123113" y="2814638"/>
            <a:ext cx="7318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Comment </a:t>
            </a:r>
          </a:p>
          <a:p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56" name="Line 88"/>
          <p:cNvSpPr>
            <a:spLocks noChangeShapeType="1"/>
          </p:cNvSpPr>
          <p:nvPr/>
        </p:nvSpPr>
        <p:spPr bwMode="auto">
          <a:xfrm>
            <a:off x="3692525" y="2654300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7" name="Line 89"/>
          <p:cNvSpPr>
            <a:spLocks noChangeShapeType="1"/>
          </p:cNvSpPr>
          <p:nvPr/>
        </p:nvSpPr>
        <p:spPr bwMode="auto">
          <a:xfrm>
            <a:off x="3692525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8" name="Line 90"/>
          <p:cNvSpPr>
            <a:spLocks noChangeShapeType="1"/>
          </p:cNvSpPr>
          <p:nvPr/>
        </p:nvSpPr>
        <p:spPr bwMode="auto">
          <a:xfrm>
            <a:off x="4427538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59" name="Line 91"/>
          <p:cNvSpPr>
            <a:spLocks noChangeShapeType="1"/>
          </p:cNvSpPr>
          <p:nvPr/>
        </p:nvSpPr>
        <p:spPr bwMode="auto">
          <a:xfrm>
            <a:off x="4799013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0" name="Line 92"/>
          <p:cNvSpPr>
            <a:spLocks noChangeShapeType="1"/>
          </p:cNvSpPr>
          <p:nvPr/>
        </p:nvSpPr>
        <p:spPr bwMode="auto">
          <a:xfrm>
            <a:off x="5184775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1" name="Line 93"/>
          <p:cNvSpPr>
            <a:spLocks noChangeShapeType="1"/>
          </p:cNvSpPr>
          <p:nvPr/>
        </p:nvSpPr>
        <p:spPr bwMode="auto">
          <a:xfrm>
            <a:off x="5503863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2" name="Line 94"/>
          <p:cNvSpPr>
            <a:spLocks noChangeShapeType="1"/>
          </p:cNvSpPr>
          <p:nvPr/>
        </p:nvSpPr>
        <p:spPr bwMode="auto">
          <a:xfrm>
            <a:off x="5899150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6194425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6488113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5" name="Line 97"/>
          <p:cNvSpPr>
            <a:spLocks noChangeShapeType="1"/>
          </p:cNvSpPr>
          <p:nvPr/>
        </p:nvSpPr>
        <p:spPr bwMode="auto">
          <a:xfrm>
            <a:off x="7077075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7812088" y="2654300"/>
            <a:ext cx="0" cy="286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7" name="Line 99"/>
          <p:cNvSpPr>
            <a:spLocks noChangeShapeType="1"/>
          </p:cNvSpPr>
          <p:nvPr/>
        </p:nvSpPr>
        <p:spPr bwMode="auto">
          <a:xfrm>
            <a:off x="3692525" y="3290888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3692525" y="3290888"/>
            <a:ext cx="7350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8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 </a:t>
            </a:r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Steps A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69" name="Text Box 101"/>
          <p:cNvSpPr txBox="1">
            <a:spLocks noChangeArrowheads="1"/>
          </p:cNvSpPr>
          <p:nvPr/>
        </p:nvSpPr>
        <p:spPr bwMode="auto">
          <a:xfrm>
            <a:off x="3692525" y="3609975"/>
            <a:ext cx="735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8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 </a:t>
            </a:r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Steps B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3692525" y="3927475"/>
            <a:ext cx="735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 Steps C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3692525" y="4244975"/>
            <a:ext cx="7350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 Steps D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3692525" y="4564063"/>
            <a:ext cx="735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8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 </a:t>
            </a:r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Steps E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3692525" y="4881563"/>
            <a:ext cx="7350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8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 </a:t>
            </a:r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Steps F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3692525" y="5200650"/>
            <a:ext cx="735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8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 </a:t>
            </a:r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Steps G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75" name="Line 107"/>
          <p:cNvSpPr>
            <a:spLocks noChangeShapeType="1"/>
          </p:cNvSpPr>
          <p:nvPr/>
        </p:nvSpPr>
        <p:spPr bwMode="auto">
          <a:xfrm>
            <a:off x="3692525" y="3609975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>
            <a:off x="3692525" y="3927475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>
            <a:off x="3692525" y="4244975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>
            <a:off x="3692525" y="4564063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79" name="Line 111"/>
          <p:cNvSpPr>
            <a:spLocks noChangeShapeType="1"/>
          </p:cNvSpPr>
          <p:nvPr/>
        </p:nvSpPr>
        <p:spPr bwMode="auto">
          <a:xfrm>
            <a:off x="3692525" y="4881563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3692525" y="5200650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81" name="Line 113"/>
          <p:cNvSpPr>
            <a:spLocks noChangeShapeType="1"/>
          </p:cNvSpPr>
          <p:nvPr/>
        </p:nvSpPr>
        <p:spPr bwMode="auto">
          <a:xfrm>
            <a:off x="3692525" y="5518150"/>
            <a:ext cx="4119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82" name="Line 114"/>
          <p:cNvSpPr>
            <a:spLocks noChangeShapeType="1"/>
          </p:cNvSpPr>
          <p:nvPr/>
        </p:nvSpPr>
        <p:spPr bwMode="auto">
          <a:xfrm>
            <a:off x="1322388" y="3443288"/>
            <a:ext cx="0" cy="617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1484313" y="3613150"/>
            <a:ext cx="882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Transport</a:t>
            </a:r>
            <a:r>
              <a:rPr kumimoji="1" lang="en-US" sz="8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 </a:t>
            </a:r>
          </a:p>
          <a:p>
            <a:endParaRPr kumimoji="1" lang="en-US" sz="24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2220913" y="3609975"/>
            <a:ext cx="147161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Indicates movement of people, materials, paper, information, etc 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85" name="AutoShape 117"/>
          <p:cNvSpPr>
            <a:spLocks noChangeArrowheads="1"/>
          </p:cNvSpPr>
          <p:nvPr/>
        </p:nvSpPr>
        <p:spPr bwMode="auto">
          <a:xfrm>
            <a:off x="1190625" y="4662488"/>
            <a:ext cx="192088" cy="379412"/>
          </a:xfrm>
          <a:prstGeom prst="flowChartDelay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1484313" y="4722813"/>
            <a:ext cx="5889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Delay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2181225" y="4521200"/>
            <a:ext cx="15113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Indicates a temporary  storage, delay or hold-up between consecutive operations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88" name="AutoShape 120"/>
          <p:cNvSpPr>
            <a:spLocks noChangeArrowheads="1"/>
          </p:cNvSpPr>
          <p:nvPr/>
        </p:nvSpPr>
        <p:spPr bwMode="auto">
          <a:xfrm>
            <a:off x="1190625" y="5518150"/>
            <a:ext cx="146050" cy="319088"/>
          </a:xfrm>
          <a:prstGeom prst="flowChartMerg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1484313" y="5468938"/>
            <a:ext cx="588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Storage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2073275" y="5518150"/>
            <a:ext cx="2206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en-US" sz="1200">
                <a:solidFill>
                  <a:schemeClr val="tx2">
                    <a:lumMod val="10000"/>
                  </a:schemeClr>
                </a:solidFill>
                <a:latin typeface="Century Schoolbook" pitchFamily="18" charset="0"/>
              </a:rPr>
              <a:t>Indicates a controlled storage, such a filing, which is not a delay</a:t>
            </a:r>
            <a:endParaRPr kumimoji="1" lang="en-US" sz="12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91" name="Rectangle 123"/>
          <p:cNvSpPr>
            <a:spLocks noChangeArrowheads="1"/>
          </p:cNvSpPr>
          <p:nvPr/>
        </p:nvSpPr>
        <p:spPr bwMode="auto">
          <a:xfrm>
            <a:off x="1042988" y="1700213"/>
            <a:ext cx="6916737" cy="445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sz="2400" i="1">
              <a:solidFill>
                <a:schemeClr val="tx2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292" name="AutoShape 124"/>
          <p:cNvSpPr>
            <a:spLocks noChangeArrowheads="1"/>
          </p:cNvSpPr>
          <p:nvPr/>
        </p:nvSpPr>
        <p:spPr bwMode="auto">
          <a:xfrm>
            <a:off x="5605463" y="3357563"/>
            <a:ext cx="146050" cy="1587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93" name="AutoShape 125"/>
          <p:cNvSpPr>
            <a:spLocks noChangeArrowheads="1"/>
          </p:cNvSpPr>
          <p:nvPr/>
        </p:nvSpPr>
        <p:spPr bwMode="auto">
          <a:xfrm>
            <a:off x="4503738" y="3675063"/>
            <a:ext cx="147637" cy="1603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94" name="AutoShape 126"/>
          <p:cNvSpPr>
            <a:spLocks noChangeArrowheads="1"/>
          </p:cNvSpPr>
          <p:nvPr/>
        </p:nvSpPr>
        <p:spPr bwMode="auto">
          <a:xfrm>
            <a:off x="5605463" y="4010025"/>
            <a:ext cx="146050" cy="1587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95" name="AutoShape 127"/>
          <p:cNvSpPr>
            <a:spLocks noChangeArrowheads="1"/>
          </p:cNvSpPr>
          <p:nvPr/>
        </p:nvSpPr>
        <p:spPr bwMode="auto">
          <a:xfrm>
            <a:off x="4921250" y="4311650"/>
            <a:ext cx="147638" cy="1587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96" name="AutoShape 128"/>
          <p:cNvSpPr>
            <a:spLocks noChangeArrowheads="1"/>
          </p:cNvSpPr>
          <p:nvPr/>
        </p:nvSpPr>
        <p:spPr bwMode="auto">
          <a:xfrm>
            <a:off x="5984875" y="4646613"/>
            <a:ext cx="147638" cy="15875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97" name="AutoShape 129"/>
          <p:cNvSpPr>
            <a:spLocks noChangeArrowheads="1"/>
          </p:cNvSpPr>
          <p:nvPr/>
        </p:nvSpPr>
        <p:spPr bwMode="auto">
          <a:xfrm>
            <a:off x="6280150" y="4964113"/>
            <a:ext cx="146050" cy="160337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98" name="AutoShape 130"/>
          <p:cNvSpPr>
            <a:spLocks noChangeArrowheads="1"/>
          </p:cNvSpPr>
          <p:nvPr/>
        </p:nvSpPr>
        <p:spPr bwMode="auto">
          <a:xfrm>
            <a:off x="5605463" y="5299075"/>
            <a:ext cx="146050" cy="160338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299" name="Line 131"/>
          <p:cNvSpPr>
            <a:spLocks noChangeShapeType="1"/>
          </p:cNvSpPr>
          <p:nvPr/>
        </p:nvSpPr>
        <p:spPr bwMode="auto">
          <a:xfrm flipH="1">
            <a:off x="4591050" y="3416300"/>
            <a:ext cx="110648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300" name="Line 132"/>
          <p:cNvSpPr>
            <a:spLocks noChangeShapeType="1"/>
          </p:cNvSpPr>
          <p:nvPr/>
        </p:nvSpPr>
        <p:spPr bwMode="auto">
          <a:xfrm>
            <a:off x="4559300" y="3751263"/>
            <a:ext cx="1152525" cy="341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301" name="Line 133"/>
          <p:cNvSpPr>
            <a:spLocks noChangeShapeType="1"/>
          </p:cNvSpPr>
          <p:nvPr/>
        </p:nvSpPr>
        <p:spPr bwMode="auto">
          <a:xfrm flipH="1">
            <a:off x="4976813" y="4070350"/>
            <a:ext cx="720725" cy="341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302" name="Line 134"/>
          <p:cNvSpPr>
            <a:spLocks noChangeShapeType="1"/>
          </p:cNvSpPr>
          <p:nvPr/>
        </p:nvSpPr>
        <p:spPr bwMode="auto">
          <a:xfrm>
            <a:off x="4976813" y="4378325"/>
            <a:ext cx="1054100" cy="284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303" name="Line 135"/>
          <p:cNvSpPr>
            <a:spLocks noChangeShapeType="1"/>
          </p:cNvSpPr>
          <p:nvPr/>
        </p:nvSpPr>
        <p:spPr bwMode="auto">
          <a:xfrm>
            <a:off x="6138863" y="4772025"/>
            <a:ext cx="147637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304" name="Line 136"/>
          <p:cNvSpPr>
            <a:spLocks noChangeShapeType="1"/>
          </p:cNvSpPr>
          <p:nvPr/>
        </p:nvSpPr>
        <p:spPr bwMode="auto">
          <a:xfrm flipH="1">
            <a:off x="5737225" y="5106988"/>
            <a:ext cx="588963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 Them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 Them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696</TotalTime>
  <Words>741</Words>
  <Application>Microsoft Office PowerPoint</Application>
  <PresentationFormat>On-screen Show (4:3)</PresentationFormat>
  <Paragraphs>196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Theme2</vt:lpstr>
      <vt:lpstr>VISIO</vt:lpstr>
      <vt:lpstr>Microsoft Office Visio Drawing</vt:lpstr>
      <vt:lpstr>Visio</vt:lpstr>
      <vt:lpstr>Pemodelan Proses Bisnis</vt:lpstr>
      <vt:lpstr>Pemodelan</vt:lpstr>
      <vt:lpstr>Standar Pemodelan</vt:lpstr>
      <vt:lpstr>IGOE</vt:lpstr>
      <vt:lpstr>Flowchart</vt:lpstr>
      <vt:lpstr>Flowmap</vt:lpstr>
      <vt:lpstr>IDEF0</vt:lpstr>
      <vt:lpstr>IDEF0</vt:lpstr>
      <vt:lpstr>ASME (American Society of Mechanical Engineers)</vt:lpstr>
      <vt:lpstr>ASME</vt:lpstr>
      <vt:lpstr>BPMN</vt:lpstr>
      <vt:lpstr>BPMN</vt:lpstr>
      <vt:lpstr>Swimlane</vt:lpstr>
      <vt:lpstr>Slide 14</vt:lpstr>
      <vt:lpstr>Komponen</vt:lpstr>
      <vt:lpstr>Slide 16</vt:lpstr>
      <vt:lpstr>Aktor</vt:lpstr>
      <vt:lpstr>Slide 18</vt:lpstr>
      <vt:lpstr>Penamaan Proses</vt:lpstr>
      <vt:lpstr>Urutan Langkah</vt:lpstr>
      <vt:lpstr>Slide 21</vt:lpstr>
      <vt:lpstr>Percabangan</vt:lpstr>
      <vt:lpstr>Langkah opsional</vt:lpstr>
      <vt:lpstr>Jika urutan tidak jadi masalah</vt:lpstr>
      <vt:lpstr>Paralel</vt:lpstr>
      <vt:lpstr>Bentuk percabangan lain</vt:lpstr>
      <vt:lpstr>Slide 27</vt:lpstr>
      <vt:lpstr>Slide 28</vt:lpstr>
      <vt:lpstr>Tambahan trigger waktu </vt:lpstr>
      <vt:lpstr>Studi Kasus</vt:lpstr>
      <vt:lpstr>Batasan Masalah</vt:lpstr>
      <vt:lpstr>Slide 32</vt:lpstr>
      <vt:lpstr>Slide 33</vt:lpstr>
      <vt:lpstr>Slide 34</vt:lpstr>
      <vt:lpstr>Hirarki Perusahaan</vt:lpstr>
      <vt:lpstr>Batasan Masalah (3)</vt:lpstr>
      <vt:lpstr>Brainstorming Milestone</vt:lpstr>
      <vt:lpstr>Framing Process</vt:lpstr>
      <vt:lpstr>Analisis as-is</vt:lpstr>
      <vt:lpstr>Analisis as-is</vt:lpstr>
      <vt:lpstr>Breakdown Process</vt:lpstr>
      <vt:lpstr>To-be</vt:lpstr>
    </vt:vector>
  </TitlesOfParts>
  <Company>Departemen Teknik Informatika 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Pemodelan Proses Bisnis</dc:title>
  <dc:creator>Nur Ulfa Maulidevi</dc:creator>
  <cp:lastModifiedBy>dedeng</cp:lastModifiedBy>
  <cp:revision>28</cp:revision>
  <dcterms:created xsi:type="dcterms:W3CDTF">2008-01-31T23:45:12Z</dcterms:created>
  <dcterms:modified xsi:type="dcterms:W3CDTF">2016-04-04T01:39:11Z</dcterms:modified>
</cp:coreProperties>
</file>