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69" r:id="rId3"/>
    <p:sldId id="340" r:id="rId4"/>
    <p:sldId id="341" r:id="rId5"/>
    <p:sldId id="342" r:id="rId6"/>
    <p:sldId id="343" r:id="rId7"/>
    <p:sldId id="344" r:id="rId8"/>
    <p:sldId id="345" r:id="rId9"/>
    <p:sldId id="348" r:id="rId10"/>
    <p:sldId id="349" r:id="rId11"/>
    <p:sldId id="352" r:id="rId12"/>
    <p:sldId id="353" r:id="rId13"/>
    <p:sldId id="354" r:id="rId14"/>
    <p:sldId id="355" r:id="rId15"/>
    <p:sldId id="356" r:id="rId16"/>
    <p:sldId id="357" r:id="rId17"/>
    <p:sldId id="362" r:id="rId18"/>
    <p:sldId id="360" r:id="rId19"/>
    <p:sldId id="361" r:id="rId20"/>
  </p:sldIdLst>
  <p:sldSz cx="9144000" cy="6858000" type="screen4x3"/>
  <p:notesSz cx="7099300" cy="10234613"/>
  <p:defaultTextStyle>
    <a:defPPr>
      <a:defRPr lang="zh-CN"/>
    </a:defPPr>
    <a:lvl1pPr algn="l" rtl="0" fontAlgn="base">
      <a:spcBef>
        <a:spcPct val="0"/>
      </a:spcBef>
      <a:spcAft>
        <a:spcPct val="0"/>
      </a:spcAft>
      <a:defRPr kern="1200">
        <a:solidFill>
          <a:schemeClr val="tx1"/>
        </a:solidFill>
        <a:latin typeface="Arial" charset="0"/>
        <a:ea typeface="宋体" pitchFamily="2" charset="-122"/>
        <a:cs typeface="+mn-cs"/>
      </a:defRPr>
    </a:lvl1pPr>
    <a:lvl2pPr marL="457200" algn="l" rtl="0" fontAlgn="base">
      <a:spcBef>
        <a:spcPct val="0"/>
      </a:spcBef>
      <a:spcAft>
        <a:spcPct val="0"/>
      </a:spcAft>
      <a:defRPr kern="1200">
        <a:solidFill>
          <a:schemeClr val="tx1"/>
        </a:solidFill>
        <a:latin typeface="Arial" charset="0"/>
        <a:ea typeface="宋体" pitchFamily="2" charset="-122"/>
        <a:cs typeface="+mn-cs"/>
      </a:defRPr>
    </a:lvl2pPr>
    <a:lvl3pPr marL="914400" algn="l" rtl="0" fontAlgn="base">
      <a:spcBef>
        <a:spcPct val="0"/>
      </a:spcBef>
      <a:spcAft>
        <a:spcPct val="0"/>
      </a:spcAft>
      <a:defRPr kern="1200">
        <a:solidFill>
          <a:schemeClr val="tx1"/>
        </a:solidFill>
        <a:latin typeface="Arial" charset="0"/>
        <a:ea typeface="宋体" pitchFamily="2" charset="-122"/>
        <a:cs typeface="+mn-cs"/>
      </a:defRPr>
    </a:lvl3pPr>
    <a:lvl4pPr marL="1371600" algn="l" rtl="0" fontAlgn="base">
      <a:spcBef>
        <a:spcPct val="0"/>
      </a:spcBef>
      <a:spcAft>
        <a:spcPct val="0"/>
      </a:spcAft>
      <a:defRPr kern="1200">
        <a:solidFill>
          <a:schemeClr val="tx1"/>
        </a:solidFill>
        <a:latin typeface="Arial" charset="0"/>
        <a:ea typeface="宋体" pitchFamily="2" charset="-122"/>
        <a:cs typeface="+mn-cs"/>
      </a:defRPr>
    </a:lvl4pPr>
    <a:lvl5pPr marL="1828800" algn="l" rtl="0" fontAlgn="base">
      <a:spcBef>
        <a:spcPct val="0"/>
      </a:spcBef>
      <a:spcAft>
        <a:spcPct val="0"/>
      </a:spcAft>
      <a:defRPr kern="1200">
        <a:solidFill>
          <a:schemeClr val="tx1"/>
        </a:solidFill>
        <a:latin typeface="Arial" charset="0"/>
        <a:ea typeface="宋体" pitchFamily="2" charset="-122"/>
        <a:cs typeface="+mn-cs"/>
      </a:defRPr>
    </a:lvl5pPr>
    <a:lvl6pPr marL="2286000" algn="l" defTabSz="914400" rtl="0" eaLnBrk="1" latinLnBrk="0" hangingPunct="1">
      <a:defRPr kern="1200">
        <a:solidFill>
          <a:schemeClr val="tx1"/>
        </a:solidFill>
        <a:latin typeface="Arial" charset="0"/>
        <a:ea typeface="宋体" pitchFamily="2" charset="-122"/>
        <a:cs typeface="+mn-cs"/>
      </a:defRPr>
    </a:lvl6pPr>
    <a:lvl7pPr marL="2743200" algn="l" defTabSz="914400" rtl="0" eaLnBrk="1" latinLnBrk="0" hangingPunct="1">
      <a:defRPr kern="1200">
        <a:solidFill>
          <a:schemeClr val="tx1"/>
        </a:solidFill>
        <a:latin typeface="Arial" charset="0"/>
        <a:ea typeface="宋体" pitchFamily="2" charset="-122"/>
        <a:cs typeface="+mn-cs"/>
      </a:defRPr>
    </a:lvl7pPr>
    <a:lvl8pPr marL="3200400" algn="l" defTabSz="914400" rtl="0" eaLnBrk="1" latinLnBrk="0" hangingPunct="1">
      <a:defRPr kern="1200">
        <a:solidFill>
          <a:schemeClr val="tx1"/>
        </a:solidFill>
        <a:latin typeface="Arial" charset="0"/>
        <a:ea typeface="宋体" pitchFamily="2" charset="-122"/>
        <a:cs typeface="+mn-cs"/>
      </a:defRPr>
    </a:lvl8pPr>
    <a:lvl9pPr marL="3657600" algn="l" defTabSz="914400" rtl="0" eaLnBrk="1" latinLnBrk="0" hangingPunct="1">
      <a:defRPr kern="1200">
        <a:solidFill>
          <a:schemeClr val="tx1"/>
        </a:solidFill>
        <a:latin typeface="Arial"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52579"/>
    <a:srgbClr val="70319F"/>
    <a:srgbClr val="8B40C4"/>
    <a:srgbClr val="A366D0"/>
    <a:srgbClr val="B889DB"/>
    <a:srgbClr val="CDACE6"/>
    <a:srgbClr val="E1CCF0"/>
    <a:srgbClr val="FF33CC"/>
    <a:srgbClr val="5F5F5F"/>
    <a:srgbClr val="EEFFDD"/>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568" autoAdjust="0"/>
  </p:normalViewPr>
  <p:slideViewPr>
    <p:cSldViewPr>
      <p:cViewPr>
        <p:scale>
          <a:sx n="50" d="100"/>
          <a:sy n="50" d="100"/>
        </p:scale>
        <p:origin x="-1872" y="-44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id-ID"/>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B566E128-AFA8-4674-A0A5-DE3F7A65C347}" type="datetimeFigureOut">
              <a:rPr lang="id-ID" smtClean="0"/>
              <a:pPr/>
              <a:t>04/04/2016</a:t>
            </a:fld>
            <a:endParaRPr lang="id-ID"/>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id-ID"/>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id-ID"/>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CE63D784-95B5-49D5-A94F-ACD57E6772C7}" type="slidenum">
              <a:rPr lang="id-ID" smtClean="0"/>
              <a:pPr/>
              <a:t>‹#›</a:t>
            </a:fld>
            <a:endParaRPr lang="id-ID"/>
          </a:p>
        </p:txBody>
      </p:sp>
    </p:spTree>
    <p:extLst>
      <p:ext uri="{BB962C8B-B14F-4D97-AF65-F5344CB8AC3E}">
        <p14:creationId xmlns="" xmlns:p14="http://schemas.microsoft.com/office/powerpoint/2010/main" val="2185136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b="1" dirty="0"/>
          </a:p>
        </p:txBody>
      </p:sp>
      <p:sp>
        <p:nvSpPr>
          <p:cNvPr id="4" name="Slide Number Placeholder 3"/>
          <p:cNvSpPr>
            <a:spLocks noGrp="1"/>
          </p:cNvSpPr>
          <p:nvPr>
            <p:ph type="sldNum" sz="quarter" idx="10"/>
          </p:nvPr>
        </p:nvSpPr>
        <p:spPr/>
        <p:txBody>
          <a:bodyPr/>
          <a:lstStyle/>
          <a:p>
            <a:fld id="{CE63D784-95B5-49D5-A94F-ACD57E6772C7}" type="slidenum">
              <a:rPr lang="id-ID" smtClean="0"/>
              <a:pPr/>
              <a:t>5</a:t>
            </a:fld>
            <a:endParaRPr lang="id-ID"/>
          </a:p>
        </p:txBody>
      </p:sp>
    </p:spTree>
    <p:extLst>
      <p:ext uri="{BB962C8B-B14F-4D97-AF65-F5344CB8AC3E}">
        <p14:creationId xmlns="" xmlns:p14="http://schemas.microsoft.com/office/powerpoint/2010/main" val="1320515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CE63D784-95B5-49D5-A94F-ACD57E6772C7}" type="slidenum">
              <a:rPr lang="id-ID" smtClean="0"/>
              <a:pPr/>
              <a:t>16</a:t>
            </a:fld>
            <a:endParaRPr lang="id-ID"/>
          </a:p>
        </p:txBody>
      </p:sp>
    </p:spTree>
    <p:extLst>
      <p:ext uri="{BB962C8B-B14F-4D97-AF65-F5344CB8AC3E}">
        <p14:creationId xmlns="" xmlns:p14="http://schemas.microsoft.com/office/powerpoint/2010/main" val="38697949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CE63D784-95B5-49D5-A94F-ACD57E6772C7}" type="slidenum">
              <a:rPr lang="id-ID" smtClean="0"/>
              <a:pPr/>
              <a:t>17</a:t>
            </a:fld>
            <a:endParaRPr lang="id-ID"/>
          </a:p>
        </p:txBody>
      </p:sp>
    </p:spTree>
    <p:extLst>
      <p:ext uri="{BB962C8B-B14F-4D97-AF65-F5344CB8AC3E}">
        <p14:creationId xmlns="" xmlns:p14="http://schemas.microsoft.com/office/powerpoint/2010/main" val="38697949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CE63D784-95B5-49D5-A94F-ACD57E6772C7}" type="slidenum">
              <a:rPr lang="id-ID" smtClean="0"/>
              <a:pPr/>
              <a:t>18</a:t>
            </a:fld>
            <a:endParaRPr lang="id-ID"/>
          </a:p>
        </p:txBody>
      </p:sp>
    </p:spTree>
    <p:extLst>
      <p:ext uri="{BB962C8B-B14F-4D97-AF65-F5344CB8AC3E}">
        <p14:creationId xmlns="" xmlns:p14="http://schemas.microsoft.com/office/powerpoint/2010/main" val="38697949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CE63D784-95B5-49D5-A94F-ACD57E6772C7}" type="slidenum">
              <a:rPr lang="id-ID" smtClean="0"/>
              <a:pPr/>
              <a:t>19</a:t>
            </a:fld>
            <a:endParaRPr lang="id-ID"/>
          </a:p>
        </p:txBody>
      </p:sp>
    </p:spTree>
    <p:extLst>
      <p:ext uri="{BB962C8B-B14F-4D97-AF65-F5344CB8AC3E}">
        <p14:creationId xmlns="" xmlns:p14="http://schemas.microsoft.com/office/powerpoint/2010/main" val="3869794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lvl1pPr>
              <a:defRPr/>
            </a:lvl1pPr>
          </a:lstStyle>
          <a:p>
            <a:endParaRPr lang="en-US" altLang="zh-CN"/>
          </a:p>
        </p:txBody>
      </p:sp>
      <p:sp>
        <p:nvSpPr>
          <p:cNvPr id="5" name="Footer Placeholder 4"/>
          <p:cNvSpPr>
            <a:spLocks noGrp="1"/>
          </p:cNvSpPr>
          <p:nvPr>
            <p:ph type="ftr" sz="quarter" idx="11"/>
          </p:nvPr>
        </p:nvSpPr>
        <p:spPr/>
        <p:txBody>
          <a:bodyPr/>
          <a:lstStyle>
            <a:lvl1pPr>
              <a:defRPr/>
            </a:lvl1pPr>
          </a:lstStyle>
          <a:p>
            <a:endParaRPr lang="en-US" altLang="zh-CN"/>
          </a:p>
        </p:txBody>
      </p:sp>
      <p:sp>
        <p:nvSpPr>
          <p:cNvPr id="6" name="Slide Number Placeholder 5"/>
          <p:cNvSpPr>
            <a:spLocks noGrp="1"/>
          </p:cNvSpPr>
          <p:nvPr>
            <p:ph type="sldNum" sz="quarter" idx="12"/>
          </p:nvPr>
        </p:nvSpPr>
        <p:spPr/>
        <p:txBody>
          <a:bodyPr/>
          <a:lstStyle>
            <a:lvl1pPr>
              <a:defRPr/>
            </a:lvl1pPr>
          </a:lstStyle>
          <a:p>
            <a:fld id="{778E7BE8-BD19-4454-9C00-97FE69FE459B}" type="slidenum">
              <a:rPr lang="en-US" altLang="zh-CN"/>
              <a:pPr/>
              <a:t>‹#›</a:t>
            </a:fld>
            <a:endParaRPr lang="en-US" altLang="zh-CN"/>
          </a:p>
        </p:txBody>
      </p:sp>
    </p:spTree>
    <p:extLst>
      <p:ext uri="{BB962C8B-B14F-4D97-AF65-F5344CB8AC3E}">
        <p14:creationId xmlns="" xmlns:p14="http://schemas.microsoft.com/office/powerpoint/2010/main" val="3320463871"/>
      </p:ext>
    </p:extLst>
  </p:cSld>
  <p:clrMapOvr>
    <a:masterClrMapping/>
  </p:clrMapOvr>
  <mc:AlternateContent xmlns:mc="http://schemas.openxmlformats.org/markup-compatibility/2006">
    <mc:Choice xmlns="" xmlns:p14="http://schemas.microsoft.com/office/powerpoint/2010/main" Requires="p14">
      <p:transition spd="med">
        <p14:rippl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n-US" altLang="zh-CN"/>
          </a:p>
        </p:txBody>
      </p:sp>
      <p:sp>
        <p:nvSpPr>
          <p:cNvPr id="5" name="Footer Placeholder 4"/>
          <p:cNvSpPr>
            <a:spLocks noGrp="1"/>
          </p:cNvSpPr>
          <p:nvPr>
            <p:ph type="ftr" sz="quarter" idx="11"/>
          </p:nvPr>
        </p:nvSpPr>
        <p:spPr/>
        <p:txBody>
          <a:bodyPr/>
          <a:lstStyle>
            <a:lvl1pPr>
              <a:defRPr/>
            </a:lvl1pPr>
          </a:lstStyle>
          <a:p>
            <a:endParaRPr lang="en-US" altLang="zh-CN"/>
          </a:p>
        </p:txBody>
      </p:sp>
      <p:sp>
        <p:nvSpPr>
          <p:cNvPr id="6" name="Slide Number Placeholder 5"/>
          <p:cNvSpPr>
            <a:spLocks noGrp="1"/>
          </p:cNvSpPr>
          <p:nvPr>
            <p:ph type="sldNum" sz="quarter" idx="12"/>
          </p:nvPr>
        </p:nvSpPr>
        <p:spPr/>
        <p:txBody>
          <a:bodyPr/>
          <a:lstStyle>
            <a:lvl1pPr>
              <a:defRPr/>
            </a:lvl1pPr>
          </a:lstStyle>
          <a:p>
            <a:fld id="{D856D215-3BBE-40C3-90DC-5E1C401CB6E1}" type="slidenum">
              <a:rPr lang="en-US" altLang="zh-CN"/>
              <a:pPr/>
              <a:t>‹#›</a:t>
            </a:fld>
            <a:endParaRPr lang="en-US" altLang="zh-CN"/>
          </a:p>
        </p:txBody>
      </p:sp>
    </p:spTree>
    <p:extLst>
      <p:ext uri="{BB962C8B-B14F-4D97-AF65-F5344CB8AC3E}">
        <p14:creationId xmlns="" xmlns:p14="http://schemas.microsoft.com/office/powerpoint/2010/main" val="4202274459"/>
      </p:ext>
    </p:extLst>
  </p:cSld>
  <p:clrMapOvr>
    <a:masterClrMapping/>
  </p:clrMapOvr>
  <mc:AlternateContent xmlns:mc="http://schemas.openxmlformats.org/markup-compatibility/2006">
    <mc:Choice xmlns="" xmlns:p14="http://schemas.microsoft.com/office/powerpoint/2010/main" Requires="p14">
      <p:transition spd="med">
        <p14:rippl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n-US" altLang="zh-CN"/>
          </a:p>
        </p:txBody>
      </p:sp>
      <p:sp>
        <p:nvSpPr>
          <p:cNvPr id="5" name="Footer Placeholder 4"/>
          <p:cNvSpPr>
            <a:spLocks noGrp="1"/>
          </p:cNvSpPr>
          <p:nvPr>
            <p:ph type="ftr" sz="quarter" idx="11"/>
          </p:nvPr>
        </p:nvSpPr>
        <p:spPr/>
        <p:txBody>
          <a:bodyPr/>
          <a:lstStyle>
            <a:lvl1pPr>
              <a:defRPr/>
            </a:lvl1pPr>
          </a:lstStyle>
          <a:p>
            <a:endParaRPr lang="en-US" altLang="zh-CN"/>
          </a:p>
        </p:txBody>
      </p:sp>
      <p:sp>
        <p:nvSpPr>
          <p:cNvPr id="6" name="Slide Number Placeholder 5"/>
          <p:cNvSpPr>
            <a:spLocks noGrp="1"/>
          </p:cNvSpPr>
          <p:nvPr>
            <p:ph type="sldNum" sz="quarter" idx="12"/>
          </p:nvPr>
        </p:nvSpPr>
        <p:spPr/>
        <p:txBody>
          <a:bodyPr/>
          <a:lstStyle>
            <a:lvl1pPr>
              <a:defRPr/>
            </a:lvl1pPr>
          </a:lstStyle>
          <a:p>
            <a:fld id="{94945D21-FF2A-48CC-93F8-02D9CC3B879D}" type="slidenum">
              <a:rPr lang="en-US" altLang="zh-CN"/>
              <a:pPr/>
              <a:t>‹#›</a:t>
            </a:fld>
            <a:endParaRPr lang="en-US" altLang="zh-CN"/>
          </a:p>
        </p:txBody>
      </p:sp>
    </p:spTree>
    <p:extLst>
      <p:ext uri="{BB962C8B-B14F-4D97-AF65-F5344CB8AC3E}">
        <p14:creationId xmlns="" xmlns:p14="http://schemas.microsoft.com/office/powerpoint/2010/main" val="3538387758"/>
      </p:ext>
    </p:extLst>
  </p:cSld>
  <p:clrMapOvr>
    <a:masterClrMapping/>
  </p:clrMapOvr>
  <mc:AlternateContent xmlns:mc="http://schemas.openxmlformats.org/markup-compatibility/2006">
    <mc:Choice xmlns="" xmlns:p14="http://schemas.microsoft.com/office/powerpoint/2010/main" Requires="p14">
      <p:transition spd="med">
        <p14:rippl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n-US" altLang="zh-CN"/>
          </a:p>
        </p:txBody>
      </p:sp>
      <p:sp>
        <p:nvSpPr>
          <p:cNvPr id="5" name="Footer Placeholder 4"/>
          <p:cNvSpPr>
            <a:spLocks noGrp="1"/>
          </p:cNvSpPr>
          <p:nvPr>
            <p:ph type="ftr" sz="quarter" idx="11"/>
          </p:nvPr>
        </p:nvSpPr>
        <p:spPr/>
        <p:txBody>
          <a:bodyPr/>
          <a:lstStyle>
            <a:lvl1pPr>
              <a:defRPr/>
            </a:lvl1pPr>
          </a:lstStyle>
          <a:p>
            <a:endParaRPr lang="en-US" altLang="zh-CN"/>
          </a:p>
        </p:txBody>
      </p:sp>
      <p:sp>
        <p:nvSpPr>
          <p:cNvPr id="6" name="Slide Number Placeholder 5"/>
          <p:cNvSpPr>
            <a:spLocks noGrp="1"/>
          </p:cNvSpPr>
          <p:nvPr>
            <p:ph type="sldNum" sz="quarter" idx="12"/>
          </p:nvPr>
        </p:nvSpPr>
        <p:spPr/>
        <p:txBody>
          <a:bodyPr/>
          <a:lstStyle>
            <a:lvl1pPr>
              <a:defRPr/>
            </a:lvl1pPr>
          </a:lstStyle>
          <a:p>
            <a:fld id="{C60A85BB-657F-4728-980C-ABC74281CB90}" type="slidenum">
              <a:rPr lang="en-US" altLang="zh-CN"/>
              <a:pPr/>
              <a:t>‹#›</a:t>
            </a:fld>
            <a:endParaRPr lang="en-US" altLang="zh-CN"/>
          </a:p>
        </p:txBody>
      </p:sp>
    </p:spTree>
    <p:extLst>
      <p:ext uri="{BB962C8B-B14F-4D97-AF65-F5344CB8AC3E}">
        <p14:creationId xmlns="" xmlns:p14="http://schemas.microsoft.com/office/powerpoint/2010/main" val="2958355141"/>
      </p:ext>
    </p:extLst>
  </p:cSld>
  <p:clrMapOvr>
    <a:masterClrMapping/>
  </p:clrMapOvr>
  <mc:AlternateContent xmlns:mc="http://schemas.openxmlformats.org/markup-compatibility/2006">
    <mc:Choice xmlns="" xmlns:p14="http://schemas.microsoft.com/office/powerpoint/2010/main" Requires="p14">
      <p:transition spd="med">
        <p14:rippl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zh-CN"/>
          </a:p>
        </p:txBody>
      </p:sp>
      <p:sp>
        <p:nvSpPr>
          <p:cNvPr id="5" name="Footer Placeholder 4"/>
          <p:cNvSpPr>
            <a:spLocks noGrp="1"/>
          </p:cNvSpPr>
          <p:nvPr>
            <p:ph type="ftr" sz="quarter" idx="11"/>
          </p:nvPr>
        </p:nvSpPr>
        <p:spPr/>
        <p:txBody>
          <a:bodyPr/>
          <a:lstStyle>
            <a:lvl1pPr>
              <a:defRPr/>
            </a:lvl1pPr>
          </a:lstStyle>
          <a:p>
            <a:endParaRPr lang="en-US" altLang="zh-CN"/>
          </a:p>
        </p:txBody>
      </p:sp>
      <p:sp>
        <p:nvSpPr>
          <p:cNvPr id="6" name="Slide Number Placeholder 5"/>
          <p:cNvSpPr>
            <a:spLocks noGrp="1"/>
          </p:cNvSpPr>
          <p:nvPr>
            <p:ph type="sldNum" sz="quarter" idx="12"/>
          </p:nvPr>
        </p:nvSpPr>
        <p:spPr/>
        <p:txBody>
          <a:bodyPr/>
          <a:lstStyle>
            <a:lvl1pPr>
              <a:defRPr/>
            </a:lvl1pPr>
          </a:lstStyle>
          <a:p>
            <a:fld id="{64A18112-786B-4FA2-82BF-FE58DF9F37D9}" type="slidenum">
              <a:rPr lang="en-US" altLang="zh-CN"/>
              <a:pPr/>
              <a:t>‹#›</a:t>
            </a:fld>
            <a:endParaRPr lang="en-US" altLang="zh-CN"/>
          </a:p>
        </p:txBody>
      </p:sp>
    </p:spTree>
    <p:extLst>
      <p:ext uri="{BB962C8B-B14F-4D97-AF65-F5344CB8AC3E}">
        <p14:creationId xmlns="" xmlns:p14="http://schemas.microsoft.com/office/powerpoint/2010/main" val="2206606324"/>
      </p:ext>
    </p:extLst>
  </p:cSld>
  <p:clrMapOvr>
    <a:masterClrMapping/>
  </p:clrMapOvr>
  <mc:AlternateContent xmlns:mc="http://schemas.openxmlformats.org/markup-compatibility/2006">
    <mc:Choice xmlns="" xmlns:p14="http://schemas.microsoft.com/office/powerpoint/2010/main" Requires="p14">
      <p:transition spd="med">
        <p14:rippl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lvl1pPr>
              <a:defRPr/>
            </a:lvl1pPr>
          </a:lstStyle>
          <a:p>
            <a:endParaRPr lang="en-US" altLang="zh-CN"/>
          </a:p>
        </p:txBody>
      </p:sp>
      <p:sp>
        <p:nvSpPr>
          <p:cNvPr id="6" name="Footer Placeholder 5"/>
          <p:cNvSpPr>
            <a:spLocks noGrp="1"/>
          </p:cNvSpPr>
          <p:nvPr>
            <p:ph type="ftr" sz="quarter" idx="11"/>
          </p:nvPr>
        </p:nvSpPr>
        <p:spPr/>
        <p:txBody>
          <a:bodyPr/>
          <a:lstStyle>
            <a:lvl1pPr>
              <a:defRPr/>
            </a:lvl1pPr>
          </a:lstStyle>
          <a:p>
            <a:endParaRPr lang="en-US" altLang="zh-CN"/>
          </a:p>
        </p:txBody>
      </p:sp>
      <p:sp>
        <p:nvSpPr>
          <p:cNvPr id="7" name="Slide Number Placeholder 6"/>
          <p:cNvSpPr>
            <a:spLocks noGrp="1"/>
          </p:cNvSpPr>
          <p:nvPr>
            <p:ph type="sldNum" sz="quarter" idx="12"/>
          </p:nvPr>
        </p:nvSpPr>
        <p:spPr/>
        <p:txBody>
          <a:bodyPr/>
          <a:lstStyle>
            <a:lvl1pPr>
              <a:defRPr/>
            </a:lvl1pPr>
          </a:lstStyle>
          <a:p>
            <a:fld id="{FAC05F9E-298E-403F-9215-F83E13D395D6}" type="slidenum">
              <a:rPr lang="en-US" altLang="zh-CN"/>
              <a:pPr/>
              <a:t>‹#›</a:t>
            </a:fld>
            <a:endParaRPr lang="en-US" altLang="zh-CN"/>
          </a:p>
        </p:txBody>
      </p:sp>
    </p:spTree>
    <p:extLst>
      <p:ext uri="{BB962C8B-B14F-4D97-AF65-F5344CB8AC3E}">
        <p14:creationId xmlns="" xmlns:p14="http://schemas.microsoft.com/office/powerpoint/2010/main" val="2428453967"/>
      </p:ext>
    </p:extLst>
  </p:cSld>
  <p:clrMapOvr>
    <a:masterClrMapping/>
  </p:clrMapOvr>
  <mc:AlternateContent xmlns:mc="http://schemas.openxmlformats.org/markup-compatibility/2006">
    <mc:Choice xmlns="" xmlns:p14="http://schemas.microsoft.com/office/powerpoint/2010/main" Requires="p14">
      <p:transition spd="med">
        <p14:rippl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lvl1pPr>
              <a:defRPr/>
            </a:lvl1pPr>
          </a:lstStyle>
          <a:p>
            <a:endParaRPr lang="en-US" altLang="zh-CN"/>
          </a:p>
        </p:txBody>
      </p:sp>
      <p:sp>
        <p:nvSpPr>
          <p:cNvPr id="8" name="Footer Placeholder 7"/>
          <p:cNvSpPr>
            <a:spLocks noGrp="1"/>
          </p:cNvSpPr>
          <p:nvPr>
            <p:ph type="ftr" sz="quarter" idx="11"/>
          </p:nvPr>
        </p:nvSpPr>
        <p:spPr/>
        <p:txBody>
          <a:bodyPr/>
          <a:lstStyle>
            <a:lvl1pPr>
              <a:defRPr/>
            </a:lvl1pPr>
          </a:lstStyle>
          <a:p>
            <a:endParaRPr lang="en-US" altLang="zh-CN"/>
          </a:p>
        </p:txBody>
      </p:sp>
      <p:sp>
        <p:nvSpPr>
          <p:cNvPr id="9" name="Slide Number Placeholder 8"/>
          <p:cNvSpPr>
            <a:spLocks noGrp="1"/>
          </p:cNvSpPr>
          <p:nvPr>
            <p:ph type="sldNum" sz="quarter" idx="12"/>
          </p:nvPr>
        </p:nvSpPr>
        <p:spPr/>
        <p:txBody>
          <a:bodyPr/>
          <a:lstStyle>
            <a:lvl1pPr>
              <a:defRPr/>
            </a:lvl1pPr>
          </a:lstStyle>
          <a:p>
            <a:fld id="{6AC9ECD9-D4EF-49E5-8DCA-E9E8E6C84848}" type="slidenum">
              <a:rPr lang="en-US" altLang="zh-CN"/>
              <a:pPr/>
              <a:t>‹#›</a:t>
            </a:fld>
            <a:endParaRPr lang="en-US" altLang="zh-CN"/>
          </a:p>
        </p:txBody>
      </p:sp>
    </p:spTree>
    <p:extLst>
      <p:ext uri="{BB962C8B-B14F-4D97-AF65-F5344CB8AC3E}">
        <p14:creationId xmlns="" xmlns:p14="http://schemas.microsoft.com/office/powerpoint/2010/main" val="3161677754"/>
      </p:ext>
    </p:extLst>
  </p:cSld>
  <p:clrMapOvr>
    <a:masterClrMapping/>
  </p:clrMapOvr>
  <mc:AlternateContent xmlns:mc="http://schemas.openxmlformats.org/markup-compatibility/2006">
    <mc:Choice xmlns="" xmlns:p14="http://schemas.microsoft.com/office/powerpoint/2010/main" Requires="p14">
      <p:transition spd="med">
        <p14:rippl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lvl1pPr>
              <a:defRPr/>
            </a:lvl1pPr>
          </a:lstStyle>
          <a:p>
            <a:endParaRPr lang="en-US" altLang="zh-CN"/>
          </a:p>
        </p:txBody>
      </p:sp>
      <p:sp>
        <p:nvSpPr>
          <p:cNvPr id="4" name="Footer Placeholder 3"/>
          <p:cNvSpPr>
            <a:spLocks noGrp="1"/>
          </p:cNvSpPr>
          <p:nvPr>
            <p:ph type="ftr" sz="quarter" idx="11"/>
          </p:nvPr>
        </p:nvSpPr>
        <p:spPr/>
        <p:txBody>
          <a:bodyPr/>
          <a:lstStyle>
            <a:lvl1pPr>
              <a:defRPr/>
            </a:lvl1pPr>
          </a:lstStyle>
          <a:p>
            <a:endParaRPr lang="en-US" altLang="zh-CN"/>
          </a:p>
        </p:txBody>
      </p:sp>
      <p:sp>
        <p:nvSpPr>
          <p:cNvPr id="5" name="Slide Number Placeholder 4"/>
          <p:cNvSpPr>
            <a:spLocks noGrp="1"/>
          </p:cNvSpPr>
          <p:nvPr>
            <p:ph type="sldNum" sz="quarter" idx="12"/>
          </p:nvPr>
        </p:nvSpPr>
        <p:spPr/>
        <p:txBody>
          <a:bodyPr/>
          <a:lstStyle>
            <a:lvl1pPr>
              <a:defRPr/>
            </a:lvl1pPr>
          </a:lstStyle>
          <a:p>
            <a:fld id="{93674B5C-9F10-4745-AA58-3769A0579416}" type="slidenum">
              <a:rPr lang="en-US" altLang="zh-CN"/>
              <a:pPr/>
              <a:t>‹#›</a:t>
            </a:fld>
            <a:endParaRPr lang="en-US" altLang="zh-CN"/>
          </a:p>
        </p:txBody>
      </p:sp>
    </p:spTree>
    <p:extLst>
      <p:ext uri="{BB962C8B-B14F-4D97-AF65-F5344CB8AC3E}">
        <p14:creationId xmlns="" xmlns:p14="http://schemas.microsoft.com/office/powerpoint/2010/main" val="3580808764"/>
      </p:ext>
    </p:extLst>
  </p:cSld>
  <p:clrMapOvr>
    <a:masterClrMapping/>
  </p:clrMapOvr>
  <mc:AlternateContent xmlns:mc="http://schemas.openxmlformats.org/markup-compatibility/2006">
    <mc:Choice xmlns="" xmlns:p14="http://schemas.microsoft.com/office/powerpoint/2010/main" Requires="p14">
      <p:transition spd="med">
        <p14:rippl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zh-CN"/>
          </a:p>
        </p:txBody>
      </p:sp>
      <p:sp>
        <p:nvSpPr>
          <p:cNvPr id="3" name="Footer Placeholder 2"/>
          <p:cNvSpPr>
            <a:spLocks noGrp="1"/>
          </p:cNvSpPr>
          <p:nvPr>
            <p:ph type="ftr" sz="quarter" idx="11"/>
          </p:nvPr>
        </p:nvSpPr>
        <p:spPr/>
        <p:txBody>
          <a:bodyPr/>
          <a:lstStyle>
            <a:lvl1pPr>
              <a:defRPr/>
            </a:lvl1pPr>
          </a:lstStyle>
          <a:p>
            <a:endParaRPr lang="en-US" altLang="zh-CN"/>
          </a:p>
        </p:txBody>
      </p:sp>
      <p:sp>
        <p:nvSpPr>
          <p:cNvPr id="4" name="Slide Number Placeholder 3"/>
          <p:cNvSpPr>
            <a:spLocks noGrp="1"/>
          </p:cNvSpPr>
          <p:nvPr>
            <p:ph type="sldNum" sz="quarter" idx="12"/>
          </p:nvPr>
        </p:nvSpPr>
        <p:spPr/>
        <p:txBody>
          <a:bodyPr/>
          <a:lstStyle>
            <a:lvl1pPr>
              <a:defRPr/>
            </a:lvl1pPr>
          </a:lstStyle>
          <a:p>
            <a:fld id="{996422DF-4719-44EA-A247-2D9D2F247A0E}" type="slidenum">
              <a:rPr lang="en-US" altLang="zh-CN"/>
              <a:pPr/>
              <a:t>‹#›</a:t>
            </a:fld>
            <a:endParaRPr lang="en-US" altLang="zh-CN"/>
          </a:p>
        </p:txBody>
      </p:sp>
    </p:spTree>
    <p:extLst>
      <p:ext uri="{BB962C8B-B14F-4D97-AF65-F5344CB8AC3E}">
        <p14:creationId xmlns="" xmlns:p14="http://schemas.microsoft.com/office/powerpoint/2010/main" val="3721542435"/>
      </p:ext>
    </p:extLst>
  </p:cSld>
  <p:clrMapOvr>
    <a:masterClrMapping/>
  </p:clrMapOvr>
  <mc:AlternateContent xmlns:mc="http://schemas.openxmlformats.org/markup-compatibility/2006">
    <mc:Choice xmlns="" xmlns:p14="http://schemas.microsoft.com/office/powerpoint/2010/main" Requires="p14">
      <p:transition spd="med">
        <p14:rippl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zh-CN"/>
          </a:p>
        </p:txBody>
      </p:sp>
      <p:sp>
        <p:nvSpPr>
          <p:cNvPr id="6" name="Footer Placeholder 5"/>
          <p:cNvSpPr>
            <a:spLocks noGrp="1"/>
          </p:cNvSpPr>
          <p:nvPr>
            <p:ph type="ftr" sz="quarter" idx="11"/>
          </p:nvPr>
        </p:nvSpPr>
        <p:spPr/>
        <p:txBody>
          <a:bodyPr/>
          <a:lstStyle>
            <a:lvl1pPr>
              <a:defRPr/>
            </a:lvl1pPr>
          </a:lstStyle>
          <a:p>
            <a:endParaRPr lang="en-US" altLang="zh-CN"/>
          </a:p>
        </p:txBody>
      </p:sp>
      <p:sp>
        <p:nvSpPr>
          <p:cNvPr id="7" name="Slide Number Placeholder 6"/>
          <p:cNvSpPr>
            <a:spLocks noGrp="1"/>
          </p:cNvSpPr>
          <p:nvPr>
            <p:ph type="sldNum" sz="quarter" idx="12"/>
          </p:nvPr>
        </p:nvSpPr>
        <p:spPr/>
        <p:txBody>
          <a:bodyPr/>
          <a:lstStyle>
            <a:lvl1pPr>
              <a:defRPr/>
            </a:lvl1pPr>
          </a:lstStyle>
          <a:p>
            <a:fld id="{F1D32B7F-5747-4129-B3F7-2D0D207F28EE}" type="slidenum">
              <a:rPr lang="en-US" altLang="zh-CN"/>
              <a:pPr/>
              <a:t>‹#›</a:t>
            </a:fld>
            <a:endParaRPr lang="en-US" altLang="zh-CN"/>
          </a:p>
        </p:txBody>
      </p:sp>
    </p:spTree>
    <p:extLst>
      <p:ext uri="{BB962C8B-B14F-4D97-AF65-F5344CB8AC3E}">
        <p14:creationId xmlns="" xmlns:p14="http://schemas.microsoft.com/office/powerpoint/2010/main" val="443039482"/>
      </p:ext>
    </p:extLst>
  </p:cSld>
  <p:clrMapOvr>
    <a:masterClrMapping/>
  </p:clrMapOvr>
  <mc:AlternateContent xmlns:mc="http://schemas.openxmlformats.org/markup-compatibility/2006">
    <mc:Choice xmlns="" xmlns:p14="http://schemas.microsoft.com/office/powerpoint/2010/main" Requires="p14">
      <p:transition spd="med">
        <p14:rippl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zh-CN"/>
          </a:p>
        </p:txBody>
      </p:sp>
      <p:sp>
        <p:nvSpPr>
          <p:cNvPr id="6" name="Footer Placeholder 5"/>
          <p:cNvSpPr>
            <a:spLocks noGrp="1"/>
          </p:cNvSpPr>
          <p:nvPr>
            <p:ph type="ftr" sz="quarter" idx="11"/>
          </p:nvPr>
        </p:nvSpPr>
        <p:spPr/>
        <p:txBody>
          <a:bodyPr/>
          <a:lstStyle>
            <a:lvl1pPr>
              <a:defRPr/>
            </a:lvl1pPr>
          </a:lstStyle>
          <a:p>
            <a:endParaRPr lang="en-US" altLang="zh-CN"/>
          </a:p>
        </p:txBody>
      </p:sp>
      <p:sp>
        <p:nvSpPr>
          <p:cNvPr id="7" name="Slide Number Placeholder 6"/>
          <p:cNvSpPr>
            <a:spLocks noGrp="1"/>
          </p:cNvSpPr>
          <p:nvPr>
            <p:ph type="sldNum" sz="quarter" idx="12"/>
          </p:nvPr>
        </p:nvSpPr>
        <p:spPr/>
        <p:txBody>
          <a:bodyPr/>
          <a:lstStyle>
            <a:lvl1pPr>
              <a:defRPr/>
            </a:lvl1pPr>
          </a:lstStyle>
          <a:p>
            <a:fld id="{62696191-2AA6-4BDD-A948-DF890CDD62A8}" type="slidenum">
              <a:rPr lang="en-US" altLang="zh-CN"/>
              <a:pPr/>
              <a:t>‹#›</a:t>
            </a:fld>
            <a:endParaRPr lang="en-US" altLang="zh-CN"/>
          </a:p>
        </p:txBody>
      </p:sp>
    </p:spTree>
    <p:extLst>
      <p:ext uri="{BB962C8B-B14F-4D97-AF65-F5344CB8AC3E}">
        <p14:creationId xmlns="" xmlns:p14="http://schemas.microsoft.com/office/powerpoint/2010/main" val="411678736"/>
      </p:ext>
    </p:extLst>
  </p:cSld>
  <p:clrMapOvr>
    <a:masterClrMapping/>
  </p:clrMapOvr>
  <mc:AlternateContent xmlns:mc="http://schemas.openxmlformats.org/markup-compatibility/2006">
    <mc:Choice xmlns="" xmlns:p14="http://schemas.microsoft.com/office/powerpoint/2010/main" Requires="p14">
      <p:transition spd="med">
        <p14:rippl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zh-CN"/>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zh-CN"/>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F3B380C2-66C8-41D1-9CE1-007C44AAA0C8}" type="slidenum">
              <a:rPr lang="en-US" altLang="zh-CN"/>
              <a:pPr/>
              <a:t>‹#›</a:t>
            </a:fld>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 xmlns:p14="http://schemas.microsoft.com/office/powerpoint/2010/main" Requires="p14">
      <p:transition spd="med">
        <p14:ripple/>
      </p:transition>
    </mc:Choice>
    <mc:Fallback>
      <p:transition spd="med">
        <p:fade/>
      </p:transition>
    </mc:Fallback>
  </mc:AlternateContent>
  <p:hf hdr="0" ft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ea typeface="宋体" pitchFamily="2" charset="-122"/>
        </a:defRPr>
      </a:lvl2pPr>
      <a:lvl3pPr algn="ctr" rtl="0" eaLnBrk="1" fontAlgn="base" hangingPunct="1">
        <a:spcBef>
          <a:spcPct val="0"/>
        </a:spcBef>
        <a:spcAft>
          <a:spcPct val="0"/>
        </a:spcAft>
        <a:defRPr sz="4400">
          <a:solidFill>
            <a:schemeClr val="tx2"/>
          </a:solidFill>
          <a:latin typeface="Arial" charset="0"/>
          <a:ea typeface="宋体" pitchFamily="2" charset="-122"/>
        </a:defRPr>
      </a:lvl3pPr>
      <a:lvl4pPr algn="ctr" rtl="0" eaLnBrk="1" fontAlgn="base" hangingPunct="1">
        <a:spcBef>
          <a:spcPct val="0"/>
        </a:spcBef>
        <a:spcAft>
          <a:spcPct val="0"/>
        </a:spcAft>
        <a:defRPr sz="4400">
          <a:solidFill>
            <a:schemeClr val="tx2"/>
          </a:solidFill>
          <a:latin typeface="Arial" charset="0"/>
          <a:ea typeface="宋体" pitchFamily="2" charset="-122"/>
        </a:defRPr>
      </a:lvl4pPr>
      <a:lvl5pPr algn="ctr" rtl="0" eaLnBrk="1" fontAlgn="base" hangingPunct="1">
        <a:spcBef>
          <a:spcPct val="0"/>
        </a:spcBef>
        <a:spcAft>
          <a:spcPct val="0"/>
        </a:spcAft>
        <a:defRPr sz="4400">
          <a:solidFill>
            <a:schemeClr val="tx2"/>
          </a:solidFill>
          <a:latin typeface="Arial" charset="0"/>
          <a:ea typeface="宋体" pitchFamily="2" charset="-122"/>
        </a:defRPr>
      </a:lvl5pPr>
      <a:lvl6pPr marL="457200" algn="ctr" rtl="0" eaLnBrk="1" fontAlgn="base" hangingPunct="1">
        <a:spcBef>
          <a:spcPct val="0"/>
        </a:spcBef>
        <a:spcAft>
          <a:spcPct val="0"/>
        </a:spcAft>
        <a:defRPr sz="4400">
          <a:solidFill>
            <a:schemeClr val="tx2"/>
          </a:solidFill>
          <a:latin typeface="Arial" charset="0"/>
          <a:ea typeface="宋体" pitchFamily="2" charset="-122"/>
        </a:defRPr>
      </a:lvl6pPr>
      <a:lvl7pPr marL="914400" algn="ctr" rtl="0" eaLnBrk="1" fontAlgn="base" hangingPunct="1">
        <a:spcBef>
          <a:spcPct val="0"/>
        </a:spcBef>
        <a:spcAft>
          <a:spcPct val="0"/>
        </a:spcAft>
        <a:defRPr sz="4400">
          <a:solidFill>
            <a:schemeClr val="tx2"/>
          </a:solidFill>
          <a:latin typeface="Arial" charset="0"/>
          <a:ea typeface="宋体" pitchFamily="2" charset="-122"/>
        </a:defRPr>
      </a:lvl7pPr>
      <a:lvl8pPr marL="1371600" algn="ctr" rtl="0" eaLnBrk="1" fontAlgn="base" hangingPunct="1">
        <a:spcBef>
          <a:spcPct val="0"/>
        </a:spcBef>
        <a:spcAft>
          <a:spcPct val="0"/>
        </a:spcAft>
        <a:defRPr sz="4400">
          <a:solidFill>
            <a:schemeClr val="tx2"/>
          </a:solidFill>
          <a:latin typeface="Arial" charset="0"/>
          <a:ea typeface="宋体" pitchFamily="2" charset="-122"/>
        </a:defRPr>
      </a:lvl8pPr>
      <a:lvl9pPr marL="1828800" algn="ctr" rtl="0" eaLnBrk="1" fontAlgn="base" hangingPunct="1">
        <a:spcBef>
          <a:spcPct val="0"/>
        </a:spcBef>
        <a:spcAft>
          <a:spcPct val="0"/>
        </a:spcAft>
        <a:defRPr sz="4400">
          <a:solidFill>
            <a:schemeClr val="tx2"/>
          </a:solidFill>
          <a:latin typeface="Arial" charset="0"/>
          <a:ea typeface="宋体" pitchFamily="2" charset="-122"/>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143000" indent="-228600" algn="l" rtl="0" eaLnBrk="1" fontAlgn="base" hangingPunct="1">
        <a:spcBef>
          <a:spcPct val="20000"/>
        </a:spcBef>
        <a:spcAft>
          <a:spcPct val="0"/>
        </a:spcAft>
        <a:buChar char="•"/>
        <a:defRPr sz="24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1.bin"/><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2.bin"/><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2" name="Text Box 4"/>
          <p:cNvSpPr txBox="1">
            <a:spLocks noChangeArrowheads="1"/>
          </p:cNvSpPr>
          <p:nvPr/>
        </p:nvSpPr>
        <p:spPr bwMode="auto">
          <a:xfrm>
            <a:off x="1043608" y="3568700"/>
            <a:ext cx="7049430" cy="6463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id-ID" altLang="zh-CN" sz="3600" dirty="0" smtClean="0">
                <a:solidFill>
                  <a:srgbClr val="5F5F5F"/>
                </a:solidFill>
                <a:latin typeface="Tahoma" pitchFamily="34" charset="0"/>
                <a:ea typeface="Dotum" pitchFamily="34" charset="-127"/>
              </a:rPr>
              <a:t>SISTEM INFORMASI ENTERPRISE</a:t>
            </a:r>
            <a:endParaRPr lang="en-US" altLang="zh-CN" sz="3600" dirty="0">
              <a:solidFill>
                <a:srgbClr val="FF6600"/>
              </a:solidFill>
              <a:latin typeface="Tahoma" pitchFamily="34" charset="0"/>
              <a:ea typeface="Dotum" pitchFamily="34" charset="-127"/>
            </a:endParaRPr>
          </a:p>
        </p:txBody>
      </p:sp>
      <p:sp>
        <p:nvSpPr>
          <p:cNvPr id="2055" name="Text Box 7"/>
          <p:cNvSpPr txBox="1">
            <a:spLocks noChangeArrowheads="1"/>
          </p:cNvSpPr>
          <p:nvPr/>
        </p:nvSpPr>
        <p:spPr bwMode="auto">
          <a:xfrm>
            <a:off x="1415649" y="2780928"/>
            <a:ext cx="6490624"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zh-CN" sz="2400" dirty="0" smtClean="0">
                <a:solidFill>
                  <a:schemeClr val="bg1"/>
                </a:solidFill>
                <a:latin typeface="Tahoma" pitchFamily="34" charset="0"/>
              </a:rPr>
              <a:t>HUBUNGAN KEUNTUNGAN DAN VALUE CHAIN</a:t>
            </a:r>
            <a:endParaRPr lang="id-ID" altLang="zh-CN" sz="2400" dirty="0" smtClean="0">
              <a:solidFill>
                <a:schemeClr val="bg1"/>
              </a:solidFill>
              <a:latin typeface="Tahoma" pitchFamily="34" charset="0"/>
            </a:endParaRPr>
          </a:p>
        </p:txBody>
      </p:sp>
      <p:sp>
        <p:nvSpPr>
          <p:cNvPr id="2064" name="Line 16"/>
          <p:cNvSpPr>
            <a:spLocks noChangeShapeType="1"/>
          </p:cNvSpPr>
          <p:nvPr/>
        </p:nvSpPr>
        <p:spPr bwMode="auto">
          <a:xfrm>
            <a:off x="3995738" y="6092825"/>
            <a:ext cx="1152525" cy="0"/>
          </a:xfrm>
          <a:prstGeom prst="line">
            <a:avLst/>
          </a:prstGeom>
          <a:noFill/>
          <a:ln w="9525">
            <a:solidFill>
              <a:schemeClr val="tx1"/>
            </a:solidFill>
            <a:round/>
            <a:headEnd/>
            <a:tailEnd/>
          </a:ln>
          <a:effectLst/>
          <a:scene3d>
            <a:camera prst="legacyObliqueTopRight"/>
            <a:lightRig rig="legacyFlat2" dir="t"/>
          </a:scene3d>
          <a:sp3d extrusionH="100000" prstMaterial="legacyMatte">
            <a:bevelT w="13500" h="13500" prst="angle"/>
            <a:bevelB w="13500" h="13500" prst="angle"/>
            <a:extrusionClr>
              <a:srgbClr val="FF6600"/>
            </a:extrusionClr>
          </a:sp3d>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flatTx/>
          </a:bodyPr>
          <a:lstStyle/>
          <a:p>
            <a:endParaRPr lang="id-ID"/>
          </a:p>
        </p:txBody>
      </p:sp>
      <p:sp>
        <p:nvSpPr>
          <p:cNvPr id="2066" name="Text Box 18"/>
          <p:cNvSpPr txBox="1">
            <a:spLocks noChangeArrowheads="1"/>
          </p:cNvSpPr>
          <p:nvPr/>
        </p:nvSpPr>
        <p:spPr bwMode="auto">
          <a:xfrm>
            <a:off x="1403648" y="5085184"/>
            <a:ext cx="6401358" cy="70788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id-ID" altLang="zh-CN" sz="2000" smtClean="0">
                <a:latin typeface="Tahoma" pitchFamily="34" charset="0"/>
              </a:rPr>
              <a:t>Program </a:t>
            </a:r>
            <a:r>
              <a:rPr lang="id-ID" altLang="zh-CN" sz="2000" dirty="0" smtClean="0">
                <a:latin typeface="Tahoma" pitchFamily="34" charset="0"/>
              </a:rPr>
              <a:t>Studi Teknik Informatika</a:t>
            </a:r>
          </a:p>
          <a:p>
            <a:pPr algn="ctr"/>
            <a:r>
              <a:rPr lang="id-ID" altLang="zh-CN" sz="2000" dirty="0" smtClean="0">
                <a:latin typeface="Tahoma" pitchFamily="34" charset="0"/>
              </a:rPr>
              <a:t>Universitas Komputer Indonesia</a:t>
            </a:r>
            <a:endParaRPr lang="en-US" altLang="zh-CN" sz="2000" dirty="0">
              <a:latin typeface="Tahoma" pitchFamily="34" charset="0"/>
            </a:endParaRPr>
          </a:p>
        </p:txBody>
      </p:sp>
    </p:spTree>
  </p:cSld>
  <p:clrMapOvr>
    <a:masterClrMapping/>
  </p:clrMapOvr>
  <mc:AlternateContent xmlns:mc="http://schemas.openxmlformats.org/markup-compatibility/2006">
    <mc:Choice xmlns="" xmlns:p14="http://schemas.microsoft.com/office/powerpoint/2010/main" Requires="p14">
      <p:transition spd="med">
        <p14:rippl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80" name="Rectangle 8"/>
          <p:cNvSpPr>
            <a:spLocks noGrp="1" noChangeArrowheads="1"/>
          </p:cNvSpPr>
          <p:nvPr>
            <p:ph type="title"/>
          </p:nvPr>
        </p:nvSpPr>
        <p:spPr>
          <a:xfrm>
            <a:off x="473075" y="116632"/>
            <a:ext cx="8229600" cy="1143000"/>
          </a:xfrm>
        </p:spPr>
        <p:txBody>
          <a:bodyPr/>
          <a:lstStyle/>
          <a:p>
            <a:r>
              <a:rPr lang="id-ID" sz="3600" dirty="0" smtClean="0"/>
              <a:t>Potential IS Contributions</a:t>
            </a:r>
            <a:endParaRPr lang="id-ID" sz="3600" dirty="0"/>
          </a:p>
        </p:txBody>
      </p:sp>
      <p:sp>
        <p:nvSpPr>
          <p:cNvPr id="24" name="Slide Number Placeholder 1"/>
          <p:cNvSpPr>
            <a:spLocks noGrp="1"/>
          </p:cNvSpPr>
          <p:nvPr>
            <p:ph type="sldNum" sz="quarter" idx="12"/>
          </p:nvPr>
        </p:nvSpPr>
        <p:spPr>
          <a:xfrm>
            <a:off x="6553200" y="6245225"/>
            <a:ext cx="2133600" cy="476250"/>
          </a:xfrm>
        </p:spPr>
        <p:txBody>
          <a:bodyPr/>
          <a:lstStyle/>
          <a:p>
            <a:fld id="{C60A85BB-657F-4728-980C-ABC74281CB90}" type="slidenum">
              <a:rPr lang="en-US" altLang="zh-CN" smtClean="0"/>
              <a:pPr/>
              <a:t>10</a:t>
            </a:fld>
            <a:endParaRPr lang="en-US" altLang="zh-CN"/>
          </a:p>
        </p:txBody>
      </p:sp>
      <p:grpSp>
        <p:nvGrpSpPr>
          <p:cNvPr id="3" name="Group 2"/>
          <p:cNvGrpSpPr/>
          <p:nvPr/>
        </p:nvGrpSpPr>
        <p:grpSpPr>
          <a:xfrm>
            <a:off x="395536" y="1412776"/>
            <a:ext cx="8259390" cy="4572000"/>
            <a:chOff x="611560" y="2000250"/>
            <a:chExt cx="8259390" cy="4572000"/>
          </a:xfrm>
        </p:grpSpPr>
        <p:grpSp>
          <p:nvGrpSpPr>
            <p:cNvPr id="38" name="Group 3"/>
            <p:cNvGrpSpPr>
              <a:grpSpLocks/>
            </p:cNvGrpSpPr>
            <p:nvPr/>
          </p:nvGrpSpPr>
          <p:grpSpPr bwMode="auto">
            <a:xfrm>
              <a:off x="682625" y="2000250"/>
              <a:ext cx="8188325" cy="4572000"/>
              <a:chOff x="1763" y="5523"/>
              <a:chExt cx="7314" cy="4473"/>
            </a:xfrm>
          </p:grpSpPr>
          <p:sp>
            <p:nvSpPr>
              <p:cNvPr id="39" name="Rectangle 4"/>
              <p:cNvSpPr>
                <a:spLocks noChangeArrowheads="1"/>
              </p:cNvSpPr>
              <p:nvPr/>
            </p:nvSpPr>
            <p:spPr bwMode="auto">
              <a:xfrm>
                <a:off x="1763" y="5523"/>
                <a:ext cx="7314" cy="4473"/>
              </a:xfrm>
              <a:prstGeom prst="rect">
                <a:avLst/>
              </a:prstGeom>
              <a:gradFill rotWithShape="0">
                <a:gsLst>
                  <a:gs pos="0">
                    <a:srgbClr val="FFFFFF"/>
                  </a:gs>
                  <a:gs pos="100000">
                    <a:srgbClr val="FFFFFF">
                      <a:gamma/>
                      <a:shade val="46275"/>
                      <a:invGamma/>
                    </a:srgbClr>
                  </a:gs>
                </a:gsLst>
                <a:path path="shape">
                  <a:fillToRect l="50000" t="50000" r="50000" b="50000"/>
                </a:path>
              </a:gradFill>
              <a:ln w="9525">
                <a:solidFill>
                  <a:srgbClr val="000000"/>
                </a:solidFill>
                <a:miter lim="800000"/>
                <a:headEnd/>
                <a:tailEnd/>
              </a:ln>
            </p:spPr>
            <p:txBody>
              <a:bodyPr/>
              <a:lstStyle/>
              <a:p>
                <a:endParaRPr lang="id-ID"/>
              </a:p>
            </p:txBody>
          </p:sp>
          <p:sp>
            <p:nvSpPr>
              <p:cNvPr id="40" name="AutoShape 5"/>
              <p:cNvSpPr>
                <a:spLocks noChangeArrowheads="1"/>
              </p:cNvSpPr>
              <p:nvPr/>
            </p:nvSpPr>
            <p:spPr bwMode="auto">
              <a:xfrm>
                <a:off x="2510" y="6207"/>
                <a:ext cx="5936" cy="2829"/>
              </a:xfrm>
              <a:prstGeom prst="homePlate">
                <a:avLst>
                  <a:gd name="adj" fmla="val 52457"/>
                </a:avLst>
              </a:prstGeom>
              <a:gradFill rotWithShape="0">
                <a:gsLst>
                  <a:gs pos="0">
                    <a:srgbClr val="800000">
                      <a:gamma/>
                      <a:shade val="46275"/>
                      <a:invGamma/>
                    </a:srgbClr>
                  </a:gs>
                  <a:gs pos="100000">
                    <a:srgbClr val="800000"/>
                  </a:gs>
                </a:gsLst>
                <a:lin ang="0" scaled="1"/>
              </a:gradFill>
              <a:ln w="9525">
                <a:miter lim="800000"/>
                <a:headEnd/>
                <a:tailEnd/>
              </a:ln>
              <a:effectLst/>
              <a:scene3d>
                <a:camera prst="legacyPerspectiveTop"/>
                <a:lightRig rig="legacyFlat3" dir="b"/>
              </a:scene3d>
              <a:sp3d extrusionH="887400" prstMaterial="legacyMatte">
                <a:bevelT w="13500" h="13500" prst="angle"/>
                <a:bevelB w="13500" h="13500" prst="angle"/>
                <a:extrusionClr>
                  <a:srgbClr val="800000"/>
                </a:extrusionClr>
              </a:sp3d>
              <a:extLst>
                <a:ext uri="{AF507438-7753-43E0-B8FC-AC1667EBCBE1}">
                  <a14:hiddenEffects xmlns="" xmlns:a14="http://schemas.microsoft.com/office/drawing/2010/main">
                    <a:effectLst>
                      <a:outerShdw dist="35921" dir="2700000" algn="ctr" rotWithShape="0">
                        <a:srgbClr val="808080"/>
                      </a:outerShdw>
                    </a:effectLst>
                  </a14:hiddenEffects>
                </a:ext>
              </a:extLst>
            </p:spPr>
            <p:txBody>
              <a:bodyPr>
                <a:flatTx/>
              </a:bodyPr>
              <a:lstStyle/>
              <a:p>
                <a:endParaRPr lang="id-ID"/>
              </a:p>
            </p:txBody>
          </p:sp>
          <p:sp>
            <p:nvSpPr>
              <p:cNvPr id="41" name="WordArt 6"/>
              <p:cNvSpPr>
                <a:spLocks noChangeArrowheads="1" noChangeShapeType="1" noTextEdit="1"/>
              </p:cNvSpPr>
              <p:nvPr/>
            </p:nvSpPr>
            <p:spPr bwMode="auto">
              <a:xfrm rot="3793038">
                <a:off x="6834" y="6578"/>
                <a:ext cx="1110" cy="675"/>
              </a:xfrm>
              <a:prstGeom prst="rect">
                <a:avLst/>
              </a:prstGeom>
              <a:extLst>
                <a:ext uri="{AF507438-7753-43E0-B8FC-AC1667EBCBE1}">
                  <a14:hiddenEffects xmlns="" xmlns:a14="http://schemas.microsoft.com/office/drawing/2010/main">
                    <a:effectLst/>
                  </a14:hiddenEffects>
                </a:ext>
              </a:extLst>
            </p:spPr>
            <p:txBody>
              <a:bodyPr wrap="none" fromWordArt="1">
                <a:prstTxWarp prst="textSlantUp">
                  <a:avLst>
                    <a:gd name="adj" fmla="val 55556"/>
                  </a:avLst>
                </a:prstTxWarp>
              </a:bodyPr>
              <a:lstStyle/>
              <a:p>
                <a:pPr algn="ctr"/>
                <a:r>
                  <a:rPr lang="id-ID" sz="1200" b="1" kern="10" dirty="0" smtClean="0">
                    <a:ln w="9525">
                      <a:solidFill>
                        <a:srgbClr val="FFFFFF"/>
                      </a:solidFill>
                      <a:round/>
                      <a:headEnd/>
                      <a:tailEnd/>
                    </a:ln>
                    <a:solidFill>
                      <a:srgbClr val="FFFFFF"/>
                    </a:solidFill>
                    <a:latin typeface="Arial Narrow"/>
                  </a:rPr>
                  <a:t>Margin</a:t>
                </a:r>
                <a:endParaRPr lang="id-ID" sz="1200" b="1" kern="10" dirty="0">
                  <a:ln w="9525">
                    <a:solidFill>
                      <a:srgbClr val="FFFFFF"/>
                    </a:solidFill>
                    <a:round/>
                    <a:headEnd/>
                    <a:tailEnd/>
                  </a:ln>
                  <a:solidFill>
                    <a:srgbClr val="FFFFFF"/>
                  </a:solidFill>
                  <a:latin typeface="Arial Narrow"/>
                </a:endParaRPr>
              </a:p>
            </p:txBody>
          </p:sp>
          <p:sp>
            <p:nvSpPr>
              <p:cNvPr id="42" name="WordArt 7"/>
              <p:cNvSpPr>
                <a:spLocks noChangeArrowheads="1" noChangeShapeType="1" noTextEdit="1"/>
              </p:cNvSpPr>
              <p:nvPr/>
            </p:nvSpPr>
            <p:spPr bwMode="auto">
              <a:xfrm rot="-1642212" flipH="1" flipV="1">
                <a:off x="6848" y="7957"/>
                <a:ext cx="1110" cy="675"/>
              </a:xfrm>
              <a:prstGeom prst="rect">
                <a:avLst/>
              </a:prstGeom>
              <a:extLst>
                <a:ext uri="{AF507438-7753-43E0-B8FC-AC1667EBCBE1}">
                  <a14:hiddenEffects xmlns="" xmlns:a14="http://schemas.microsoft.com/office/drawing/2010/main">
                    <a:effectLst/>
                  </a14:hiddenEffects>
                </a:ext>
              </a:extLst>
            </p:spPr>
            <p:txBody>
              <a:bodyPr wrap="none" fromWordArt="1">
                <a:prstTxWarp prst="textSlantUp">
                  <a:avLst>
                    <a:gd name="adj" fmla="val 55556"/>
                  </a:avLst>
                </a:prstTxWarp>
              </a:bodyPr>
              <a:lstStyle/>
              <a:p>
                <a:pPr algn="ctr"/>
                <a:r>
                  <a:rPr lang="id-ID" sz="1200" b="1" kern="10" dirty="0" smtClean="0">
                    <a:ln w="9525">
                      <a:solidFill>
                        <a:srgbClr val="FFFFFF"/>
                      </a:solidFill>
                      <a:round/>
                      <a:headEnd/>
                      <a:tailEnd/>
                    </a:ln>
                    <a:solidFill>
                      <a:srgbClr val="FFFFFF"/>
                    </a:solidFill>
                    <a:latin typeface="Arial Narrow"/>
                  </a:rPr>
                  <a:t>Margin</a:t>
                </a:r>
                <a:endParaRPr lang="id-ID" sz="1200" b="1" kern="10" dirty="0">
                  <a:ln w="9525">
                    <a:solidFill>
                      <a:srgbClr val="FFFFFF"/>
                    </a:solidFill>
                    <a:round/>
                    <a:headEnd/>
                    <a:tailEnd/>
                  </a:ln>
                  <a:solidFill>
                    <a:srgbClr val="FFFFFF"/>
                  </a:solidFill>
                  <a:latin typeface="Arial Narrow"/>
                </a:endParaRPr>
              </a:p>
            </p:txBody>
          </p:sp>
          <p:sp>
            <p:nvSpPr>
              <p:cNvPr id="43" name="Line 8"/>
              <p:cNvSpPr>
                <a:spLocks noChangeShapeType="1"/>
              </p:cNvSpPr>
              <p:nvPr/>
            </p:nvSpPr>
            <p:spPr bwMode="auto">
              <a:xfrm>
                <a:off x="6304" y="6209"/>
                <a:ext cx="1431" cy="1412"/>
              </a:xfrm>
              <a:prstGeom prst="line">
                <a:avLst/>
              </a:prstGeom>
              <a:noFill/>
              <a:ln w="9525">
                <a:solidFill>
                  <a:srgbClr val="FFFFFF"/>
                </a:solidFill>
                <a:round/>
                <a:headEnd/>
                <a:tailEnd/>
              </a:ln>
              <a:extLst>
                <a:ext uri="{909E8E84-426E-40DD-AFC4-6F175D3DCCD1}">
                  <a14:hiddenFill xmlns="" xmlns:a14="http://schemas.microsoft.com/office/drawing/2010/main">
                    <a:noFill/>
                  </a14:hiddenFill>
                </a:ext>
              </a:extLst>
            </p:spPr>
            <p:txBody>
              <a:bodyPr/>
              <a:lstStyle/>
              <a:p>
                <a:endParaRPr lang="id-ID"/>
              </a:p>
            </p:txBody>
          </p:sp>
          <p:sp>
            <p:nvSpPr>
              <p:cNvPr id="44" name="Line 9"/>
              <p:cNvSpPr>
                <a:spLocks noChangeShapeType="1"/>
              </p:cNvSpPr>
              <p:nvPr/>
            </p:nvSpPr>
            <p:spPr bwMode="auto">
              <a:xfrm flipV="1">
                <a:off x="6305" y="7629"/>
                <a:ext cx="1423" cy="1403"/>
              </a:xfrm>
              <a:prstGeom prst="line">
                <a:avLst/>
              </a:prstGeom>
              <a:noFill/>
              <a:ln w="9525">
                <a:solidFill>
                  <a:srgbClr val="FFFFFF"/>
                </a:solidFill>
                <a:round/>
                <a:headEnd/>
                <a:tailEnd/>
              </a:ln>
              <a:extLst>
                <a:ext uri="{909E8E84-426E-40DD-AFC4-6F175D3DCCD1}">
                  <a14:hiddenFill xmlns="" xmlns:a14="http://schemas.microsoft.com/office/drawing/2010/main">
                    <a:noFill/>
                  </a14:hiddenFill>
                </a:ext>
              </a:extLst>
            </p:spPr>
            <p:txBody>
              <a:bodyPr/>
              <a:lstStyle/>
              <a:p>
                <a:endParaRPr lang="id-ID"/>
              </a:p>
            </p:txBody>
          </p:sp>
          <p:sp>
            <p:nvSpPr>
              <p:cNvPr id="45" name="Line 10"/>
              <p:cNvSpPr>
                <a:spLocks noChangeShapeType="1"/>
              </p:cNvSpPr>
              <p:nvPr/>
            </p:nvSpPr>
            <p:spPr bwMode="auto">
              <a:xfrm flipH="1">
                <a:off x="2507" y="7621"/>
                <a:ext cx="5228" cy="0"/>
              </a:xfrm>
              <a:prstGeom prst="line">
                <a:avLst/>
              </a:prstGeom>
              <a:noFill/>
              <a:ln w="9525">
                <a:solidFill>
                  <a:srgbClr val="FFFFFF"/>
                </a:solidFill>
                <a:round/>
                <a:headEnd/>
                <a:tailEnd/>
              </a:ln>
              <a:extLst>
                <a:ext uri="{909E8E84-426E-40DD-AFC4-6F175D3DCCD1}">
                  <a14:hiddenFill xmlns="" xmlns:a14="http://schemas.microsoft.com/office/drawing/2010/main">
                    <a:noFill/>
                  </a14:hiddenFill>
                </a:ext>
              </a:extLst>
            </p:spPr>
            <p:txBody>
              <a:bodyPr/>
              <a:lstStyle/>
              <a:p>
                <a:endParaRPr lang="id-ID"/>
              </a:p>
            </p:txBody>
          </p:sp>
          <p:sp>
            <p:nvSpPr>
              <p:cNvPr id="46" name="Line 11"/>
              <p:cNvSpPr>
                <a:spLocks noChangeShapeType="1"/>
              </p:cNvSpPr>
              <p:nvPr/>
            </p:nvSpPr>
            <p:spPr bwMode="auto">
              <a:xfrm>
                <a:off x="2515" y="6526"/>
                <a:ext cx="4102" cy="0"/>
              </a:xfrm>
              <a:prstGeom prst="line">
                <a:avLst/>
              </a:prstGeom>
              <a:noFill/>
              <a:ln w="9525">
                <a:solidFill>
                  <a:srgbClr val="FFFFFF"/>
                </a:solidFill>
                <a:round/>
                <a:headEnd/>
                <a:tailEnd/>
              </a:ln>
              <a:extLst>
                <a:ext uri="{909E8E84-426E-40DD-AFC4-6F175D3DCCD1}">
                  <a14:hiddenFill xmlns="" xmlns:a14="http://schemas.microsoft.com/office/drawing/2010/main">
                    <a:noFill/>
                  </a14:hiddenFill>
                </a:ext>
              </a:extLst>
            </p:spPr>
            <p:txBody>
              <a:bodyPr/>
              <a:lstStyle/>
              <a:p>
                <a:endParaRPr lang="id-ID"/>
              </a:p>
            </p:txBody>
          </p:sp>
          <p:sp>
            <p:nvSpPr>
              <p:cNvPr id="47" name="Line 12"/>
              <p:cNvSpPr>
                <a:spLocks noChangeShapeType="1"/>
              </p:cNvSpPr>
              <p:nvPr/>
            </p:nvSpPr>
            <p:spPr bwMode="auto">
              <a:xfrm>
                <a:off x="2507" y="6894"/>
                <a:ext cx="4463" cy="0"/>
              </a:xfrm>
              <a:prstGeom prst="line">
                <a:avLst/>
              </a:prstGeom>
              <a:noFill/>
              <a:ln w="9525">
                <a:solidFill>
                  <a:srgbClr val="FFFFFF"/>
                </a:solidFill>
                <a:round/>
                <a:headEnd/>
                <a:tailEnd/>
              </a:ln>
              <a:extLst>
                <a:ext uri="{909E8E84-426E-40DD-AFC4-6F175D3DCCD1}">
                  <a14:hiddenFill xmlns="" xmlns:a14="http://schemas.microsoft.com/office/drawing/2010/main">
                    <a:noFill/>
                  </a14:hiddenFill>
                </a:ext>
              </a:extLst>
            </p:spPr>
            <p:txBody>
              <a:bodyPr/>
              <a:lstStyle/>
              <a:p>
                <a:endParaRPr lang="id-ID"/>
              </a:p>
            </p:txBody>
          </p:sp>
          <p:sp>
            <p:nvSpPr>
              <p:cNvPr id="48" name="Line 13"/>
              <p:cNvSpPr>
                <a:spLocks noChangeShapeType="1"/>
              </p:cNvSpPr>
              <p:nvPr/>
            </p:nvSpPr>
            <p:spPr bwMode="auto">
              <a:xfrm>
                <a:off x="2508" y="7254"/>
                <a:ext cx="4837" cy="0"/>
              </a:xfrm>
              <a:prstGeom prst="line">
                <a:avLst/>
              </a:prstGeom>
              <a:noFill/>
              <a:ln w="9525">
                <a:solidFill>
                  <a:srgbClr val="FFFFFF"/>
                </a:solidFill>
                <a:round/>
                <a:headEnd/>
                <a:tailEnd/>
              </a:ln>
              <a:extLst>
                <a:ext uri="{909E8E84-426E-40DD-AFC4-6F175D3DCCD1}">
                  <a14:hiddenFill xmlns="" xmlns:a14="http://schemas.microsoft.com/office/drawing/2010/main">
                    <a:noFill/>
                  </a14:hiddenFill>
                </a:ext>
              </a:extLst>
            </p:spPr>
            <p:txBody>
              <a:bodyPr/>
              <a:lstStyle/>
              <a:p>
                <a:endParaRPr lang="id-ID"/>
              </a:p>
            </p:txBody>
          </p:sp>
          <p:sp>
            <p:nvSpPr>
              <p:cNvPr id="49" name="Line 14"/>
              <p:cNvSpPr>
                <a:spLocks noChangeShapeType="1"/>
              </p:cNvSpPr>
              <p:nvPr/>
            </p:nvSpPr>
            <p:spPr bwMode="auto">
              <a:xfrm flipH="1">
                <a:off x="3309" y="7629"/>
                <a:ext cx="1" cy="1394"/>
              </a:xfrm>
              <a:prstGeom prst="line">
                <a:avLst/>
              </a:prstGeom>
              <a:noFill/>
              <a:ln w="9525">
                <a:solidFill>
                  <a:srgbClr val="FFFFFF"/>
                </a:solidFill>
                <a:round/>
                <a:headEnd/>
                <a:tailEnd/>
              </a:ln>
              <a:extLst>
                <a:ext uri="{909E8E84-426E-40DD-AFC4-6F175D3DCCD1}">
                  <a14:hiddenFill xmlns="" xmlns:a14="http://schemas.microsoft.com/office/drawing/2010/main">
                    <a:noFill/>
                  </a14:hiddenFill>
                </a:ext>
              </a:extLst>
            </p:spPr>
            <p:txBody>
              <a:bodyPr/>
              <a:lstStyle/>
              <a:p>
                <a:endParaRPr lang="id-ID"/>
              </a:p>
            </p:txBody>
          </p:sp>
          <p:sp>
            <p:nvSpPr>
              <p:cNvPr id="50" name="Line 15"/>
              <p:cNvSpPr>
                <a:spLocks noChangeShapeType="1"/>
              </p:cNvSpPr>
              <p:nvPr/>
            </p:nvSpPr>
            <p:spPr bwMode="auto">
              <a:xfrm flipH="1">
                <a:off x="4209" y="7629"/>
                <a:ext cx="1" cy="1394"/>
              </a:xfrm>
              <a:prstGeom prst="line">
                <a:avLst/>
              </a:prstGeom>
              <a:noFill/>
              <a:ln w="9525">
                <a:solidFill>
                  <a:srgbClr val="FFFFFF"/>
                </a:solidFill>
                <a:round/>
                <a:headEnd/>
                <a:tailEnd/>
              </a:ln>
              <a:extLst>
                <a:ext uri="{909E8E84-426E-40DD-AFC4-6F175D3DCCD1}">
                  <a14:hiddenFill xmlns="" xmlns:a14="http://schemas.microsoft.com/office/drawing/2010/main">
                    <a:noFill/>
                  </a14:hiddenFill>
                </a:ext>
              </a:extLst>
            </p:spPr>
            <p:txBody>
              <a:bodyPr/>
              <a:lstStyle/>
              <a:p>
                <a:endParaRPr lang="id-ID"/>
              </a:p>
            </p:txBody>
          </p:sp>
          <p:sp>
            <p:nvSpPr>
              <p:cNvPr id="51" name="Line 16"/>
              <p:cNvSpPr>
                <a:spLocks noChangeShapeType="1"/>
              </p:cNvSpPr>
              <p:nvPr/>
            </p:nvSpPr>
            <p:spPr bwMode="auto">
              <a:xfrm flipH="1">
                <a:off x="5131" y="7629"/>
                <a:ext cx="1" cy="1417"/>
              </a:xfrm>
              <a:prstGeom prst="line">
                <a:avLst/>
              </a:prstGeom>
              <a:noFill/>
              <a:ln w="9525">
                <a:solidFill>
                  <a:srgbClr val="FFFFFF"/>
                </a:solidFill>
                <a:round/>
                <a:headEnd/>
                <a:tailEnd/>
              </a:ln>
              <a:extLst>
                <a:ext uri="{909E8E84-426E-40DD-AFC4-6F175D3DCCD1}">
                  <a14:hiddenFill xmlns="" xmlns:a14="http://schemas.microsoft.com/office/drawing/2010/main">
                    <a:noFill/>
                  </a14:hiddenFill>
                </a:ext>
              </a:extLst>
            </p:spPr>
            <p:txBody>
              <a:bodyPr/>
              <a:lstStyle/>
              <a:p>
                <a:endParaRPr lang="id-ID"/>
              </a:p>
            </p:txBody>
          </p:sp>
          <p:sp>
            <p:nvSpPr>
              <p:cNvPr id="52" name="Line 17"/>
              <p:cNvSpPr>
                <a:spLocks noChangeShapeType="1"/>
              </p:cNvSpPr>
              <p:nvPr/>
            </p:nvSpPr>
            <p:spPr bwMode="auto">
              <a:xfrm flipH="1">
                <a:off x="6047" y="7637"/>
                <a:ext cx="1" cy="1410"/>
              </a:xfrm>
              <a:prstGeom prst="line">
                <a:avLst/>
              </a:prstGeom>
              <a:noFill/>
              <a:ln w="9525">
                <a:solidFill>
                  <a:srgbClr val="FFFFFF"/>
                </a:solidFill>
                <a:round/>
                <a:headEnd/>
                <a:tailEnd/>
              </a:ln>
              <a:extLst>
                <a:ext uri="{909E8E84-426E-40DD-AFC4-6F175D3DCCD1}">
                  <a14:hiddenFill xmlns="" xmlns:a14="http://schemas.microsoft.com/office/drawing/2010/main">
                    <a:noFill/>
                  </a14:hiddenFill>
                </a:ext>
              </a:extLst>
            </p:spPr>
            <p:txBody>
              <a:bodyPr/>
              <a:lstStyle/>
              <a:p>
                <a:endParaRPr lang="id-ID"/>
              </a:p>
            </p:txBody>
          </p:sp>
          <p:sp>
            <p:nvSpPr>
              <p:cNvPr id="53" name="Text Box 18"/>
              <p:cNvSpPr txBox="1">
                <a:spLocks noChangeArrowheads="1"/>
              </p:cNvSpPr>
              <p:nvPr/>
            </p:nvSpPr>
            <p:spPr bwMode="auto">
              <a:xfrm>
                <a:off x="2511" y="6188"/>
                <a:ext cx="3824"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0" hangingPunct="0"/>
                <a:r>
                  <a:rPr lang="en-US" sz="1800" b="1">
                    <a:solidFill>
                      <a:srgbClr val="FFFFFF"/>
                    </a:solidFill>
                    <a:latin typeface="Arial Narrow" pitchFamily="34" charset="0"/>
                  </a:rPr>
                  <a:t>Infrastructure -</a:t>
                </a:r>
                <a:r>
                  <a:rPr lang="en-US" sz="1800" b="1">
                    <a:latin typeface="Arial Narrow" pitchFamily="34" charset="0"/>
                  </a:rPr>
                  <a:t>             </a:t>
                </a:r>
                <a:r>
                  <a:rPr lang="en-US" sz="1800" b="1" i="1">
                    <a:solidFill>
                      <a:srgbClr val="FFFFFF"/>
                    </a:solidFill>
                    <a:latin typeface="Arial Narrow" pitchFamily="34" charset="0"/>
                  </a:rPr>
                  <a:t>Planning Models</a:t>
                </a:r>
                <a:endParaRPr lang="en-US" sz="1800" b="1">
                  <a:latin typeface="Arial Narrow" pitchFamily="34" charset="0"/>
                </a:endParaRPr>
              </a:p>
            </p:txBody>
          </p:sp>
          <p:sp>
            <p:nvSpPr>
              <p:cNvPr id="54" name="Text Box 19"/>
              <p:cNvSpPr txBox="1">
                <a:spLocks noChangeArrowheads="1"/>
              </p:cNvSpPr>
              <p:nvPr/>
            </p:nvSpPr>
            <p:spPr bwMode="auto">
              <a:xfrm>
                <a:off x="2511" y="6526"/>
                <a:ext cx="4629"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0" hangingPunct="0"/>
                <a:r>
                  <a:rPr lang="en-US" sz="1800" b="1">
                    <a:solidFill>
                      <a:srgbClr val="FFFFFF"/>
                    </a:solidFill>
                    <a:latin typeface="Arial Narrow" pitchFamily="34" charset="0"/>
                  </a:rPr>
                  <a:t>Human Resource -</a:t>
                </a:r>
                <a:r>
                  <a:rPr lang="en-US" sz="1800" b="1">
                    <a:latin typeface="Arial Narrow" pitchFamily="34" charset="0"/>
                  </a:rPr>
                  <a:t>      </a:t>
                </a:r>
                <a:r>
                  <a:rPr lang="en-US" sz="1800" b="1" i="1">
                    <a:solidFill>
                      <a:srgbClr val="FFFFFF"/>
                    </a:solidFill>
                    <a:latin typeface="Arial Narrow" pitchFamily="34" charset="0"/>
                  </a:rPr>
                  <a:t>Skills &amp; Experience Databases</a:t>
                </a:r>
                <a:endParaRPr lang="en-US" sz="1800" b="1">
                  <a:latin typeface="Arial Narrow" pitchFamily="34" charset="0"/>
                </a:endParaRPr>
              </a:p>
            </p:txBody>
          </p:sp>
          <p:sp>
            <p:nvSpPr>
              <p:cNvPr id="55" name="Text Box 20"/>
              <p:cNvSpPr txBox="1">
                <a:spLocks noChangeArrowheads="1"/>
              </p:cNvSpPr>
              <p:nvPr/>
            </p:nvSpPr>
            <p:spPr bwMode="auto">
              <a:xfrm>
                <a:off x="2511" y="6871"/>
                <a:ext cx="4466"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0" hangingPunct="0"/>
                <a:r>
                  <a:rPr lang="en-US" sz="1800" b="1">
                    <a:solidFill>
                      <a:srgbClr val="FFFFFF"/>
                    </a:solidFill>
                    <a:latin typeface="Arial Narrow" pitchFamily="34" charset="0"/>
                  </a:rPr>
                  <a:t>Technology -</a:t>
                </a:r>
                <a:r>
                  <a:rPr lang="en-US" sz="1800" b="1">
                    <a:latin typeface="Arial Narrow" pitchFamily="34" charset="0"/>
                  </a:rPr>
                  <a:t>                </a:t>
                </a:r>
                <a:r>
                  <a:rPr lang="en-US" sz="1800" b="1" i="1">
                    <a:solidFill>
                      <a:srgbClr val="FFFFFF"/>
                    </a:solidFill>
                    <a:latin typeface="Arial Narrow" pitchFamily="34" charset="0"/>
                  </a:rPr>
                  <a:t>Computer-Aided Design</a:t>
                </a:r>
                <a:endParaRPr lang="en-US" sz="1800" b="1">
                  <a:latin typeface="Arial Narrow" pitchFamily="34" charset="0"/>
                </a:endParaRPr>
              </a:p>
            </p:txBody>
          </p:sp>
          <p:sp>
            <p:nvSpPr>
              <p:cNvPr id="56" name="Text Box 21"/>
              <p:cNvSpPr txBox="1">
                <a:spLocks noChangeArrowheads="1"/>
              </p:cNvSpPr>
              <p:nvPr/>
            </p:nvSpPr>
            <p:spPr bwMode="auto">
              <a:xfrm>
                <a:off x="2511" y="7260"/>
                <a:ext cx="4848"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0" hangingPunct="0"/>
                <a:r>
                  <a:rPr lang="en-US" sz="1800" b="1">
                    <a:solidFill>
                      <a:srgbClr val="FFFFFF"/>
                    </a:solidFill>
                    <a:latin typeface="Arial Narrow" pitchFamily="34" charset="0"/>
                  </a:rPr>
                  <a:t>Procurement -</a:t>
                </a:r>
                <a:r>
                  <a:rPr lang="en-US" sz="1800" b="1">
                    <a:latin typeface="Arial Narrow" pitchFamily="34" charset="0"/>
                  </a:rPr>
                  <a:t>              </a:t>
                </a:r>
                <a:r>
                  <a:rPr lang="en-US" sz="1800" b="1" i="1">
                    <a:solidFill>
                      <a:srgbClr val="FFFFFF"/>
                    </a:solidFill>
                    <a:latin typeface="Arial Narrow" pitchFamily="34" charset="0"/>
                  </a:rPr>
                  <a:t>On-line parts ordering</a:t>
                </a:r>
                <a:endParaRPr lang="en-US" sz="1800" b="1">
                  <a:latin typeface="Arial Narrow" pitchFamily="34" charset="0"/>
                </a:endParaRPr>
              </a:p>
            </p:txBody>
          </p:sp>
          <p:sp>
            <p:nvSpPr>
              <p:cNvPr id="57" name="Text Box 22"/>
              <p:cNvSpPr txBox="1">
                <a:spLocks noChangeArrowheads="1"/>
              </p:cNvSpPr>
              <p:nvPr/>
            </p:nvSpPr>
            <p:spPr bwMode="auto">
              <a:xfrm>
                <a:off x="2007" y="6030"/>
                <a:ext cx="495" cy="18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ctr" eaLnBrk="0" hangingPunct="0"/>
                <a:endParaRPr lang="id-ID" sz="1400" b="1">
                  <a:solidFill>
                    <a:srgbClr val="FFFFFF"/>
                  </a:solidFill>
                  <a:latin typeface="Arial Narrow" pitchFamily="34" charset="0"/>
                </a:endParaRPr>
              </a:p>
            </p:txBody>
          </p:sp>
          <p:sp>
            <p:nvSpPr>
              <p:cNvPr id="58" name="Text Box 23"/>
              <p:cNvSpPr txBox="1">
                <a:spLocks noChangeArrowheads="1"/>
              </p:cNvSpPr>
              <p:nvPr/>
            </p:nvSpPr>
            <p:spPr bwMode="auto">
              <a:xfrm>
                <a:off x="2008" y="7455"/>
                <a:ext cx="495" cy="18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ctr" eaLnBrk="0" hangingPunct="0"/>
                <a:endParaRPr lang="id-ID" sz="1400" b="1">
                  <a:solidFill>
                    <a:srgbClr val="FFFFFF"/>
                  </a:solidFill>
                  <a:latin typeface="Arial Narrow" pitchFamily="34" charset="0"/>
                </a:endParaRPr>
              </a:p>
            </p:txBody>
          </p:sp>
          <p:sp>
            <p:nvSpPr>
              <p:cNvPr id="59" name="AutoShape 24"/>
              <p:cNvSpPr>
                <a:spLocks noChangeArrowheads="1"/>
              </p:cNvSpPr>
              <p:nvPr/>
            </p:nvSpPr>
            <p:spPr bwMode="auto">
              <a:xfrm>
                <a:off x="2643" y="9301"/>
                <a:ext cx="4327" cy="458"/>
              </a:xfrm>
              <a:prstGeom prst="rightArrow">
                <a:avLst>
                  <a:gd name="adj1" fmla="val 50000"/>
                  <a:gd name="adj2" fmla="val 236190"/>
                </a:avLst>
              </a:prstGeom>
              <a:gradFill rotWithShape="0">
                <a:gsLst>
                  <a:gs pos="0">
                    <a:srgbClr val="800000">
                      <a:gamma/>
                      <a:shade val="46275"/>
                      <a:invGamma/>
                    </a:srgbClr>
                  </a:gs>
                  <a:gs pos="100000">
                    <a:srgbClr val="800000"/>
                  </a:gs>
                </a:gsLst>
                <a:lin ang="0" scaled="1"/>
              </a:gradFill>
              <a:ln w="9525">
                <a:miter lim="800000"/>
                <a:headEnd/>
                <a:tailEnd/>
              </a:ln>
              <a:effectLst/>
              <a:scene3d>
                <a:camera prst="legacyPerspectiveTop"/>
                <a:lightRig rig="legacyFlat3" dir="b"/>
              </a:scene3d>
              <a:sp3d extrusionH="887400" prstMaterial="legacyMatte">
                <a:bevelT w="13500" h="13500" prst="angle"/>
                <a:bevelB w="13500" h="13500" prst="angle"/>
                <a:extrusionClr>
                  <a:srgbClr val="800000"/>
                </a:extrusionClr>
              </a:sp3d>
              <a:extLst>
                <a:ext uri="{AF507438-7753-43E0-B8FC-AC1667EBCBE1}">
                  <a14:hiddenEffects xmlns="" xmlns:a14="http://schemas.microsoft.com/office/drawing/2010/main">
                    <a:effectLst>
                      <a:outerShdw dist="35921" dir="2700000" algn="ctr" rotWithShape="0">
                        <a:srgbClr val="808080"/>
                      </a:outerShdw>
                    </a:effectLst>
                  </a14:hiddenEffects>
                </a:ext>
              </a:extLst>
            </p:spPr>
            <p:txBody>
              <a:bodyPr>
                <a:flatTx/>
              </a:bodyPr>
              <a:lstStyle/>
              <a:p>
                <a:pPr eaLnBrk="0" hangingPunct="0"/>
                <a:r>
                  <a:rPr lang="en-US" sz="1200" b="1">
                    <a:solidFill>
                      <a:srgbClr val="FFFFFF"/>
                    </a:solidFill>
                  </a:rPr>
                  <a:t>Elapsed Time - Value added time cost</a:t>
                </a:r>
                <a:endParaRPr lang="en-US" sz="1000" b="1">
                  <a:solidFill>
                    <a:srgbClr val="FFFFFF"/>
                  </a:solidFill>
                </a:endParaRPr>
              </a:p>
            </p:txBody>
          </p:sp>
          <p:sp>
            <p:nvSpPr>
              <p:cNvPr id="60" name="Text Box 25"/>
              <p:cNvSpPr txBox="1">
                <a:spLocks noChangeArrowheads="1"/>
              </p:cNvSpPr>
              <p:nvPr/>
            </p:nvSpPr>
            <p:spPr bwMode="auto">
              <a:xfrm>
                <a:off x="2459" y="7635"/>
                <a:ext cx="963" cy="13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ctr" eaLnBrk="0" hangingPunct="0"/>
                <a:r>
                  <a:rPr lang="en-US" sz="1200" b="1" i="1">
                    <a:solidFill>
                      <a:srgbClr val="FFFFFF"/>
                    </a:solidFill>
                    <a:latin typeface="Arial Narrow" pitchFamily="34" charset="0"/>
                  </a:rPr>
                  <a:t>Automated</a:t>
                </a:r>
              </a:p>
              <a:p>
                <a:pPr algn="ctr" eaLnBrk="0" hangingPunct="0"/>
                <a:r>
                  <a:rPr lang="en-US" sz="1200" b="1" i="1">
                    <a:solidFill>
                      <a:srgbClr val="FFFFFF"/>
                    </a:solidFill>
                    <a:latin typeface="Arial Narrow" pitchFamily="34" charset="0"/>
                  </a:rPr>
                  <a:t>Warehouse</a:t>
                </a:r>
                <a:endParaRPr lang="en-US" sz="1200" b="1">
                  <a:latin typeface="Arial Narrow" pitchFamily="34" charset="0"/>
                </a:endParaRPr>
              </a:p>
              <a:p>
                <a:pPr algn="ctr" eaLnBrk="0" hangingPunct="0"/>
                <a:endParaRPr lang="en-US" sz="1200" b="1">
                  <a:latin typeface="Arial Narrow" pitchFamily="34" charset="0"/>
                </a:endParaRPr>
              </a:p>
              <a:p>
                <a:pPr algn="ctr" eaLnBrk="0" hangingPunct="0"/>
                <a:endParaRPr lang="en-US" sz="1200" b="1">
                  <a:latin typeface="Arial Narrow" pitchFamily="34" charset="0"/>
                </a:endParaRPr>
              </a:p>
              <a:p>
                <a:pPr algn="ctr" eaLnBrk="0" hangingPunct="0"/>
                <a:endParaRPr lang="en-US" sz="1200" b="1">
                  <a:latin typeface="Arial Narrow" pitchFamily="34" charset="0"/>
                </a:endParaRPr>
              </a:p>
              <a:p>
                <a:pPr algn="ctr" eaLnBrk="0" hangingPunct="0"/>
                <a:r>
                  <a:rPr lang="en-US" sz="1200" b="1">
                    <a:solidFill>
                      <a:srgbClr val="FFFFFF"/>
                    </a:solidFill>
                    <a:latin typeface="Arial Narrow" pitchFamily="34" charset="0"/>
                  </a:rPr>
                  <a:t>Inbound</a:t>
                </a:r>
              </a:p>
              <a:p>
                <a:pPr algn="ctr" eaLnBrk="0" hangingPunct="0"/>
                <a:r>
                  <a:rPr lang="en-US" sz="1200" b="1">
                    <a:solidFill>
                      <a:srgbClr val="FFFFFF"/>
                    </a:solidFill>
                    <a:latin typeface="Arial Narrow" pitchFamily="34" charset="0"/>
                  </a:rPr>
                  <a:t>Logistics</a:t>
                </a:r>
                <a:endParaRPr lang="en-US" sz="1200" b="1">
                  <a:latin typeface="Arial Narrow" pitchFamily="34" charset="0"/>
                </a:endParaRPr>
              </a:p>
            </p:txBody>
          </p:sp>
          <p:sp>
            <p:nvSpPr>
              <p:cNvPr id="61" name="Text Box 26"/>
              <p:cNvSpPr txBox="1">
                <a:spLocks noChangeArrowheads="1"/>
              </p:cNvSpPr>
              <p:nvPr/>
            </p:nvSpPr>
            <p:spPr bwMode="auto">
              <a:xfrm>
                <a:off x="3294" y="7659"/>
                <a:ext cx="952" cy="13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ctr" eaLnBrk="0" hangingPunct="0"/>
                <a:r>
                  <a:rPr lang="en-US" sz="1200" b="1" i="1">
                    <a:solidFill>
                      <a:srgbClr val="FFFFFF"/>
                    </a:solidFill>
                    <a:latin typeface="Arial Narrow" pitchFamily="34" charset="0"/>
                  </a:rPr>
                  <a:t>Automated</a:t>
                </a:r>
              </a:p>
              <a:p>
                <a:pPr algn="ctr" eaLnBrk="0" hangingPunct="0"/>
                <a:r>
                  <a:rPr lang="en-US" sz="1200" b="1" i="1">
                    <a:solidFill>
                      <a:srgbClr val="FFFFFF"/>
                    </a:solidFill>
                    <a:latin typeface="Arial Narrow" pitchFamily="34" charset="0"/>
                  </a:rPr>
                  <a:t>Check</a:t>
                </a:r>
              </a:p>
              <a:p>
                <a:pPr algn="ctr" eaLnBrk="0" hangingPunct="0"/>
                <a:r>
                  <a:rPr lang="en-US" sz="1200" b="1" i="1">
                    <a:solidFill>
                      <a:srgbClr val="FFFFFF"/>
                    </a:solidFill>
                    <a:latin typeface="Arial Narrow" pitchFamily="34" charset="0"/>
                  </a:rPr>
                  <a:t>Clearing</a:t>
                </a:r>
                <a:endParaRPr lang="en-US" sz="1200" b="1">
                  <a:solidFill>
                    <a:srgbClr val="FFFFFF"/>
                  </a:solidFill>
                  <a:latin typeface="Arial Narrow" pitchFamily="34" charset="0"/>
                </a:endParaRPr>
              </a:p>
              <a:p>
                <a:pPr algn="ctr" eaLnBrk="0" hangingPunct="0"/>
                <a:endParaRPr lang="en-US" sz="1200" b="1">
                  <a:latin typeface="Arial Narrow" pitchFamily="34" charset="0"/>
                </a:endParaRPr>
              </a:p>
              <a:p>
                <a:pPr algn="ctr" eaLnBrk="0" hangingPunct="0"/>
                <a:endParaRPr lang="en-US" sz="1200" b="1">
                  <a:latin typeface="Arial Narrow" pitchFamily="34" charset="0"/>
                </a:endParaRPr>
              </a:p>
              <a:p>
                <a:pPr algn="ctr" eaLnBrk="0" hangingPunct="0"/>
                <a:r>
                  <a:rPr lang="en-US" sz="1200" b="1">
                    <a:solidFill>
                      <a:srgbClr val="FFFFFF"/>
                    </a:solidFill>
                    <a:latin typeface="Arial Narrow" pitchFamily="34" charset="0"/>
                  </a:rPr>
                  <a:t>Operations</a:t>
                </a:r>
              </a:p>
            </p:txBody>
          </p:sp>
          <p:sp>
            <p:nvSpPr>
              <p:cNvPr id="62" name="Text Box 27"/>
              <p:cNvSpPr txBox="1">
                <a:spLocks noChangeArrowheads="1"/>
              </p:cNvSpPr>
              <p:nvPr/>
            </p:nvSpPr>
            <p:spPr bwMode="auto">
              <a:xfrm>
                <a:off x="4225" y="7636"/>
                <a:ext cx="900" cy="13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ctr" eaLnBrk="0" hangingPunct="0"/>
                <a:r>
                  <a:rPr lang="en-US" sz="1200" b="1" i="1">
                    <a:solidFill>
                      <a:srgbClr val="FFFFFF"/>
                    </a:solidFill>
                    <a:latin typeface="Arial Narrow" pitchFamily="34" charset="0"/>
                  </a:rPr>
                  <a:t>Point of</a:t>
                </a:r>
              </a:p>
              <a:p>
                <a:pPr algn="ctr" eaLnBrk="0" hangingPunct="0"/>
                <a:r>
                  <a:rPr lang="en-US" sz="1200" b="1" i="1">
                    <a:solidFill>
                      <a:srgbClr val="FFFFFF"/>
                    </a:solidFill>
                    <a:latin typeface="Arial Narrow" pitchFamily="34" charset="0"/>
                  </a:rPr>
                  <a:t>Sale</a:t>
                </a:r>
              </a:p>
              <a:p>
                <a:pPr algn="ctr" eaLnBrk="0" hangingPunct="0"/>
                <a:r>
                  <a:rPr lang="en-US" sz="1200" b="1" i="1">
                    <a:solidFill>
                      <a:srgbClr val="FFFFFF"/>
                    </a:solidFill>
                    <a:latin typeface="Arial Narrow" pitchFamily="34" charset="0"/>
                  </a:rPr>
                  <a:t>Scanners</a:t>
                </a:r>
                <a:endParaRPr lang="en-US" sz="1200" b="1">
                  <a:latin typeface="Arial Narrow" pitchFamily="34" charset="0"/>
                </a:endParaRPr>
              </a:p>
              <a:p>
                <a:pPr algn="ctr" eaLnBrk="0" hangingPunct="0"/>
                <a:endParaRPr lang="en-US" sz="1200" b="1">
                  <a:latin typeface="Arial Narrow" pitchFamily="34" charset="0"/>
                </a:endParaRPr>
              </a:p>
              <a:p>
                <a:pPr algn="ctr" eaLnBrk="0" hangingPunct="0"/>
                <a:endParaRPr lang="en-US" sz="1200" b="1">
                  <a:latin typeface="Arial Narrow" pitchFamily="34" charset="0"/>
                </a:endParaRPr>
              </a:p>
              <a:p>
                <a:pPr algn="ctr" eaLnBrk="0" hangingPunct="0"/>
                <a:r>
                  <a:rPr lang="en-US" sz="1200" b="1">
                    <a:solidFill>
                      <a:srgbClr val="FFFFFF"/>
                    </a:solidFill>
                    <a:latin typeface="Arial Narrow" pitchFamily="34" charset="0"/>
                  </a:rPr>
                  <a:t>Outbound</a:t>
                </a:r>
              </a:p>
              <a:p>
                <a:pPr algn="ctr" eaLnBrk="0" hangingPunct="0"/>
                <a:r>
                  <a:rPr lang="en-US" sz="1200" b="1">
                    <a:solidFill>
                      <a:srgbClr val="FFFFFF"/>
                    </a:solidFill>
                    <a:latin typeface="Arial Narrow" pitchFamily="34" charset="0"/>
                  </a:rPr>
                  <a:t>Logistics</a:t>
                </a:r>
                <a:endParaRPr lang="en-US" sz="1200" b="1">
                  <a:latin typeface="Arial Narrow" pitchFamily="34" charset="0"/>
                </a:endParaRPr>
              </a:p>
            </p:txBody>
          </p:sp>
          <p:sp>
            <p:nvSpPr>
              <p:cNvPr id="63" name="Text Box 28"/>
              <p:cNvSpPr txBox="1">
                <a:spLocks noChangeArrowheads="1"/>
              </p:cNvSpPr>
              <p:nvPr/>
            </p:nvSpPr>
            <p:spPr bwMode="auto">
              <a:xfrm>
                <a:off x="5102" y="7636"/>
                <a:ext cx="1010" cy="13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ctr" eaLnBrk="0" hangingPunct="0"/>
                <a:endParaRPr lang="en-US" sz="1200" b="1">
                  <a:latin typeface="Arial Narrow" pitchFamily="34" charset="0"/>
                </a:endParaRPr>
              </a:p>
              <a:p>
                <a:pPr algn="ctr" eaLnBrk="0" hangingPunct="0"/>
                <a:r>
                  <a:rPr lang="en-US" sz="1200" b="1" i="1">
                    <a:solidFill>
                      <a:srgbClr val="FFFFFF"/>
                    </a:solidFill>
                    <a:latin typeface="Arial Narrow" pitchFamily="34" charset="0"/>
                  </a:rPr>
                  <a:t>E-Commerce</a:t>
                </a:r>
              </a:p>
              <a:p>
                <a:pPr algn="ctr" eaLnBrk="0" hangingPunct="0"/>
                <a:endParaRPr lang="en-US" sz="1200" b="1" i="1">
                  <a:solidFill>
                    <a:srgbClr val="FFFFFF"/>
                  </a:solidFill>
                  <a:latin typeface="Arial Narrow" pitchFamily="34" charset="0"/>
                </a:endParaRPr>
              </a:p>
              <a:p>
                <a:pPr algn="ctr" eaLnBrk="0" hangingPunct="0"/>
                <a:endParaRPr lang="en-US" sz="1200" b="1">
                  <a:solidFill>
                    <a:srgbClr val="FFFFFF"/>
                  </a:solidFill>
                  <a:latin typeface="Arial Narrow" pitchFamily="34" charset="0"/>
                </a:endParaRPr>
              </a:p>
              <a:p>
                <a:pPr algn="ctr" eaLnBrk="0" hangingPunct="0"/>
                <a:endParaRPr lang="en-US" sz="1200" b="1">
                  <a:solidFill>
                    <a:srgbClr val="FFFFFF"/>
                  </a:solidFill>
                  <a:latin typeface="Arial Narrow" pitchFamily="34" charset="0"/>
                </a:endParaRPr>
              </a:p>
              <a:p>
                <a:pPr algn="ctr" eaLnBrk="0" hangingPunct="0"/>
                <a:r>
                  <a:rPr lang="en-US" sz="1200" b="1">
                    <a:solidFill>
                      <a:srgbClr val="FFFFFF"/>
                    </a:solidFill>
                    <a:latin typeface="Arial Narrow" pitchFamily="34" charset="0"/>
                  </a:rPr>
                  <a:t>Marketing</a:t>
                </a:r>
              </a:p>
              <a:p>
                <a:pPr algn="ctr" eaLnBrk="0" hangingPunct="0"/>
                <a:r>
                  <a:rPr lang="en-US" sz="1200" b="1">
                    <a:solidFill>
                      <a:srgbClr val="FFFFFF"/>
                    </a:solidFill>
                    <a:latin typeface="Arial Narrow" pitchFamily="34" charset="0"/>
                  </a:rPr>
                  <a:t>&amp; Sales</a:t>
                </a:r>
                <a:endParaRPr lang="en-US" sz="1200" b="1">
                  <a:latin typeface="Arial Narrow" pitchFamily="34" charset="0"/>
                </a:endParaRPr>
              </a:p>
            </p:txBody>
          </p:sp>
          <p:sp>
            <p:nvSpPr>
              <p:cNvPr id="64" name="Text Box 29"/>
              <p:cNvSpPr txBox="1">
                <a:spLocks noChangeArrowheads="1"/>
              </p:cNvSpPr>
              <p:nvPr/>
            </p:nvSpPr>
            <p:spPr bwMode="auto">
              <a:xfrm>
                <a:off x="5965" y="7647"/>
                <a:ext cx="952" cy="13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ctr" eaLnBrk="0" hangingPunct="0"/>
                <a:r>
                  <a:rPr lang="en-US" sz="1200" b="1" i="1">
                    <a:solidFill>
                      <a:srgbClr val="FFFFFF"/>
                    </a:solidFill>
                    <a:latin typeface="Arial Narrow" pitchFamily="34" charset="0"/>
                  </a:rPr>
                  <a:t>Remote</a:t>
                </a:r>
              </a:p>
              <a:p>
                <a:pPr algn="ctr" eaLnBrk="0" hangingPunct="0"/>
                <a:r>
                  <a:rPr lang="en-US" sz="1200" b="1" i="1">
                    <a:solidFill>
                      <a:srgbClr val="FFFFFF"/>
                    </a:solidFill>
                    <a:latin typeface="Arial Narrow" pitchFamily="34" charset="0"/>
                  </a:rPr>
                  <a:t>Equipment</a:t>
                </a:r>
              </a:p>
              <a:p>
                <a:pPr algn="ctr" eaLnBrk="0" hangingPunct="0"/>
                <a:r>
                  <a:rPr lang="en-US" sz="1200" b="1" i="1">
                    <a:solidFill>
                      <a:srgbClr val="FFFFFF"/>
                    </a:solidFill>
                    <a:latin typeface="Arial Narrow" pitchFamily="34" charset="0"/>
                  </a:rPr>
                  <a:t>Servicing</a:t>
                </a:r>
                <a:endParaRPr lang="en-US" sz="1200" b="1">
                  <a:solidFill>
                    <a:srgbClr val="FFFFFF"/>
                  </a:solidFill>
                  <a:latin typeface="Arial Narrow" pitchFamily="34" charset="0"/>
                </a:endParaRPr>
              </a:p>
              <a:p>
                <a:pPr algn="ctr" eaLnBrk="0" hangingPunct="0"/>
                <a:endParaRPr lang="en-US" sz="1200" b="1">
                  <a:latin typeface="Arial Narrow" pitchFamily="34" charset="0"/>
                </a:endParaRPr>
              </a:p>
              <a:p>
                <a:pPr algn="ctr" eaLnBrk="0" hangingPunct="0"/>
                <a:endParaRPr lang="en-US" sz="1200" b="1">
                  <a:latin typeface="Arial Narrow" pitchFamily="34" charset="0"/>
                </a:endParaRPr>
              </a:p>
              <a:p>
                <a:pPr algn="ctr" eaLnBrk="0" hangingPunct="0"/>
                <a:r>
                  <a:rPr lang="en-US" sz="1200" b="1">
                    <a:solidFill>
                      <a:srgbClr val="FFFFFF"/>
                    </a:solidFill>
                    <a:latin typeface="Arial Narrow" pitchFamily="34" charset="0"/>
                  </a:rPr>
                  <a:t>Service</a:t>
                </a:r>
              </a:p>
            </p:txBody>
          </p:sp>
        </p:grpSp>
        <p:sp>
          <p:nvSpPr>
            <p:cNvPr id="65" name="Text Box 30"/>
            <p:cNvSpPr txBox="1">
              <a:spLocks noChangeArrowheads="1"/>
            </p:cNvSpPr>
            <p:nvPr/>
          </p:nvSpPr>
          <p:spPr bwMode="auto">
            <a:xfrm>
              <a:off x="611560" y="3049686"/>
              <a:ext cx="933450" cy="9477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sz="1600" b="1" dirty="0">
                  <a:solidFill>
                    <a:srgbClr val="FFFFFF"/>
                  </a:solidFill>
                  <a:latin typeface="Arial Narrow" pitchFamily="34" charset="0"/>
                </a:rPr>
                <a:t>Support Activities</a:t>
              </a:r>
            </a:p>
            <a:p>
              <a:pPr>
                <a:spcBef>
                  <a:spcPct val="50000"/>
                </a:spcBef>
              </a:pPr>
              <a:endParaRPr lang="en-US" sz="1600" b="1" dirty="0"/>
            </a:p>
          </p:txBody>
        </p:sp>
        <p:sp>
          <p:nvSpPr>
            <p:cNvPr id="66" name="Text Box 31"/>
            <p:cNvSpPr txBox="1">
              <a:spLocks noChangeArrowheads="1"/>
            </p:cNvSpPr>
            <p:nvPr/>
          </p:nvSpPr>
          <p:spPr bwMode="auto">
            <a:xfrm>
              <a:off x="611560" y="4497486"/>
              <a:ext cx="1009650" cy="9477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sz="1600" b="1">
                  <a:solidFill>
                    <a:srgbClr val="FFFFFF"/>
                  </a:solidFill>
                  <a:latin typeface="Arial Narrow" pitchFamily="34" charset="0"/>
                </a:rPr>
                <a:t>Primary Activities</a:t>
              </a:r>
            </a:p>
            <a:p>
              <a:pPr>
                <a:spcBef>
                  <a:spcPct val="50000"/>
                </a:spcBef>
              </a:pPr>
              <a:endParaRPr lang="en-US" sz="1600" b="1"/>
            </a:p>
          </p:txBody>
        </p:sp>
      </p:grpSp>
      <p:sp>
        <p:nvSpPr>
          <p:cNvPr id="67" name="Rectangle 43"/>
          <p:cNvSpPr>
            <a:spLocks noChangeArrowheads="1"/>
          </p:cNvSpPr>
          <p:nvPr/>
        </p:nvSpPr>
        <p:spPr bwMode="auto">
          <a:xfrm>
            <a:off x="442913" y="6067425"/>
            <a:ext cx="7186612" cy="4540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sz="1200"/>
              <a:t>Included with permission of Michael E. Porter based on ideas in </a:t>
            </a:r>
            <a:r>
              <a:rPr lang="en-US" sz="1200" i="1"/>
              <a:t>Competitive Advantage</a:t>
            </a:r>
            <a:r>
              <a:rPr lang="en-US" sz="1200"/>
              <a:t>: </a:t>
            </a:r>
            <a:r>
              <a:rPr lang="en-US" sz="1200" i="1"/>
              <a:t>Creating and Sustaining </a:t>
            </a:r>
          </a:p>
          <a:p>
            <a:pPr eaLnBrk="0" hangingPunct="0"/>
            <a:r>
              <a:rPr lang="en-US" sz="1200" i="1"/>
              <a:t>Superior Performance, </a:t>
            </a:r>
            <a:r>
              <a:rPr lang="en-US" sz="1200"/>
              <a:t>copyright 1985 by Michael E. Porter.</a:t>
            </a:r>
          </a:p>
        </p:txBody>
      </p:sp>
    </p:spTree>
    <p:extLst>
      <p:ext uri="{BB962C8B-B14F-4D97-AF65-F5344CB8AC3E}">
        <p14:creationId xmlns="" xmlns:p14="http://schemas.microsoft.com/office/powerpoint/2010/main" val="874504726"/>
      </p:ext>
    </p:extLst>
  </p:cSld>
  <p:clrMapOvr>
    <a:masterClrMapping/>
  </p:clrMapOvr>
  <mc:AlternateContent xmlns:mc="http://schemas.openxmlformats.org/markup-compatibility/2006">
    <mc:Choice xmlns="" xmlns:p14="http://schemas.microsoft.com/office/powerpoint/2010/main" Requires="p14">
      <p:transition spd="med">
        <p14:rippl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80" name="Rectangle 8"/>
          <p:cNvSpPr>
            <a:spLocks noGrp="1" noChangeArrowheads="1"/>
          </p:cNvSpPr>
          <p:nvPr>
            <p:ph type="title"/>
          </p:nvPr>
        </p:nvSpPr>
        <p:spPr>
          <a:xfrm>
            <a:off x="473075" y="116632"/>
            <a:ext cx="8229600" cy="1143000"/>
          </a:xfrm>
        </p:spPr>
        <p:txBody>
          <a:bodyPr/>
          <a:lstStyle/>
          <a:p>
            <a:r>
              <a:rPr lang="id-ID" sz="3600" dirty="0" smtClean="0"/>
              <a:t>Primary Activities</a:t>
            </a:r>
            <a:endParaRPr lang="id-ID" sz="3600" dirty="0"/>
          </a:p>
        </p:txBody>
      </p:sp>
      <p:sp>
        <p:nvSpPr>
          <p:cNvPr id="23" name="Text Box 7"/>
          <p:cNvSpPr txBox="1">
            <a:spLocks noChangeArrowheads="1"/>
          </p:cNvSpPr>
          <p:nvPr/>
        </p:nvSpPr>
        <p:spPr bwMode="auto">
          <a:xfrm>
            <a:off x="3850656" y="6308725"/>
            <a:ext cx="1225400" cy="3385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id-ID" altLang="zh-CN" sz="1600" dirty="0" smtClean="0"/>
              <a:t>RNL - 2014</a:t>
            </a:r>
            <a:endParaRPr lang="en-US" altLang="zh-CN" dirty="0"/>
          </a:p>
        </p:txBody>
      </p:sp>
      <p:sp>
        <p:nvSpPr>
          <p:cNvPr id="24" name="Slide Number Placeholder 1"/>
          <p:cNvSpPr>
            <a:spLocks noGrp="1"/>
          </p:cNvSpPr>
          <p:nvPr>
            <p:ph type="sldNum" sz="quarter" idx="12"/>
          </p:nvPr>
        </p:nvSpPr>
        <p:spPr>
          <a:xfrm>
            <a:off x="6553200" y="6245225"/>
            <a:ext cx="2133600" cy="476250"/>
          </a:xfrm>
        </p:spPr>
        <p:txBody>
          <a:bodyPr/>
          <a:lstStyle/>
          <a:p>
            <a:fld id="{C60A85BB-657F-4728-980C-ABC74281CB90}" type="slidenum">
              <a:rPr lang="en-US" altLang="zh-CN" smtClean="0"/>
              <a:pPr/>
              <a:t>11</a:t>
            </a:fld>
            <a:endParaRPr lang="en-US" altLang="zh-CN"/>
          </a:p>
        </p:txBody>
      </p:sp>
      <p:sp>
        <p:nvSpPr>
          <p:cNvPr id="35" name="Rectangle 3"/>
          <p:cNvSpPr txBox="1">
            <a:spLocks noChangeArrowheads="1"/>
          </p:cNvSpPr>
          <p:nvPr/>
        </p:nvSpPr>
        <p:spPr bwMode="auto">
          <a:xfrm>
            <a:off x="323528" y="1196752"/>
            <a:ext cx="8424936" cy="496855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143000" indent="-228600" algn="l" rtl="0" eaLnBrk="1" fontAlgn="base" hangingPunct="1">
              <a:spcBef>
                <a:spcPct val="20000"/>
              </a:spcBef>
              <a:spcAft>
                <a:spcPct val="0"/>
              </a:spcAft>
              <a:buChar char="•"/>
              <a:defRPr sz="24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a:lstStyle>
          <a:p>
            <a:pPr algn="just"/>
            <a:r>
              <a:rPr lang="en-US" sz="2400" dirty="0" smtClean="0">
                <a:cs typeface="Arial" charset="0"/>
              </a:rPr>
              <a:t>Inbound logistics - activities associated with receiving, storing, and disseminating inputs to the products or services</a:t>
            </a:r>
            <a:endParaRPr lang="en-US" sz="2400" dirty="0" smtClean="0">
              <a:cs typeface="Times New Roman" pitchFamily="18" charset="0"/>
            </a:endParaRPr>
          </a:p>
          <a:p>
            <a:pPr algn="just"/>
            <a:r>
              <a:rPr lang="en-US" sz="2400" dirty="0" smtClean="0">
                <a:cs typeface="Arial" charset="0"/>
              </a:rPr>
              <a:t>Operations- activities associated with transforming inputs into the final products or services</a:t>
            </a:r>
            <a:endParaRPr lang="en-US" sz="2400" dirty="0" smtClean="0">
              <a:cs typeface="Times New Roman" pitchFamily="18" charset="0"/>
            </a:endParaRPr>
          </a:p>
          <a:p>
            <a:pPr algn="just"/>
            <a:r>
              <a:rPr lang="en-US" sz="2400" dirty="0" smtClean="0">
                <a:cs typeface="Arial" charset="0"/>
              </a:rPr>
              <a:t>Outbound logistics - activities associated with collecting, storing, and physically distributing the products or services</a:t>
            </a:r>
            <a:endParaRPr lang="en-US" sz="2400" dirty="0" smtClean="0">
              <a:cs typeface="Times New Roman" pitchFamily="18" charset="0"/>
            </a:endParaRPr>
          </a:p>
          <a:p>
            <a:pPr algn="just"/>
            <a:r>
              <a:rPr lang="en-US" sz="2400" dirty="0" smtClean="0">
                <a:cs typeface="Arial" charset="0"/>
              </a:rPr>
              <a:t>Marketing and sales - activities associated with providing a means by which customers can buy produce and the means for inducing them to buy</a:t>
            </a:r>
          </a:p>
          <a:p>
            <a:pPr algn="just"/>
            <a:r>
              <a:rPr lang="en-US" sz="2400" dirty="0" smtClean="0">
                <a:cs typeface="Times New Roman" pitchFamily="18" charset="0"/>
              </a:rPr>
              <a:t>Service - activities associated with providing service to enhance or maintain the value of the products or services</a:t>
            </a:r>
            <a:r>
              <a:rPr lang="en-US" sz="2400" dirty="0" smtClean="0"/>
              <a:t> </a:t>
            </a:r>
          </a:p>
        </p:txBody>
      </p:sp>
    </p:spTree>
    <p:extLst>
      <p:ext uri="{BB962C8B-B14F-4D97-AF65-F5344CB8AC3E}">
        <p14:creationId xmlns="" xmlns:p14="http://schemas.microsoft.com/office/powerpoint/2010/main" val="2012706344"/>
      </p:ext>
    </p:extLst>
  </p:cSld>
  <p:clrMapOvr>
    <a:masterClrMapping/>
  </p:clrMapOvr>
  <mc:AlternateContent xmlns:mc="http://schemas.openxmlformats.org/markup-compatibility/2006">
    <mc:Choice xmlns="" xmlns:p14="http://schemas.microsoft.com/office/powerpoint/2010/main" Requires="p14">
      <p:transition spd="med">
        <p14:rippl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80" name="Rectangle 8"/>
          <p:cNvSpPr>
            <a:spLocks noGrp="1" noChangeArrowheads="1"/>
          </p:cNvSpPr>
          <p:nvPr>
            <p:ph type="title"/>
          </p:nvPr>
        </p:nvSpPr>
        <p:spPr>
          <a:xfrm>
            <a:off x="473075" y="116632"/>
            <a:ext cx="8229600" cy="1143000"/>
          </a:xfrm>
        </p:spPr>
        <p:txBody>
          <a:bodyPr/>
          <a:lstStyle/>
          <a:p>
            <a:r>
              <a:rPr lang="id-ID" sz="3600" dirty="0" smtClean="0"/>
              <a:t>Support Activities</a:t>
            </a:r>
            <a:endParaRPr lang="id-ID" sz="3600" dirty="0"/>
          </a:p>
        </p:txBody>
      </p:sp>
      <p:sp>
        <p:nvSpPr>
          <p:cNvPr id="23" name="Text Box 7"/>
          <p:cNvSpPr txBox="1">
            <a:spLocks noChangeArrowheads="1"/>
          </p:cNvSpPr>
          <p:nvPr/>
        </p:nvSpPr>
        <p:spPr bwMode="auto">
          <a:xfrm>
            <a:off x="3850656" y="6308725"/>
            <a:ext cx="1225400" cy="3385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id-ID" altLang="zh-CN" sz="1600" dirty="0" smtClean="0"/>
              <a:t>RNL - 2014</a:t>
            </a:r>
            <a:endParaRPr lang="en-US" altLang="zh-CN" dirty="0"/>
          </a:p>
        </p:txBody>
      </p:sp>
      <p:sp>
        <p:nvSpPr>
          <p:cNvPr id="24" name="Slide Number Placeholder 1"/>
          <p:cNvSpPr>
            <a:spLocks noGrp="1"/>
          </p:cNvSpPr>
          <p:nvPr>
            <p:ph type="sldNum" sz="quarter" idx="12"/>
          </p:nvPr>
        </p:nvSpPr>
        <p:spPr>
          <a:xfrm>
            <a:off x="6553200" y="6245225"/>
            <a:ext cx="2133600" cy="476250"/>
          </a:xfrm>
        </p:spPr>
        <p:txBody>
          <a:bodyPr/>
          <a:lstStyle/>
          <a:p>
            <a:fld id="{C60A85BB-657F-4728-980C-ABC74281CB90}" type="slidenum">
              <a:rPr lang="en-US" altLang="zh-CN" smtClean="0"/>
              <a:pPr/>
              <a:t>12</a:t>
            </a:fld>
            <a:endParaRPr lang="en-US" altLang="zh-CN"/>
          </a:p>
        </p:txBody>
      </p:sp>
      <p:sp>
        <p:nvSpPr>
          <p:cNvPr id="6" name="Rectangle 1027"/>
          <p:cNvSpPr txBox="1">
            <a:spLocks noChangeArrowheads="1"/>
          </p:cNvSpPr>
          <p:nvPr/>
        </p:nvSpPr>
        <p:spPr bwMode="auto">
          <a:xfrm>
            <a:off x="539552" y="1295400"/>
            <a:ext cx="8071048" cy="486990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143000" indent="-228600" algn="l" rtl="0" eaLnBrk="1" fontAlgn="base" hangingPunct="1">
              <a:spcBef>
                <a:spcPct val="20000"/>
              </a:spcBef>
              <a:spcAft>
                <a:spcPct val="0"/>
              </a:spcAft>
              <a:buChar char="•"/>
              <a:defRPr sz="24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a:lstStyle>
          <a:p>
            <a:pPr algn="just"/>
            <a:r>
              <a:rPr lang="en-US" sz="2400" dirty="0" smtClean="0">
                <a:cs typeface="Arial" charset="0"/>
              </a:rPr>
              <a:t>Procurement - the function of purchasing inputs to firms value chain</a:t>
            </a:r>
            <a:endParaRPr lang="en-US" sz="2400" dirty="0" smtClean="0">
              <a:cs typeface="Times New Roman" pitchFamily="18" charset="0"/>
            </a:endParaRPr>
          </a:p>
          <a:p>
            <a:pPr algn="just"/>
            <a:r>
              <a:rPr lang="en-US" sz="2400" dirty="0" smtClean="0">
                <a:cs typeface="Arial" charset="0"/>
              </a:rPr>
              <a:t>Technology Development - the know-how, procedures, or technology embedded in processes that are intended to improve the product, services, and/or process</a:t>
            </a:r>
            <a:endParaRPr lang="en-US" sz="2400" dirty="0" smtClean="0">
              <a:cs typeface="Times New Roman" pitchFamily="18" charset="0"/>
            </a:endParaRPr>
          </a:p>
          <a:p>
            <a:pPr algn="just"/>
            <a:r>
              <a:rPr lang="en-US" sz="2400" dirty="0" smtClean="0">
                <a:cs typeface="Arial" charset="0"/>
              </a:rPr>
              <a:t>Human Resource Management - activities involved in recruiting, hiring, training, developing, and compensating all types of personnel</a:t>
            </a:r>
            <a:endParaRPr lang="en-US" sz="2400" dirty="0" smtClean="0">
              <a:cs typeface="Times New Roman" pitchFamily="18" charset="0"/>
            </a:endParaRPr>
          </a:p>
          <a:p>
            <a:pPr algn="just"/>
            <a:r>
              <a:rPr lang="en-US" sz="2400" dirty="0" smtClean="0">
                <a:cs typeface="Arial" charset="0"/>
              </a:rPr>
              <a:t>Firm Infrastructure - activities that support the entire value chain (e.g. general management, planning, finance, accounting, legal, government affairs, quality management, etc.)</a:t>
            </a:r>
            <a:endParaRPr lang="en-US" sz="2400" dirty="0" smtClean="0">
              <a:cs typeface="Times New Roman" pitchFamily="18" charset="0"/>
            </a:endParaRPr>
          </a:p>
          <a:p>
            <a:pPr algn="just"/>
            <a:endParaRPr lang="en-US" sz="2400" dirty="0" smtClean="0"/>
          </a:p>
        </p:txBody>
      </p:sp>
    </p:spTree>
    <p:extLst>
      <p:ext uri="{BB962C8B-B14F-4D97-AF65-F5344CB8AC3E}">
        <p14:creationId xmlns="" xmlns:p14="http://schemas.microsoft.com/office/powerpoint/2010/main" val="2645196672"/>
      </p:ext>
    </p:extLst>
  </p:cSld>
  <p:clrMapOvr>
    <a:masterClrMapping/>
  </p:clrMapOvr>
  <mc:AlternateContent xmlns:mc="http://schemas.openxmlformats.org/markup-compatibility/2006">
    <mc:Choice xmlns="" xmlns:p14="http://schemas.microsoft.com/office/powerpoint/2010/main" Requires="p14">
      <p:transition spd="med">
        <p14:rippl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80" name="Rectangle 8"/>
          <p:cNvSpPr>
            <a:spLocks noGrp="1" noChangeArrowheads="1"/>
          </p:cNvSpPr>
          <p:nvPr>
            <p:ph type="title"/>
          </p:nvPr>
        </p:nvSpPr>
        <p:spPr>
          <a:xfrm>
            <a:off x="473075" y="116632"/>
            <a:ext cx="8229600" cy="1143000"/>
          </a:xfrm>
        </p:spPr>
        <p:txBody>
          <a:bodyPr/>
          <a:lstStyle/>
          <a:p>
            <a:r>
              <a:rPr lang="en-US" sz="3600" dirty="0"/>
              <a:t>Porter Value Chain</a:t>
            </a:r>
            <a:endParaRPr lang="id-ID" sz="3600" dirty="0"/>
          </a:p>
        </p:txBody>
      </p:sp>
      <p:sp>
        <p:nvSpPr>
          <p:cNvPr id="23" name="Text Box 7"/>
          <p:cNvSpPr txBox="1">
            <a:spLocks noChangeArrowheads="1"/>
          </p:cNvSpPr>
          <p:nvPr/>
        </p:nvSpPr>
        <p:spPr bwMode="auto">
          <a:xfrm>
            <a:off x="3850656" y="6308725"/>
            <a:ext cx="1225400" cy="3385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id-ID" altLang="zh-CN" sz="1600" dirty="0" smtClean="0"/>
              <a:t>RNL - 2014</a:t>
            </a:r>
            <a:endParaRPr lang="en-US" altLang="zh-CN" dirty="0"/>
          </a:p>
        </p:txBody>
      </p:sp>
      <p:sp>
        <p:nvSpPr>
          <p:cNvPr id="24" name="Slide Number Placeholder 1"/>
          <p:cNvSpPr>
            <a:spLocks noGrp="1"/>
          </p:cNvSpPr>
          <p:nvPr>
            <p:ph type="sldNum" sz="quarter" idx="12"/>
          </p:nvPr>
        </p:nvSpPr>
        <p:spPr>
          <a:xfrm>
            <a:off x="6553200" y="6245225"/>
            <a:ext cx="2133600" cy="476250"/>
          </a:xfrm>
        </p:spPr>
        <p:txBody>
          <a:bodyPr/>
          <a:lstStyle/>
          <a:p>
            <a:fld id="{C60A85BB-657F-4728-980C-ABC74281CB90}" type="slidenum">
              <a:rPr lang="en-US" altLang="zh-CN" smtClean="0"/>
              <a:pPr/>
              <a:t>13</a:t>
            </a:fld>
            <a:endParaRPr lang="en-US" altLang="zh-CN"/>
          </a:p>
        </p:txBody>
      </p:sp>
      <p:sp>
        <p:nvSpPr>
          <p:cNvPr id="7" name="Text Box 3"/>
          <p:cNvSpPr txBox="1">
            <a:spLocks noChangeArrowheads="1"/>
          </p:cNvSpPr>
          <p:nvPr/>
        </p:nvSpPr>
        <p:spPr bwMode="auto">
          <a:xfrm>
            <a:off x="1279525" y="2022475"/>
            <a:ext cx="18415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endParaRPr lang="id-ID"/>
          </a:p>
        </p:txBody>
      </p:sp>
      <p:sp>
        <p:nvSpPr>
          <p:cNvPr id="8" name="AutoShape 4"/>
          <p:cNvSpPr>
            <a:spLocks noChangeArrowheads="1"/>
          </p:cNvSpPr>
          <p:nvPr/>
        </p:nvSpPr>
        <p:spPr bwMode="auto">
          <a:xfrm>
            <a:off x="7391400" y="3124200"/>
            <a:ext cx="1752600" cy="1371600"/>
          </a:xfrm>
          <a:prstGeom prst="homePlate">
            <a:avLst>
              <a:gd name="adj" fmla="val 31944"/>
            </a:avLst>
          </a:prstGeom>
          <a:solidFill>
            <a:schemeClr val="accent1"/>
          </a:solidFill>
          <a:ln w="12700" cap="sq">
            <a:solidFill>
              <a:schemeClr val="tx1"/>
            </a:solidFill>
            <a:miter lim="800000"/>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sz="2000"/>
              <a:t>           Service</a:t>
            </a:r>
          </a:p>
        </p:txBody>
      </p:sp>
      <p:sp>
        <p:nvSpPr>
          <p:cNvPr id="9" name="AutoShape 5"/>
          <p:cNvSpPr>
            <a:spLocks noChangeArrowheads="1"/>
          </p:cNvSpPr>
          <p:nvPr/>
        </p:nvSpPr>
        <p:spPr bwMode="auto">
          <a:xfrm>
            <a:off x="5943600" y="3124200"/>
            <a:ext cx="2057400" cy="1371600"/>
          </a:xfrm>
          <a:prstGeom prst="homePlate">
            <a:avLst>
              <a:gd name="adj" fmla="val 37500"/>
            </a:avLst>
          </a:prstGeom>
          <a:solidFill>
            <a:schemeClr val="accent1"/>
          </a:solidFill>
          <a:ln w="12700" cap="sq">
            <a:solidFill>
              <a:schemeClr val="tx1"/>
            </a:solidFill>
            <a:miter lim="800000"/>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sz="2000"/>
              <a:t>   Sales</a:t>
            </a:r>
          </a:p>
          <a:p>
            <a:pPr algn="ctr" eaLnBrk="0" hangingPunct="0"/>
            <a:r>
              <a:rPr lang="en-US" sz="2000"/>
              <a:t>    and</a:t>
            </a:r>
          </a:p>
          <a:p>
            <a:pPr algn="ctr" eaLnBrk="0" hangingPunct="0"/>
            <a:r>
              <a:rPr lang="en-US" sz="2000"/>
              <a:t>     Distribution</a:t>
            </a:r>
          </a:p>
        </p:txBody>
      </p:sp>
      <p:sp>
        <p:nvSpPr>
          <p:cNvPr id="10" name="AutoShape 6"/>
          <p:cNvSpPr>
            <a:spLocks noChangeArrowheads="1"/>
          </p:cNvSpPr>
          <p:nvPr/>
        </p:nvSpPr>
        <p:spPr bwMode="auto">
          <a:xfrm>
            <a:off x="4495800" y="3124200"/>
            <a:ext cx="2057400" cy="1371600"/>
          </a:xfrm>
          <a:prstGeom prst="homePlate">
            <a:avLst>
              <a:gd name="adj" fmla="val 37500"/>
            </a:avLst>
          </a:prstGeom>
          <a:solidFill>
            <a:schemeClr val="accent1"/>
          </a:solidFill>
          <a:ln w="12700" cap="sq">
            <a:solidFill>
              <a:schemeClr val="tx1"/>
            </a:solidFill>
            <a:miter lim="800000"/>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sz="2000"/>
              <a:t>             Marketing</a:t>
            </a:r>
          </a:p>
        </p:txBody>
      </p:sp>
      <p:sp>
        <p:nvSpPr>
          <p:cNvPr id="11" name="AutoShape 7"/>
          <p:cNvSpPr>
            <a:spLocks noChangeArrowheads="1"/>
          </p:cNvSpPr>
          <p:nvPr/>
        </p:nvSpPr>
        <p:spPr bwMode="auto">
          <a:xfrm>
            <a:off x="2819400" y="3124200"/>
            <a:ext cx="2438400" cy="1371600"/>
          </a:xfrm>
          <a:prstGeom prst="homePlate">
            <a:avLst>
              <a:gd name="adj" fmla="val 44444"/>
            </a:avLst>
          </a:prstGeom>
          <a:solidFill>
            <a:schemeClr val="accent1"/>
          </a:solidFill>
          <a:ln w="12700" cap="sq">
            <a:solidFill>
              <a:schemeClr val="tx1"/>
            </a:solidFill>
            <a:miter lim="800000"/>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sz="1800"/>
              <a:t>      </a:t>
            </a:r>
            <a:r>
              <a:rPr lang="en-US" sz="2000"/>
              <a:t>Production</a:t>
            </a:r>
          </a:p>
          <a:p>
            <a:pPr algn="ctr" eaLnBrk="0" hangingPunct="0"/>
            <a:r>
              <a:rPr lang="en-US" sz="2000"/>
              <a:t>        and  </a:t>
            </a:r>
          </a:p>
          <a:p>
            <a:pPr algn="ctr" eaLnBrk="0" hangingPunct="0"/>
            <a:r>
              <a:rPr lang="en-US" sz="2000"/>
              <a:t>      Manufacturing</a:t>
            </a:r>
            <a:endParaRPr lang="en-US"/>
          </a:p>
        </p:txBody>
      </p:sp>
      <p:sp>
        <p:nvSpPr>
          <p:cNvPr id="12" name="AutoShape 8"/>
          <p:cNvSpPr>
            <a:spLocks noChangeArrowheads="1"/>
          </p:cNvSpPr>
          <p:nvPr/>
        </p:nvSpPr>
        <p:spPr bwMode="auto">
          <a:xfrm>
            <a:off x="1600200" y="3124200"/>
            <a:ext cx="1828800" cy="1371600"/>
          </a:xfrm>
          <a:prstGeom prst="homePlate">
            <a:avLst>
              <a:gd name="adj" fmla="val 33333"/>
            </a:avLst>
          </a:prstGeom>
          <a:solidFill>
            <a:schemeClr val="accent1"/>
          </a:solidFill>
          <a:ln w="12700" cap="sq">
            <a:solidFill>
              <a:schemeClr val="tx1"/>
            </a:solidFill>
            <a:miter lim="800000"/>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sz="2000"/>
              <a:t>            Engineering   </a:t>
            </a:r>
          </a:p>
        </p:txBody>
      </p:sp>
      <p:sp>
        <p:nvSpPr>
          <p:cNvPr id="13" name="Text Box 9"/>
          <p:cNvSpPr txBox="1">
            <a:spLocks noChangeArrowheads="1"/>
          </p:cNvSpPr>
          <p:nvPr/>
        </p:nvSpPr>
        <p:spPr bwMode="auto">
          <a:xfrm>
            <a:off x="1600200" y="2057400"/>
            <a:ext cx="5943600" cy="501650"/>
          </a:xfrm>
          <a:prstGeom prst="rect">
            <a:avLst/>
          </a:prstGeom>
          <a:noFill/>
          <a:ln w="12700" cap="sq">
            <a:solidFill>
              <a:schemeClr val="tx1"/>
            </a:solidFill>
            <a:miter lim="800000"/>
            <a:headEnd type="none" w="sm" len="sm"/>
            <a:tailEnd type="none" w="sm" len="sm"/>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2600" b="1"/>
              <a:t>Manufacturing Industry Value Chain</a:t>
            </a:r>
          </a:p>
        </p:txBody>
      </p:sp>
      <p:sp>
        <p:nvSpPr>
          <p:cNvPr id="14" name="AutoShape 10"/>
          <p:cNvSpPr>
            <a:spLocks noChangeArrowheads="1"/>
          </p:cNvSpPr>
          <p:nvPr/>
        </p:nvSpPr>
        <p:spPr bwMode="auto">
          <a:xfrm>
            <a:off x="228600" y="3124200"/>
            <a:ext cx="1828800" cy="1371600"/>
          </a:xfrm>
          <a:prstGeom prst="homePlate">
            <a:avLst>
              <a:gd name="adj" fmla="val 33333"/>
            </a:avLst>
          </a:prstGeom>
          <a:solidFill>
            <a:schemeClr val="accent1"/>
          </a:solidFill>
          <a:ln w="12700" cap="sq">
            <a:solidFill>
              <a:schemeClr val="tx1"/>
            </a:solidFill>
            <a:miter lim="800000"/>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sz="2000"/>
              <a:t>Research </a:t>
            </a:r>
          </a:p>
          <a:p>
            <a:pPr algn="ctr" eaLnBrk="0" hangingPunct="0"/>
            <a:r>
              <a:rPr lang="en-US" sz="2000"/>
              <a:t>and  </a:t>
            </a:r>
          </a:p>
          <a:p>
            <a:pPr algn="ctr" eaLnBrk="0" hangingPunct="0"/>
            <a:r>
              <a:rPr lang="en-US" sz="2000"/>
              <a:t>Development</a:t>
            </a:r>
            <a:endParaRPr lang="en-US"/>
          </a:p>
        </p:txBody>
      </p:sp>
    </p:spTree>
    <p:extLst>
      <p:ext uri="{BB962C8B-B14F-4D97-AF65-F5344CB8AC3E}">
        <p14:creationId xmlns="" xmlns:p14="http://schemas.microsoft.com/office/powerpoint/2010/main" val="429165518"/>
      </p:ext>
    </p:extLst>
  </p:cSld>
  <p:clrMapOvr>
    <a:masterClrMapping/>
  </p:clrMapOvr>
  <mc:AlternateContent xmlns:mc="http://schemas.openxmlformats.org/markup-compatibility/2006">
    <mc:Choice xmlns="" xmlns:p14="http://schemas.microsoft.com/office/powerpoint/2010/main" Requires="p14">
      <p:transition spd="med">
        <p14:rippl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80" name="Rectangle 8"/>
          <p:cNvSpPr>
            <a:spLocks noGrp="1" noChangeArrowheads="1"/>
          </p:cNvSpPr>
          <p:nvPr>
            <p:ph type="title"/>
          </p:nvPr>
        </p:nvSpPr>
        <p:spPr>
          <a:xfrm>
            <a:off x="473075" y="116632"/>
            <a:ext cx="8229600" cy="1143000"/>
          </a:xfrm>
        </p:spPr>
        <p:txBody>
          <a:bodyPr/>
          <a:lstStyle/>
          <a:p>
            <a:r>
              <a:rPr lang="en-US" sz="3600" dirty="0"/>
              <a:t>Retail Industry Value Chain</a:t>
            </a:r>
            <a:endParaRPr lang="id-ID" sz="3600" dirty="0"/>
          </a:p>
        </p:txBody>
      </p:sp>
      <p:sp>
        <p:nvSpPr>
          <p:cNvPr id="23" name="Text Box 7"/>
          <p:cNvSpPr txBox="1">
            <a:spLocks noChangeArrowheads="1"/>
          </p:cNvSpPr>
          <p:nvPr/>
        </p:nvSpPr>
        <p:spPr bwMode="auto">
          <a:xfrm>
            <a:off x="3850656" y="6308725"/>
            <a:ext cx="1225400" cy="3385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id-ID" altLang="zh-CN" sz="1600" dirty="0" smtClean="0"/>
              <a:t>RNL - 2014</a:t>
            </a:r>
            <a:endParaRPr lang="en-US" altLang="zh-CN" dirty="0"/>
          </a:p>
        </p:txBody>
      </p:sp>
      <p:sp>
        <p:nvSpPr>
          <p:cNvPr id="24" name="Slide Number Placeholder 1"/>
          <p:cNvSpPr>
            <a:spLocks noGrp="1"/>
          </p:cNvSpPr>
          <p:nvPr>
            <p:ph type="sldNum" sz="quarter" idx="12"/>
          </p:nvPr>
        </p:nvSpPr>
        <p:spPr>
          <a:xfrm>
            <a:off x="6553200" y="6245225"/>
            <a:ext cx="2133600" cy="476250"/>
          </a:xfrm>
        </p:spPr>
        <p:txBody>
          <a:bodyPr/>
          <a:lstStyle/>
          <a:p>
            <a:fld id="{C60A85BB-657F-4728-980C-ABC74281CB90}" type="slidenum">
              <a:rPr lang="en-US" altLang="zh-CN" smtClean="0"/>
              <a:pPr/>
              <a:t>14</a:t>
            </a:fld>
            <a:endParaRPr lang="en-US" altLang="zh-CN"/>
          </a:p>
        </p:txBody>
      </p:sp>
      <p:sp>
        <p:nvSpPr>
          <p:cNvPr id="7" name="Text Box 3"/>
          <p:cNvSpPr txBox="1">
            <a:spLocks noChangeArrowheads="1"/>
          </p:cNvSpPr>
          <p:nvPr/>
        </p:nvSpPr>
        <p:spPr bwMode="auto">
          <a:xfrm>
            <a:off x="1279525" y="2022475"/>
            <a:ext cx="18415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endParaRPr lang="id-ID"/>
          </a:p>
        </p:txBody>
      </p:sp>
      <p:sp>
        <p:nvSpPr>
          <p:cNvPr id="15" name="AutoShape 3"/>
          <p:cNvSpPr>
            <a:spLocks noChangeArrowheads="1"/>
          </p:cNvSpPr>
          <p:nvPr/>
        </p:nvSpPr>
        <p:spPr bwMode="auto">
          <a:xfrm>
            <a:off x="7162800" y="2971800"/>
            <a:ext cx="1981200" cy="1600200"/>
          </a:xfrm>
          <a:prstGeom prst="homePlate">
            <a:avLst>
              <a:gd name="adj" fmla="val 30952"/>
            </a:avLst>
          </a:prstGeom>
          <a:solidFill>
            <a:schemeClr val="accent1"/>
          </a:solidFill>
          <a:ln w="12700" cap="sq">
            <a:solidFill>
              <a:schemeClr val="tx1"/>
            </a:solidFill>
            <a:miter lim="800000"/>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a:t>      Marketing</a:t>
            </a:r>
          </a:p>
          <a:p>
            <a:pPr algn="ctr" eaLnBrk="0" hangingPunct="0"/>
            <a:r>
              <a:rPr lang="en-US"/>
              <a:t>  and</a:t>
            </a:r>
          </a:p>
          <a:p>
            <a:pPr algn="ctr" eaLnBrk="0" hangingPunct="0"/>
            <a:r>
              <a:rPr lang="en-US"/>
              <a:t>   Selling</a:t>
            </a:r>
          </a:p>
        </p:txBody>
      </p:sp>
      <p:sp>
        <p:nvSpPr>
          <p:cNvPr id="16" name="AutoShape 4"/>
          <p:cNvSpPr>
            <a:spLocks noChangeArrowheads="1"/>
          </p:cNvSpPr>
          <p:nvPr/>
        </p:nvSpPr>
        <p:spPr bwMode="auto">
          <a:xfrm>
            <a:off x="5562600" y="2971800"/>
            <a:ext cx="2133600" cy="1600200"/>
          </a:xfrm>
          <a:prstGeom prst="homePlate">
            <a:avLst>
              <a:gd name="adj" fmla="val 33333"/>
            </a:avLst>
          </a:prstGeom>
          <a:solidFill>
            <a:schemeClr val="accent1"/>
          </a:solidFill>
          <a:ln w="12700" cap="sq">
            <a:solidFill>
              <a:schemeClr val="tx1"/>
            </a:solidFill>
            <a:miter lim="800000"/>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a:t>           Operating </a:t>
            </a:r>
          </a:p>
          <a:p>
            <a:pPr algn="ctr" eaLnBrk="0" hangingPunct="0"/>
            <a:r>
              <a:rPr lang="en-US"/>
              <a:t>          Stores</a:t>
            </a:r>
          </a:p>
        </p:txBody>
      </p:sp>
      <p:sp>
        <p:nvSpPr>
          <p:cNvPr id="17" name="AutoShape 5"/>
          <p:cNvSpPr>
            <a:spLocks noChangeArrowheads="1"/>
          </p:cNvSpPr>
          <p:nvPr/>
        </p:nvSpPr>
        <p:spPr bwMode="auto">
          <a:xfrm>
            <a:off x="4038600" y="2971800"/>
            <a:ext cx="2286000" cy="1600200"/>
          </a:xfrm>
          <a:prstGeom prst="homePlate">
            <a:avLst>
              <a:gd name="adj" fmla="val 35714"/>
            </a:avLst>
          </a:prstGeom>
          <a:solidFill>
            <a:schemeClr val="accent1"/>
          </a:solidFill>
          <a:ln w="12700" cap="sq">
            <a:solidFill>
              <a:schemeClr val="tx1"/>
            </a:solidFill>
            <a:miter lim="800000"/>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a:t>        Distributing</a:t>
            </a:r>
          </a:p>
          <a:p>
            <a:pPr algn="ctr" eaLnBrk="0" hangingPunct="0"/>
            <a:r>
              <a:rPr lang="en-US"/>
              <a:t>      Inventory</a:t>
            </a:r>
          </a:p>
        </p:txBody>
      </p:sp>
      <p:sp>
        <p:nvSpPr>
          <p:cNvPr id="18" name="AutoShape 6"/>
          <p:cNvSpPr>
            <a:spLocks noChangeArrowheads="1"/>
          </p:cNvSpPr>
          <p:nvPr/>
        </p:nvSpPr>
        <p:spPr bwMode="auto">
          <a:xfrm>
            <a:off x="2438400" y="2971800"/>
            <a:ext cx="2133600" cy="1600200"/>
          </a:xfrm>
          <a:prstGeom prst="homePlate">
            <a:avLst>
              <a:gd name="adj" fmla="val 33333"/>
            </a:avLst>
          </a:prstGeom>
          <a:solidFill>
            <a:schemeClr val="accent1"/>
          </a:solidFill>
          <a:ln w="12700" cap="sq">
            <a:solidFill>
              <a:schemeClr val="tx1"/>
            </a:solidFill>
            <a:miter lim="800000"/>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sz="2000"/>
              <a:t>       </a:t>
            </a:r>
            <a:r>
              <a:rPr lang="en-US"/>
              <a:t>Managing</a:t>
            </a:r>
          </a:p>
          <a:p>
            <a:pPr algn="ctr" eaLnBrk="0" hangingPunct="0"/>
            <a:r>
              <a:rPr lang="en-US"/>
              <a:t>      Inventory</a:t>
            </a:r>
          </a:p>
        </p:txBody>
      </p:sp>
      <p:sp>
        <p:nvSpPr>
          <p:cNvPr id="19" name="AutoShape 7"/>
          <p:cNvSpPr>
            <a:spLocks noChangeArrowheads="1"/>
          </p:cNvSpPr>
          <p:nvPr/>
        </p:nvSpPr>
        <p:spPr bwMode="auto">
          <a:xfrm>
            <a:off x="1371600" y="2971800"/>
            <a:ext cx="1600200" cy="1600200"/>
          </a:xfrm>
          <a:prstGeom prst="homePlate">
            <a:avLst>
              <a:gd name="adj" fmla="val 25000"/>
            </a:avLst>
          </a:prstGeom>
          <a:solidFill>
            <a:schemeClr val="accent1"/>
          </a:solidFill>
          <a:ln w="12700" cap="sq">
            <a:solidFill>
              <a:schemeClr val="tx1"/>
            </a:solidFill>
            <a:miter lim="800000"/>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sz="2000"/>
              <a:t>           </a:t>
            </a:r>
            <a:r>
              <a:rPr lang="en-US"/>
              <a:t>Buying</a:t>
            </a:r>
          </a:p>
        </p:txBody>
      </p:sp>
      <p:sp>
        <p:nvSpPr>
          <p:cNvPr id="20" name="AutoShape 9"/>
          <p:cNvSpPr>
            <a:spLocks noChangeArrowheads="1"/>
          </p:cNvSpPr>
          <p:nvPr/>
        </p:nvSpPr>
        <p:spPr bwMode="auto">
          <a:xfrm>
            <a:off x="228600" y="2971800"/>
            <a:ext cx="1676400" cy="1600200"/>
          </a:xfrm>
          <a:prstGeom prst="homePlate">
            <a:avLst>
              <a:gd name="adj" fmla="val 26190"/>
            </a:avLst>
          </a:prstGeom>
          <a:solidFill>
            <a:schemeClr val="accent1"/>
          </a:solidFill>
          <a:ln w="12700" cap="sq">
            <a:solidFill>
              <a:schemeClr val="tx1"/>
            </a:solidFill>
            <a:miter lim="800000"/>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a:t>Partnering</a:t>
            </a:r>
          </a:p>
          <a:p>
            <a:pPr algn="ctr" eaLnBrk="0" hangingPunct="0"/>
            <a:r>
              <a:rPr lang="en-US"/>
              <a:t>with</a:t>
            </a:r>
          </a:p>
          <a:p>
            <a:pPr algn="ctr" eaLnBrk="0" hangingPunct="0"/>
            <a:r>
              <a:rPr lang="en-US"/>
              <a:t>Vendor</a:t>
            </a:r>
          </a:p>
        </p:txBody>
      </p:sp>
    </p:spTree>
    <p:extLst>
      <p:ext uri="{BB962C8B-B14F-4D97-AF65-F5344CB8AC3E}">
        <p14:creationId xmlns="" xmlns:p14="http://schemas.microsoft.com/office/powerpoint/2010/main" val="539642667"/>
      </p:ext>
    </p:extLst>
  </p:cSld>
  <p:clrMapOvr>
    <a:masterClrMapping/>
  </p:clrMapOvr>
  <mc:AlternateContent xmlns:mc="http://schemas.openxmlformats.org/markup-compatibility/2006">
    <mc:Choice xmlns="" xmlns:p14="http://schemas.microsoft.com/office/powerpoint/2010/main" Requires="p14">
      <p:transition spd="med">
        <p14:rippl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80" name="Rectangle 8"/>
          <p:cNvSpPr>
            <a:spLocks noGrp="1" noChangeArrowheads="1"/>
          </p:cNvSpPr>
          <p:nvPr>
            <p:ph type="title"/>
          </p:nvPr>
        </p:nvSpPr>
        <p:spPr>
          <a:xfrm>
            <a:off x="473075" y="116632"/>
            <a:ext cx="8229600" cy="1143000"/>
          </a:xfrm>
        </p:spPr>
        <p:txBody>
          <a:bodyPr/>
          <a:lstStyle/>
          <a:p>
            <a:pPr eaLnBrk="0" hangingPunct="0"/>
            <a:r>
              <a:rPr lang="en-US" sz="3200" dirty="0"/>
              <a:t>Property and Casualty Industry Value Chain</a:t>
            </a:r>
          </a:p>
        </p:txBody>
      </p:sp>
      <p:sp>
        <p:nvSpPr>
          <p:cNvPr id="7" name="Text Box 3"/>
          <p:cNvSpPr txBox="1">
            <a:spLocks noChangeArrowheads="1"/>
          </p:cNvSpPr>
          <p:nvPr/>
        </p:nvSpPr>
        <p:spPr bwMode="auto">
          <a:xfrm>
            <a:off x="1279525" y="2022475"/>
            <a:ext cx="18415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endParaRPr lang="id-ID"/>
          </a:p>
        </p:txBody>
      </p:sp>
      <p:sp>
        <p:nvSpPr>
          <p:cNvPr id="12" name="AutoShape 3"/>
          <p:cNvSpPr>
            <a:spLocks noChangeArrowheads="1"/>
          </p:cNvSpPr>
          <p:nvPr/>
        </p:nvSpPr>
        <p:spPr bwMode="auto">
          <a:xfrm>
            <a:off x="1778000" y="1320800"/>
            <a:ext cx="6807200" cy="4140200"/>
          </a:xfrm>
          <a:prstGeom prst="homePlate">
            <a:avLst>
              <a:gd name="adj" fmla="val 26383"/>
            </a:avLst>
          </a:prstGeom>
          <a:solidFill>
            <a:schemeClr val="accent1"/>
          </a:solidFill>
          <a:ln w="50800">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3" name="Line 4"/>
          <p:cNvSpPr>
            <a:spLocks noChangeShapeType="1"/>
          </p:cNvSpPr>
          <p:nvPr/>
        </p:nvSpPr>
        <p:spPr bwMode="auto">
          <a:xfrm>
            <a:off x="1778000" y="3429000"/>
            <a:ext cx="6807200" cy="0"/>
          </a:xfrm>
          <a:prstGeom prst="line">
            <a:avLst/>
          </a:prstGeom>
          <a:noFill/>
          <a:ln w="508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4" name="Line 5"/>
          <p:cNvSpPr>
            <a:spLocks noChangeShapeType="1"/>
          </p:cNvSpPr>
          <p:nvPr/>
        </p:nvSpPr>
        <p:spPr bwMode="auto">
          <a:xfrm>
            <a:off x="6705600" y="3435350"/>
            <a:ext cx="0" cy="204470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21" name="Line 6"/>
          <p:cNvSpPr>
            <a:spLocks noChangeShapeType="1"/>
          </p:cNvSpPr>
          <p:nvPr/>
        </p:nvSpPr>
        <p:spPr bwMode="auto">
          <a:xfrm>
            <a:off x="3048000" y="3435350"/>
            <a:ext cx="0" cy="204470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22" name="Line 7"/>
          <p:cNvSpPr>
            <a:spLocks noChangeShapeType="1"/>
          </p:cNvSpPr>
          <p:nvPr/>
        </p:nvSpPr>
        <p:spPr bwMode="auto">
          <a:xfrm>
            <a:off x="4267200" y="3435350"/>
            <a:ext cx="0" cy="204470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25" name="Line 8"/>
          <p:cNvSpPr>
            <a:spLocks noChangeShapeType="1"/>
          </p:cNvSpPr>
          <p:nvPr/>
        </p:nvSpPr>
        <p:spPr bwMode="auto">
          <a:xfrm>
            <a:off x="5486400" y="3435350"/>
            <a:ext cx="0" cy="204470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26" name="Rectangle 9"/>
          <p:cNvSpPr>
            <a:spLocks noChangeArrowheads="1"/>
          </p:cNvSpPr>
          <p:nvPr/>
        </p:nvSpPr>
        <p:spPr bwMode="auto">
          <a:xfrm>
            <a:off x="1881188" y="5534025"/>
            <a:ext cx="958850" cy="4540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sz="1200"/>
              <a:t>INBOUND</a:t>
            </a:r>
          </a:p>
          <a:p>
            <a:pPr algn="ctr" eaLnBrk="0" hangingPunct="0"/>
            <a:r>
              <a:rPr lang="en-US" sz="1200"/>
              <a:t>LOGISTICS</a:t>
            </a:r>
          </a:p>
        </p:txBody>
      </p:sp>
      <p:sp>
        <p:nvSpPr>
          <p:cNvPr id="27" name="Rectangle 10"/>
          <p:cNvSpPr>
            <a:spLocks noChangeArrowheads="1"/>
          </p:cNvSpPr>
          <p:nvPr/>
        </p:nvSpPr>
        <p:spPr bwMode="auto">
          <a:xfrm>
            <a:off x="3033713" y="5534025"/>
            <a:ext cx="1127125" cy="2714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sz="1200"/>
              <a:t>OPERATIONS</a:t>
            </a:r>
          </a:p>
        </p:txBody>
      </p:sp>
      <p:sp>
        <p:nvSpPr>
          <p:cNvPr id="28" name="Rectangle 11"/>
          <p:cNvSpPr>
            <a:spLocks noChangeArrowheads="1"/>
          </p:cNvSpPr>
          <p:nvPr/>
        </p:nvSpPr>
        <p:spPr bwMode="auto">
          <a:xfrm>
            <a:off x="4324350" y="5534025"/>
            <a:ext cx="1033463" cy="4540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sz="1200"/>
              <a:t>OUTBOUND</a:t>
            </a:r>
          </a:p>
          <a:p>
            <a:pPr algn="ctr" eaLnBrk="0" hangingPunct="0"/>
            <a:r>
              <a:rPr lang="en-US" sz="1200"/>
              <a:t>LOGISTICS</a:t>
            </a:r>
          </a:p>
        </p:txBody>
      </p:sp>
      <p:sp>
        <p:nvSpPr>
          <p:cNvPr id="29" name="Rectangle 12"/>
          <p:cNvSpPr>
            <a:spLocks noChangeArrowheads="1"/>
          </p:cNvSpPr>
          <p:nvPr/>
        </p:nvSpPr>
        <p:spPr bwMode="auto">
          <a:xfrm>
            <a:off x="5454650" y="5510213"/>
            <a:ext cx="1220788" cy="4841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sz="1400"/>
              <a:t>  </a:t>
            </a:r>
            <a:r>
              <a:rPr lang="en-US" sz="1200"/>
              <a:t>MARKETING </a:t>
            </a:r>
          </a:p>
          <a:p>
            <a:pPr algn="ctr" eaLnBrk="0" hangingPunct="0"/>
            <a:r>
              <a:rPr lang="en-US" sz="1200"/>
              <a:t>AND SALES</a:t>
            </a:r>
          </a:p>
        </p:txBody>
      </p:sp>
      <p:sp>
        <p:nvSpPr>
          <p:cNvPr id="30" name="Rectangle 13"/>
          <p:cNvSpPr>
            <a:spLocks noChangeArrowheads="1"/>
          </p:cNvSpPr>
          <p:nvPr/>
        </p:nvSpPr>
        <p:spPr bwMode="auto">
          <a:xfrm>
            <a:off x="6462713" y="5510213"/>
            <a:ext cx="1038225" cy="3016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sz="1400"/>
              <a:t>     </a:t>
            </a:r>
            <a:r>
              <a:rPr lang="en-US" sz="1200"/>
              <a:t>SERVICE</a:t>
            </a:r>
          </a:p>
        </p:txBody>
      </p:sp>
      <p:sp>
        <p:nvSpPr>
          <p:cNvPr id="31" name="Line 14"/>
          <p:cNvSpPr>
            <a:spLocks noChangeShapeType="1"/>
          </p:cNvSpPr>
          <p:nvPr/>
        </p:nvSpPr>
        <p:spPr bwMode="auto">
          <a:xfrm>
            <a:off x="1758950" y="1828800"/>
            <a:ext cx="6007100"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32" name="Line 15"/>
          <p:cNvSpPr>
            <a:spLocks noChangeShapeType="1"/>
          </p:cNvSpPr>
          <p:nvPr/>
        </p:nvSpPr>
        <p:spPr bwMode="auto">
          <a:xfrm>
            <a:off x="1758950" y="2362200"/>
            <a:ext cx="6235700"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33" name="Line 16"/>
          <p:cNvSpPr>
            <a:spLocks noChangeShapeType="1"/>
          </p:cNvSpPr>
          <p:nvPr/>
        </p:nvSpPr>
        <p:spPr bwMode="auto">
          <a:xfrm>
            <a:off x="1758950" y="2895600"/>
            <a:ext cx="6540500"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34" name="Rectangle 17"/>
          <p:cNvSpPr>
            <a:spLocks noChangeArrowheads="1"/>
          </p:cNvSpPr>
          <p:nvPr/>
        </p:nvSpPr>
        <p:spPr bwMode="auto">
          <a:xfrm>
            <a:off x="214313" y="3117850"/>
            <a:ext cx="1125537" cy="2413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sz="1000"/>
              <a:t>PROCUREMENT</a:t>
            </a:r>
          </a:p>
        </p:txBody>
      </p:sp>
      <p:sp>
        <p:nvSpPr>
          <p:cNvPr id="35" name="Rectangle 18"/>
          <p:cNvSpPr>
            <a:spLocks noChangeArrowheads="1"/>
          </p:cNvSpPr>
          <p:nvPr/>
        </p:nvSpPr>
        <p:spPr bwMode="auto">
          <a:xfrm>
            <a:off x="276225" y="2508250"/>
            <a:ext cx="1120775" cy="3937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sz="1000"/>
              <a:t>TECHNOLOGY </a:t>
            </a:r>
          </a:p>
          <a:p>
            <a:pPr algn="ctr" eaLnBrk="0" hangingPunct="0"/>
            <a:r>
              <a:rPr lang="en-US" sz="1000"/>
              <a:t>DEVELOPMENT</a:t>
            </a:r>
          </a:p>
        </p:txBody>
      </p:sp>
      <p:sp>
        <p:nvSpPr>
          <p:cNvPr id="36" name="Rectangle 19"/>
          <p:cNvSpPr>
            <a:spLocks noChangeArrowheads="1"/>
          </p:cNvSpPr>
          <p:nvPr/>
        </p:nvSpPr>
        <p:spPr bwMode="auto">
          <a:xfrm>
            <a:off x="303213" y="1822450"/>
            <a:ext cx="1131887" cy="5461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sz="1000"/>
              <a:t>HUMAN</a:t>
            </a:r>
            <a:r>
              <a:rPr lang="en-US" sz="900"/>
              <a:t> </a:t>
            </a:r>
          </a:p>
          <a:p>
            <a:pPr algn="ctr" eaLnBrk="0" hangingPunct="0"/>
            <a:r>
              <a:rPr lang="en-US" sz="1000"/>
              <a:t>RESOURCE</a:t>
            </a:r>
            <a:endParaRPr lang="en-US" sz="900"/>
          </a:p>
          <a:p>
            <a:pPr algn="ctr" eaLnBrk="0" hangingPunct="0"/>
            <a:r>
              <a:rPr lang="en-US" sz="1000"/>
              <a:t> MANAGEMENT</a:t>
            </a:r>
          </a:p>
        </p:txBody>
      </p:sp>
      <p:sp>
        <p:nvSpPr>
          <p:cNvPr id="37" name="Rectangle 20"/>
          <p:cNvSpPr>
            <a:spLocks noChangeArrowheads="1"/>
          </p:cNvSpPr>
          <p:nvPr/>
        </p:nvSpPr>
        <p:spPr bwMode="auto">
          <a:xfrm>
            <a:off x="185738" y="1365250"/>
            <a:ext cx="1301750" cy="3937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sz="1000"/>
              <a:t>FIRM </a:t>
            </a:r>
          </a:p>
          <a:p>
            <a:pPr algn="ctr" eaLnBrk="0" hangingPunct="0"/>
            <a:r>
              <a:rPr lang="en-US" sz="1000"/>
              <a:t>INFRASTRUCTURE</a:t>
            </a:r>
          </a:p>
        </p:txBody>
      </p:sp>
      <p:sp>
        <p:nvSpPr>
          <p:cNvPr id="38" name="Line 21"/>
          <p:cNvSpPr>
            <a:spLocks noChangeShapeType="1"/>
          </p:cNvSpPr>
          <p:nvPr/>
        </p:nvSpPr>
        <p:spPr bwMode="auto">
          <a:xfrm flipV="1">
            <a:off x="3048000" y="1822450"/>
            <a:ext cx="0" cy="1612900"/>
          </a:xfrm>
          <a:prstGeom prst="line">
            <a:avLst/>
          </a:prstGeom>
          <a:noFill/>
          <a:ln w="12700">
            <a:solidFill>
              <a:schemeClr val="tx1"/>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39" name="Line 22"/>
          <p:cNvSpPr>
            <a:spLocks noChangeShapeType="1"/>
          </p:cNvSpPr>
          <p:nvPr/>
        </p:nvSpPr>
        <p:spPr bwMode="auto">
          <a:xfrm flipV="1">
            <a:off x="4267200" y="1822450"/>
            <a:ext cx="0" cy="1612900"/>
          </a:xfrm>
          <a:prstGeom prst="line">
            <a:avLst/>
          </a:prstGeom>
          <a:noFill/>
          <a:ln w="12700">
            <a:solidFill>
              <a:schemeClr val="tx1"/>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40" name="Line 23"/>
          <p:cNvSpPr>
            <a:spLocks noChangeShapeType="1"/>
          </p:cNvSpPr>
          <p:nvPr/>
        </p:nvSpPr>
        <p:spPr bwMode="auto">
          <a:xfrm flipV="1">
            <a:off x="5486400" y="1822450"/>
            <a:ext cx="0" cy="1612900"/>
          </a:xfrm>
          <a:prstGeom prst="line">
            <a:avLst/>
          </a:prstGeom>
          <a:noFill/>
          <a:ln w="12700">
            <a:solidFill>
              <a:schemeClr val="tx1"/>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41" name="Line 24"/>
          <p:cNvSpPr>
            <a:spLocks noChangeShapeType="1"/>
          </p:cNvSpPr>
          <p:nvPr/>
        </p:nvSpPr>
        <p:spPr bwMode="auto">
          <a:xfrm flipV="1">
            <a:off x="6705600" y="1822450"/>
            <a:ext cx="0" cy="1612900"/>
          </a:xfrm>
          <a:prstGeom prst="line">
            <a:avLst/>
          </a:prstGeom>
          <a:noFill/>
          <a:ln w="12700">
            <a:solidFill>
              <a:schemeClr val="tx1"/>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42" name="Rectangle 25"/>
          <p:cNvSpPr>
            <a:spLocks noChangeArrowheads="1"/>
          </p:cNvSpPr>
          <p:nvPr/>
        </p:nvSpPr>
        <p:spPr bwMode="auto">
          <a:xfrm>
            <a:off x="6003925" y="6042025"/>
            <a:ext cx="2465388"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43" name="Rectangle 26"/>
          <p:cNvSpPr>
            <a:spLocks noChangeArrowheads="1"/>
          </p:cNvSpPr>
          <p:nvPr/>
        </p:nvSpPr>
        <p:spPr bwMode="auto">
          <a:xfrm>
            <a:off x="1890713" y="1419225"/>
            <a:ext cx="1230312" cy="2714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sz="1200"/>
              <a:t>-Financial Policy</a:t>
            </a:r>
          </a:p>
        </p:txBody>
      </p:sp>
      <p:sp>
        <p:nvSpPr>
          <p:cNvPr id="44" name="Rectangle 27"/>
          <p:cNvSpPr>
            <a:spLocks noChangeArrowheads="1"/>
          </p:cNvSpPr>
          <p:nvPr/>
        </p:nvSpPr>
        <p:spPr bwMode="auto">
          <a:xfrm>
            <a:off x="3262313" y="1395413"/>
            <a:ext cx="1741487" cy="3016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sz="1400"/>
              <a:t> -</a:t>
            </a:r>
            <a:r>
              <a:rPr lang="en-US" sz="1200"/>
              <a:t>Regulatory Compliance</a:t>
            </a:r>
          </a:p>
        </p:txBody>
      </p:sp>
      <p:sp>
        <p:nvSpPr>
          <p:cNvPr id="45" name="Rectangle 28"/>
          <p:cNvSpPr>
            <a:spLocks noChangeArrowheads="1"/>
          </p:cNvSpPr>
          <p:nvPr/>
        </p:nvSpPr>
        <p:spPr bwMode="auto">
          <a:xfrm>
            <a:off x="5167313" y="1395413"/>
            <a:ext cx="722312" cy="3016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sz="1400"/>
              <a:t>  - </a:t>
            </a:r>
            <a:r>
              <a:rPr lang="en-US" sz="1200"/>
              <a:t>Legal</a:t>
            </a:r>
          </a:p>
        </p:txBody>
      </p:sp>
      <p:sp>
        <p:nvSpPr>
          <p:cNvPr id="46" name="Rectangle 29"/>
          <p:cNvSpPr>
            <a:spLocks noChangeArrowheads="1"/>
          </p:cNvSpPr>
          <p:nvPr/>
        </p:nvSpPr>
        <p:spPr bwMode="auto">
          <a:xfrm>
            <a:off x="5853113" y="1395413"/>
            <a:ext cx="1174750" cy="3016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sz="1400"/>
              <a:t>    - </a:t>
            </a:r>
            <a:r>
              <a:rPr lang="en-US" sz="1200"/>
              <a:t>Accounting</a:t>
            </a:r>
          </a:p>
        </p:txBody>
      </p:sp>
      <p:sp>
        <p:nvSpPr>
          <p:cNvPr id="47" name="Rectangle 30"/>
          <p:cNvSpPr>
            <a:spLocks noChangeArrowheads="1"/>
          </p:cNvSpPr>
          <p:nvPr/>
        </p:nvSpPr>
        <p:spPr bwMode="auto">
          <a:xfrm>
            <a:off x="3186113" y="1876425"/>
            <a:ext cx="784225" cy="4540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sz="1200"/>
              <a:t>Actuary </a:t>
            </a:r>
          </a:p>
          <a:p>
            <a:pPr eaLnBrk="0" hangingPunct="0"/>
            <a:r>
              <a:rPr lang="en-US" sz="1200"/>
              <a:t>  Training</a:t>
            </a:r>
          </a:p>
        </p:txBody>
      </p:sp>
      <p:sp>
        <p:nvSpPr>
          <p:cNvPr id="48" name="Rectangle 31"/>
          <p:cNvSpPr>
            <a:spLocks noChangeArrowheads="1"/>
          </p:cNvSpPr>
          <p:nvPr/>
        </p:nvSpPr>
        <p:spPr bwMode="auto">
          <a:xfrm>
            <a:off x="5624513" y="1852613"/>
            <a:ext cx="881062" cy="514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sz="1400"/>
              <a:t>Agent </a:t>
            </a:r>
          </a:p>
          <a:p>
            <a:pPr eaLnBrk="0" hangingPunct="0"/>
            <a:r>
              <a:rPr lang="en-US" sz="1400"/>
              <a:t>  Training</a:t>
            </a:r>
          </a:p>
        </p:txBody>
      </p:sp>
      <p:sp>
        <p:nvSpPr>
          <p:cNvPr id="49" name="Rectangle 32"/>
          <p:cNvSpPr>
            <a:spLocks noChangeArrowheads="1"/>
          </p:cNvSpPr>
          <p:nvPr/>
        </p:nvSpPr>
        <p:spPr bwMode="auto">
          <a:xfrm>
            <a:off x="6767513" y="1876425"/>
            <a:ext cx="784225" cy="4540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sz="1200"/>
              <a:t>Claims</a:t>
            </a:r>
          </a:p>
          <a:p>
            <a:pPr eaLnBrk="0" hangingPunct="0"/>
            <a:r>
              <a:rPr lang="en-US" sz="1200"/>
              <a:t>  Training</a:t>
            </a:r>
          </a:p>
        </p:txBody>
      </p:sp>
      <p:sp>
        <p:nvSpPr>
          <p:cNvPr id="50" name="Rectangle 33"/>
          <p:cNvSpPr>
            <a:spLocks noChangeArrowheads="1"/>
          </p:cNvSpPr>
          <p:nvPr/>
        </p:nvSpPr>
        <p:spPr bwMode="auto">
          <a:xfrm>
            <a:off x="6691313" y="2386013"/>
            <a:ext cx="1049337" cy="4841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sz="1400"/>
              <a:t>  </a:t>
            </a:r>
            <a:r>
              <a:rPr lang="en-US" sz="1200"/>
              <a:t>Claims</a:t>
            </a:r>
          </a:p>
          <a:p>
            <a:pPr eaLnBrk="0" hangingPunct="0"/>
            <a:r>
              <a:rPr lang="en-US" sz="1200"/>
              <a:t>     Procedures</a:t>
            </a:r>
          </a:p>
        </p:txBody>
      </p:sp>
      <p:sp>
        <p:nvSpPr>
          <p:cNvPr id="51" name="Rectangle 34"/>
          <p:cNvSpPr>
            <a:spLocks noChangeArrowheads="1"/>
          </p:cNvSpPr>
          <p:nvPr/>
        </p:nvSpPr>
        <p:spPr bwMode="auto">
          <a:xfrm>
            <a:off x="6691313" y="3629025"/>
            <a:ext cx="1362075" cy="4540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buFontTx/>
              <a:buChar char="•"/>
            </a:pPr>
            <a:r>
              <a:rPr lang="en-US" sz="1200"/>
              <a:t>Claims Settlement</a:t>
            </a:r>
          </a:p>
          <a:p>
            <a:pPr eaLnBrk="0" hangingPunct="0">
              <a:buFontTx/>
              <a:buChar char="•"/>
            </a:pPr>
            <a:r>
              <a:rPr lang="en-US" sz="1200"/>
              <a:t>Loss Control</a:t>
            </a:r>
          </a:p>
        </p:txBody>
      </p:sp>
      <p:sp>
        <p:nvSpPr>
          <p:cNvPr id="52" name="Rectangle 35"/>
          <p:cNvSpPr>
            <a:spLocks noChangeArrowheads="1"/>
          </p:cNvSpPr>
          <p:nvPr/>
        </p:nvSpPr>
        <p:spPr bwMode="auto">
          <a:xfrm>
            <a:off x="5472113" y="3629025"/>
            <a:ext cx="1198562" cy="11842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buFontTx/>
              <a:buChar char="•"/>
            </a:pPr>
            <a:r>
              <a:rPr lang="en-US" sz="1200"/>
              <a:t>Policy Sales</a:t>
            </a:r>
          </a:p>
          <a:p>
            <a:pPr eaLnBrk="0" hangingPunct="0">
              <a:buFontTx/>
              <a:buChar char="•"/>
            </a:pPr>
            <a:r>
              <a:rPr lang="en-US" sz="1200"/>
              <a:t>Policy Renewal</a:t>
            </a:r>
          </a:p>
          <a:p>
            <a:pPr eaLnBrk="0" hangingPunct="0">
              <a:buFontTx/>
              <a:buChar char="•"/>
            </a:pPr>
            <a:r>
              <a:rPr lang="en-US" sz="1200"/>
              <a:t>Agent Manage-</a:t>
            </a:r>
          </a:p>
          <a:p>
            <a:pPr eaLnBrk="0" hangingPunct="0"/>
            <a:r>
              <a:rPr lang="en-US" sz="1200"/>
              <a:t>  ment</a:t>
            </a:r>
          </a:p>
          <a:p>
            <a:pPr eaLnBrk="0" hangingPunct="0">
              <a:buFontTx/>
              <a:buChar char="•"/>
            </a:pPr>
            <a:r>
              <a:rPr lang="en-US" sz="1200"/>
              <a:t>Advertising</a:t>
            </a:r>
          </a:p>
          <a:p>
            <a:pPr hangingPunct="0"/>
            <a:endParaRPr lang="en-US" sz="1200"/>
          </a:p>
        </p:txBody>
      </p:sp>
      <p:sp>
        <p:nvSpPr>
          <p:cNvPr id="53" name="Rectangle 36"/>
          <p:cNvSpPr>
            <a:spLocks noChangeArrowheads="1"/>
          </p:cNvSpPr>
          <p:nvPr/>
        </p:nvSpPr>
        <p:spPr bwMode="auto">
          <a:xfrm>
            <a:off x="4252913" y="3629025"/>
            <a:ext cx="1163637" cy="8191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buFontTx/>
              <a:buChar char="•"/>
            </a:pPr>
            <a:r>
              <a:rPr lang="en-US" sz="1200"/>
              <a:t>Independent</a:t>
            </a:r>
          </a:p>
          <a:p>
            <a:pPr eaLnBrk="0" hangingPunct="0"/>
            <a:r>
              <a:rPr lang="en-US" sz="1200"/>
              <a:t> Agent Network</a:t>
            </a:r>
          </a:p>
          <a:p>
            <a:pPr eaLnBrk="0" hangingPunct="0">
              <a:buFontTx/>
              <a:buChar char="•"/>
            </a:pPr>
            <a:r>
              <a:rPr lang="en-US" sz="1200"/>
              <a:t>Billing and</a:t>
            </a:r>
          </a:p>
          <a:p>
            <a:pPr eaLnBrk="0" hangingPunct="0"/>
            <a:r>
              <a:rPr lang="en-US" sz="1200"/>
              <a:t>  Collections</a:t>
            </a:r>
          </a:p>
        </p:txBody>
      </p:sp>
      <p:sp>
        <p:nvSpPr>
          <p:cNvPr id="54" name="Rectangle 37"/>
          <p:cNvSpPr>
            <a:spLocks noChangeArrowheads="1"/>
          </p:cNvSpPr>
          <p:nvPr/>
        </p:nvSpPr>
        <p:spPr bwMode="auto">
          <a:xfrm>
            <a:off x="3033713" y="3629025"/>
            <a:ext cx="1095375" cy="4540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buFontTx/>
              <a:buChar char="•"/>
            </a:pPr>
            <a:r>
              <a:rPr lang="en-US" sz="1200"/>
              <a:t> Underwriting</a:t>
            </a:r>
          </a:p>
          <a:p>
            <a:pPr eaLnBrk="0" hangingPunct="0">
              <a:buFontTx/>
              <a:buChar char="•"/>
            </a:pPr>
            <a:r>
              <a:rPr lang="en-US" sz="1200"/>
              <a:t> Investment</a:t>
            </a:r>
          </a:p>
        </p:txBody>
      </p:sp>
      <p:sp>
        <p:nvSpPr>
          <p:cNvPr id="55" name="Rectangle 38"/>
          <p:cNvSpPr>
            <a:spLocks noChangeArrowheads="1"/>
          </p:cNvSpPr>
          <p:nvPr/>
        </p:nvSpPr>
        <p:spPr bwMode="auto">
          <a:xfrm>
            <a:off x="1738313" y="3629025"/>
            <a:ext cx="1071562" cy="2714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buFontTx/>
              <a:buChar char="•"/>
            </a:pPr>
            <a:r>
              <a:rPr lang="en-US" sz="1200"/>
              <a:t>Policy Rating</a:t>
            </a:r>
          </a:p>
        </p:txBody>
      </p:sp>
      <p:sp>
        <p:nvSpPr>
          <p:cNvPr id="56" name="Rectangle 39"/>
          <p:cNvSpPr>
            <a:spLocks noChangeArrowheads="1"/>
          </p:cNvSpPr>
          <p:nvPr/>
        </p:nvSpPr>
        <p:spPr bwMode="auto">
          <a:xfrm>
            <a:off x="3033713" y="2333625"/>
            <a:ext cx="1322387" cy="6365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sz="1200"/>
              <a:t>Actuarial Methods</a:t>
            </a:r>
          </a:p>
          <a:p>
            <a:pPr eaLnBrk="0" hangingPunct="0"/>
            <a:r>
              <a:rPr lang="en-US" sz="1200"/>
              <a:t>Investment </a:t>
            </a:r>
          </a:p>
          <a:p>
            <a:pPr eaLnBrk="0" hangingPunct="0"/>
            <a:r>
              <a:rPr lang="en-US" sz="1200"/>
              <a:t>    Practices</a:t>
            </a:r>
          </a:p>
        </p:txBody>
      </p:sp>
      <p:sp>
        <p:nvSpPr>
          <p:cNvPr id="57" name="Rectangle 40"/>
          <p:cNvSpPr>
            <a:spLocks noChangeArrowheads="1"/>
          </p:cNvSpPr>
          <p:nvPr/>
        </p:nvSpPr>
        <p:spPr bwMode="auto">
          <a:xfrm>
            <a:off x="3033713" y="2943225"/>
            <a:ext cx="1225550" cy="4540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sz="1200"/>
              <a:t>I/T</a:t>
            </a:r>
          </a:p>
          <a:p>
            <a:pPr eaLnBrk="0" hangingPunct="0"/>
            <a:r>
              <a:rPr lang="en-US" sz="1200"/>
              <a:t>Communications</a:t>
            </a:r>
          </a:p>
        </p:txBody>
      </p:sp>
      <p:sp>
        <p:nvSpPr>
          <p:cNvPr id="58" name="Rectangle 41"/>
          <p:cNvSpPr>
            <a:spLocks noChangeArrowheads="1"/>
          </p:cNvSpPr>
          <p:nvPr/>
        </p:nvSpPr>
        <p:spPr bwMode="auto">
          <a:xfrm>
            <a:off x="5472113" y="2333625"/>
            <a:ext cx="1220787" cy="6365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sz="1200"/>
              <a:t>Product </a:t>
            </a:r>
          </a:p>
          <a:p>
            <a:pPr eaLnBrk="0" hangingPunct="0"/>
            <a:r>
              <a:rPr lang="en-US" sz="1200"/>
              <a:t>   Development</a:t>
            </a:r>
          </a:p>
          <a:p>
            <a:pPr eaLnBrk="0" hangingPunct="0"/>
            <a:r>
              <a:rPr lang="en-US" sz="1200"/>
              <a:t>Market Research</a:t>
            </a:r>
          </a:p>
        </p:txBody>
      </p:sp>
      <p:sp>
        <p:nvSpPr>
          <p:cNvPr id="60" name="Rectangle 43"/>
          <p:cNvSpPr>
            <a:spLocks noChangeArrowheads="1"/>
          </p:cNvSpPr>
          <p:nvPr/>
        </p:nvSpPr>
        <p:spPr bwMode="auto">
          <a:xfrm>
            <a:off x="442913" y="6067425"/>
            <a:ext cx="7186612" cy="4540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sz="1200"/>
              <a:t>Included with permission of Michael E. Porter based on ideas in </a:t>
            </a:r>
            <a:r>
              <a:rPr lang="en-US" sz="1200" i="1"/>
              <a:t>Competitive Advantage</a:t>
            </a:r>
            <a:r>
              <a:rPr lang="en-US" sz="1200"/>
              <a:t>: </a:t>
            </a:r>
            <a:r>
              <a:rPr lang="en-US" sz="1200" i="1"/>
              <a:t>Creating and Sustaining </a:t>
            </a:r>
          </a:p>
          <a:p>
            <a:pPr eaLnBrk="0" hangingPunct="0"/>
            <a:r>
              <a:rPr lang="en-US" sz="1200" i="1"/>
              <a:t>Superior Performance, </a:t>
            </a:r>
            <a:r>
              <a:rPr lang="en-US" sz="1200"/>
              <a:t>copyright 1985 by Michael E. Porter.</a:t>
            </a:r>
          </a:p>
        </p:txBody>
      </p:sp>
      <p:sp>
        <p:nvSpPr>
          <p:cNvPr id="61" name="Slide Number Placeholder 1"/>
          <p:cNvSpPr>
            <a:spLocks noGrp="1"/>
          </p:cNvSpPr>
          <p:nvPr>
            <p:ph type="sldNum" sz="quarter" idx="12"/>
          </p:nvPr>
        </p:nvSpPr>
        <p:spPr>
          <a:xfrm>
            <a:off x="6553200" y="6245225"/>
            <a:ext cx="2133600" cy="476250"/>
          </a:xfrm>
        </p:spPr>
        <p:txBody>
          <a:bodyPr/>
          <a:lstStyle/>
          <a:p>
            <a:fld id="{996422DF-4719-44EA-A247-2D9D2F247A0E}" type="slidenum">
              <a:rPr lang="en-US" altLang="zh-CN" smtClean="0"/>
              <a:pPr/>
              <a:t>15</a:t>
            </a:fld>
            <a:endParaRPr lang="en-US" altLang="zh-CN"/>
          </a:p>
        </p:txBody>
      </p:sp>
    </p:spTree>
    <p:extLst>
      <p:ext uri="{BB962C8B-B14F-4D97-AF65-F5344CB8AC3E}">
        <p14:creationId xmlns="" xmlns:p14="http://schemas.microsoft.com/office/powerpoint/2010/main" val="1162423575"/>
      </p:ext>
    </p:extLst>
  </p:cSld>
  <p:clrMapOvr>
    <a:masterClrMapping/>
  </p:clrMapOvr>
  <mc:AlternateContent xmlns:mc="http://schemas.openxmlformats.org/markup-compatibility/2006">
    <mc:Choice xmlns="" xmlns:p14="http://schemas.microsoft.com/office/powerpoint/2010/main" Requires="p14">
      <p:transition spd="med">
        <p14:rippl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080" name="Rectangle 8"/>
          <p:cNvSpPr>
            <a:spLocks noGrp="1" noChangeArrowheads="1"/>
          </p:cNvSpPr>
          <p:nvPr>
            <p:ph type="title"/>
          </p:nvPr>
        </p:nvSpPr>
        <p:spPr>
          <a:xfrm>
            <a:off x="473075" y="116632"/>
            <a:ext cx="8229600" cy="1143000"/>
          </a:xfrm>
        </p:spPr>
        <p:txBody>
          <a:bodyPr/>
          <a:lstStyle/>
          <a:p>
            <a:pPr eaLnBrk="0" hangingPunct="0"/>
            <a:r>
              <a:rPr lang="en-US" sz="3200" dirty="0"/>
              <a:t>Technologies in the Value Chain</a:t>
            </a:r>
          </a:p>
        </p:txBody>
      </p:sp>
      <p:sp>
        <p:nvSpPr>
          <p:cNvPr id="59" name="AutoShape 3"/>
          <p:cNvSpPr>
            <a:spLocks noChangeArrowheads="1"/>
          </p:cNvSpPr>
          <p:nvPr/>
        </p:nvSpPr>
        <p:spPr bwMode="auto">
          <a:xfrm>
            <a:off x="1778000" y="1320800"/>
            <a:ext cx="6807200" cy="4140200"/>
          </a:xfrm>
          <a:prstGeom prst="homePlate">
            <a:avLst>
              <a:gd name="adj" fmla="val 26383"/>
            </a:avLst>
          </a:prstGeom>
          <a:solidFill>
            <a:schemeClr val="accent1"/>
          </a:solidFill>
          <a:ln w="50800">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62" name="Line 4"/>
          <p:cNvSpPr>
            <a:spLocks noChangeShapeType="1"/>
          </p:cNvSpPr>
          <p:nvPr/>
        </p:nvSpPr>
        <p:spPr bwMode="auto">
          <a:xfrm>
            <a:off x="1778000" y="3429000"/>
            <a:ext cx="6807200" cy="0"/>
          </a:xfrm>
          <a:prstGeom prst="line">
            <a:avLst/>
          </a:prstGeom>
          <a:noFill/>
          <a:ln w="508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63" name="Line 5"/>
          <p:cNvSpPr>
            <a:spLocks noChangeShapeType="1"/>
          </p:cNvSpPr>
          <p:nvPr/>
        </p:nvSpPr>
        <p:spPr bwMode="auto">
          <a:xfrm>
            <a:off x="6705600" y="3435350"/>
            <a:ext cx="0" cy="204470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64" name="Line 6"/>
          <p:cNvSpPr>
            <a:spLocks noChangeShapeType="1"/>
          </p:cNvSpPr>
          <p:nvPr/>
        </p:nvSpPr>
        <p:spPr bwMode="auto">
          <a:xfrm>
            <a:off x="3048000" y="3435350"/>
            <a:ext cx="0" cy="204470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65" name="Line 7"/>
          <p:cNvSpPr>
            <a:spLocks noChangeShapeType="1"/>
          </p:cNvSpPr>
          <p:nvPr/>
        </p:nvSpPr>
        <p:spPr bwMode="auto">
          <a:xfrm>
            <a:off x="4267200" y="3435350"/>
            <a:ext cx="0" cy="204470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66" name="Line 8"/>
          <p:cNvSpPr>
            <a:spLocks noChangeShapeType="1"/>
          </p:cNvSpPr>
          <p:nvPr/>
        </p:nvSpPr>
        <p:spPr bwMode="auto">
          <a:xfrm>
            <a:off x="5486400" y="3435350"/>
            <a:ext cx="0" cy="204470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67" name="Rectangle 9"/>
          <p:cNvSpPr>
            <a:spLocks noChangeArrowheads="1"/>
          </p:cNvSpPr>
          <p:nvPr/>
        </p:nvSpPr>
        <p:spPr bwMode="auto">
          <a:xfrm>
            <a:off x="1881188" y="5534025"/>
            <a:ext cx="958850" cy="4540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sz="1200" dirty="0"/>
              <a:t>INBOUND</a:t>
            </a:r>
          </a:p>
          <a:p>
            <a:pPr algn="ctr" eaLnBrk="0" hangingPunct="0"/>
            <a:r>
              <a:rPr lang="en-US" sz="1200" dirty="0"/>
              <a:t>LOGISTICS</a:t>
            </a:r>
          </a:p>
        </p:txBody>
      </p:sp>
      <p:sp>
        <p:nvSpPr>
          <p:cNvPr id="68" name="Rectangle 10"/>
          <p:cNvSpPr>
            <a:spLocks noChangeArrowheads="1"/>
          </p:cNvSpPr>
          <p:nvPr/>
        </p:nvSpPr>
        <p:spPr bwMode="auto">
          <a:xfrm>
            <a:off x="3033713" y="5534025"/>
            <a:ext cx="1127125" cy="2714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sz="1200"/>
              <a:t>OPERATIONS</a:t>
            </a:r>
          </a:p>
        </p:txBody>
      </p:sp>
      <p:sp>
        <p:nvSpPr>
          <p:cNvPr id="69" name="Rectangle 11"/>
          <p:cNvSpPr>
            <a:spLocks noChangeArrowheads="1"/>
          </p:cNvSpPr>
          <p:nvPr/>
        </p:nvSpPr>
        <p:spPr bwMode="auto">
          <a:xfrm>
            <a:off x="4324350" y="5534025"/>
            <a:ext cx="1033463" cy="4540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sz="1200"/>
              <a:t>OUTBOUND</a:t>
            </a:r>
          </a:p>
          <a:p>
            <a:pPr algn="ctr" eaLnBrk="0" hangingPunct="0"/>
            <a:r>
              <a:rPr lang="en-US" sz="1200"/>
              <a:t>LOGISTICS</a:t>
            </a:r>
          </a:p>
        </p:txBody>
      </p:sp>
      <p:sp>
        <p:nvSpPr>
          <p:cNvPr id="70" name="Rectangle 12"/>
          <p:cNvSpPr>
            <a:spLocks noChangeArrowheads="1"/>
          </p:cNvSpPr>
          <p:nvPr/>
        </p:nvSpPr>
        <p:spPr bwMode="auto">
          <a:xfrm>
            <a:off x="5454650" y="5510213"/>
            <a:ext cx="1220788" cy="4841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sz="1400"/>
              <a:t>  </a:t>
            </a:r>
            <a:r>
              <a:rPr lang="en-US" sz="1200"/>
              <a:t>MARKETING </a:t>
            </a:r>
          </a:p>
          <a:p>
            <a:pPr algn="ctr" eaLnBrk="0" hangingPunct="0"/>
            <a:r>
              <a:rPr lang="en-US" sz="1200"/>
              <a:t>AND SALES</a:t>
            </a:r>
          </a:p>
        </p:txBody>
      </p:sp>
      <p:sp>
        <p:nvSpPr>
          <p:cNvPr id="71" name="Rectangle 13"/>
          <p:cNvSpPr>
            <a:spLocks noChangeArrowheads="1"/>
          </p:cNvSpPr>
          <p:nvPr/>
        </p:nvSpPr>
        <p:spPr bwMode="auto">
          <a:xfrm>
            <a:off x="6462713" y="5510213"/>
            <a:ext cx="1038225" cy="3016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sz="1400"/>
              <a:t>     </a:t>
            </a:r>
            <a:r>
              <a:rPr lang="en-US" sz="1200"/>
              <a:t>SERVICE</a:t>
            </a:r>
          </a:p>
        </p:txBody>
      </p:sp>
      <p:sp>
        <p:nvSpPr>
          <p:cNvPr id="72" name="Line 14"/>
          <p:cNvSpPr>
            <a:spLocks noChangeShapeType="1"/>
          </p:cNvSpPr>
          <p:nvPr/>
        </p:nvSpPr>
        <p:spPr bwMode="auto">
          <a:xfrm>
            <a:off x="1758950" y="1828800"/>
            <a:ext cx="6007100"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73" name="Line 15"/>
          <p:cNvSpPr>
            <a:spLocks noChangeShapeType="1"/>
          </p:cNvSpPr>
          <p:nvPr/>
        </p:nvSpPr>
        <p:spPr bwMode="auto">
          <a:xfrm>
            <a:off x="1758950" y="2362200"/>
            <a:ext cx="6235700"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74" name="Line 16"/>
          <p:cNvSpPr>
            <a:spLocks noChangeShapeType="1"/>
          </p:cNvSpPr>
          <p:nvPr/>
        </p:nvSpPr>
        <p:spPr bwMode="auto">
          <a:xfrm>
            <a:off x="1758950" y="2895600"/>
            <a:ext cx="6540500" cy="0"/>
          </a:xfrm>
          <a:prstGeom prst="line">
            <a:avLst/>
          </a:prstGeom>
          <a:noFill/>
          <a:ln w="1270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75" name="Rectangle 17"/>
          <p:cNvSpPr>
            <a:spLocks noChangeArrowheads="1"/>
          </p:cNvSpPr>
          <p:nvPr/>
        </p:nvSpPr>
        <p:spPr bwMode="auto">
          <a:xfrm>
            <a:off x="214313" y="3117850"/>
            <a:ext cx="1190625" cy="2413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sz="1000" b="1"/>
              <a:t>PROCUREMENT</a:t>
            </a:r>
          </a:p>
        </p:txBody>
      </p:sp>
      <p:sp>
        <p:nvSpPr>
          <p:cNvPr id="76" name="Rectangle 18"/>
          <p:cNvSpPr>
            <a:spLocks noChangeArrowheads="1"/>
          </p:cNvSpPr>
          <p:nvPr/>
        </p:nvSpPr>
        <p:spPr bwMode="auto">
          <a:xfrm>
            <a:off x="249238" y="2508250"/>
            <a:ext cx="1174750" cy="3937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sz="1000" b="1"/>
              <a:t>TECHNOLOGY </a:t>
            </a:r>
          </a:p>
          <a:p>
            <a:pPr algn="ctr" eaLnBrk="0" hangingPunct="0"/>
            <a:r>
              <a:rPr lang="en-US" sz="1000" b="1"/>
              <a:t>DEVELOPMENT</a:t>
            </a:r>
          </a:p>
        </p:txBody>
      </p:sp>
      <p:sp>
        <p:nvSpPr>
          <p:cNvPr id="77" name="Rectangle 19"/>
          <p:cNvSpPr>
            <a:spLocks noChangeArrowheads="1"/>
          </p:cNvSpPr>
          <p:nvPr/>
        </p:nvSpPr>
        <p:spPr bwMode="auto">
          <a:xfrm>
            <a:off x="282575" y="1822450"/>
            <a:ext cx="1173163" cy="5461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sz="1000" b="1"/>
              <a:t>HUMAN</a:t>
            </a:r>
            <a:r>
              <a:rPr lang="en-US" sz="900" b="1"/>
              <a:t> </a:t>
            </a:r>
          </a:p>
          <a:p>
            <a:pPr algn="ctr" eaLnBrk="0" hangingPunct="0"/>
            <a:r>
              <a:rPr lang="en-US" sz="1000" b="1"/>
              <a:t>RESOURCE</a:t>
            </a:r>
            <a:endParaRPr lang="en-US" sz="900" b="1"/>
          </a:p>
          <a:p>
            <a:pPr algn="ctr" eaLnBrk="0" hangingPunct="0"/>
            <a:r>
              <a:rPr lang="en-US" sz="1000" b="1"/>
              <a:t> MANAGEMENT</a:t>
            </a:r>
          </a:p>
        </p:txBody>
      </p:sp>
      <p:sp>
        <p:nvSpPr>
          <p:cNvPr id="78" name="Rectangle 20"/>
          <p:cNvSpPr>
            <a:spLocks noChangeArrowheads="1"/>
          </p:cNvSpPr>
          <p:nvPr/>
        </p:nvSpPr>
        <p:spPr bwMode="auto">
          <a:xfrm>
            <a:off x="153988" y="1365250"/>
            <a:ext cx="1366837" cy="3937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sz="1000" b="1"/>
              <a:t>FIRM </a:t>
            </a:r>
          </a:p>
          <a:p>
            <a:pPr algn="ctr" eaLnBrk="0" hangingPunct="0"/>
            <a:r>
              <a:rPr lang="en-US" sz="1000" b="1"/>
              <a:t>INFRASTRUCTURE</a:t>
            </a:r>
          </a:p>
        </p:txBody>
      </p:sp>
      <p:sp>
        <p:nvSpPr>
          <p:cNvPr id="79" name="Line 21"/>
          <p:cNvSpPr>
            <a:spLocks noChangeShapeType="1"/>
          </p:cNvSpPr>
          <p:nvPr/>
        </p:nvSpPr>
        <p:spPr bwMode="auto">
          <a:xfrm flipV="1">
            <a:off x="3048000" y="1822450"/>
            <a:ext cx="0" cy="1612900"/>
          </a:xfrm>
          <a:prstGeom prst="line">
            <a:avLst/>
          </a:prstGeom>
          <a:noFill/>
          <a:ln w="12700">
            <a:solidFill>
              <a:schemeClr val="tx1"/>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80" name="Line 22"/>
          <p:cNvSpPr>
            <a:spLocks noChangeShapeType="1"/>
          </p:cNvSpPr>
          <p:nvPr/>
        </p:nvSpPr>
        <p:spPr bwMode="auto">
          <a:xfrm flipV="1">
            <a:off x="4267200" y="1822450"/>
            <a:ext cx="0" cy="1612900"/>
          </a:xfrm>
          <a:prstGeom prst="line">
            <a:avLst/>
          </a:prstGeom>
          <a:noFill/>
          <a:ln w="12700">
            <a:solidFill>
              <a:schemeClr val="tx1"/>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81" name="Line 23"/>
          <p:cNvSpPr>
            <a:spLocks noChangeShapeType="1"/>
          </p:cNvSpPr>
          <p:nvPr/>
        </p:nvSpPr>
        <p:spPr bwMode="auto">
          <a:xfrm flipV="1">
            <a:off x="5486400" y="1822450"/>
            <a:ext cx="0" cy="1612900"/>
          </a:xfrm>
          <a:prstGeom prst="line">
            <a:avLst/>
          </a:prstGeom>
          <a:noFill/>
          <a:ln w="12700">
            <a:solidFill>
              <a:schemeClr val="tx1"/>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82" name="Line 24"/>
          <p:cNvSpPr>
            <a:spLocks noChangeShapeType="1"/>
          </p:cNvSpPr>
          <p:nvPr/>
        </p:nvSpPr>
        <p:spPr bwMode="auto">
          <a:xfrm flipV="1">
            <a:off x="6705600" y="1822450"/>
            <a:ext cx="0" cy="1612900"/>
          </a:xfrm>
          <a:prstGeom prst="line">
            <a:avLst/>
          </a:prstGeom>
          <a:noFill/>
          <a:ln w="12700">
            <a:solidFill>
              <a:schemeClr val="tx1"/>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83" name="Rectangle 25"/>
          <p:cNvSpPr>
            <a:spLocks noChangeArrowheads="1"/>
          </p:cNvSpPr>
          <p:nvPr/>
        </p:nvSpPr>
        <p:spPr bwMode="auto">
          <a:xfrm>
            <a:off x="1889125" y="1417638"/>
            <a:ext cx="1230313" cy="2746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84" name="Rectangle 26"/>
          <p:cNvSpPr>
            <a:spLocks noChangeArrowheads="1"/>
          </p:cNvSpPr>
          <p:nvPr/>
        </p:nvSpPr>
        <p:spPr bwMode="auto">
          <a:xfrm>
            <a:off x="3262313" y="1395413"/>
            <a:ext cx="225425" cy="3016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sz="1400"/>
              <a:t> </a:t>
            </a:r>
          </a:p>
        </p:txBody>
      </p:sp>
      <p:sp>
        <p:nvSpPr>
          <p:cNvPr id="85" name="Rectangle 27"/>
          <p:cNvSpPr>
            <a:spLocks noChangeArrowheads="1"/>
          </p:cNvSpPr>
          <p:nvPr/>
        </p:nvSpPr>
        <p:spPr bwMode="auto">
          <a:xfrm>
            <a:off x="5165725" y="1393825"/>
            <a:ext cx="723900"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86" name="Rectangle 28"/>
          <p:cNvSpPr>
            <a:spLocks noChangeArrowheads="1"/>
          </p:cNvSpPr>
          <p:nvPr/>
        </p:nvSpPr>
        <p:spPr bwMode="auto">
          <a:xfrm>
            <a:off x="3565525" y="1289050"/>
            <a:ext cx="2047875" cy="5461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sz="1000"/>
              <a:t>    Information System Technology</a:t>
            </a:r>
          </a:p>
          <a:p>
            <a:pPr algn="ctr" eaLnBrk="0" hangingPunct="0"/>
            <a:r>
              <a:rPr lang="en-US" sz="1000"/>
              <a:t>Planning and Budgeting Technology</a:t>
            </a:r>
          </a:p>
          <a:p>
            <a:pPr algn="ctr" eaLnBrk="0" hangingPunct="0"/>
            <a:r>
              <a:rPr lang="en-US" sz="1000"/>
              <a:t>Office Technology</a:t>
            </a:r>
          </a:p>
        </p:txBody>
      </p:sp>
      <p:sp>
        <p:nvSpPr>
          <p:cNvPr id="87" name="Rectangle 29"/>
          <p:cNvSpPr>
            <a:spLocks noChangeArrowheads="1"/>
          </p:cNvSpPr>
          <p:nvPr/>
        </p:nvSpPr>
        <p:spPr bwMode="auto">
          <a:xfrm>
            <a:off x="3184525" y="1874838"/>
            <a:ext cx="785813"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88" name="Rectangle 30"/>
          <p:cNvSpPr>
            <a:spLocks noChangeArrowheads="1"/>
          </p:cNvSpPr>
          <p:nvPr/>
        </p:nvSpPr>
        <p:spPr bwMode="auto">
          <a:xfrm>
            <a:off x="5622925" y="1851025"/>
            <a:ext cx="885825" cy="5175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89" name="Rectangle 31"/>
          <p:cNvSpPr>
            <a:spLocks noChangeArrowheads="1"/>
          </p:cNvSpPr>
          <p:nvPr/>
        </p:nvSpPr>
        <p:spPr bwMode="auto">
          <a:xfrm>
            <a:off x="4090988" y="1800225"/>
            <a:ext cx="1428750" cy="5461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sz="1000"/>
              <a:t>Training Technology</a:t>
            </a:r>
          </a:p>
          <a:p>
            <a:pPr algn="ctr" eaLnBrk="0" hangingPunct="0"/>
            <a:r>
              <a:rPr lang="en-US" sz="1000"/>
              <a:t>Motivation Research</a:t>
            </a:r>
          </a:p>
          <a:p>
            <a:pPr algn="ctr" eaLnBrk="0" hangingPunct="0"/>
            <a:r>
              <a:rPr lang="en-US" sz="1000"/>
              <a:t>Information Technology</a:t>
            </a:r>
          </a:p>
        </p:txBody>
      </p:sp>
      <p:sp>
        <p:nvSpPr>
          <p:cNvPr id="90" name="Rectangle 32"/>
          <p:cNvSpPr>
            <a:spLocks noChangeArrowheads="1"/>
          </p:cNvSpPr>
          <p:nvPr/>
        </p:nvSpPr>
        <p:spPr bwMode="auto">
          <a:xfrm>
            <a:off x="3325813" y="2309813"/>
            <a:ext cx="1435100" cy="6064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sz="1400"/>
              <a:t>  </a:t>
            </a:r>
            <a:r>
              <a:rPr lang="en-US" sz="1000"/>
              <a:t>Product Technology</a:t>
            </a:r>
          </a:p>
          <a:p>
            <a:pPr algn="ctr" eaLnBrk="0" hangingPunct="0"/>
            <a:r>
              <a:rPr lang="en-US" sz="1000"/>
              <a:t>Computer-Aided Design</a:t>
            </a:r>
          </a:p>
          <a:p>
            <a:pPr algn="ctr" eaLnBrk="0" hangingPunct="0"/>
            <a:r>
              <a:rPr lang="en-US" sz="1000"/>
              <a:t>Pilot Plant Technology</a:t>
            </a:r>
          </a:p>
        </p:txBody>
      </p:sp>
      <p:sp>
        <p:nvSpPr>
          <p:cNvPr id="91" name="Rectangle 33"/>
          <p:cNvSpPr>
            <a:spLocks noChangeArrowheads="1"/>
          </p:cNvSpPr>
          <p:nvPr/>
        </p:nvSpPr>
        <p:spPr bwMode="auto">
          <a:xfrm>
            <a:off x="6691313" y="3498850"/>
            <a:ext cx="1296987" cy="10033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buFontTx/>
              <a:buChar char="•"/>
            </a:pPr>
            <a:r>
              <a:rPr lang="en-US" sz="1000"/>
              <a:t>Diagnostic and</a:t>
            </a:r>
          </a:p>
          <a:p>
            <a:pPr eaLnBrk="0" hangingPunct="0"/>
            <a:r>
              <a:rPr lang="en-US" sz="1000"/>
              <a:t>   Testing Technology</a:t>
            </a:r>
          </a:p>
          <a:p>
            <a:pPr eaLnBrk="0" hangingPunct="0">
              <a:buFontTx/>
              <a:buChar char="•"/>
            </a:pPr>
            <a:r>
              <a:rPr lang="en-US" sz="1000"/>
              <a:t>Communications</a:t>
            </a:r>
          </a:p>
          <a:p>
            <a:pPr eaLnBrk="0" hangingPunct="0"/>
            <a:r>
              <a:rPr lang="en-US" sz="1000"/>
              <a:t>    Technology</a:t>
            </a:r>
          </a:p>
          <a:p>
            <a:pPr eaLnBrk="0" hangingPunct="0">
              <a:buFontTx/>
              <a:buChar char="•"/>
            </a:pPr>
            <a:r>
              <a:rPr lang="en-US" sz="1000"/>
              <a:t>Information</a:t>
            </a:r>
          </a:p>
          <a:p>
            <a:pPr eaLnBrk="0" hangingPunct="0"/>
            <a:r>
              <a:rPr lang="en-US" sz="1000"/>
              <a:t>    Technology</a:t>
            </a:r>
          </a:p>
        </p:txBody>
      </p:sp>
      <p:sp>
        <p:nvSpPr>
          <p:cNvPr id="92" name="Rectangle 34"/>
          <p:cNvSpPr>
            <a:spLocks noChangeArrowheads="1"/>
          </p:cNvSpPr>
          <p:nvPr/>
        </p:nvSpPr>
        <p:spPr bwMode="auto">
          <a:xfrm>
            <a:off x="5470525" y="3627438"/>
            <a:ext cx="1198563" cy="12176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93" name="Rectangle 35"/>
          <p:cNvSpPr>
            <a:spLocks noChangeArrowheads="1"/>
          </p:cNvSpPr>
          <p:nvPr/>
        </p:nvSpPr>
        <p:spPr bwMode="auto">
          <a:xfrm>
            <a:off x="4251325" y="3551238"/>
            <a:ext cx="1166813" cy="8223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94" name="Rectangle 36"/>
          <p:cNvSpPr>
            <a:spLocks noChangeArrowheads="1"/>
          </p:cNvSpPr>
          <p:nvPr/>
        </p:nvSpPr>
        <p:spPr bwMode="auto">
          <a:xfrm>
            <a:off x="1814513" y="3506788"/>
            <a:ext cx="1257300" cy="17517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buFontTx/>
              <a:buChar char="•"/>
            </a:pPr>
            <a:r>
              <a:rPr lang="en-US" sz="900" dirty="0"/>
              <a:t>Transportation</a:t>
            </a:r>
          </a:p>
          <a:p>
            <a:pPr eaLnBrk="0" hangingPunct="0"/>
            <a:r>
              <a:rPr lang="en-US" sz="900" dirty="0"/>
              <a:t>   Technology</a:t>
            </a:r>
          </a:p>
          <a:p>
            <a:pPr eaLnBrk="0" hangingPunct="0">
              <a:buFontTx/>
              <a:buChar char="•"/>
            </a:pPr>
            <a:r>
              <a:rPr lang="en-US" sz="900" dirty="0"/>
              <a:t>Material Handling</a:t>
            </a:r>
          </a:p>
          <a:p>
            <a:pPr eaLnBrk="0" hangingPunct="0"/>
            <a:r>
              <a:rPr lang="en-US" sz="900" dirty="0"/>
              <a:t>   Technology</a:t>
            </a:r>
          </a:p>
          <a:p>
            <a:pPr eaLnBrk="0" hangingPunct="0">
              <a:buFontTx/>
              <a:buChar char="•"/>
            </a:pPr>
            <a:r>
              <a:rPr lang="en-US" sz="900" dirty="0"/>
              <a:t>Storage and </a:t>
            </a:r>
          </a:p>
          <a:p>
            <a:pPr eaLnBrk="0" hangingPunct="0"/>
            <a:r>
              <a:rPr lang="en-US" sz="900" dirty="0"/>
              <a:t>  Preservation </a:t>
            </a:r>
          </a:p>
          <a:p>
            <a:pPr eaLnBrk="0" hangingPunct="0"/>
            <a:r>
              <a:rPr lang="en-US" sz="900" dirty="0"/>
              <a:t>  Technology</a:t>
            </a:r>
          </a:p>
          <a:p>
            <a:pPr eaLnBrk="0" hangingPunct="0">
              <a:buFontTx/>
              <a:buChar char="•"/>
            </a:pPr>
            <a:r>
              <a:rPr lang="en-US" sz="900" dirty="0"/>
              <a:t>Communication </a:t>
            </a:r>
          </a:p>
          <a:p>
            <a:pPr eaLnBrk="0" hangingPunct="0"/>
            <a:r>
              <a:rPr lang="en-US" sz="900" dirty="0"/>
              <a:t>  System Technology</a:t>
            </a:r>
          </a:p>
          <a:p>
            <a:pPr eaLnBrk="0" hangingPunct="0">
              <a:buFontTx/>
              <a:buChar char="•"/>
            </a:pPr>
            <a:r>
              <a:rPr lang="en-US" sz="900" dirty="0"/>
              <a:t>Testing Technology</a:t>
            </a:r>
          </a:p>
          <a:p>
            <a:pPr eaLnBrk="0" hangingPunct="0">
              <a:buFontTx/>
              <a:buChar char="•"/>
            </a:pPr>
            <a:r>
              <a:rPr lang="en-US" sz="900" dirty="0"/>
              <a:t>Information </a:t>
            </a:r>
          </a:p>
          <a:p>
            <a:pPr eaLnBrk="0" hangingPunct="0"/>
            <a:r>
              <a:rPr lang="en-US" sz="900" dirty="0"/>
              <a:t>  Technology</a:t>
            </a:r>
          </a:p>
        </p:txBody>
      </p:sp>
      <p:sp>
        <p:nvSpPr>
          <p:cNvPr id="95" name="Rectangle 37"/>
          <p:cNvSpPr>
            <a:spLocks noChangeArrowheads="1"/>
          </p:cNvSpPr>
          <p:nvPr/>
        </p:nvSpPr>
        <p:spPr bwMode="auto">
          <a:xfrm>
            <a:off x="3032125" y="2332038"/>
            <a:ext cx="1322388" cy="6397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96" name="Rectangle 38"/>
          <p:cNvSpPr>
            <a:spLocks noChangeArrowheads="1"/>
          </p:cNvSpPr>
          <p:nvPr/>
        </p:nvSpPr>
        <p:spPr bwMode="auto">
          <a:xfrm>
            <a:off x="3551238" y="2867025"/>
            <a:ext cx="2043112" cy="5461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sz="1000"/>
              <a:t>Information Systems Technology</a:t>
            </a:r>
          </a:p>
          <a:p>
            <a:pPr algn="ctr" eaLnBrk="0" hangingPunct="0"/>
            <a:r>
              <a:rPr lang="en-US" sz="1000"/>
              <a:t>Communication System Technology</a:t>
            </a:r>
          </a:p>
          <a:p>
            <a:pPr algn="ctr" eaLnBrk="0" hangingPunct="0"/>
            <a:r>
              <a:rPr lang="en-US" sz="1000"/>
              <a:t>Transportation System Technology</a:t>
            </a:r>
          </a:p>
        </p:txBody>
      </p:sp>
      <p:sp>
        <p:nvSpPr>
          <p:cNvPr id="97" name="Rectangle 39"/>
          <p:cNvSpPr>
            <a:spLocks noChangeArrowheads="1"/>
          </p:cNvSpPr>
          <p:nvPr/>
        </p:nvSpPr>
        <p:spPr bwMode="auto">
          <a:xfrm>
            <a:off x="5470525" y="2332038"/>
            <a:ext cx="1220788" cy="6397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98" name="Rectangle 40"/>
          <p:cNvSpPr>
            <a:spLocks noChangeArrowheads="1"/>
          </p:cNvSpPr>
          <p:nvPr/>
        </p:nvSpPr>
        <p:spPr bwMode="auto">
          <a:xfrm>
            <a:off x="5230813" y="2432050"/>
            <a:ext cx="1882775" cy="3937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sz="1000"/>
              <a:t>Software Development Tools</a:t>
            </a:r>
          </a:p>
          <a:p>
            <a:pPr algn="ctr" eaLnBrk="0" hangingPunct="0"/>
            <a:r>
              <a:rPr lang="en-US" sz="1000"/>
              <a:t>Information Systems Technology</a:t>
            </a:r>
          </a:p>
        </p:txBody>
      </p:sp>
      <p:sp>
        <p:nvSpPr>
          <p:cNvPr id="99" name="Rectangle 41"/>
          <p:cNvSpPr>
            <a:spLocks noChangeArrowheads="1"/>
          </p:cNvSpPr>
          <p:nvPr/>
        </p:nvSpPr>
        <p:spPr bwMode="auto">
          <a:xfrm>
            <a:off x="3033713" y="3498850"/>
            <a:ext cx="1246187" cy="19177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buFontTx/>
              <a:buChar char="•"/>
            </a:pPr>
            <a:r>
              <a:rPr lang="en-US" sz="1000"/>
              <a:t>Basic Process </a:t>
            </a:r>
          </a:p>
          <a:p>
            <a:pPr eaLnBrk="0" hangingPunct="0"/>
            <a:r>
              <a:rPr lang="en-US" sz="1000"/>
              <a:t>  Technology</a:t>
            </a:r>
          </a:p>
          <a:p>
            <a:pPr eaLnBrk="0" hangingPunct="0">
              <a:buFontTx/>
              <a:buChar char="•"/>
            </a:pPr>
            <a:r>
              <a:rPr lang="en-US" sz="1000"/>
              <a:t>Materials</a:t>
            </a:r>
          </a:p>
          <a:p>
            <a:pPr eaLnBrk="0" hangingPunct="0"/>
            <a:r>
              <a:rPr lang="en-US" sz="1000"/>
              <a:t>   Technology</a:t>
            </a:r>
          </a:p>
          <a:p>
            <a:pPr eaLnBrk="0" hangingPunct="0">
              <a:buFontTx/>
              <a:buChar char="•"/>
            </a:pPr>
            <a:r>
              <a:rPr lang="en-US" sz="1000"/>
              <a:t>Machine Tools</a:t>
            </a:r>
          </a:p>
          <a:p>
            <a:pPr eaLnBrk="0" hangingPunct="0"/>
            <a:r>
              <a:rPr lang="en-US" sz="1000"/>
              <a:t>  Technology</a:t>
            </a:r>
          </a:p>
          <a:p>
            <a:pPr eaLnBrk="0" hangingPunct="0">
              <a:buFontTx/>
              <a:buChar char="•"/>
            </a:pPr>
            <a:r>
              <a:rPr lang="en-US" sz="1000"/>
              <a:t>Materials Handling</a:t>
            </a:r>
          </a:p>
          <a:p>
            <a:pPr eaLnBrk="0" hangingPunct="0"/>
            <a:r>
              <a:rPr lang="en-US" sz="1000"/>
              <a:t>   Technology</a:t>
            </a:r>
          </a:p>
          <a:p>
            <a:pPr eaLnBrk="0" hangingPunct="0">
              <a:buFontTx/>
              <a:buChar char="•"/>
            </a:pPr>
            <a:r>
              <a:rPr lang="en-US" sz="1000"/>
              <a:t>Packaging </a:t>
            </a:r>
          </a:p>
          <a:p>
            <a:pPr eaLnBrk="0" hangingPunct="0"/>
            <a:r>
              <a:rPr lang="en-US" sz="1000"/>
              <a:t>  Technology</a:t>
            </a:r>
          </a:p>
          <a:p>
            <a:pPr eaLnBrk="0" hangingPunct="0">
              <a:buFontTx/>
              <a:buChar char="•"/>
            </a:pPr>
            <a:r>
              <a:rPr lang="en-US" sz="1000"/>
              <a:t>Testing Technology</a:t>
            </a:r>
          </a:p>
          <a:p>
            <a:pPr eaLnBrk="0" hangingPunct="0">
              <a:buFontTx/>
              <a:buChar char="•"/>
            </a:pPr>
            <a:r>
              <a:rPr lang="en-US" sz="1000"/>
              <a:t>I/nformation Tech.</a:t>
            </a:r>
          </a:p>
        </p:txBody>
      </p:sp>
      <p:sp>
        <p:nvSpPr>
          <p:cNvPr id="100" name="Rectangle 42"/>
          <p:cNvSpPr>
            <a:spLocks noChangeArrowheads="1"/>
          </p:cNvSpPr>
          <p:nvPr/>
        </p:nvSpPr>
        <p:spPr bwMode="auto">
          <a:xfrm>
            <a:off x="4252913" y="3498850"/>
            <a:ext cx="1162050" cy="16129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buFontTx/>
              <a:buChar char="•"/>
            </a:pPr>
            <a:r>
              <a:rPr lang="en-US" sz="1000"/>
              <a:t>Transportation </a:t>
            </a:r>
          </a:p>
          <a:p>
            <a:pPr eaLnBrk="0" hangingPunct="0"/>
            <a:r>
              <a:rPr lang="en-US" sz="1000"/>
              <a:t>    Technology</a:t>
            </a:r>
          </a:p>
          <a:p>
            <a:pPr eaLnBrk="0" hangingPunct="0">
              <a:buFontTx/>
              <a:buChar char="•"/>
            </a:pPr>
            <a:r>
              <a:rPr lang="en-US" sz="1000"/>
              <a:t>Material Handling</a:t>
            </a:r>
          </a:p>
          <a:p>
            <a:pPr eaLnBrk="0" hangingPunct="0"/>
            <a:r>
              <a:rPr lang="en-US" sz="1000"/>
              <a:t>    Technology</a:t>
            </a:r>
          </a:p>
          <a:p>
            <a:pPr eaLnBrk="0" hangingPunct="0">
              <a:buFontTx/>
              <a:buChar char="•"/>
            </a:pPr>
            <a:r>
              <a:rPr lang="en-US" sz="1000"/>
              <a:t>Packaging</a:t>
            </a:r>
          </a:p>
          <a:p>
            <a:pPr eaLnBrk="0" hangingPunct="0"/>
            <a:r>
              <a:rPr lang="en-US" sz="1000"/>
              <a:t>    Technology</a:t>
            </a:r>
          </a:p>
          <a:p>
            <a:pPr eaLnBrk="0" hangingPunct="0">
              <a:buFontTx/>
              <a:buChar char="•"/>
            </a:pPr>
            <a:r>
              <a:rPr lang="en-US" sz="1000"/>
              <a:t>Communications</a:t>
            </a:r>
          </a:p>
          <a:p>
            <a:pPr eaLnBrk="0" hangingPunct="0"/>
            <a:r>
              <a:rPr lang="en-US" sz="1000"/>
              <a:t>     Technology</a:t>
            </a:r>
          </a:p>
          <a:p>
            <a:pPr eaLnBrk="0" hangingPunct="0">
              <a:buFontTx/>
              <a:buChar char="•"/>
            </a:pPr>
            <a:r>
              <a:rPr lang="en-US" sz="1000"/>
              <a:t>Information </a:t>
            </a:r>
          </a:p>
          <a:p>
            <a:pPr eaLnBrk="0" hangingPunct="0"/>
            <a:r>
              <a:rPr lang="en-US" sz="1000"/>
              <a:t>    Technology</a:t>
            </a:r>
          </a:p>
        </p:txBody>
      </p:sp>
      <p:sp>
        <p:nvSpPr>
          <p:cNvPr id="101" name="Rectangle 43"/>
          <p:cNvSpPr>
            <a:spLocks noChangeArrowheads="1"/>
          </p:cNvSpPr>
          <p:nvPr/>
        </p:nvSpPr>
        <p:spPr bwMode="auto">
          <a:xfrm>
            <a:off x="5564188" y="3506788"/>
            <a:ext cx="1042987" cy="10033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buFontTx/>
              <a:buChar char="•"/>
            </a:pPr>
            <a:r>
              <a:rPr lang="en-US" sz="1000"/>
              <a:t>Multi-Media</a:t>
            </a:r>
          </a:p>
          <a:p>
            <a:pPr eaLnBrk="0" hangingPunct="0"/>
            <a:r>
              <a:rPr lang="en-US" sz="1000"/>
              <a:t>   Technology</a:t>
            </a:r>
          </a:p>
          <a:p>
            <a:pPr eaLnBrk="0" hangingPunct="0">
              <a:buFontTx/>
              <a:buChar char="•"/>
            </a:pPr>
            <a:r>
              <a:rPr lang="en-US" sz="1000"/>
              <a:t>Communication</a:t>
            </a:r>
          </a:p>
          <a:p>
            <a:pPr eaLnBrk="0" hangingPunct="0"/>
            <a:r>
              <a:rPr lang="en-US" sz="1000"/>
              <a:t>    Technology</a:t>
            </a:r>
          </a:p>
          <a:p>
            <a:pPr eaLnBrk="0" hangingPunct="0">
              <a:buFontTx/>
              <a:buChar char="•"/>
            </a:pPr>
            <a:r>
              <a:rPr lang="en-US" sz="1000"/>
              <a:t>Information</a:t>
            </a:r>
          </a:p>
          <a:p>
            <a:pPr eaLnBrk="0" hangingPunct="0"/>
            <a:r>
              <a:rPr lang="en-US" sz="1000"/>
              <a:t>   Technology</a:t>
            </a:r>
          </a:p>
        </p:txBody>
      </p:sp>
      <p:sp>
        <p:nvSpPr>
          <p:cNvPr id="103" name="Rectangle 45"/>
          <p:cNvSpPr>
            <a:spLocks noChangeArrowheads="1"/>
          </p:cNvSpPr>
          <p:nvPr/>
        </p:nvSpPr>
        <p:spPr bwMode="auto">
          <a:xfrm>
            <a:off x="366713" y="6067425"/>
            <a:ext cx="7148512" cy="6365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sz="1200"/>
              <a:t>Adapted with the permission of the Free Press, an imprint of Simon &amp; Schuster Inc.. from </a:t>
            </a:r>
          </a:p>
          <a:p>
            <a:pPr eaLnBrk="0" hangingPunct="0"/>
            <a:r>
              <a:rPr lang="en-US" sz="1200"/>
              <a:t>COMPETITIVE ADVANTAGE:  Creating and Sustaining Superior Performance by Michael Porter.  Copyright   </a:t>
            </a:r>
          </a:p>
          <a:p>
            <a:pPr eaLnBrk="0" hangingPunct="0">
              <a:buFontTx/>
              <a:buChar char="©"/>
            </a:pPr>
            <a:r>
              <a:rPr lang="en-US" sz="1200"/>
              <a:t> 1985 by Michael E. Porter., p. 167.</a:t>
            </a:r>
          </a:p>
        </p:txBody>
      </p:sp>
      <p:sp>
        <p:nvSpPr>
          <p:cNvPr id="104" name="Slide Number Placeholder 1"/>
          <p:cNvSpPr>
            <a:spLocks noGrp="1"/>
          </p:cNvSpPr>
          <p:nvPr>
            <p:ph type="sldNum" sz="quarter" idx="12"/>
          </p:nvPr>
        </p:nvSpPr>
        <p:spPr>
          <a:xfrm>
            <a:off x="6553200" y="6245225"/>
            <a:ext cx="2133600" cy="476250"/>
          </a:xfrm>
        </p:spPr>
        <p:txBody>
          <a:bodyPr/>
          <a:lstStyle/>
          <a:p>
            <a:fld id="{996422DF-4719-44EA-A247-2D9D2F247A0E}" type="slidenum">
              <a:rPr lang="en-US" altLang="zh-CN" smtClean="0"/>
              <a:pPr/>
              <a:t>16</a:t>
            </a:fld>
            <a:endParaRPr lang="en-US" altLang="zh-CN"/>
          </a:p>
        </p:txBody>
      </p:sp>
    </p:spTree>
    <p:extLst>
      <p:ext uri="{BB962C8B-B14F-4D97-AF65-F5344CB8AC3E}">
        <p14:creationId xmlns="" xmlns:p14="http://schemas.microsoft.com/office/powerpoint/2010/main" val="1327135063"/>
      </p:ext>
    </p:extLst>
  </p:cSld>
  <p:clrMapOvr>
    <a:masterClrMapping/>
  </p:clrMapOvr>
  <mc:AlternateContent xmlns:mc="http://schemas.openxmlformats.org/markup-compatibility/2006">
    <mc:Choice xmlns="" xmlns:p14="http://schemas.microsoft.com/office/powerpoint/2010/main" Requires="p14">
      <p:transition spd="med">
        <p14:ripple/>
      </p:transition>
    </mc:Choice>
    <mc:Fallback>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080" name="Rectangle 8"/>
          <p:cNvSpPr>
            <a:spLocks noGrp="1" noChangeArrowheads="1"/>
          </p:cNvSpPr>
          <p:nvPr>
            <p:ph type="title"/>
          </p:nvPr>
        </p:nvSpPr>
        <p:spPr>
          <a:xfrm>
            <a:off x="323528" y="2708920"/>
            <a:ext cx="8229600" cy="1143000"/>
          </a:xfrm>
        </p:spPr>
        <p:txBody>
          <a:bodyPr/>
          <a:lstStyle/>
          <a:p>
            <a:pPr eaLnBrk="0" hangingPunct="0"/>
            <a:r>
              <a:rPr lang="id-ID" sz="3200" dirty="0" smtClean="0"/>
              <a:t>APPENDIX</a:t>
            </a:r>
            <a:endParaRPr lang="en-US" sz="3200" dirty="0"/>
          </a:p>
        </p:txBody>
      </p:sp>
    </p:spTree>
    <p:extLst>
      <p:ext uri="{BB962C8B-B14F-4D97-AF65-F5344CB8AC3E}">
        <p14:creationId xmlns="" xmlns:p14="http://schemas.microsoft.com/office/powerpoint/2010/main" val="807533645"/>
      </p:ext>
    </p:extLst>
  </p:cSld>
  <p:clrMapOvr>
    <a:masterClrMapping/>
  </p:clrMapOvr>
  <mc:AlternateContent xmlns:mc="http://schemas.openxmlformats.org/markup-compatibility/2006">
    <mc:Choice xmlns="" xmlns:p14="http://schemas.microsoft.com/office/powerpoint/2010/main" Requires="p14">
      <p:transition spd="med">
        <p14:ripple/>
      </p:transition>
    </mc:Choice>
    <mc:Fallback>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d-ID"/>
          </a:p>
        </p:txBody>
      </p:sp>
      <p:graphicFrame>
        <p:nvGraphicFramePr>
          <p:cNvPr id="4" name="Object 3"/>
          <p:cNvGraphicFramePr>
            <a:graphicFrameLocks noChangeAspect="1"/>
          </p:cNvGraphicFramePr>
          <p:nvPr>
            <p:extLst>
              <p:ext uri="{D42A27DB-BD31-4B8C-83A1-F6EECF244321}">
                <p14:modId xmlns="" xmlns:p14="http://schemas.microsoft.com/office/powerpoint/2010/main" val="1230029660"/>
              </p:ext>
            </p:extLst>
          </p:nvPr>
        </p:nvGraphicFramePr>
        <p:xfrm>
          <a:off x="144016" y="0"/>
          <a:ext cx="8964488" cy="6899634"/>
        </p:xfrm>
        <a:graphic>
          <a:graphicData uri="http://schemas.openxmlformats.org/presentationml/2006/ole">
            <p:oleObj spid="_x0000_s1055" name="Visio" r:id="rId5" imgW="7674864" imgH="5916009" progId="Visio.Drawing.11">
              <p:embed/>
            </p:oleObj>
          </a:graphicData>
        </a:graphic>
      </p:graphicFrame>
    </p:spTree>
    <p:extLst>
      <p:ext uri="{BB962C8B-B14F-4D97-AF65-F5344CB8AC3E}">
        <p14:creationId xmlns="" xmlns:p14="http://schemas.microsoft.com/office/powerpoint/2010/main" val="3708522019"/>
      </p:ext>
    </p:extLst>
  </p:cSld>
  <p:clrMapOvr>
    <a:masterClrMapping/>
  </p:clrMapOvr>
  <mc:AlternateContent xmlns:mc="http://schemas.openxmlformats.org/markup-compatibility/2006">
    <mc:Choice xmlns="" xmlns:p14="http://schemas.microsoft.com/office/powerpoint/2010/main" Requires="p14">
      <p:transition spd="med">
        <p14:ripple/>
      </p:transition>
    </mc:Choice>
    <mc:Fallback>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d-ID"/>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d-ID"/>
          </a:p>
        </p:txBody>
      </p:sp>
      <p:graphicFrame>
        <p:nvGraphicFramePr>
          <p:cNvPr id="5" name="Object 4"/>
          <p:cNvGraphicFramePr>
            <a:graphicFrameLocks noChangeAspect="1"/>
          </p:cNvGraphicFramePr>
          <p:nvPr>
            <p:extLst>
              <p:ext uri="{D42A27DB-BD31-4B8C-83A1-F6EECF244321}">
                <p14:modId xmlns="" xmlns:p14="http://schemas.microsoft.com/office/powerpoint/2010/main" val="3012352283"/>
              </p:ext>
            </p:extLst>
          </p:nvPr>
        </p:nvGraphicFramePr>
        <p:xfrm>
          <a:off x="360040" y="68150"/>
          <a:ext cx="8460432" cy="6817234"/>
        </p:xfrm>
        <a:graphic>
          <a:graphicData uri="http://schemas.openxmlformats.org/presentationml/2006/ole">
            <p:oleObj spid="_x0000_s2079" name="Visio" r:id="rId5" imgW="7004914" imgH="5652516" progId="Visio.Drawing.11">
              <p:embed/>
            </p:oleObj>
          </a:graphicData>
        </a:graphic>
      </p:graphicFrame>
    </p:spTree>
    <p:extLst>
      <p:ext uri="{BB962C8B-B14F-4D97-AF65-F5344CB8AC3E}">
        <p14:creationId xmlns="" xmlns:p14="http://schemas.microsoft.com/office/powerpoint/2010/main" val="2351481540"/>
      </p:ext>
    </p:extLst>
  </p:cSld>
  <p:clrMapOvr>
    <a:masterClrMapping/>
  </p:clrMapOvr>
  <mc:AlternateContent xmlns:mc="http://schemas.openxmlformats.org/markup-compatibility/2006">
    <mc:Choice xmlns="" xmlns:p14="http://schemas.microsoft.com/office/powerpoint/2010/main" Requires="p14">
      <p:transition spd="med">
        <p14:rippl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80" name="Rectangle 8"/>
          <p:cNvSpPr>
            <a:spLocks noGrp="1" noChangeArrowheads="1"/>
          </p:cNvSpPr>
          <p:nvPr>
            <p:ph type="title"/>
          </p:nvPr>
        </p:nvSpPr>
        <p:spPr>
          <a:xfrm>
            <a:off x="473075" y="116632"/>
            <a:ext cx="8229600" cy="1143000"/>
          </a:xfrm>
        </p:spPr>
        <p:txBody>
          <a:bodyPr/>
          <a:lstStyle/>
          <a:p>
            <a:r>
              <a:rPr lang="en-US" sz="3600" dirty="0" err="1" smtClean="0"/>
              <a:t>Definisi</a:t>
            </a:r>
            <a:r>
              <a:rPr lang="en-US" sz="3600" dirty="0" smtClean="0"/>
              <a:t> </a:t>
            </a:r>
            <a:r>
              <a:rPr lang="en-US" sz="3600" dirty="0" err="1" smtClean="0"/>
              <a:t>dari</a:t>
            </a:r>
            <a:r>
              <a:rPr lang="en-US" sz="3600" dirty="0" smtClean="0"/>
              <a:t> </a:t>
            </a:r>
            <a:r>
              <a:rPr lang="en-US" sz="3600" dirty="0" err="1" smtClean="0"/>
              <a:t>Daya</a:t>
            </a:r>
            <a:r>
              <a:rPr lang="en-US" sz="3600" dirty="0" smtClean="0"/>
              <a:t> </a:t>
            </a:r>
            <a:r>
              <a:rPr lang="en-US" sz="3600" dirty="0" err="1" smtClean="0"/>
              <a:t>Saing</a:t>
            </a:r>
            <a:endParaRPr lang="id-ID" sz="3600" dirty="0"/>
          </a:p>
        </p:txBody>
      </p:sp>
      <p:sp>
        <p:nvSpPr>
          <p:cNvPr id="9" name="Text Box 7"/>
          <p:cNvSpPr txBox="1">
            <a:spLocks noChangeArrowheads="1"/>
          </p:cNvSpPr>
          <p:nvPr/>
        </p:nvSpPr>
        <p:spPr bwMode="auto">
          <a:xfrm>
            <a:off x="3850656" y="6308725"/>
            <a:ext cx="1225400" cy="3385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id-ID" altLang="zh-CN" sz="1600" dirty="0" smtClean="0"/>
              <a:t>RNL - 2014</a:t>
            </a:r>
            <a:endParaRPr lang="en-US" altLang="zh-CN" dirty="0"/>
          </a:p>
        </p:txBody>
      </p:sp>
      <p:sp>
        <p:nvSpPr>
          <p:cNvPr id="10" name="Rectangle 3"/>
          <p:cNvSpPr txBox="1">
            <a:spLocks noChangeArrowheads="1"/>
          </p:cNvSpPr>
          <p:nvPr/>
        </p:nvSpPr>
        <p:spPr bwMode="auto">
          <a:xfrm>
            <a:off x="457200" y="1268760"/>
            <a:ext cx="8229600" cy="485740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143000" indent="-228600" algn="l" rtl="0" eaLnBrk="1" fontAlgn="base" hangingPunct="1">
              <a:spcBef>
                <a:spcPct val="20000"/>
              </a:spcBef>
              <a:spcAft>
                <a:spcPct val="0"/>
              </a:spcAft>
              <a:buChar char="•"/>
              <a:defRPr sz="24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a:lstStyle>
          <a:p>
            <a:r>
              <a:rPr lang="en-US" sz="2400" dirty="0" err="1" smtClean="0"/>
              <a:t>Tujuan</a:t>
            </a:r>
            <a:r>
              <a:rPr lang="en-US" sz="2400" dirty="0" smtClean="0"/>
              <a:t> </a:t>
            </a:r>
            <a:r>
              <a:rPr lang="en-US" sz="2400" dirty="0" err="1" smtClean="0"/>
              <a:t>dari</a:t>
            </a:r>
            <a:r>
              <a:rPr lang="en-US" sz="2400" dirty="0" smtClean="0"/>
              <a:t> </a:t>
            </a:r>
            <a:r>
              <a:rPr lang="en-US" sz="2400" dirty="0" err="1" smtClean="0"/>
              <a:t>sebuah</a:t>
            </a:r>
            <a:r>
              <a:rPr lang="en-US" sz="2400" dirty="0" smtClean="0"/>
              <a:t> </a:t>
            </a:r>
            <a:r>
              <a:rPr lang="en-US" sz="2400" dirty="0" err="1" smtClean="0"/>
              <a:t>bisnis</a:t>
            </a:r>
            <a:r>
              <a:rPr lang="en-US" sz="2400" dirty="0" smtClean="0"/>
              <a:t> </a:t>
            </a:r>
            <a:r>
              <a:rPr lang="en-US" sz="2400" dirty="0" err="1" smtClean="0"/>
              <a:t>adalah</a:t>
            </a:r>
            <a:r>
              <a:rPr lang="en-US" sz="2400" dirty="0" smtClean="0"/>
              <a:t> </a:t>
            </a:r>
            <a:r>
              <a:rPr lang="en-US" sz="2400" dirty="0" err="1" smtClean="0"/>
              <a:t>menghasilkan</a:t>
            </a:r>
            <a:r>
              <a:rPr lang="en-US" sz="2400" dirty="0" smtClean="0"/>
              <a:t> </a:t>
            </a:r>
            <a:r>
              <a:rPr lang="en-US" sz="2400" dirty="0" err="1" smtClean="0"/>
              <a:t>keuntungan</a:t>
            </a:r>
            <a:endParaRPr lang="en-US" sz="2400" dirty="0" smtClean="0"/>
          </a:p>
          <a:p>
            <a:r>
              <a:rPr lang="en-US" sz="2400" dirty="0" err="1" smtClean="0"/>
              <a:t>Keuntungan</a:t>
            </a:r>
            <a:r>
              <a:rPr lang="en-US" sz="2400" dirty="0" smtClean="0"/>
              <a:t> </a:t>
            </a:r>
            <a:r>
              <a:rPr lang="en-US" sz="2400" dirty="0" err="1" smtClean="0"/>
              <a:t>didasarkan</a:t>
            </a:r>
            <a:r>
              <a:rPr lang="en-US" sz="2400" dirty="0" smtClean="0"/>
              <a:t> </a:t>
            </a:r>
            <a:r>
              <a:rPr lang="en-US" sz="2400" dirty="0" err="1" smtClean="0"/>
              <a:t>pada</a:t>
            </a:r>
            <a:r>
              <a:rPr lang="en-US" sz="2400" dirty="0" smtClean="0"/>
              <a:t> </a:t>
            </a:r>
            <a:r>
              <a:rPr lang="en-US" sz="2400" dirty="0" err="1" smtClean="0"/>
              <a:t>nilai</a:t>
            </a:r>
            <a:r>
              <a:rPr lang="en-US" sz="2400" dirty="0" smtClean="0"/>
              <a:t> </a:t>
            </a:r>
            <a:r>
              <a:rPr lang="en-US" sz="2400" dirty="0" err="1" smtClean="0"/>
              <a:t>layanan</a:t>
            </a:r>
            <a:r>
              <a:rPr lang="en-US" sz="2400" dirty="0" smtClean="0"/>
              <a:t>  </a:t>
            </a:r>
            <a:r>
              <a:rPr lang="en-US" sz="2400" dirty="0" err="1" smtClean="0"/>
              <a:t>terhadap</a:t>
            </a:r>
            <a:r>
              <a:rPr lang="en-US" sz="2400" dirty="0" smtClean="0"/>
              <a:t> </a:t>
            </a:r>
            <a:r>
              <a:rPr lang="en-US" sz="2400" dirty="0" err="1" smtClean="0"/>
              <a:t>konsumen</a:t>
            </a:r>
            <a:endParaRPr lang="en-US" sz="2400" dirty="0" smtClean="0"/>
          </a:p>
          <a:p>
            <a:pPr marL="0" indent="0">
              <a:buFont typeface="Wingdings" pitchFamily="2" charset="2"/>
              <a:buNone/>
            </a:pPr>
            <a:r>
              <a:rPr lang="en-US" sz="2400" dirty="0" err="1" smtClean="0"/>
              <a:t>Bagaimana</a:t>
            </a:r>
            <a:r>
              <a:rPr lang="en-US" sz="2400" dirty="0" smtClean="0"/>
              <a:t> </a:t>
            </a:r>
            <a:r>
              <a:rPr lang="en-US" sz="2400" dirty="0" err="1" smtClean="0"/>
              <a:t>bisa</a:t>
            </a:r>
            <a:r>
              <a:rPr lang="en-US" sz="2400" dirty="0" smtClean="0"/>
              <a:t> </a:t>
            </a:r>
            <a:r>
              <a:rPr lang="en-US" sz="2400" dirty="0" err="1" smtClean="0"/>
              <a:t>sebuah</a:t>
            </a:r>
            <a:r>
              <a:rPr lang="en-US" sz="2400" dirty="0" smtClean="0"/>
              <a:t> </a:t>
            </a:r>
            <a:r>
              <a:rPr lang="en-US" sz="2400" dirty="0" err="1" smtClean="0"/>
              <a:t>bisnis</a:t>
            </a:r>
            <a:r>
              <a:rPr lang="en-US" sz="2400" dirty="0" smtClean="0"/>
              <a:t> </a:t>
            </a:r>
            <a:r>
              <a:rPr lang="en-US" sz="2400" dirty="0" err="1" smtClean="0"/>
              <a:t>menjamin</a:t>
            </a:r>
            <a:r>
              <a:rPr lang="en-US" sz="2400" dirty="0" smtClean="0"/>
              <a:t> </a:t>
            </a:r>
            <a:r>
              <a:rPr lang="en-US" sz="2400" dirty="0" err="1" smtClean="0"/>
              <a:t>sebuah</a:t>
            </a:r>
            <a:r>
              <a:rPr lang="en-US" sz="2400" dirty="0" smtClean="0"/>
              <a:t> </a:t>
            </a:r>
            <a:r>
              <a:rPr lang="en-US" sz="2400" dirty="0" err="1" smtClean="0"/>
              <a:t>nilai</a:t>
            </a:r>
            <a:r>
              <a:rPr lang="en-US" sz="2400" dirty="0" smtClean="0"/>
              <a:t> </a:t>
            </a:r>
            <a:r>
              <a:rPr lang="en-US" sz="2400" dirty="0" err="1" smtClean="0"/>
              <a:t>kepada</a:t>
            </a:r>
            <a:r>
              <a:rPr lang="en-US" sz="2400" dirty="0" smtClean="0"/>
              <a:t> </a:t>
            </a:r>
            <a:r>
              <a:rPr lang="en-US" sz="2400" dirty="0" err="1" smtClean="0"/>
              <a:t>konsumen</a:t>
            </a:r>
            <a:r>
              <a:rPr lang="en-US" sz="2400" dirty="0" smtClean="0"/>
              <a:t> ?</a:t>
            </a:r>
          </a:p>
          <a:p>
            <a:pPr marL="0" indent="0">
              <a:buFont typeface="Wingdings" pitchFamily="2" charset="2"/>
              <a:buNone/>
            </a:pPr>
            <a:r>
              <a:rPr lang="en-US" sz="2400" dirty="0" err="1" smtClean="0"/>
              <a:t>Beberapa</a:t>
            </a:r>
            <a:r>
              <a:rPr lang="en-US" sz="2400" dirty="0" smtClean="0"/>
              <a:t> </a:t>
            </a:r>
            <a:r>
              <a:rPr lang="en-US" sz="2400" dirty="0" err="1" smtClean="0"/>
              <a:t>hal</a:t>
            </a:r>
            <a:r>
              <a:rPr lang="en-US" sz="2400" dirty="0" smtClean="0"/>
              <a:t> yang </a:t>
            </a:r>
            <a:r>
              <a:rPr lang="en-US" sz="2400" dirty="0" err="1" smtClean="0"/>
              <a:t>harus</a:t>
            </a:r>
            <a:r>
              <a:rPr lang="en-US" sz="2400" dirty="0" smtClean="0"/>
              <a:t> </a:t>
            </a:r>
            <a:r>
              <a:rPr lang="en-US" sz="2400" dirty="0" err="1" smtClean="0"/>
              <a:t>diketahui</a:t>
            </a:r>
            <a:r>
              <a:rPr lang="en-US" sz="2400" dirty="0" smtClean="0"/>
              <a:t> </a:t>
            </a:r>
            <a:r>
              <a:rPr lang="en-US" sz="2400" dirty="0" err="1" smtClean="0"/>
              <a:t>oleh</a:t>
            </a:r>
            <a:r>
              <a:rPr lang="en-US" sz="2400" dirty="0" smtClean="0"/>
              <a:t> </a:t>
            </a:r>
            <a:r>
              <a:rPr lang="en-US" sz="2400" dirty="0" err="1" smtClean="0"/>
              <a:t>seorang</a:t>
            </a:r>
            <a:r>
              <a:rPr lang="en-US" sz="2400" dirty="0" smtClean="0"/>
              <a:t> </a:t>
            </a:r>
            <a:r>
              <a:rPr lang="en-US" sz="2400" dirty="0" err="1" smtClean="0"/>
              <a:t>kompetitor</a:t>
            </a:r>
            <a:r>
              <a:rPr lang="en-US" sz="2400" dirty="0" smtClean="0"/>
              <a:t> :</a:t>
            </a:r>
          </a:p>
          <a:p>
            <a:r>
              <a:rPr lang="en-US" sz="2400" dirty="0" err="1" smtClean="0"/>
              <a:t>Berapa</a:t>
            </a:r>
            <a:r>
              <a:rPr lang="en-US" sz="2400" dirty="0" smtClean="0"/>
              <a:t> </a:t>
            </a:r>
            <a:r>
              <a:rPr lang="en-US" sz="2400" dirty="0" err="1" smtClean="0"/>
              <a:t>banyak</a:t>
            </a:r>
            <a:r>
              <a:rPr lang="en-US" sz="2400" dirty="0" smtClean="0"/>
              <a:t> </a:t>
            </a:r>
            <a:r>
              <a:rPr lang="en-US" sz="2400" dirty="0" err="1" smtClean="0"/>
              <a:t>produk</a:t>
            </a:r>
            <a:r>
              <a:rPr lang="en-US" sz="2400" dirty="0" smtClean="0"/>
              <a:t> </a:t>
            </a:r>
            <a:r>
              <a:rPr lang="en-US" sz="2400" dirty="0" err="1" smtClean="0"/>
              <a:t>dan</a:t>
            </a:r>
            <a:r>
              <a:rPr lang="en-US" sz="2400" dirty="0" smtClean="0"/>
              <a:t> </a:t>
            </a:r>
            <a:r>
              <a:rPr lang="en-US" sz="2400" dirty="0" err="1" smtClean="0"/>
              <a:t>jasa</a:t>
            </a:r>
            <a:r>
              <a:rPr lang="en-US" sz="2400" dirty="0" smtClean="0"/>
              <a:t> yang </a:t>
            </a:r>
            <a:r>
              <a:rPr lang="en-US" sz="2400" dirty="0" err="1" smtClean="0"/>
              <a:t>ditawarkan</a:t>
            </a:r>
            <a:r>
              <a:rPr lang="en-US" sz="2400" dirty="0" smtClean="0"/>
              <a:t>?</a:t>
            </a:r>
          </a:p>
          <a:p>
            <a:r>
              <a:rPr lang="en-US" sz="2400" dirty="0" err="1" smtClean="0"/>
              <a:t>Siapa</a:t>
            </a:r>
            <a:r>
              <a:rPr lang="en-US" sz="2400" dirty="0" smtClean="0"/>
              <a:t> yang </a:t>
            </a:r>
            <a:r>
              <a:rPr lang="en-US" sz="2400" dirty="0" err="1" smtClean="0"/>
              <a:t>menjadi</a:t>
            </a:r>
            <a:r>
              <a:rPr lang="en-US" sz="2400" dirty="0" smtClean="0"/>
              <a:t> </a:t>
            </a:r>
            <a:r>
              <a:rPr lang="en-US" sz="2400" dirty="0" err="1" smtClean="0"/>
              <a:t>konsumen</a:t>
            </a:r>
            <a:r>
              <a:rPr lang="en-US" sz="2400" dirty="0" smtClean="0"/>
              <a:t> </a:t>
            </a:r>
            <a:r>
              <a:rPr lang="en-US" sz="2400" dirty="0" err="1" smtClean="0"/>
              <a:t>anda</a:t>
            </a:r>
            <a:r>
              <a:rPr lang="en-US" sz="2400" dirty="0" smtClean="0"/>
              <a:t>?</a:t>
            </a:r>
          </a:p>
          <a:p>
            <a:r>
              <a:rPr lang="en-US" sz="2400" dirty="0" err="1" smtClean="0"/>
              <a:t>Siapa</a:t>
            </a:r>
            <a:r>
              <a:rPr lang="en-US" sz="2400" dirty="0" smtClean="0"/>
              <a:t> yang </a:t>
            </a:r>
            <a:r>
              <a:rPr lang="en-US" sz="2400" dirty="0" err="1" smtClean="0"/>
              <a:t>menjadi</a:t>
            </a:r>
            <a:r>
              <a:rPr lang="en-US" sz="2400" dirty="0" smtClean="0"/>
              <a:t> </a:t>
            </a:r>
            <a:r>
              <a:rPr lang="en-US" sz="2400" dirty="0" err="1" smtClean="0"/>
              <a:t>kompetitor</a:t>
            </a:r>
            <a:r>
              <a:rPr lang="en-US" sz="2400" dirty="0" smtClean="0"/>
              <a:t> </a:t>
            </a:r>
            <a:r>
              <a:rPr lang="en-US" sz="2400" dirty="0" err="1" smtClean="0"/>
              <a:t>anda</a:t>
            </a:r>
            <a:r>
              <a:rPr lang="en-US" sz="2400" dirty="0" smtClean="0"/>
              <a:t>?</a:t>
            </a:r>
            <a:endParaRPr lang="en-US" sz="2400" dirty="0"/>
          </a:p>
        </p:txBody>
      </p:sp>
      <p:sp>
        <p:nvSpPr>
          <p:cNvPr id="3" name="Slide Number Placeholder 2"/>
          <p:cNvSpPr>
            <a:spLocks noGrp="1"/>
          </p:cNvSpPr>
          <p:nvPr>
            <p:ph type="sldNum" sz="quarter" idx="12"/>
          </p:nvPr>
        </p:nvSpPr>
        <p:spPr/>
        <p:txBody>
          <a:bodyPr/>
          <a:lstStyle/>
          <a:p>
            <a:fld id="{C60A85BB-657F-4728-980C-ABC74281CB90}" type="slidenum">
              <a:rPr lang="en-US" altLang="zh-CN" smtClean="0"/>
              <a:pPr/>
              <a:t>2</a:t>
            </a:fld>
            <a:endParaRPr lang="en-US" altLang="zh-CN"/>
          </a:p>
        </p:txBody>
      </p:sp>
    </p:spTree>
    <p:extLst>
      <p:ext uri="{BB962C8B-B14F-4D97-AF65-F5344CB8AC3E}">
        <p14:creationId xmlns="" xmlns:p14="http://schemas.microsoft.com/office/powerpoint/2010/main" val="1880016075"/>
      </p:ext>
    </p:extLst>
  </p:cSld>
  <p:clrMapOvr>
    <a:masterClrMapping/>
  </p:clrMapOvr>
  <mc:AlternateContent xmlns:mc="http://schemas.openxmlformats.org/markup-compatibility/2006">
    <mc:Choice xmlns="" xmlns:p14="http://schemas.microsoft.com/office/powerpoint/2010/main" Requires="p14">
      <p:transition spd="med">
        <p14:rippl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80" name="Rectangle 8"/>
          <p:cNvSpPr>
            <a:spLocks noGrp="1" noChangeArrowheads="1"/>
          </p:cNvSpPr>
          <p:nvPr>
            <p:ph type="title"/>
          </p:nvPr>
        </p:nvSpPr>
        <p:spPr>
          <a:xfrm>
            <a:off x="473075" y="116632"/>
            <a:ext cx="8229600" cy="1143000"/>
          </a:xfrm>
        </p:spPr>
        <p:txBody>
          <a:bodyPr/>
          <a:lstStyle/>
          <a:p>
            <a:r>
              <a:rPr lang="id-ID" sz="3600" dirty="0" smtClean="0"/>
              <a:t>Competitive Advantage</a:t>
            </a:r>
            <a:endParaRPr lang="id-ID" sz="3600" dirty="0"/>
          </a:p>
        </p:txBody>
      </p:sp>
      <p:sp>
        <p:nvSpPr>
          <p:cNvPr id="9" name="Text Box 7"/>
          <p:cNvSpPr txBox="1">
            <a:spLocks noChangeArrowheads="1"/>
          </p:cNvSpPr>
          <p:nvPr/>
        </p:nvSpPr>
        <p:spPr bwMode="auto">
          <a:xfrm>
            <a:off x="3850656" y="6308725"/>
            <a:ext cx="1225400" cy="3385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id-ID" altLang="zh-CN" sz="1600" dirty="0" smtClean="0"/>
              <a:t>RNL - 2014</a:t>
            </a:r>
            <a:endParaRPr lang="en-US" altLang="zh-CN" dirty="0"/>
          </a:p>
        </p:txBody>
      </p:sp>
      <p:sp>
        <p:nvSpPr>
          <p:cNvPr id="2" name="Slide Number Placeholder 1"/>
          <p:cNvSpPr>
            <a:spLocks noGrp="1"/>
          </p:cNvSpPr>
          <p:nvPr>
            <p:ph type="sldNum" sz="quarter" idx="12"/>
          </p:nvPr>
        </p:nvSpPr>
        <p:spPr/>
        <p:txBody>
          <a:bodyPr/>
          <a:lstStyle/>
          <a:p>
            <a:fld id="{C60A85BB-657F-4728-980C-ABC74281CB90}" type="slidenum">
              <a:rPr lang="en-US" altLang="zh-CN" smtClean="0"/>
              <a:pPr/>
              <a:t>3</a:t>
            </a:fld>
            <a:endParaRPr lang="en-US" altLang="zh-CN"/>
          </a:p>
        </p:txBody>
      </p:sp>
      <p:sp>
        <p:nvSpPr>
          <p:cNvPr id="6" name="Rectangle 3"/>
          <p:cNvSpPr txBox="1">
            <a:spLocks noChangeArrowheads="1"/>
          </p:cNvSpPr>
          <p:nvPr/>
        </p:nvSpPr>
        <p:spPr bwMode="auto">
          <a:xfrm>
            <a:off x="457200" y="1124744"/>
            <a:ext cx="8229600" cy="500141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143000" indent="-228600" algn="l" rtl="0" eaLnBrk="1" fontAlgn="base" hangingPunct="1">
              <a:spcBef>
                <a:spcPct val="20000"/>
              </a:spcBef>
              <a:spcAft>
                <a:spcPct val="0"/>
              </a:spcAft>
              <a:buChar char="•"/>
              <a:defRPr sz="24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a:lstStyle>
          <a:p>
            <a:pPr marL="0" indent="0" algn="just">
              <a:buFont typeface="Wingdings" pitchFamily="2" charset="2"/>
              <a:buNone/>
            </a:pPr>
            <a:r>
              <a:rPr lang="en-US" sz="2400" dirty="0" err="1" smtClean="0"/>
              <a:t>Untuk</a:t>
            </a:r>
            <a:r>
              <a:rPr lang="en-US" sz="2400" dirty="0" smtClean="0"/>
              <a:t> </a:t>
            </a:r>
            <a:r>
              <a:rPr lang="en-US" sz="2400" dirty="0" err="1" smtClean="0"/>
              <a:t>memastikan</a:t>
            </a:r>
            <a:r>
              <a:rPr lang="en-US" sz="2400" dirty="0" smtClean="0"/>
              <a:t> </a:t>
            </a:r>
            <a:r>
              <a:rPr lang="en-US" sz="2400" dirty="0" err="1" smtClean="0"/>
              <a:t>berapa</a:t>
            </a:r>
            <a:r>
              <a:rPr lang="en-US" sz="2400" dirty="0" smtClean="0"/>
              <a:t> </a:t>
            </a:r>
            <a:r>
              <a:rPr lang="en-US" sz="2400" dirty="0" err="1" smtClean="0"/>
              <a:t>keuntungan</a:t>
            </a:r>
            <a:r>
              <a:rPr lang="en-US" sz="2400" dirty="0" smtClean="0"/>
              <a:t> yang </a:t>
            </a:r>
            <a:r>
              <a:rPr lang="en-US" sz="2400" dirty="0" err="1" smtClean="0"/>
              <a:t>didapat</a:t>
            </a:r>
            <a:r>
              <a:rPr lang="en-US" sz="2400" dirty="0" smtClean="0"/>
              <a:t>, </a:t>
            </a:r>
            <a:r>
              <a:rPr lang="en-US" sz="2400" dirty="0" err="1" smtClean="0"/>
              <a:t>sebuah</a:t>
            </a:r>
            <a:r>
              <a:rPr lang="en-US" sz="2400" dirty="0" smtClean="0"/>
              <a:t> </a:t>
            </a:r>
            <a:r>
              <a:rPr lang="en-US" sz="2400" dirty="0" err="1" smtClean="0"/>
              <a:t>perusahaan</a:t>
            </a:r>
            <a:r>
              <a:rPr lang="en-US" sz="2400" dirty="0" smtClean="0"/>
              <a:t> </a:t>
            </a:r>
            <a:r>
              <a:rPr lang="en-US" sz="2400" dirty="0" err="1" smtClean="0"/>
              <a:t>wajib</a:t>
            </a:r>
            <a:r>
              <a:rPr lang="en-US" sz="2400" dirty="0" smtClean="0"/>
              <a:t> </a:t>
            </a:r>
            <a:r>
              <a:rPr lang="en-US" sz="2400" dirty="0" err="1" smtClean="0"/>
              <a:t>memelihara</a:t>
            </a:r>
            <a:r>
              <a:rPr lang="en-US" sz="2400" dirty="0" smtClean="0"/>
              <a:t> </a:t>
            </a:r>
            <a:r>
              <a:rPr lang="en-US" sz="2400" dirty="0" err="1" smtClean="0"/>
              <a:t>daya</a:t>
            </a:r>
            <a:r>
              <a:rPr lang="en-US" sz="2400" dirty="0" smtClean="0"/>
              <a:t> </a:t>
            </a:r>
            <a:r>
              <a:rPr lang="en-US" sz="2400" dirty="0" err="1" smtClean="0"/>
              <a:t>saing</a:t>
            </a:r>
            <a:r>
              <a:rPr lang="en-US" sz="2400" dirty="0" smtClean="0"/>
              <a:t>. </a:t>
            </a:r>
          </a:p>
          <a:p>
            <a:pPr algn="just"/>
            <a:r>
              <a:rPr lang="en-US" sz="2400" dirty="0" err="1" smtClean="0"/>
              <a:t>Metode</a:t>
            </a:r>
            <a:r>
              <a:rPr lang="en-US" sz="2400" dirty="0" smtClean="0"/>
              <a:t> yang </a:t>
            </a:r>
            <a:r>
              <a:rPr lang="en-US" sz="2400" dirty="0" err="1" smtClean="0"/>
              <a:t>digunakan</a:t>
            </a:r>
            <a:r>
              <a:rPr lang="en-US" sz="2400" dirty="0" smtClean="0"/>
              <a:t>  </a:t>
            </a:r>
            <a:r>
              <a:rPr lang="en-US" sz="2400" dirty="0" err="1" smtClean="0"/>
              <a:t>yaitu</a:t>
            </a:r>
            <a:r>
              <a:rPr lang="en-US" sz="2400" dirty="0" smtClean="0"/>
              <a:t> </a:t>
            </a:r>
            <a:r>
              <a:rPr lang="en-US" sz="2400" dirty="0" err="1" smtClean="0"/>
              <a:t>produk</a:t>
            </a:r>
            <a:r>
              <a:rPr lang="en-US" sz="2400" dirty="0" smtClean="0"/>
              <a:t> </a:t>
            </a:r>
            <a:r>
              <a:rPr lang="en-US" sz="2400" dirty="0" err="1" smtClean="0"/>
              <a:t>dan</a:t>
            </a:r>
            <a:r>
              <a:rPr lang="en-US" sz="2400" dirty="0" smtClean="0"/>
              <a:t> </a:t>
            </a:r>
            <a:r>
              <a:rPr lang="en-US" sz="2400" dirty="0" err="1" smtClean="0"/>
              <a:t>jasa</a:t>
            </a:r>
            <a:r>
              <a:rPr lang="en-US" sz="2400" dirty="0" smtClean="0"/>
              <a:t> yang </a:t>
            </a:r>
            <a:r>
              <a:rPr lang="en-US" sz="2400" dirty="0" err="1" smtClean="0"/>
              <a:t>terjangkau</a:t>
            </a:r>
            <a:r>
              <a:rPr lang="en-US" sz="2400" dirty="0" smtClean="0"/>
              <a:t> </a:t>
            </a:r>
            <a:r>
              <a:rPr lang="en-US" sz="2400" dirty="0" err="1" smtClean="0"/>
              <a:t>serta</a:t>
            </a:r>
            <a:r>
              <a:rPr lang="en-US" sz="2400" dirty="0" smtClean="0"/>
              <a:t> </a:t>
            </a:r>
            <a:r>
              <a:rPr lang="en-US" sz="2400" dirty="0" err="1" smtClean="0"/>
              <a:t>berkelanjutan</a:t>
            </a:r>
            <a:r>
              <a:rPr lang="en-US" sz="2400" dirty="0" smtClean="0"/>
              <a:t>.</a:t>
            </a:r>
          </a:p>
          <a:p>
            <a:pPr algn="just"/>
            <a:r>
              <a:rPr lang="en-US" sz="2400" dirty="0" err="1" smtClean="0"/>
              <a:t>Bekerja</a:t>
            </a:r>
            <a:r>
              <a:rPr lang="en-US" sz="2400" dirty="0" smtClean="0"/>
              <a:t> </a:t>
            </a:r>
            <a:r>
              <a:rPr lang="en-US" sz="2400" dirty="0" err="1" smtClean="0"/>
              <a:t>dengan</a:t>
            </a:r>
            <a:r>
              <a:rPr lang="en-US" sz="2400" dirty="0" smtClean="0"/>
              <a:t> </a:t>
            </a:r>
            <a:r>
              <a:rPr lang="en-US" sz="2400" dirty="0" err="1" smtClean="0"/>
              <a:t>cerdas</a:t>
            </a:r>
            <a:endParaRPr lang="en-US" sz="2400" dirty="0" smtClean="0"/>
          </a:p>
          <a:p>
            <a:pPr algn="just"/>
            <a:r>
              <a:rPr lang="en-US" sz="2400" dirty="0" err="1" smtClean="0"/>
              <a:t>Dapat</a:t>
            </a:r>
            <a:r>
              <a:rPr lang="en-US" sz="2400" dirty="0" smtClean="0"/>
              <a:t> </a:t>
            </a:r>
            <a:r>
              <a:rPr lang="en-US" sz="2400" dirty="0" err="1" smtClean="0"/>
              <a:t>memerkirakan</a:t>
            </a:r>
            <a:r>
              <a:rPr lang="en-US" sz="2400" dirty="0" smtClean="0"/>
              <a:t> </a:t>
            </a:r>
            <a:r>
              <a:rPr lang="en-US" sz="2400" dirty="0" err="1" smtClean="0"/>
              <a:t>apakah</a:t>
            </a:r>
            <a:r>
              <a:rPr lang="en-US" sz="2400" dirty="0" smtClean="0"/>
              <a:t> </a:t>
            </a:r>
            <a:r>
              <a:rPr lang="en-US" sz="2400" dirty="0" err="1" smtClean="0"/>
              <a:t>sistem</a:t>
            </a:r>
            <a:r>
              <a:rPr lang="en-US" sz="2400" dirty="0" smtClean="0"/>
              <a:t> </a:t>
            </a:r>
            <a:r>
              <a:rPr lang="en-US" sz="2400" dirty="0" err="1" smtClean="0"/>
              <a:t>informasi</a:t>
            </a:r>
            <a:r>
              <a:rPr lang="en-US" sz="2400" dirty="0" smtClean="0"/>
              <a:t> yang </a:t>
            </a:r>
            <a:r>
              <a:rPr lang="en-US" sz="2400" dirty="0" err="1" smtClean="0"/>
              <a:t>dipakai</a:t>
            </a:r>
            <a:r>
              <a:rPr lang="en-US" sz="2400" dirty="0" smtClean="0"/>
              <a:t> </a:t>
            </a:r>
            <a:r>
              <a:rPr lang="en-US" sz="2400" dirty="0" err="1" smtClean="0"/>
              <a:t>dapat</a:t>
            </a:r>
            <a:r>
              <a:rPr lang="en-US" sz="2400" dirty="0" smtClean="0"/>
              <a:t> </a:t>
            </a:r>
            <a:r>
              <a:rPr lang="en-US" sz="2400" dirty="0" err="1" smtClean="0"/>
              <a:t>secara</a:t>
            </a:r>
            <a:r>
              <a:rPr lang="en-US" sz="2400" dirty="0" smtClean="0"/>
              <a:t> </a:t>
            </a:r>
            <a:r>
              <a:rPr lang="en-US" sz="2400" dirty="0" err="1" smtClean="0"/>
              <a:t>tepat</a:t>
            </a:r>
            <a:r>
              <a:rPr lang="en-US" sz="2400" dirty="0" smtClean="0"/>
              <a:t> </a:t>
            </a:r>
            <a:r>
              <a:rPr lang="en-US" sz="2400" dirty="0" err="1" smtClean="0"/>
              <a:t>memperoleh</a:t>
            </a:r>
            <a:r>
              <a:rPr lang="en-US" sz="2400" dirty="0" smtClean="0"/>
              <a:t> </a:t>
            </a:r>
            <a:r>
              <a:rPr lang="en-US" sz="2400" dirty="0" err="1" smtClean="0"/>
              <a:t>keuntungan</a:t>
            </a:r>
            <a:r>
              <a:rPr lang="en-US" sz="2400" dirty="0" smtClean="0"/>
              <a:t> yang  </a:t>
            </a:r>
            <a:r>
              <a:rPr lang="en-US" sz="2400" dirty="0" err="1" smtClean="0"/>
              <a:t>bersaing</a:t>
            </a:r>
            <a:r>
              <a:rPr lang="en-US" sz="2400" dirty="0" smtClean="0"/>
              <a:t>.</a:t>
            </a:r>
          </a:p>
          <a:p>
            <a:pPr algn="just"/>
            <a:r>
              <a:rPr lang="en-US" sz="2400" dirty="0" err="1" smtClean="0"/>
              <a:t>Fokus</a:t>
            </a:r>
            <a:r>
              <a:rPr lang="en-US" sz="2400" dirty="0" smtClean="0"/>
              <a:t> </a:t>
            </a:r>
            <a:r>
              <a:rPr lang="en-US" sz="2400" dirty="0" err="1" smtClean="0"/>
              <a:t>terhadap</a:t>
            </a:r>
            <a:r>
              <a:rPr lang="en-US" sz="2400" dirty="0" smtClean="0"/>
              <a:t> </a:t>
            </a:r>
            <a:r>
              <a:rPr lang="en-US" sz="2400" dirty="0" err="1" smtClean="0"/>
              <a:t>pada</a:t>
            </a:r>
            <a:r>
              <a:rPr lang="en-US" sz="2400" dirty="0" smtClean="0"/>
              <a:t> 3 </a:t>
            </a:r>
            <a:r>
              <a:rPr lang="en-US" sz="2400" dirty="0" err="1" smtClean="0"/>
              <a:t>hal</a:t>
            </a:r>
            <a:r>
              <a:rPr lang="en-US" sz="2400" dirty="0" smtClean="0"/>
              <a:t> </a:t>
            </a:r>
            <a:r>
              <a:rPr lang="en-US" sz="2400" dirty="0" err="1" smtClean="0"/>
              <a:t>diantaranya</a:t>
            </a:r>
            <a:r>
              <a:rPr lang="en-US" sz="2400" dirty="0" smtClean="0"/>
              <a:t> HR, Asset (capital) </a:t>
            </a:r>
            <a:r>
              <a:rPr lang="en-US" sz="2400" dirty="0" err="1" smtClean="0"/>
              <a:t>dan</a:t>
            </a:r>
            <a:r>
              <a:rPr lang="en-US" sz="2400" dirty="0" smtClean="0"/>
              <a:t> </a:t>
            </a:r>
            <a:r>
              <a:rPr lang="en-US" sz="2400" dirty="0" err="1" smtClean="0"/>
              <a:t>teknologi</a:t>
            </a:r>
            <a:r>
              <a:rPr lang="en-US" sz="2400" dirty="0" smtClean="0"/>
              <a:t>.</a:t>
            </a:r>
            <a:endParaRPr lang="en-US" sz="2400" dirty="0"/>
          </a:p>
        </p:txBody>
      </p:sp>
    </p:spTree>
    <p:extLst>
      <p:ext uri="{BB962C8B-B14F-4D97-AF65-F5344CB8AC3E}">
        <p14:creationId xmlns="" xmlns:p14="http://schemas.microsoft.com/office/powerpoint/2010/main" val="454363812"/>
      </p:ext>
    </p:extLst>
  </p:cSld>
  <p:clrMapOvr>
    <a:masterClrMapping/>
  </p:clrMapOvr>
  <mc:AlternateContent xmlns:mc="http://schemas.openxmlformats.org/markup-compatibility/2006">
    <mc:Choice xmlns="" xmlns:p14="http://schemas.microsoft.com/office/powerpoint/2010/main" Requires="p14">
      <p:transition spd="med">
        <p14:rippl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80" name="Rectangle 8"/>
          <p:cNvSpPr>
            <a:spLocks noGrp="1" noChangeArrowheads="1"/>
          </p:cNvSpPr>
          <p:nvPr>
            <p:ph type="title"/>
          </p:nvPr>
        </p:nvSpPr>
        <p:spPr>
          <a:xfrm>
            <a:off x="473075" y="116632"/>
            <a:ext cx="8229600" cy="1143000"/>
          </a:xfrm>
        </p:spPr>
        <p:txBody>
          <a:bodyPr/>
          <a:lstStyle/>
          <a:p>
            <a:r>
              <a:rPr lang="id-ID" sz="3600" dirty="0" smtClean="0"/>
              <a:t>Porter Competitive Model (1)</a:t>
            </a:r>
            <a:endParaRPr lang="id-ID" sz="3600" dirty="0"/>
          </a:p>
        </p:txBody>
      </p:sp>
      <p:sp>
        <p:nvSpPr>
          <p:cNvPr id="7" name="Rectangle 3"/>
          <p:cNvSpPr txBox="1">
            <a:spLocks noChangeArrowheads="1"/>
          </p:cNvSpPr>
          <p:nvPr/>
        </p:nvSpPr>
        <p:spPr bwMode="auto">
          <a:xfrm>
            <a:off x="431032" y="1268760"/>
            <a:ext cx="8389440" cy="46085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143000" indent="-228600" algn="l" rtl="0" eaLnBrk="1" fontAlgn="base" hangingPunct="1">
              <a:spcBef>
                <a:spcPct val="20000"/>
              </a:spcBef>
              <a:spcAft>
                <a:spcPct val="0"/>
              </a:spcAft>
              <a:buChar char="•"/>
              <a:defRPr sz="24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a:lstStyle>
          <a:p>
            <a:pPr algn="just"/>
            <a:r>
              <a:rPr lang="en-US" sz="2400" dirty="0" err="1" smtClean="0"/>
              <a:t>Digunakan</a:t>
            </a:r>
            <a:r>
              <a:rPr lang="en-US" sz="2400" dirty="0" smtClean="0"/>
              <a:t> </a:t>
            </a:r>
            <a:r>
              <a:rPr lang="en-US" sz="2400" dirty="0" err="1" smtClean="0"/>
              <a:t>untuk</a:t>
            </a:r>
            <a:r>
              <a:rPr lang="en-US" sz="2400" dirty="0" smtClean="0"/>
              <a:t> </a:t>
            </a:r>
            <a:r>
              <a:rPr lang="en-US" sz="2400" dirty="0" err="1" smtClean="0"/>
              <a:t>mengetahui</a:t>
            </a:r>
            <a:r>
              <a:rPr lang="en-US" sz="2400" dirty="0" smtClean="0"/>
              <a:t> </a:t>
            </a:r>
            <a:r>
              <a:rPr lang="en-US" sz="2400" dirty="0" err="1" smtClean="0"/>
              <a:t>dan</a:t>
            </a:r>
            <a:r>
              <a:rPr lang="en-US" sz="2400" dirty="0" smtClean="0"/>
              <a:t> </a:t>
            </a:r>
            <a:r>
              <a:rPr lang="en-US" sz="2400" dirty="0" err="1" smtClean="0"/>
              <a:t>mengevaluasi</a:t>
            </a:r>
            <a:r>
              <a:rPr lang="en-US" sz="2400" dirty="0" smtClean="0"/>
              <a:t> </a:t>
            </a:r>
            <a:r>
              <a:rPr lang="en-US" sz="2400" dirty="0" err="1" smtClean="0"/>
              <a:t>struktur</a:t>
            </a:r>
            <a:r>
              <a:rPr lang="en-US" sz="2400" dirty="0" smtClean="0"/>
              <a:t> </a:t>
            </a:r>
            <a:r>
              <a:rPr lang="en-US" sz="2400" dirty="0" err="1" smtClean="0"/>
              <a:t>dari</a:t>
            </a:r>
            <a:r>
              <a:rPr lang="en-US" sz="2400" dirty="0" smtClean="0"/>
              <a:t> </a:t>
            </a:r>
            <a:r>
              <a:rPr lang="en-US" sz="2400" dirty="0" err="1" smtClean="0"/>
              <a:t>sebuah</a:t>
            </a:r>
            <a:r>
              <a:rPr lang="en-US" sz="2400" dirty="0" smtClean="0"/>
              <a:t> </a:t>
            </a:r>
            <a:r>
              <a:rPr lang="en-US" sz="2400" dirty="0" err="1" smtClean="0"/>
              <a:t>lingkuan</a:t>
            </a:r>
            <a:r>
              <a:rPr lang="en-US" sz="2400" dirty="0" smtClean="0"/>
              <a:t> </a:t>
            </a:r>
            <a:r>
              <a:rPr lang="en-US" sz="2400" dirty="0" err="1" smtClean="0"/>
              <a:t>bisnis</a:t>
            </a:r>
            <a:r>
              <a:rPr lang="en-US" sz="2400" dirty="0" smtClean="0"/>
              <a:t> </a:t>
            </a:r>
            <a:r>
              <a:rPr lang="en-US" sz="2400" dirty="0" err="1" smtClean="0"/>
              <a:t>suatu</a:t>
            </a:r>
            <a:r>
              <a:rPr lang="en-US" sz="2400" dirty="0" smtClean="0"/>
              <a:t> </a:t>
            </a:r>
            <a:r>
              <a:rPr lang="en-US" sz="2400" dirty="0" err="1" smtClean="0"/>
              <a:t>industri</a:t>
            </a:r>
            <a:r>
              <a:rPr lang="en-US" sz="2400" dirty="0" smtClean="0"/>
              <a:t> </a:t>
            </a:r>
            <a:r>
              <a:rPr lang="en-US" sz="2400" dirty="0" err="1" smtClean="0"/>
              <a:t>serta</a:t>
            </a:r>
            <a:r>
              <a:rPr lang="en-US" sz="2400" dirty="0" smtClean="0"/>
              <a:t> </a:t>
            </a:r>
            <a:r>
              <a:rPr lang="en-US" sz="2400" dirty="0" err="1" smtClean="0"/>
              <a:t>ancaman</a:t>
            </a:r>
            <a:r>
              <a:rPr lang="en-US" sz="2400" dirty="0" smtClean="0"/>
              <a:t> </a:t>
            </a:r>
            <a:r>
              <a:rPr lang="en-US" sz="2400" dirty="0" err="1" smtClean="0"/>
              <a:t>dari</a:t>
            </a:r>
            <a:r>
              <a:rPr lang="en-US" sz="2400" dirty="0" smtClean="0"/>
              <a:t> </a:t>
            </a:r>
            <a:r>
              <a:rPr lang="en-US" sz="2400" dirty="0" err="1" smtClean="0"/>
              <a:t>persaingan</a:t>
            </a:r>
            <a:r>
              <a:rPr lang="en-US" sz="2400" dirty="0" smtClean="0"/>
              <a:t> </a:t>
            </a:r>
            <a:r>
              <a:rPr lang="en-US" sz="2400" dirty="0" err="1" smtClean="0"/>
              <a:t>sehingga</a:t>
            </a:r>
            <a:r>
              <a:rPr lang="en-US" sz="2400" dirty="0" smtClean="0"/>
              <a:t> </a:t>
            </a:r>
            <a:r>
              <a:rPr lang="en-US" sz="2400" dirty="0" err="1" smtClean="0"/>
              <a:t>kita</a:t>
            </a:r>
            <a:r>
              <a:rPr lang="en-US" sz="2400" dirty="0" smtClean="0"/>
              <a:t> </a:t>
            </a:r>
            <a:r>
              <a:rPr lang="en-US" sz="2400" dirty="0" err="1" smtClean="0"/>
              <a:t>dapat</a:t>
            </a:r>
            <a:r>
              <a:rPr lang="en-US" sz="2400" dirty="0" smtClean="0"/>
              <a:t> </a:t>
            </a:r>
            <a:r>
              <a:rPr lang="en-US" sz="2400" dirty="0" err="1" smtClean="0"/>
              <a:t>mengetahui</a:t>
            </a:r>
            <a:r>
              <a:rPr lang="en-US" sz="2400" dirty="0" smtClean="0"/>
              <a:t> </a:t>
            </a:r>
            <a:r>
              <a:rPr lang="en-US" sz="2400" dirty="0" err="1" smtClean="0"/>
              <a:t>secara</a:t>
            </a:r>
            <a:r>
              <a:rPr lang="en-US" sz="2400" dirty="0" smtClean="0"/>
              <a:t> </a:t>
            </a:r>
            <a:r>
              <a:rPr lang="en-US" sz="2400" dirty="0" err="1" smtClean="0"/>
              <a:t>spesifik</a:t>
            </a:r>
            <a:r>
              <a:rPr lang="en-US" sz="2400" dirty="0" smtClean="0"/>
              <a:t> </a:t>
            </a:r>
            <a:r>
              <a:rPr lang="en-US" sz="2400" dirty="0" err="1" smtClean="0"/>
              <a:t>kompetitor</a:t>
            </a:r>
            <a:r>
              <a:rPr lang="en-US" sz="2400" dirty="0" smtClean="0"/>
              <a:t> </a:t>
            </a:r>
            <a:r>
              <a:rPr lang="en-US" sz="2400" dirty="0" err="1" smtClean="0"/>
              <a:t>perusahaan</a:t>
            </a:r>
            <a:r>
              <a:rPr lang="en-US" sz="2400" dirty="0" smtClean="0"/>
              <a:t>.</a:t>
            </a:r>
            <a:endParaRPr lang="id-ID" sz="2400" dirty="0" smtClean="0"/>
          </a:p>
          <a:p>
            <a:pPr eaLnBrk="0" hangingPunct="0"/>
            <a:r>
              <a:rPr lang="en-US" sz="2400" dirty="0" err="1" smtClean="0"/>
              <a:t>Tidak</a:t>
            </a:r>
            <a:r>
              <a:rPr lang="en-US" sz="2400" dirty="0" smtClean="0"/>
              <a:t> </a:t>
            </a:r>
            <a:r>
              <a:rPr lang="en-US" sz="2400" dirty="0" err="1" smtClean="0"/>
              <a:t>bisa</a:t>
            </a:r>
            <a:r>
              <a:rPr lang="en-US" sz="2400" dirty="0" smtClean="0"/>
              <a:t> </a:t>
            </a:r>
            <a:r>
              <a:rPr lang="en-US" sz="2400" dirty="0" err="1" smtClean="0"/>
              <a:t>dibuat</a:t>
            </a:r>
            <a:r>
              <a:rPr lang="en-US" sz="2400" dirty="0" smtClean="0"/>
              <a:t> </a:t>
            </a:r>
            <a:r>
              <a:rPr lang="en-US" sz="2400" dirty="0" err="1" smtClean="0"/>
              <a:t>dan</a:t>
            </a:r>
            <a:r>
              <a:rPr lang="en-US" sz="2400" dirty="0" smtClean="0"/>
              <a:t> </a:t>
            </a:r>
            <a:r>
              <a:rPr lang="en-US" sz="2400" dirty="0" err="1" smtClean="0"/>
              <a:t>digunakan</a:t>
            </a:r>
            <a:r>
              <a:rPr lang="en-US" sz="2400" dirty="0" smtClean="0"/>
              <a:t> </a:t>
            </a:r>
            <a:r>
              <a:rPr lang="en-US" sz="2400" dirty="0" err="1" smtClean="0"/>
              <a:t>dalam</a:t>
            </a:r>
            <a:r>
              <a:rPr lang="en-US" sz="2400" dirty="0" smtClean="0"/>
              <a:t> </a:t>
            </a:r>
            <a:r>
              <a:rPr lang="en-US" sz="2400" dirty="0" err="1" smtClean="0"/>
              <a:t>Sistem</a:t>
            </a:r>
            <a:r>
              <a:rPr lang="en-US" sz="2400" dirty="0" smtClean="0"/>
              <a:t> </a:t>
            </a:r>
            <a:r>
              <a:rPr lang="en-US" sz="2400" dirty="0" err="1" smtClean="0"/>
              <a:t>Informasi</a:t>
            </a:r>
            <a:r>
              <a:rPr lang="en-US" sz="2400" dirty="0" smtClean="0"/>
              <a:t>.</a:t>
            </a:r>
            <a:endParaRPr lang="en-US" sz="2400" dirty="0"/>
          </a:p>
          <a:p>
            <a:pPr eaLnBrk="0" hangingPunct="0"/>
            <a:r>
              <a:rPr lang="en-US" sz="2400" dirty="0" err="1" smtClean="0"/>
              <a:t>Perubahan</a:t>
            </a:r>
            <a:r>
              <a:rPr lang="en-US" sz="2400" dirty="0" smtClean="0"/>
              <a:t> </a:t>
            </a:r>
            <a:r>
              <a:rPr lang="en-US" sz="2400" dirty="0" err="1" smtClean="0"/>
              <a:t>dari</a:t>
            </a:r>
            <a:r>
              <a:rPr lang="en-US" sz="2400" dirty="0" smtClean="0"/>
              <a:t>  </a:t>
            </a:r>
            <a:r>
              <a:rPr lang="en-US" sz="2400" dirty="0" err="1" smtClean="0"/>
              <a:t>sebuah</a:t>
            </a:r>
            <a:r>
              <a:rPr lang="en-US" sz="2400" dirty="0" smtClean="0"/>
              <a:t> </a:t>
            </a:r>
            <a:r>
              <a:rPr lang="en-US" sz="2400" dirty="0" err="1" smtClean="0"/>
              <a:t>industri</a:t>
            </a:r>
            <a:r>
              <a:rPr lang="en-US" sz="2400" dirty="0" smtClean="0"/>
              <a:t>  </a:t>
            </a:r>
            <a:r>
              <a:rPr lang="en-US" sz="2400" dirty="0" err="1" smtClean="0"/>
              <a:t>menjadi</a:t>
            </a:r>
            <a:r>
              <a:rPr lang="en-US" sz="2400" dirty="0" smtClean="0"/>
              <a:t> </a:t>
            </a:r>
            <a:r>
              <a:rPr lang="en-US" sz="2400" dirty="0" err="1" smtClean="0"/>
              <a:t>bagian</a:t>
            </a:r>
            <a:r>
              <a:rPr lang="en-US" sz="2400" dirty="0" smtClean="0"/>
              <a:t> yang </a:t>
            </a:r>
            <a:r>
              <a:rPr lang="en-US" sz="2400" dirty="0" err="1" smtClean="0"/>
              <a:t>sederhana</a:t>
            </a:r>
            <a:r>
              <a:rPr lang="en-US" sz="2400" dirty="0" smtClean="0"/>
              <a:t> , </a:t>
            </a:r>
            <a:r>
              <a:rPr lang="en-US" sz="2400" dirty="0" err="1" smtClean="0"/>
              <a:t>sehingga</a:t>
            </a:r>
            <a:r>
              <a:rPr lang="en-US" sz="2400" dirty="0" smtClean="0"/>
              <a:t> </a:t>
            </a:r>
            <a:r>
              <a:rPr lang="en-US" sz="2400" dirty="0" err="1" smtClean="0"/>
              <a:t>dapat</a:t>
            </a:r>
            <a:r>
              <a:rPr lang="en-US" sz="2400" dirty="0" smtClean="0"/>
              <a:t> </a:t>
            </a:r>
            <a:r>
              <a:rPr lang="en-US" sz="2400" dirty="0" err="1" smtClean="0"/>
              <a:t>di</a:t>
            </a:r>
            <a:r>
              <a:rPr lang="en-US" sz="2400" dirty="0" smtClean="0"/>
              <a:t> </a:t>
            </a:r>
            <a:r>
              <a:rPr lang="en-US" sz="2400" dirty="0" err="1" smtClean="0"/>
              <a:t>analisa</a:t>
            </a:r>
            <a:r>
              <a:rPr lang="en-US" sz="2400" dirty="0" smtClean="0"/>
              <a:t> </a:t>
            </a:r>
            <a:r>
              <a:rPr lang="en-US" sz="2400" dirty="0" err="1" smtClean="0"/>
              <a:t>dan</a:t>
            </a:r>
            <a:r>
              <a:rPr lang="en-US" sz="2400" dirty="0" smtClean="0"/>
              <a:t> </a:t>
            </a:r>
            <a:r>
              <a:rPr lang="en-US" sz="2400" dirty="0" err="1" smtClean="0"/>
              <a:t>hasilnya</a:t>
            </a:r>
            <a:r>
              <a:rPr lang="en-US" sz="2400" dirty="0" smtClean="0"/>
              <a:t> </a:t>
            </a:r>
            <a:r>
              <a:rPr lang="en-US" sz="2400" dirty="0" err="1" smtClean="0"/>
              <a:t>bisa</a:t>
            </a:r>
            <a:r>
              <a:rPr lang="en-US" sz="2400" dirty="0" smtClean="0"/>
              <a:t> </a:t>
            </a:r>
            <a:r>
              <a:rPr lang="en-US" sz="2400" dirty="0" err="1" smtClean="0"/>
              <a:t>dijadikan</a:t>
            </a:r>
            <a:r>
              <a:rPr lang="en-US" sz="2400" dirty="0" smtClean="0"/>
              <a:t> </a:t>
            </a:r>
            <a:r>
              <a:rPr lang="en-US" sz="2400" dirty="0" err="1" smtClean="0"/>
              <a:t>sebagai</a:t>
            </a:r>
            <a:r>
              <a:rPr lang="en-US" sz="2400" dirty="0" smtClean="0"/>
              <a:t> </a:t>
            </a:r>
            <a:r>
              <a:rPr lang="en-US" sz="2400" dirty="0" err="1" smtClean="0"/>
              <a:t>masukan</a:t>
            </a:r>
            <a:r>
              <a:rPr lang="en-US" sz="2400" dirty="0" smtClean="0"/>
              <a:t>.</a:t>
            </a:r>
            <a:endParaRPr lang="en-US" sz="2400" dirty="0"/>
          </a:p>
          <a:p>
            <a:pPr algn="just"/>
            <a:endParaRPr lang="id-ID" sz="2400" dirty="0" smtClean="0"/>
          </a:p>
          <a:p>
            <a:pPr algn="just"/>
            <a:endParaRPr lang="id-ID" sz="2400" dirty="0"/>
          </a:p>
          <a:p>
            <a:pPr algn="just"/>
            <a:endParaRPr lang="en-US" sz="2400" dirty="0"/>
          </a:p>
        </p:txBody>
      </p:sp>
      <p:sp>
        <p:nvSpPr>
          <p:cNvPr id="23" name="Text Box 7"/>
          <p:cNvSpPr txBox="1">
            <a:spLocks noChangeArrowheads="1"/>
          </p:cNvSpPr>
          <p:nvPr/>
        </p:nvSpPr>
        <p:spPr bwMode="auto">
          <a:xfrm>
            <a:off x="3850656" y="6308725"/>
            <a:ext cx="1225400" cy="3385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id-ID" altLang="zh-CN" sz="1600" dirty="0" smtClean="0"/>
              <a:t>RNL - 2014</a:t>
            </a:r>
            <a:endParaRPr lang="en-US" altLang="zh-CN" dirty="0"/>
          </a:p>
        </p:txBody>
      </p:sp>
      <p:sp>
        <p:nvSpPr>
          <p:cNvPr id="24" name="Slide Number Placeholder 1"/>
          <p:cNvSpPr>
            <a:spLocks noGrp="1"/>
          </p:cNvSpPr>
          <p:nvPr>
            <p:ph type="sldNum" sz="quarter" idx="12"/>
          </p:nvPr>
        </p:nvSpPr>
        <p:spPr>
          <a:xfrm>
            <a:off x="6553200" y="6245225"/>
            <a:ext cx="2133600" cy="476250"/>
          </a:xfrm>
        </p:spPr>
        <p:txBody>
          <a:bodyPr/>
          <a:lstStyle/>
          <a:p>
            <a:fld id="{C60A85BB-657F-4728-980C-ABC74281CB90}" type="slidenum">
              <a:rPr lang="en-US" altLang="zh-CN" smtClean="0"/>
              <a:pPr/>
              <a:t>4</a:t>
            </a:fld>
            <a:endParaRPr lang="en-US" altLang="zh-CN"/>
          </a:p>
        </p:txBody>
      </p:sp>
    </p:spTree>
    <p:extLst>
      <p:ext uri="{BB962C8B-B14F-4D97-AF65-F5344CB8AC3E}">
        <p14:creationId xmlns="" xmlns:p14="http://schemas.microsoft.com/office/powerpoint/2010/main" val="1732251387"/>
      </p:ext>
    </p:extLst>
  </p:cSld>
  <p:clrMapOvr>
    <a:masterClrMapping/>
  </p:clrMapOvr>
  <mc:AlternateContent xmlns:mc="http://schemas.openxmlformats.org/markup-compatibility/2006">
    <mc:Choice xmlns="" xmlns:p14="http://schemas.microsoft.com/office/powerpoint/2010/main" Requires="p14">
      <p:transition spd="med">
        <p14:rippl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080" name="Rectangle 8"/>
          <p:cNvSpPr>
            <a:spLocks noGrp="1" noChangeArrowheads="1"/>
          </p:cNvSpPr>
          <p:nvPr>
            <p:ph type="title"/>
          </p:nvPr>
        </p:nvSpPr>
        <p:spPr>
          <a:xfrm>
            <a:off x="473075" y="116632"/>
            <a:ext cx="8229600" cy="1143000"/>
          </a:xfrm>
        </p:spPr>
        <p:txBody>
          <a:bodyPr/>
          <a:lstStyle/>
          <a:p>
            <a:r>
              <a:rPr lang="id-ID" sz="3600" dirty="0" smtClean="0"/>
              <a:t>Porter Competitive Model (2)</a:t>
            </a:r>
            <a:endParaRPr lang="id-ID" sz="3600" dirty="0"/>
          </a:p>
        </p:txBody>
      </p:sp>
      <p:grpSp>
        <p:nvGrpSpPr>
          <p:cNvPr id="8" name="Group 7"/>
          <p:cNvGrpSpPr/>
          <p:nvPr/>
        </p:nvGrpSpPr>
        <p:grpSpPr>
          <a:xfrm>
            <a:off x="469900" y="1376958"/>
            <a:ext cx="8204200" cy="4932362"/>
            <a:chOff x="469900" y="1138238"/>
            <a:chExt cx="8204200" cy="4932362"/>
          </a:xfrm>
        </p:grpSpPr>
        <p:sp>
          <p:nvSpPr>
            <p:cNvPr id="10" name="Rectangle 2"/>
            <p:cNvSpPr>
              <a:spLocks noChangeArrowheads="1"/>
            </p:cNvSpPr>
            <p:nvPr/>
          </p:nvSpPr>
          <p:spPr bwMode="auto">
            <a:xfrm>
              <a:off x="469900" y="2984500"/>
              <a:ext cx="1955800" cy="1041400"/>
            </a:xfrm>
            <a:prstGeom prst="rect">
              <a:avLst/>
            </a:prstGeom>
            <a:solidFill>
              <a:schemeClr val="accent1"/>
            </a:solidFill>
            <a:ln w="25400">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1" name="Rectangle 3"/>
            <p:cNvSpPr>
              <a:spLocks noChangeArrowheads="1"/>
            </p:cNvSpPr>
            <p:nvPr/>
          </p:nvSpPr>
          <p:spPr bwMode="auto">
            <a:xfrm>
              <a:off x="3594100" y="1308100"/>
              <a:ext cx="1955800" cy="1041400"/>
            </a:xfrm>
            <a:prstGeom prst="rect">
              <a:avLst/>
            </a:prstGeom>
            <a:solidFill>
              <a:schemeClr val="accent1"/>
            </a:solidFill>
            <a:ln w="25400">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2" name="Rectangle 4"/>
            <p:cNvSpPr>
              <a:spLocks noChangeArrowheads="1"/>
            </p:cNvSpPr>
            <p:nvPr/>
          </p:nvSpPr>
          <p:spPr bwMode="auto">
            <a:xfrm>
              <a:off x="6718300" y="2984500"/>
              <a:ext cx="1955800" cy="1041400"/>
            </a:xfrm>
            <a:prstGeom prst="rect">
              <a:avLst/>
            </a:prstGeom>
            <a:solidFill>
              <a:schemeClr val="accent1"/>
            </a:solidFill>
            <a:ln w="25400">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3" name="Rectangle 5"/>
            <p:cNvSpPr>
              <a:spLocks noChangeArrowheads="1"/>
            </p:cNvSpPr>
            <p:nvPr/>
          </p:nvSpPr>
          <p:spPr bwMode="auto">
            <a:xfrm>
              <a:off x="3594100" y="4737100"/>
              <a:ext cx="1955800" cy="1041400"/>
            </a:xfrm>
            <a:prstGeom prst="rect">
              <a:avLst/>
            </a:prstGeom>
            <a:solidFill>
              <a:schemeClr val="accent1"/>
            </a:solidFill>
            <a:ln w="25400">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4" name="Rectangle 7"/>
            <p:cNvSpPr>
              <a:spLocks noChangeArrowheads="1"/>
            </p:cNvSpPr>
            <p:nvPr/>
          </p:nvSpPr>
          <p:spPr bwMode="auto">
            <a:xfrm>
              <a:off x="3009900" y="2971800"/>
              <a:ext cx="3154363" cy="11239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eaLnBrk="0" hangingPunct="0"/>
              <a:r>
                <a:rPr lang="en-US" b="1"/>
                <a:t>Intra-Industry </a:t>
              </a:r>
            </a:p>
            <a:p>
              <a:pPr algn="ctr" eaLnBrk="0" hangingPunct="0"/>
              <a:r>
                <a:rPr lang="en-US" b="1"/>
                <a:t>Rivalry</a:t>
              </a:r>
            </a:p>
            <a:p>
              <a:pPr algn="ctr" eaLnBrk="0" hangingPunct="0"/>
              <a:r>
                <a:rPr lang="en-US" sz="2000" b="1"/>
                <a:t>Strategic Business Unit</a:t>
              </a:r>
            </a:p>
          </p:txBody>
        </p:sp>
        <p:sp>
          <p:nvSpPr>
            <p:cNvPr id="15" name="Rectangle 8"/>
            <p:cNvSpPr>
              <a:spLocks noChangeArrowheads="1"/>
            </p:cNvSpPr>
            <p:nvPr/>
          </p:nvSpPr>
          <p:spPr bwMode="auto">
            <a:xfrm>
              <a:off x="7056438" y="3003550"/>
              <a:ext cx="1393825" cy="1492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sz="2000" b="1"/>
                <a:t>Bargaining</a:t>
              </a:r>
            </a:p>
            <a:p>
              <a:pPr algn="ctr" eaLnBrk="0" hangingPunct="0"/>
              <a:r>
                <a:rPr lang="en-US" sz="2000" b="1"/>
                <a:t>Power </a:t>
              </a:r>
            </a:p>
            <a:p>
              <a:pPr algn="ctr" eaLnBrk="0" hangingPunct="0"/>
              <a:r>
                <a:rPr lang="en-US" sz="2000" b="1"/>
                <a:t>of  Buyers</a:t>
              </a:r>
            </a:p>
            <a:p>
              <a:pPr algn="ctr" eaLnBrk="0" hangingPunct="0"/>
              <a:endParaRPr lang="en-US" sz="1600"/>
            </a:p>
            <a:p>
              <a:pPr algn="ctr" eaLnBrk="0" latinLnBrk="1" hangingPunct="0"/>
              <a:endParaRPr lang="en-US" sz="1600"/>
            </a:p>
          </p:txBody>
        </p:sp>
        <p:sp>
          <p:nvSpPr>
            <p:cNvPr id="16" name="Rectangle 9"/>
            <p:cNvSpPr>
              <a:spLocks noChangeArrowheads="1"/>
            </p:cNvSpPr>
            <p:nvPr/>
          </p:nvSpPr>
          <p:spPr bwMode="auto">
            <a:xfrm>
              <a:off x="631825" y="2997200"/>
              <a:ext cx="1560513" cy="15049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sz="2000" b="1" dirty="0"/>
                <a:t>Bargaining</a:t>
              </a:r>
            </a:p>
            <a:p>
              <a:pPr algn="ctr" eaLnBrk="0" hangingPunct="0"/>
              <a:r>
                <a:rPr lang="en-US" sz="2000" b="1" dirty="0"/>
                <a:t> Power</a:t>
              </a:r>
            </a:p>
            <a:p>
              <a:pPr algn="ctr" eaLnBrk="0" hangingPunct="0"/>
              <a:r>
                <a:rPr lang="en-US" sz="2000" b="1" dirty="0"/>
                <a:t> of Suppliers</a:t>
              </a:r>
            </a:p>
            <a:p>
              <a:pPr algn="ctr" eaLnBrk="0" hangingPunct="0"/>
              <a:endParaRPr lang="en-US" sz="1600" dirty="0"/>
            </a:p>
            <a:p>
              <a:pPr algn="ctr" eaLnBrk="0" latinLnBrk="1" hangingPunct="0"/>
              <a:endParaRPr lang="en-US" sz="1600" dirty="0"/>
            </a:p>
          </p:txBody>
        </p:sp>
        <p:sp>
          <p:nvSpPr>
            <p:cNvPr id="17" name="Rectangle 10"/>
            <p:cNvSpPr>
              <a:spLocks noChangeArrowheads="1"/>
            </p:cNvSpPr>
            <p:nvPr/>
          </p:nvSpPr>
          <p:spPr bwMode="auto">
            <a:xfrm>
              <a:off x="3751263" y="4749800"/>
              <a:ext cx="1617662" cy="1320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sz="2000" b="1" dirty="0"/>
                <a:t>Substitute </a:t>
              </a:r>
            </a:p>
            <a:p>
              <a:pPr algn="ctr" eaLnBrk="0" hangingPunct="0"/>
              <a:r>
                <a:rPr lang="en-US" sz="2000" b="1" dirty="0"/>
                <a:t>Products</a:t>
              </a:r>
            </a:p>
            <a:p>
              <a:pPr algn="ctr" eaLnBrk="0" hangingPunct="0"/>
              <a:r>
                <a:rPr lang="en-US" sz="2000" b="1" dirty="0"/>
                <a:t> and Services</a:t>
              </a:r>
              <a:endParaRPr lang="en-US" sz="2000" dirty="0"/>
            </a:p>
            <a:p>
              <a:pPr algn="ctr" eaLnBrk="0" latinLnBrk="1" hangingPunct="0"/>
              <a:endParaRPr lang="en-US" sz="2000" dirty="0"/>
            </a:p>
          </p:txBody>
        </p:sp>
        <p:sp>
          <p:nvSpPr>
            <p:cNvPr id="18" name="Rectangle 11"/>
            <p:cNvSpPr>
              <a:spLocks noChangeArrowheads="1"/>
            </p:cNvSpPr>
            <p:nvPr/>
          </p:nvSpPr>
          <p:spPr bwMode="auto">
            <a:xfrm>
              <a:off x="3724275" y="1138238"/>
              <a:ext cx="1697038" cy="119776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eaLnBrk="0" hangingPunct="0"/>
              <a:endParaRPr lang="en-US" b="1" dirty="0"/>
            </a:p>
            <a:p>
              <a:pPr algn="ctr" eaLnBrk="0" hangingPunct="0"/>
              <a:r>
                <a:rPr lang="en-US" b="1" dirty="0"/>
                <a:t>Potential</a:t>
              </a:r>
            </a:p>
            <a:p>
              <a:pPr algn="ctr" eaLnBrk="0" hangingPunct="0"/>
              <a:r>
                <a:rPr lang="en-US" b="1" dirty="0"/>
                <a:t>New Entrants</a:t>
              </a:r>
            </a:p>
            <a:p>
              <a:pPr algn="ctr" eaLnBrk="0" latinLnBrk="1" hangingPunct="0"/>
              <a:endParaRPr lang="en-US" b="1" dirty="0"/>
            </a:p>
          </p:txBody>
        </p:sp>
        <p:sp>
          <p:nvSpPr>
            <p:cNvPr id="19" name="AutoShape 12"/>
            <p:cNvSpPr>
              <a:spLocks noChangeArrowheads="1"/>
            </p:cNvSpPr>
            <p:nvPr/>
          </p:nvSpPr>
          <p:spPr bwMode="auto">
            <a:xfrm rot="16200000">
              <a:off x="4387850" y="3968750"/>
              <a:ext cx="368300" cy="749300"/>
            </a:xfrm>
            <a:prstGeom prst="rightArrow">
              <a:avLst>
                <a:gd name="adj1" fmla="val 75000"/>
                <a:gd name="adj2" fmla="val 50005"/>
              </a:avLst>
            </a:prstGeom>
            <a:solidFill>
              <a:schemeClr val="accent1"/>
            </a:solidFill>
            <a:ln w="12700">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20" name="AutoShape 13"/>
            <p:cNvSpPr>
              <a:spLocks noChangeArrowheads="1"/>
            </p:cNvSpPr>
            <p:nvPr/>
          </p:nvSpPr>
          <p:spPr bwMode="auto">
            <a:xfrm flipH="1">
              <a:off x="6102350" y="3130550"/>
              <a:ext cx="368300" cy="749300"/>
            </a:xfrm>
            <a:prstGeom prst="rightArrow">
              <a:avLst>
                <a:gd name="adj1" fmla="val 75000"/>
                <a:gd name="adj2" fmla="val 50005"/>
              </a:avLst>
            </a:prstGeom>
            <a:solidFill>
              <a:schemeClr val="accent1"/>
            </a:solidFill>
            <a:ln w="12700">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21" name="AutoShape 14"/>
            <p:cNvSpPr>
              <a:spLocks noChangeArrowheads="1"/>
            </p:cNvSpPr>
            <p:nvPr/>
          </p:nvSpPr>
          <p:spPr bwMode="auto">
            <a:xfrm rot="16200000" flipH="1">
              <a:off x="4387850" y="2368550"/>
              <a:ext cx="368300" cy="749300"/>
            </a:xfrm>
            <a:prstGeom prst="rightArrow">
              <a:avLst>
                <a:gd name="adj1" fmla="val 75000"/>
                <a:gd name="adj2" fmla="val 50005"/>
              </a:avLst>
            </a:prstGeom>
            <a:solidFill>
              <a:schemeClr val="accent1"/>
            </a:solidFill>
            <a:ln w="12700">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22" name="AutoShape 15"/>
            <p:cNvSpPr>
              <a:spLocks noChangeArrowheads="1"/>
            </p:cNvSpPr>
            <p:nvPr/>
          </p:nvSpPr>
          <p:spPr bwMode="auto">
            <a:xfrm>
              <a:off x="2673350" y="3130550"/>
              <a:ext cx="368300" cy="749300"/>
            </a:xfrm>
            <a:prstGeom prst="rightArrow">
              <a:avLst>
                <a:gd name="adj1" fmla="val 75000"/>
                <a:gd name="adj2" fmla="val 50005"/>
              </a:avLst>
            </a:prstGeom>
            <a:solidFill>
              <a:schemeClr val="accent1"/>
            </a:solidFill>
            <a:ln w="12700">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grpSp>
      <p:sp>
        <p:nvSpPr>
          <p:cNvPr id="24" name="Slide Number Placeholder 1"/>
          <p:cNvSpPr>
            <a:spLocks noGrp="1"/>
          </p:cNvSpPr>
          <p:nvPr>
            <p:ph type="sldNum" sz="quarter" idx="12"/>
          </p:nvPr>
        </p:nvSpPr>
        <p:spPr>
          <a:xfrm>
            <a:off x="6553200" y="6245225"/>
            <a:ext cx="2133600" cy="476250"/>
          </a:xfrm>
        </p:spPr>
        <p:txBody>
          <a:bodyPr/>
          <a:lstStyle/>
          <a:p>
            <a:fld id="{C60A85BB-657F-4728-980C-ABC74281CB90}" type="slidenum">
              <a:rPr lang="en-US" altLang="zh-CN" smtClean="0"/>
              <a:pPr/>
              <a:t>5</a:t>
            </a:fld>
            <a:endParaRPr lang="en-US" altLang="zh-CN"/>
          </a:p>
        </p:txBody>
      </p:sp>
      <p:sp>
        <p:nvSpPr>
          <p:cNvPr id="25" name="Rectangle 43"/>
          <p:cNvSpPr>
            <a:spLocks noChangeArrowheads="1"/>
          </p:cNvSpPr>
          <p:nvPr/>
        </p:nvSpPr>
        <p:spPr bwMode="auto">
          <a:xfrm>
            <a:off x="442913" y="6165304"/>
            <a:ext cx="7186612" cy="4540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sz="1200"/>
              <a:t>Included with permission of Michael E. Porter based on ideas in </a:t>
            </a:r>
            <a:r>
              <a:rPr lang="en-US" sz="1200" i="1"/>
              <a:t>Competitive Advantage</a:t>
            </a:r>
            <a:r>
              <a:rPr lang="en-US" sz="1200"/>
              <a:t>: </a:t>
            </a:r>
            <a:r>
              <a:rPr lang="en-US" sz="1200" i="1"/>
              <a:t>Creating and Sustaining </a:t>
            </a:r>
          </a:p>
          <a:p>
            <a:pPr eaLnBrk="0" hangingPunct="0"/>
            <a:r>
              <a:rPr lang="en-US" sz="1200" i="1"/>
              <a:t>Superior Performance, </a:t>
            </a:r>
            <a:r>
              <a:rPr lang="en-US" sz="1200"/>
              <a:t>copyright 1985 by Michael E. Porter.</a:t>
            </a:r>
          </a:p>
        </p:txBody>
      </p:sp>
    </p:spTree>
    <p:extLst>
      <p:ext uri="{BB962C8B-B14F-4D97-AF65-F5344CB8AC3E}">
        <p14:creationId xmlns="" xmlns:p14="http://schemas.microsoft.com/office/powerpoint/2010/main" val="3031934380"/>
      </p:ext>
    </p:extLst>
  </p:cSld>
  <p:clrMapOvr>
    <a:masterClrMapping/>
  </p:clrMapOvr>
  <mc:AlternateContent xmlns:mc="http://schemas.openxmlformats.org/markup-compatibility/2006">
    <mc:Choice xmlns="" xmlns:p14="http://schemas.microsoft.com/office/powerpoint/2010/main" Requires="p14">
      <p:transition spd="med">
        <p14:rippl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80" name="Rectangle 8"/>
          <p:cNvSpPr>
            <a:spLocks noGrp="1" noChangeArrowheads="1"/>
          </p:cNvSpPr>
          <p:nvPr>
            <p:ph type="title"/>
          </p:nvPr>
        </p:nvSpPr>
        <p:spPr>
          <a:xfrm>
            <a:off x="473075" y="116632"/>
            <a:ext cx="8229600" cy="1143000"/>
          </a:xfrm>
        </p:spPr>
        <p:txBody>
          <a:bodyPr/>
          <a:lstStyle/>
          <a:p>
            <a:r>
              <a:rPr lang="en-US" sz="3600" dirty="0" err="1" smtClean="0"/>
              <a:t>Faktor</a:t>
            </a:r>
            <a:r>
              <a:rPr lang="en-US" sz="3600" dirty="0" smtClean="0"/>
              <a:t> </a:t>
            </a:r>
            <a:r>
              <a:rPr lang="en-US" sz="3600" dirty="0" err="1" smtClean="0"/>
              <a:t>kunci</a:t>
            </a:r>
            <a:r>
              <a:rPr lang="en-US" sz="3600" dirty="0" smtClean="0"/>
              <a:t> </a:t>
            </a:r>
            <a:r>
              <a:rPr lang="en-US" sz="3600" dirty="0" err="1" smtClean="0"/>
              <a:t>dari</a:t>
            </a:r>
            <a:r>
              <a:rPr lang="en-US" sz="3600" dirty="0" smtClean="0"/>
              <a:t> </a:t>
            </a:r>
            <a:r>
              <a:rPr lang="en-US" sz="3600" dirty="0" err="1" smtClean="0"/>
              <a:t>analisa</a:t>
            </a:r>
            <a:r>
              <a:rPr lang="en-US" sz="3600" dirty="0" smtClean="0"/>
              <a:t> </a:t>
            </a:r>
            <a:r>
              <a:rPr lang="en-US" sz="3600" dirty="0" err="1" smtClean="0"/>
              <a:t>industri</a:t>
            </a:r>
            <a:endParaRPr lang="id-ID" sz="3600" dirty="0"/>
          </a:p>
        </p:txBody>
      </p:sp>
      <p:sp>
        <p:nvSpPr>
          <p:cNvPr id="23" name="Text Box 7"/>
          <p:cNvSpPr txBox="1">
            <a:spLocks noChangeArrowheads="1"/>
          </p:cNvSpPr>
          <p:nvPr/>
        </p:nvSpPr>
        <p:spPr bwMode="auto">
          <a:xfrm>
            <a:off x="3850656" y="6308725"/>
            <a:ext cx="1225400" cy="3385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id-ID" altLang="zh-CN" sz="1600" dirty="0" smtClean="0"/>
              <a:t>RNL - 2014</a:t>
            </a:r>
            <a:endParaRPr lang="en-US" altLang="zh-CN" dirty="0"/>
          </a:p>
        </p:txBody>
      </p:sp>
      <p:sp>
        <p:nvSpPr>
          <p:cNvPr id="24" name="Slide Number Placeholder 1"/>
          <p:cNvSpPr>
            <a:spLocks noGrp="1"/>
          </p:cNvSpPr>
          <p:nvPr>
            <p:ph type="sldNum" sz="quarter" idx="12"/>
          </p:nvPr>
        </p:nvSpPr>
        <p:spPr>
          <a:xfrm>
            <a:off x="6553200" y="6245225"/>
            <a:ext cx="2133600" cy="476250"/>
          </a:xfrm>
        </p:spPr>
        <p:txBody>
          <a:bodyPr/>
          <a:lstStyle/>
          <a:p>
            <a:fld id="{C60A85BB-657F-4728-980C-ABC74281CB90}" type="slidenum">
              <a:rPr lang="en-US" altLang="zh-CN" smtClean="0"/>
              <a:pPr/>
              <a:t>6</a:t>
            </a:fld>
            <a:endParaRPr lang="en-US" altLang="zh-CN"/>
          </a:p>
        </p:txBody>
      </p:sp>
      <p:sp>
        <p:nvSpPr>
          <p:cNvPr id="25" name="Rectangle 3"/>
          <p:cNvSpPr>
            <a:spLocks noChangeArrowheads="1"/>
          </p:cNvSpPr>
          <p:nvPr/>
        </p:nvSpPr>
        <p:spPr bwMode="auto">
          <a:xfrm>
            <a:off x="683568" y="1196752"/>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90488" tIns="44450" rIns="90488" bIns="44450"/>
          <a:lstStyle/>
          <a:p>
            <a:pPr marL="342900" indent="-342900" eaLnBrk="0" hangingPunct="0">
              <a:lnSpc>
                <a:spcPct val="155000"/>
              </a:lnSpc>
              <a:spcBef>
                <a:spcPct val="20000"/>
              </a:spcBef>
              <a:buFontTx/>
              <a:buChar char="•"/>
            </a:pPr>
            <a:r>
              <a:rPr lang="en-US" sz="2400" dirty="0"/>
              <a:t>Collecting the data</a:t>
            </a:r>
            <a:r>
              <a:rPr lang="en-US" sz="2400" dirty="0" smtClean="0"/>
              <a:t>. (</a:t>
            </a:r>
            <a:r>
              <a:rPr lang="en-US" sz="2400" dirty="0" err="1" smtClean="0"/>
              <a:t>pengumpulan</a:t>
            </a:r>
            <a:r>
              <a:rPr lang="en-US" sz="2400" dirty="0" smtClean="0"/>
              <a:t> data)</a:t>
            </a:r>
            <a:endParaRPr lang="en-US" sz="2400" dirty="0"/>
          </a:p>
          <a:p>
            <a:pPr marL="342900" indent="-342900" eaLnBrk="0" hangingPunct="0">
              <a:lnSpc>
                <a:spcPct val="155000"/>
              </a:lnSpc>
              <a:spcBef>
                <a:spcPct val="20000"/>
              </a:spcBef>
              <a:buFontTx/>
              <a:buChar char="•"/>
            </a:pPr>
            <a:r>
              <a:rPr lang="en-US" sz="2400" dirty="0"/>
              <a:t>Determining which data is important</a:t>
            </a:r>
            <a:r>
              <a:rPr lang="en-US" sz="2400" dirty="0" smtClean="0"/>
              <a:t>. (</a:t>
            </a:r>
            <a:r>
              <a:rPr lang="en-US" sz="2400" dirty="0" err="1" smtClean="0"/>
              <a:t>Menentukan</a:t>
            </a:r>
            <a:r>
              <a:rPr lang="en-US" sz="2400" dirty="0" smtClean="0"/>
              <a:t> data </a:t>
            </a:r>
            <a:r>
              <a:rPr lang="en-US" sz="2400" dirty="0" err="1" smtClean="0"/>
              <a:t>mana</a:t>
            </a:r>
            <a:r>
              <a:rPr lang="en-US" sz="2400" dirty="0" smtClean="0"/>
              <a:t> </a:t>
            </a:r>
            <a:r>
              <a:rPr lang="en-US" sz="2400" dirty="0" err="1" smtClean="0"/>
              <a:t>saja</a:t>
            </a:r>
            <a:r>
              <a:rPr lang="en-US" sz="2400" dirty="0" smtClean="0"/>
              <a:t> yang </a:t>
            </a:r>
            <a:r>
              <a:rPr lang="en-US" sz="2400" dirty="0" err="1" smtClean="0"/>
              <a:t>penting</a:t>
            </a:r>
            <a:r>
              <a:rPr lang="en-US" sz="2400" dirty="0" smtClean="0"/>
              <a:t>)</a:t>
            </a:r>
            <a:endParaRPr lang="en-US" sz="2400" dirty="0"/>
          </a:p>
          <a:p>
            <a:pPr marL="342900" indent="-342900" eaLnBrk="0" hangingPunct="0">
              <a:lnSpc>
                <a:spcPct val="155000"/>
              </a:lnSpc>
              <a:spcBef>
                <a:spcPct val="20000"/>
              </a:spcBef>
              <a:buFontTx/>
              <a:buChar char="•"/>
            </a:pPr>
            <a:r>
              <a:rPr lang="en-US" sz="2400" dirty="0"/>
              <a:t>Selecting an appropriate overall approach</a:t>
            </a:r>
            <a:r>
              <a:rPr lang="en-US" sz="2400" dirty="0" smtClean="0"/>
              <a:t>. (</a:t>
            </a:r>
            <a:r>
              <a:rPr lang="en-US" sz="2400" dirty="0" err="1" smtClean="0"/>
              <a:t>Memilih</a:t>
            </a:r>
            <a:r>
              <a:rPr lang="en-US" sz="2400" dirty="0" smtClean="0"/>
              <a:t> </a:t>
            </a:r>
            <a:r>
              <a:rPr lang="en-US" sz="2400" dirty="0" err="1" smtClean="0"/>
              <a:t>secara</a:t>
            </a:r>
            <a:r>
              <a:rPr lang="en-US" sz="2400" dirty="0" smtClean="0"/>
              <a:t> </a:t>
            </a:r>
            <a:r>
              <a:rPr lang="en-US" sz="2400" dirty="0" err="1" smtClean="0"/>
              <a:t>tepat</a:t>
            </a:r>
            <a:r>
              <a:rPr lang="en-US" sz="2400" dirty="0" smtClean="0"/>
              <a:t> </a:t>
            </a:r>
            <a:r>
              <a:rPr lang="en-US" sz="2400" dirty="0" err="1" smtClean="0"/>
              <a:t>dari</a:t>
            </a:r>
            <a:r>
              <a:rPr lang="en-US" sz="2400" dirty="0" smtClean="0"/>
              <a:t> </a:t>
            </a:r>
            <a:r>
              <a:rPr lang="en-US" sz="2400" dirty="0" err="1" smtClean="0"/>
              <a:t>semua</a:t>
            </a:r>
            <a:r>
              <a:rPr lang="en-US" sz="2400" dirty="0" smtClean="0"/>
              <a:t> </a:t>
            </a:r>
            <a:r>
              <a:rPr lang="en-US" sz="2400" dirty="0" err="1" smtClean="0"/>
              <a:t>pendekatan</a:t>
            </a:r>
            <a:r>
              <a:rPr lang="en-US" sz="2400" dirty="0" smtClean="0"/>
              <a:t>) </a:t>
            </a:r>
            <a:endParaRPr lang="en-US" sz="2400" dirty="0"/>
          </a:p>
          <a:p>
            <a:pPr marL="342900" indent="-342900" eaLnBrk="0" hangingPunct="0">
              <a:lnSpc>
                <a:spcPct val="155000"/>
              </a:lnSpc>
              <a:spcBef>
                <a:spcPct val="20000"/>
              </a:spcBef>
              <a:buFontTx/>
              <a:buChar char="•"/>
            </a:pPr>
            <a:r>
              <a:rPr lang="en-US" sz="2400" dirty="0"/>
              <a:t>Deciding on the logical starting point</a:t>
            </a:r>
            <a:r>
              <a:rPr lang="en-US" sz="2400" dirty="0" smtClean="0"/>
              <a:t>. (</a:t>
            </a:r>
            <a:r>
              <a:rPr lang="en-US" sz="2400" dirty="0" err="1" smtClean="0"/>
              <a:t>Menentukan</a:t>
            </a:r>
            <a:r>
              <a:rPr lang="en-US" sz="2400" dirty="0" smtClean="0"/>
              <a:t> </a:t>
            </a:r>
            <a:r>
              <a:rPr lang="en-US" sz="2400" dirty="0" err="1" smtClean="0"/>
              <a:t>secara</a:t>
            </a:r>
            <a:r>
              <a:rPr lang="en-US" sz="2400" dirty="0" smtClean="0"/>
              <a:t> </a:t>
            </a:r>
            <a:r>
              <a:rPr lang="en-US" sz="2400" dirty="0" err="1" smtClean="0"/>
              <a:t>logis</a:t>
            </a:r>
            <a:r>
              <a:rPr lang="en-US" sz="2400" dirty="0" smtClean="0"/>
              <a:t> </a:t>
            </a:r>
            <a:r>
              <a:rPr lang="en-US" sz="2400" dirty="0" err="1" smtClean="0"/>
              <a:t>hal</a:t>
            </a:r>
            <a:r>
              <a:rPr lang="en-US" sz="2400" dirty="0" smtClean="0"/>
              <a:t> </a:t>
            </a:r>
            <a:r>
              <a:rPr lang="en-US" sz="2400" dirty="0" err="1" smtClean="0"/>
              <a:t>apa</a:t>
            </a:r>
            <a:r>
              <a:rPr lang="en-US" sz="2400" dirty="0" smtClean="0"/>
              <a:t> </a:t>
            </a:r>
            <a:r>
              <a:rPr lang="en-US" sz="2400" dirty="0" err="1" smtClean="0"/>
              <a:t>saja</a:t>
            </a:r>
            <a:r>
              <a:rPr lang="en-US" sz="2400" dirty="0" smtClean="0"/>
              <a:t> yang </a:t>
            </a:r>
            <a:r>
              <a:rPr lang="en-US" sz="2400" dirty="0" err="1" smtClean="0"/>
              <a:t>harus</a:t>
            </a:r>
            <a:r>
              <a:rPr lang="en-US" sz="2400" dirty="0" smtClean="0"/>
              <a:t> </a:t>
            </a:r>
            <a:r>
              <a:rPr lang="en-US" sz="2400" dirty="0" err="1" smtClean="0"/>
              <a:t>pertama</a:t>
            </a:r>
            <a:r>
              <a:rPr lang="en-US" sz="2400" dirty="0" smtClean="0"/>
              <a:t> kali </a:t>
            </a:r>
            <a:r>
              <a:rPr lang="en-US" sz="2400" dirty="0" err="1" smtClean="0"/>
              <a:t>dilakukan</a:t>
            </a:r>
            <a:r>
              <a:rPr lang="en-US" sz="2400" dirty="0" smtClean="0"/>
              <a:t>)</a:t>
            </a:r>
            <a:endParaRPr lang="en-US" sz="2400" dirty="0"/>
          </a:p>
          <a:p>
            <a:pPr marL="342900" indent="-342900" eaLnBrk="0" latinLnBrk="1" hangingPunct="0">
              <a:lnSpc>
                <a:spcPct val="155000"/>
              </a:lnSpc>
              <a:spcBef>
                <a:spcPct val="20000"/>
              </a:spcBef>
            </a:pPr>
            <a:endParaRPr lang="en-US" sz="2400" dirty="0"/>
          </a:p>
        </p:txBody>
      </p:sp>
    </p:spTree>
    <p:extLst>
      <p:ext uri="{BB962C8B-B14F-4D97-AF65-F5344CB8AC3E}">
        <p14:creationId xmlns="" xmlns:p14="http://schemas.microsoft.com/office/powerpoint/2010/main" val="2555522757"/>
      </p:ext>
    </p:extLst>
  </p:cSld>
  <p:clrMapOvr>
    <a:masterClrMapping/>
  </p:clrMapOvr>
  <mc:AlternateContent xmlns:mc="http://schemas.openxmlformats.org/markup-compatibility/2006">
    <mc:Choice xmlns="" xmlns:p14="http://schemas.microsoft.com/office/powerpoint/2010/main" Requires="p14">
      <p:transition spd="med">
        <p14:rippl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80" name="Rectangle 8"/>
          <p:cNvSpPr>
            <a:spLocks noGrp="1" noChangeArrowheads="1"/>
          </p:cNvSpPr>
          <p:nvPr>
            <p:ph type="title"/>
          </p:nvPr>
        </p:nvSpPr>
        <p:spPr>
          <a:xfrm>
            <a:off x="473075" y="116632"/>
            <a:ext cx="8229600" cy="1143000"/>
          </a:xfrm>
        </p:spPr>
        <p:txBody>
          <a:bodyPr/>
          <a:lstStyle/>
          <a:p>
            <a:pPr eaLnBrk="0" hangingPunct="0"/>
            <a:r>
              <a:rPr lang="en-US" sz="2400" b="1" dirty="0"/>
              <a:t>Porter Competitive Model</a:t>
            </a:r>
            <a:br>
              <a:rPr lang="en-US" sz="2400" b="1" dirty="0"/>
            </a:br>
            <a:r>
              <a:rPr lang="en-US" sz="2400" b="1" dirty="0"/>
              <a:t>Heavyweight Motorcycle Manufacturing Industry                        North American Market</a:t>
            </a:r>
          </a:p>
        </p:txBody>
      </p:sp>
      <p:sp>
        <p:nvSpPr>
          <p:cNvPr id="23" name="Text Box 7"/>
          <p:cNvSpPr txBox="1">
            <a:spLocks noChangeArrowheads="1"/>
          </p:cNvSpPr>
          <p:nvPr/>
        </p:nvSpPr>
        <p:spPr bwMode="auto">
          <a:xfrm>
            <a:off x="3850656" y="6308725"/>
            <a:ext cx="1225400" cy="3385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id-ID" altLang="zh-CN" sz="1600" dirty="0" smtClean="0"/>
              <a:t>RNL - 2014</a:t>
            </a:r>
            <a:endParaRPr lang="en-US" altLang="zh-CN" dirty="0"/>
          </a:p>
        </p:txBody>
      </p:sp>
      <p:sp>
        <p:nvSpPr>
          <p:cNvPr id="24" name="Slide Number Placeholder 1"/>
          <p:cNvSpPr>
            <a:spLocks noGrp="1"/>
          </p:cNvSpPr>
          <p:nvPr>
            <p:ph type="sldNum" sz="quarter" idx="12"/>
          </p:nvPr>
        </p:nvSpPr>
        <p:spPr>
          <a:xfrm>
            <a:off x="6553200" y="6245225"/>
            <a:ext cx="2133600" cy="476250"/>
          </a:xfrm>
        </p:spPr>
        <p:txBody>
          <a:bodyPr/>
          <a:lstStyle/>
          <a:p>
            <a:fld id="{C60A85BB-657F-4728-980C-ABC74281CB90}" type="slidenum">
              <a:rPr lang="en-US" altLang="zh-CN" smtClean="0"/>
              <a:pPr/>
              <a:t>7</a:t>
            </a:fld>
            <a:endParaRPr lang="en-US" altLang="zh-CN"/>
          </a:p>
        </p:txBody>
      </p:sp>
      <p:grpSp>
        <p:nvGrpSpPr>
          <p:cNvPr id="6" name="Group 5"/>
          <p:cNvGrpSpPr/>
          <p:nvPr/>
        </p:nvGrpSpPr>
        <p:grpSpPr>
          <a:xfrm>
            <a:off x="228600" y="1374725"/>
            <a:ext cx="9144000" cy="5509306"/>
            <a:chOff x="228600" y="1263650"/>
            <a:chExt cx="9144000" cy="5509306"/>
          </a:xfrm>
        </p:grpSpPr>
        <p:sp>
          <p:nvSpPr>
            <p:cNvPr id="7" name="Rectangle 7"/>
            <p:cNvSpPr>
              <a:spLocks noChangeArrowheads="1"/>
            </p:cNvSpPr>
            <p:nvPr/>
          </p:nvSpPr>
          <p:spPr bwMode="auto">
            <a:xfrm>
              <a:off x="6477000" y="3276600"/>
              <a:ext cx="2438400" cy="1219200"/>
            </a:xfrm>
            <a:prstGeom prst="rect">
              <a:avLst/>
            </a:prstGeom>
            <a:solidFill>
              <a:schemeClr val="accent1"/>
            </a:solidFill>
            <a:ln w="12700" cap="sq">
              <a:solidFill>
                <a:schemeClr val="tx1"/>
              </a:solidFill>
              <a:miter lim="800000"/>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8" name="Text Box 12"/>
            <p:cNvSpPr txBox="1">
              <a:spLocks noChangeArrowheads="1"/>
            </p:cNvSpPr>
            <p:nvPr/>
          </p:nvSpPr>
          <p:spPr bwMode="auto">
            <a:xfrm>
              <a:off x="6553200" y="3618151"/>
              <a:ext cx="2209800" cy="70788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2000" dirty="0"/>
                <a:t>Bargaining Power of Buyers</a:t>
              </a:r>
            </a:p>
          </p:txBody>
        </p:sp>
        <p:sp>
          <p:nvSpPr>
            <p:cNvPr id="9" name="Text Box 13"/>
            <p:cNvSpPr txBox="1">
              <a:spLocks noChangeArrowheads="1"/>
            </p:cNvSpPr>
            <p:nvPr/>
          </p:nvSpPr>
          <p:spPr bwMode="auto">
            <a:xfrm>
              <a:off x="6477000" y="4614069"/>
              <a:ext cx="2895600" cy="194822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0" hangingPunct="0">
                <a:lnSpc>
                  <a:spcPct val="70000"/>
                </a:lnSpc>
                <a:spcBef>
                  <a:spcPct val="50000"/>
                </a:spcBef>
                <a:buFontTx/>
                <a:buChar char="•"/>
              </a:pPr>
              <a:r>
                <a:rPr lang="en-US" dirty="0"/>
                <a:t> Recreational Cyclist</a:t>
              </a:r>
            </a:p>
            <a:p>
              <a:pPr eaLnBrk="0" hangingPunct="0">
                <a:lnSpc>
                  <a:spcPct val="70000"/>
                </a:lnSpc>
                <a:spcBef>
                  <a:spcPct val="50000"/>
                </a:spcBef>
                <a:buFontTx/>
                <a:buChar char="•"/>
              </a:pPr>
              <a:r>
                <a:rPr lang="en-US" dirty="0"/>
                <a:t> Young Adults</a:t>
              </a:r>
            </a:p>
            <a:p>
              <a:pPr eaLnBrk="0" hangingPunct="0">
                <a:lnSpc>
                  <a:spcPct val="70000"/>
                </a:lnSpc>
                <a:spcBef>
                  <a:spcPct val="50000"/>
                </a:spcBef>
                <a:buFontTx/>
                <a:buChar char="•"/>
              </a:pPr>
              <a:r>
                <a:rPr lang="en-US" dirty="0"/>
                <a:t> Law Enforcement</a:t>
              </a:r>
            </a:p>
            <a:p>
              <a:pPr eaLnBrk="0" hangingPunct="0">
                <a:lnSpc>
                  <a:spcPct val="70000"/>
                </a:lnSpc>
                <a:spcBef>
                  <a:spcPct val="50000"/>
                </a:spcBef>
                <a:buFontTx/>
                <a:buChar char="•"/>
              </a:pPr>
              <a:r>
                <a:rPr lang="en-US" dirty="0"/>
                <a:t> Military Use</a:t>
              </a:r>
            </a:p>
            <a:p>
              <a:pPr eaLnBrk="0" hangingPunct="0">
                <a:lnSpc>
                  <a:spcPct val="70000"/>
                </a:lnSpc>
                <a:spcBef>
                  <a:spcPct val="50000"/>
                </a:spcBef>
                <a:buFontTx/>
                <a:buChar char="•"/>
              </a:pPr>
              <a:r>
                <a:rPr lang="en-US" dirty="0"/>
                <a:t> Racers</a:t>
              </a:r>
            </a:p>
            <a:p>
              <a:pPr eaLnBrk="0" hangingPunct="0">
                <a:lnSpc>
                  <a:spcPct val="70000"/>
                </a:lnSpc>
                <a:spcBef>
                  <a:spcPct val="50000"/>
                </a:spcBef>
              </a:pPr>
              <a:r>
                <a:rPr lang="en-US" dirty="0"/>
                <a:t> </a:t>
              </a:r>
            </a:p>
          </p:txBody>
        </p:sp>
        <p:sp>
          <p:nvSpPr>
            <p:cNvPr id="10" name="Rectangle 14"/>
            <p:cNvSpPr>
              <a:spLocks noChangeArrowheads="1"/>
            </p:cNvSpPr>
            <p:nvPr/>
          </p:nvSpPr>
          <p:spPr bwMode="auto">
            <a:xfrm>
              <a:off x="3352800" y="1371600"/>
              <a:ext cx="2438400" cy="1219200"/>
            </a:xfrm>
            <a:prstGeom prst="rect">
              <a:avLst/>
            </a:prstGeom>
            <a:solidFill>
              <a:schemeClr val="accent1"/>
            </a:solidFill>
            <a:ln w="12700" cap="sq">
              <a:solidFill>
                <a:schemeClr val="tx1"/>
              </a:solidFill>
              <a:miter lim="800000"/>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1" name="Rectangle 15"/>
            <p:cNvSpPr>
              <a:spLocks noChangeArrowheads="1"/>
            </p:cNvSpPr>
            <p:nvPr/>
          </p:nvSpPr>
          <p:spPr bwMode="auto">
            <a:xfrm>
              <a:off x="3352800" y="5257800"/>
              <a:ext cx="2438400" cy="1219200"/>
            </a:xfrm>
            <a:prstGeom prst="rect">
              <a:avLst/>
            </a:prstGeom>
            <a:solidFill>
              <a:schemeClr val="accent1"/>
            </a:solidFill>
            <a:ln w="12700" cap="sq">
              <a:solidFill>
                <a:schemeClr val="tx1"/>
              </a:solidFill>
              <a:miter lim="800000"/>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2" name="Text Box 16"/>
            <p:cNvSpPr txBox="1">
              <a:spLocks noChangeArrowheads="1"/>
            </p:cNvSpPr>
            <p:nvPr/>
          </p:nvSpPr>
          <p:spPr bwMode="auto">
            <a:xfrm>
              <a:off x="3429000" y="1673935"/>
              <a:ext cx="2286000" cy="70788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2000" dirty="0"/>
                <a:t>Potential </a:t>
              </a:r>
              <a:r>
                <a:rPr lang="en-US" sz="2000" dirty="0" smtClean="0"/>
                <a:t>New </a:t>
              </a:r>
              <a:r>
                <a:rPr lang="en-US" sz="2000" dirty="0"/>
                <a:t>Entrant</a:t>
              </a:r>
            </a:p>
          </p:txBody>
        </p:sp>
        <p:sp>
          <p:nvSpPr>
            <p:cNvPr id="13" name="Text Box 17"/>
            <p:cNvSpPr txBox="1">
              <a:spLocks noChangeArrowheads="1"/>
            </p:cNvSpPr>
            <p:nvPr/>
          </p:nvSpPr>
          <p:spPr bwMode="auto">
            <a:xfrm>
              <a:off x="3581400" y="5398606"/>
              <a:ext cx="1905000" cy="10156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2000" dirty="0"/>
                <a:t>Substitute Product or Service</a:t>
              </a:r>
            </a:p>
          </p:txBody>
        </p:sp>
        <p:sp>
          <p:nvSpPr>
            <p:cNvPr id="14" name="Text Box 18"/>
            <p:cNvSpPr txBox="1">
              <a:spLocks noChangeArrowheads="1"/>
            </p:cNvSpPr>
            <p:nvPr/>
          </p:nvSpPr>
          <p:spPr bwMode="auto">
            <a:xfrm>
              <a:off x="3200400" y="3200400"/>
              <a:ext cx="2895600" cy="15430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0" hangingPunct="0">
                <a:lnSpc>
                  <a:spcPct val="80000"/>
                </a:lnSpc>
                <a:spcBef>
                  <a:spcPct val="50000"/>
                </a:spcBef>
              </a:pPr>
              <a:r>
                <a:rPr lang="en-US" dirty="0"/>
                <a:t>Intra-Industry Rivalry</a:t>
              </a:r>
            </a:p>
            <a:p>
              <a:pPr eaLnBrk="0" hangingPunct="0">
                <a:lnSpc>
                  <a:spcPct val="80000"/>
                </a:lnSpc>
                <a:spcBef>
                  <a:spcPct val="50000"/>
                </a:spcBef>
              </a:pPr>
              <a:r>
                <a:rPr lang="en-US" sz="2000" dirty="0"/>
                <a:t>SBU: Harley-Davidson</a:t>
              </a:r>
            </a:p>
            <a:p>
              <a:pPr eaLnBrk="0" hangingPunct="0">
                <a:spcBef>
                  <a:spcPct val="50000"/>
                </a:spcBef>
              </a:pPr>
              <a:r>
                <a:rPr lang="en-US" sz="2000" dirty="0"/>
                <a:t>Rivals: Honda, BMW, Suzuki, Yamaha </a:t>
              </a:r>
            </a:p>
          </p:txBody>
        </p:sp>
        <p:sp>
          <p:nvSpPr>
            <p:cNvPr id="15" name="Text Box 19"/>
            <p:cNvSpPr txBox="1">
              <a:spLocks noChangeArrowheads="1"/>
            </p:cNvSpPr>
            <p:nvPr/>
          </p:nvSpPr>
          <p:spPr bwMode="auto">
            <a:xfrm>
              <a:off x="5940152" y="1263650"/>
              <a:ext cx="2819400" cy="157838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0" hangingPunct="0">
                <a:lnSpc>
                  <a:spcPct val="80000"/>
                </a:lnSpc>
                <a:spcBef>
                  <a:spcPct val="50000"/>
                </a:spcBef>
                <a:buFontTx/>
                <a:buChar char="•"/>
              </a:pPr>
              <a:r>
                <a:rPr lang="en-US" dirty="0"/>
                <a:t> Foreign Manufacturer</a:t>
              </a:r>
            </a:p>
            <a:p>
              <a:pPr eaLnBrk="0" hangingPunct="0">
                <a:spcBef>
                  <a:spcPct val="50000"/>
                </a:spcBef>
                <a:buFontTx/>
                <a:buChar char="•"/>
              </a:pPr>
              <a:r>
                <a:rPr lang="en-US" dirty="0"/>
                <a:t> Established Company   </a:t>
              </a:r>
            </a:p>
            <a:p>
              <a:pPr eaLnBrk="0" hangingPunct="0">
                <a:lnSpc>
                  <a:spcPct val="50000"/>
                </a:lnSpc>
                <a:spcBef>
                  <a:spcPct val="50000"/>
                </a:spcBef>
              </a:pPr>
              <a:r>
                <a:rPr lang="en-US" dirty="0"/>
                <a:t>  Entering a New Market </a:t>
              </a:r>
            </a:p>
            <a:p>
              <a:pPr eaLnBrk="0" hangingPunct="0">
                <a:lnSpc>
                  <a:spcPct val="50000"/>
                </a:lnSpc>
                <a:spcBef>
                  <a:spcPct val="50000"/>
                </a:spcBef>
              </a:pPr>
              <a:r>
                <a:rPr lang="en-US" dirty="0"/>
                <a:t>  Segment</a:t>
              </a:r>
            </a:p>
            <a:p>
              <a:pPr eaLnBrk="0" hangingPunct="0">
                <a:lnSpc>
                  <a:spcPct val="50000"/>
                </a:lnSpc>
                <a:spcBef>
                  <a:spcPct val="50000"/>
                </a:spcBef>
                <a:buFontTx/>
                <a:buChar char="•"/>
              </a:pPr>
              <a:r>
                <a:rPr lang="en-US" dirty="0"/>
                <a:t> New Startup</a:t>
              </a:r>
            </a:p>
          </p:txBody>
        </p:sp>
        <p:sp>
          <p:nvSpPr>
            <p:cNvPr id="16" name="Rectangle 20"/>
            <p:cNvSpPr>
              <a:spLocks noChangeArrowheads="1"/>
            </p:cNvSpPr>
            <p:nvPr/>
          </p:nvSpPr>
          <p:spPr bwMode="auto">
            <a:xfrm>
              <a:off x="228600" y="3276600"/>
              <a:ext cx="2438400" cy="1219200"/>
            </a:xfrm>
            <a:prstGeom prst="rect">
              <a:avLst/>
            </a:prstGeom>
            <a:solidFill>
              <a:schemeClr val="accent1"/>
            </a:solidFill>
            <a:ln w="12700" cap="sq">
              <a:solidFill>
                <a:schemeClr val="tx1"/>
              </a:solidFill>
              <a:miter lim="800000"/>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7" name="Text Box 23"/>
            <p:cNvSpPr txBox="1">
              <a:spLocks noChangeArrowheads="1"/>
            </p:cNvSpPr>
            <p:nvPr/>
          </p:nvSpPr>
          <p:spPr bwMode="auto">
            <a:xfrm>
              <a:off x="228600" y="1452862"/>
              <a:ext cx="3048000" cy="179305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0" hangingPunct="0">
                <a:lnSpc>
                  <a:spcPct val="60000"/>
                </a:lnSpc>
                <a:spcBef>
                  <a:spcPct val="50000"/>
                </a:spcBef>
                <a:buFontTx/>
                <a:buChar char="•"/>
              </a:pPr>
              <a:r>
                <a:rPr lang="en-US" dirty="0"/>
                <a:t> Parts Manufacturers</a:t>
              </a:r>
            </a:p>
            <a:p>
              <a:pPr eaLnBrk="0" hangingPunct="0">
                <a:lnSpc>
                  <a:spcPct val="60000"/>
                </a:lnSpc>
                <a:spcBef>
                  <a:spcPct val="50000"/>
                </a:spcBef>
                <a:buFontTx/>
                <a:buChar char="•"/>
              </a:pPr>
              <a:r>
                <a:rPr lang="en-US" dirty="0"/>
                <a:t> Electronic Components</a:t>
              </a:r>
            </a:p>
            <a:p>
              <a:pPr eaLnBrk="0" hangingPunct="0">
                <a:lnSpc>
                  <a:spcPct val="60000"/>
                </a:lnSpc>
                <a:spcBef>
                  <a:spcPct val="50000"/>
                </a:spcBef>
                <a:buFontTx/>
                <a:buChar char="•"/>
              </a:pPr>
              <a:r>
                <a:rPr lang="en-US" dirty="0"/>
                <a:t> Specialty Metal Suppliers</a:t>
              </a:r>
            </a:p>
            <a:p>
              <a:pPr eaLnBrk="0" hangingPunct="0">
                <a:lnSpc>
                  <a:spcPct val="60000"/>
                </a:lnSpc>
                <a:spcBef>
                  <a:spcPct val="50000"/>
                </a:spcBef>
                <a:buFontTx/>
                <a:buChar char="•"/>
              </a:pPr>
              <a:r>
                <a:rPr lang="en-US" dirty="0"/>
                <a:t> Machine Tool Vendors</a:t>
              </a:r>
            </a:p>
            <a:p>
              <a:pPr eaLnBrk="0" hangingPunct="0">
                <a:lnSpc>
                  <a:spcPct val="60000"/>
                </a:lnSpc>
                <a:spcBef>
                  <a:spcPct val="50000"/>
                </a:spcBef>
                <a:buFontTx/>
                <a:buChar char="•"/>
              </a:pPr>
              <a:r>
                <a:rPr lang="en-US" dirty="0"/>
                <a:t> Labor Unions</a:t>
              </a:r>
            </a:p>
            <a:p>
              <a:pPr eaLnBrk="0" hangingPunct="0">
                <a:lnSpc>
                  <a:spcPct val="60000"/>
                </a:lnSpc>
                <a:spcBef>
                  <a:spcPct val="50000"/>
                </a:spcBef>
                <a:buFontTx/>
                <a:buChar char="•"/>
              </a:pPr>
              <a:r>
                <a:rPr lang="en-US" dirty="0"/>
                <a:t> IT Vendors</a:t>
              </a:r>
            </a:p>
          </p:txBody>
        </p:sp>
        <p:sp>
          <p:nvSpPr>
            <p:cNvPr id="18" name="Text Box 24"/>
            <p:cNvSpPr txBox="1">
              <a:spLocks noChangeArrowheads="1"/>
            </p:cNvSpPr>
            <p:nvPr/>
          </p:nvSpPr>
          <p:spPr bwMode="auto">
            <a:xfrm>
              <a:off x="381000" y="3382382"/>
              <a:ext cx="2057400" cy="10156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sz="2000" dirty="0"/>
                <a:t>Bargaining Power of Suppliers</a:t>
              </a:r>
            </a:p>
          </p:txBody>
        </p:sp>
        <p:sp>
          <p:nvSpPr>
            <p:cNvPr id="19" name="Text Box 25"/>
            <p:cNvSpPr txBox="1">
              <a:spLocks noChangeArrowheads="1"/>
            </p:cNvSpPr>
            <p:nvPr/>
          </p:nvSpPr>
          <p:spPr bwMode="auto">
            <a:xfrm>
              <a:off x="672480" y="5153025"/>
              <a:ext cx="2819400" cy="16199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cap="sq">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0" hangingPunct="0">
                <a:lnSpc>
                  <a:spcPct val="70000"/>
                </a:lnSpc>
                <a:spcBef>
                  <a:spcPct val="50000"/>
                </a:spcBef>
                <a:buFontTx/>
                <a:buChar char="•"/>
              </a:pPr>
              <a:r>
                <a:rPr lang="en-US" dirty="0"/>
                <a:t> Automobiles</a:t>
              </a:r>
            </a:p>
            <a:p>
              <a:pPr eaLnBrk="0" hangingPunct="0">
                <a:lnSpc>
                  <a:spcPct val="70000"/>
                </a:lnSpc>
                <a:spcBef>
                  <a:spcPct val="50000"/>
                </a:spcBef>
                <a:buFontTx/>
                <a:buChar char="•"/>
              </a:pPr>
              <a:r>
                <a:rPr lang="en-US" dirty="0"/>
                <a:t> Public Transportation</a:t>
              </a:r>
            </a:p>
            <a:p>
              <a:pPr eaLnBrk="0" hangingPunct="0">
                <a:lnSpc>
                  <a:spcPct val="70000"/>
                </a:lnSpc>
                <a:spcBef>
                  <a:spcPct val="50000"/>
                </a:spcBef>
                <a:buFontTx/>
                <a:buChar char="•"/>
              </a:pPr>
              <a:r>
                <a:rPr lang="en-US" dirty="0"/>
                <a:t> Mopeds</a:t>
              </a:r>
            </a:p>
            <a:p>
              <a:pPr eaLnBrk="0" hangingPunct="0">
                <a:lnSpc>
                  <a:spcPct val="70000"/>
                </a:lnSpc>
                <a:spcBef>
                  <a:spcPct val="50000"/>
                </a:spcBef>
                <a:buFontTx/>
                <a:buChar char="•"/>
              </a:pPr>
              <a:r>
                <a:rPr lang="en-US" dirty="0"/>
                <a:t> Bicycles</a:t>
              </a:r>
            </a:p>
            <a:p>
              <a:pPr eaLnBrk="0" hangingPunct="0">
                <a:lnSpc>
                  <a:spcPct val="70000"/>
                </a:lnSpc>
                <a:spcBef>
                  <a:spcPct val="50000"/>
                </a:spcBef>
                <a:buFontTx/>
                <a:buChar char="•"/>
              </a:pPr>
              <a:endParaRPr lang="en-US" dirty="0"/>
            </a:p>
          </p:txBody>
        </p:sp>
        <p:sp>
          <p:nvSpPr>
            <p:cNvPr id="20" name="AutoShape 26"/>
            <p:cNvSpPr>
              <a:spLocks noChangeArrowheads="1"/>
            </p:cNvSpPr>
            <p:nvPr/>
          </p:nvSpPr>
          <p:spPr bwMode="auto">
            <a:xfrm>
              <a:off x="2743200" y="3429000"/>
              <a:ext cx="381000" cy="990600"/>
            </a:xfrm>
            <a:prstGeom prst="rightArrow">
              <a:avLst>
                <a:gd name="adj1" fmla="val 50000"/>
                <a:gd name="adj2" fmla="val 35000"/>
              </a:avLst>
            </a:prstGeom>
            <a:solidFill>
              <a:schemeClr val="accent1"/>
            </a:solidFill>
            <a:ln w="12700" cap="sq">
              <a:solidFill>
                <a:schemeClr val="tx1"/>
              </a:solidFill>
              <a:miter lim="800000"/>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21" name="AutoShape 27"/>
            <p:cNvSpPr>
              <a:spLocks noChangeArrowheads="1"/>
            </p:cNvSpPr>
            <p:nvPr/>
          </p:nvSpPr>
          <p:spPr bwMode="auto">
            <a:xfrm rot="-5400000">
              <a:off x="4343400" y="4495800"/>
              <a:ext cx="381000" cy="990600"/>
            </a:xfrm>
            <a:prstGeom prst="rightArrow">
              <a:avLst>
                <a:gd name="adj1" fmla="val 50000"/>
                <a:gd name="adj2" fmla="val 35000"/>
              </a:avLst>
            </a:prstGeom>
            <a:solidFill>
              <a:schemeClr val="accent1"/>
            </a:solidFill>
            <a:ln w="12700" cap="sq">
              <a:solidFill>
                <a:schemeClr val="tx1"/>
              </a:solidFill>
              <a:miter lim="800000"/>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22" name="AutoShape 28"/>
            <p:cNvSpPr>
              <a:spLocks noChangeArrowheads="1"/>
            </p:cNvSpPr>
            <p:nvPr/>
          </p:nvSpPr>
          <p:spPr bwMode="auto">
            <a:xfrm rot="5400000">
              <a:off x="4343400" y="2362200"/>
              <a:ext cx="381000" cy="990600"/>
            </a:xfrm>
            <a:prstGeom prst="rightArrow">
              <a:avLst>
                <a:gd name="adj1" fmla="val 50000"/>
                <a:gd name="adj2" fmla="val 35000"/>
              </a:avLst>
            </a:prstGeom>
            <a:solidFill>
              <a:schemeClr val="accent1"/>
            </a:solidFill>
            <a:ln w="12700" cap="sq">
              <a:solidFill>
                <a:schemeClr val="tx1"/>
              </a:solidFill>
              <a:miter lim="800000"/>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26" name="AutoShape 29"/>
            <p:cNvSpPr>
              <a:spLocks noChangeArrowheads="1"/>
            </p:cNvSpPr>
            <p:nvPr/>
          </p:nvSpPr>
          <p:spPr bwMode="auto">
            <a:xfrm rot="-10800000">
              <a:off x="6019800" y="3429000"/>
              <a:ext cx="381000" cy="990600"/>
            </a:xfrm>
            <a:prstGeom prst="rightArrow">
              <a:avLst>
                <a:gd name="adj1" fmla="val 50000"/>
                <a:gd name="adj2" fmla="val 35000"/>
              </a:avLst>
            </a:prstGeom>
            <a:solidFill>
              <a:schemeClr val="accent1"/>
            </a:solidFill>
            <a:ln w="12700" cap="sq">
              <a:solidFill>
                <a:schemeClr val="tx1"/>
              </a:solidFill>
              <a:miter lim="800000"/>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grpSp>
    </p:spTree>
    <p:extLst>
      <p:ext uri="{BB962C8B-B14F-4D97-AF65-F5344CB8AC3E}">
        <p14:creationId xmlns="" xmlns:p14="http://schemas.microsoft.com/office/powerpoint/2010/main" val="2669669599"/>
      </p:ext>
    </p:extLst>
  </p:cSld>
  <p:clrMapOvr>
    <a:masterClrMapping/>
  </p:clrMapOvr>
  <mc:AlternateContent xmlns:mc="http://schemas.openxmlformats.org/markup-compatibility/2006">
    <mc:Choice xmlns="" xmlns:p14="http://schemas.microsoft.com/office/powerpoint/2010/main" Requires="p14">
      <p:transition spd="med">
        <p14:rippl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80" name="Rectangle 8"/>
          <p:cNvSpPr>
            <a:spLocks noGrp="1" noChangeArrowheads="1"/>
          </p:cNvSpPr>
          <p:nvPr>
            <p:ph type="title"/>
          </p:nvPr>
        </p:nvSpPr>
        <p:spPr>
          <a:xfrm>
            <a:off x="473075" y="116632"/>
            <a:ext cx="8229600" cy="1143000"/>
          </a:xfrm>
        </p:spPr>
        <p:txBody>
          <a:bodyPr/>
          <a:lstStyle/>
          <a:p>
            <a:r>
              <a:rPr lang="id-ID" sz="3600" dirty="0" smtClean="0"/>
              <a:t>Michael Porter’s Value Chain</a:t>
            </a:r>
            <a:endParaRPr lang="id-ID" sz="3600" dirty="0"/>
          </a:p>
        </p:txBody>
      </p:sp>
      <p:sp>
        <p:nvSpPr>
          <p:cNvPr id="23" name="Text Box 7"/>
          <p:cNvSpPr txBox="1">
            <a:spLocks noChangeArrowheads="1"/>
          </p:cNvSpPr>
          <p:nvPr/>
        </p:nvSpPr>
        <p:spPr bwMode="auto">
          <a:xfrm>
            <a:off x="3850656" y="6308725"/>
            <a:ext cx="1225400" cy="3385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id-ID" altLang="zh-CN" sz="1600" dirty="0" smtClean="0"/>
              <a:t>RNL - 2014</a:t>
            </a:r>
            <a:endParaRPr lang="en-US" altLang="zh-CN" dirty="0"/>
          </a:p>
        </p:txBody>
      </p:sp>
      <p:sp>
        <p:nvSpPr>
          <p:cNvPr id="24" name="Slide Number Placeholder 1"/>
          <p:cNvSpPr>
            <a:spLocks noGrp="1"/>
          </p:cNvSpPr>
          <p:nvPr>
            <p:ph type="sldNum" sz="quarter" idx="12"/>
          </p:nvPr>
        </p:nvSpPr>
        <p:spPr>
          <a:xfrm>
            <a:off x="6553200" y="6245225"/>
            <a:ext cx="2133600" cy="476250"/>
          </a:xfrm>
        </p:spPr>
        <p:txBody>
          <a:bodyPr/>
          <a:lstStyle/>
          <a:p>
            <a:fld id="{C60A85BB-657F-4728-980C-ABC74281CB90}" type="slidenum">
              <a:rPr lang="en-US" altLang="zh-CN" smtClean="0"/>
              <a:pPr/>
              <a:t>8</a:t>
            </a:fld>
            <a:endParaRPr lang="en-US" altLang="zh-CN"/>
          </a:p>
        </p:txBody>
      </p:sp>
      <p:sp>
        <p:nvSpPr>
          <p:cNvPr id="6" name="Rectangle 3"/>
          <p:cNvSpPr txBox="1">
            <a:spLocks noChangeArrowheads="1"/>
          </p:cNvSpPr>
          <p:nvPr/>
        </p:nvSpPr>
        <p:spPr bwMode="auto">
          <a:xfrm>
            <a:off x="467544" y="1196753"/>
            <a:ext cx="8280920" cy="496855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143000" indent="-228600" algn="l" rtl="0" eaLnBrk="1" fontAlgn="base" hangingPunct="1">
              <a:spcBef>
                <a:spcPct val="20000"/>
              </a:spcBef>
              <a:spcAft>
                <a:spcPct val="0"/>
              </a:spcAft>
              <a:buChar char="•"/>
              <a:defRPr sz="24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a:lstStyle>
          <a:p>
            <a:pPr algn="just"/>
            <a:r>
              <a:rPr lang="en-US" sz="2300" dirty="0" smtClean="0"/>
              <a:t>Developed by Michael Porter but different from competitive model because it focuses within the company.</a:t>
            </a:r>
          </a:p>
          <a:p>
            <a:pPr algn="just"/>
            <a:r>
              <a:rPr lang="en-US" sz="2300" dirty="0" smtClean="0"/>
              <a:t>Analyzes the cross-functional flow of products or services within an organization that add value to customers. </a:t>
            </a:r>
            <a:endParaRPr lang="id-ID" sz="2300" dirty="0" smtClean="0"/>
          </a:p>
          <a:p>
            <a:pPr>
              <a:lnSpc>
                <a:spcPct val="90000"/>
              </a:lnSpc>
            </a:pPr>
            <a:r>
              <a:rPr lang="en-US" sz="2300" dirty="0"/>
              <a:t>The Value Chain can be used to determine where IS can strengthen the flow of primary and support activities within an organization. </a:t>
            </a:r>
          </a:p>
          <a:p>
            <a:pPr>
              <a:lnSpc>
                <a:spcPct val="90000"/>
              </a:lnSpc>
            </a:pPr>
            <a:r>
              <a:rPr lang="en-US" sz="2300" dirty="0"/>
              <a:t>Every segment of an organization needs IT and IS to be competitive. So this model is essential to visualizing the flow of activities within segments through the use of IS and IT.</a:t>
            </a:r>
          </a:p>
          <a:p>
            <a:pPr algn="just"/>
            <a:r>
              <a:rPr lang="id-ID" sz="2300" dirty="0" smtClean="0"/>
              <a:t>Benefit : - </a:t>
            </a:r>
            <a:r>
              <a:rPr lang="en-US" sz="2300" dirty="0" smtClean="0"/>
              <a:t>Identifies </a:t>
            </a:r>
            <a:r>
              <a:rPr lang="en-US" sz="2300" dirty="0"/>
              <a:t>value processes</a:t>
            </a:r>
          </a:p>
          <a:p>
            <a:pPr marL="457200" lvl="1" indent="0">
              <a:buNone/>
            </a:pPr>
            <a:r>
              <a:rPr lang="id-ID" sz="2300" dirty="0" smtClean="0"/>
              <a:t>             - </a:t>
            </a:r>
            <a:r>
              <a:rPr lang="en-US" sz="2300" dirty="0" smtClean="0"/>
              <a:t>Identifies </a:t>
            </a:r>
            <a:r>
              <a:rPr lang="en-US" sz="2300" dirty="0"/>
              <a:t>areas for cost improvement</a:t>
            </a:r>
          </a:p>
          <a:p>
            <a:pPr algn="just"/>
            <a:endParaRPr lang="en-US" sz="2300" dirty="0"/>
          </a:p>
        </p:txBody>
      </p:sp>
    </p:spTree>
    <p:extLst>
      <p:ext uri="{BB962C8B-B14F-4D97-AF65-F5344CB8AC3E}">
        <p14:creationId xmlns="" xmlns:p14="http://schemas.microsoft.com/office/powerpoint/2010/main" val="2386459901"/>
      </p:ext>
    </p:extLst>
  </p:cSld>
  <p:clrMapOvr>
    <a:masterClrMapping/>
  </p:clrMapOvr>
  <mc:AlternateContent xmlns:mc="http://schemas.openxmlformats.org/markup-compatibility/2006">
    <mc:Choice xmlns="" xmlns:p14="http://schemas.microsoft.com/office/powerpoint/2010/main" Requires="p14">
      <p:transition spd="med">
        <p14:rippl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80" name="Rectangle 8"/>
          <p:cNvSpPr>
            <a:spLocks noGrp="1" noChangeArrowheads="1"/>
          </p:cNvSpPr>
          <p:nvPr>
            <p:ph type="title"/>
          </p:nvPr>
        </p:nvSpPr>
        <p:spPr>
          <a:xfrm>
            <a:off x="473075" y="116632"/>
            <a:ext cx="8229600" cy="1143000"/>
          </a:xfrm>
        </p:spPr>
        <p:txBody>
          <a:bodyPr/>
          <a:lstStyle/>
          <a:p>
            <a:r>
              <a:rPr lang="id-ID" sz="3600" dirty="0" smtClean="0"/>
              <a:t>Porter’s Generic Value Chain</a:t>
            </a:r>
            <a:endParaRPr lang="id-ID" sz="3600" dirty="0"/>
          </a:p>
        </p:txBody>
      </p:sp>
      <p:sp>
        <p:nvSpPr>
          <p:cNvPr id="24" name="Slide Number Placeholder 1"/>
          <p:cNvSpPr>
            <a:spLocks noGrp="1"/>
          </p:cNvSpPr>
          <p:nvPr>
            <p:ph type="sldNum" sz="quarter" idx="12"/>
          </p:nvPr>
        </p:nvSpPr>
        <p:spPr>
          <a:xfrm>
            <a:off x="6553200" y="6245225"/>
            <a:ext cx="2133600" cy="476250"/>
          </a:xfrm>
        </p:spPr>
        <p:txBody>
          <a:bodyPr/>
          <a:lstStyle/>
          <a:p>
            <a:fld id="{C60A85BB-657F-4728-980C-ABC74281CB90}" type="slidenum">
              <a:rPr lang="en-US" altLang="zh-CN" smtClean="0"/>
              <a:pPr/>
              <a:t>9</a:t>
            </a:fld>
            <a:endParaRPr lang="en-US" altLang="zh-CN"/>
          </a:p>
        </p:txBody>
      </p:sp>
      <p:grpSp>
        <p:nvGrpSpPr>
          <p:cNvPr id="2" name="Group 1"/>
          <p:cNvGrpSpPr/>
          <p:nvPr/>
        </p:nvGrpSpPr>
        <p:grpSpPr>
          <a:xfrm>
            <a:off x="466006" y="1381472"/>
            <a:ext cx="8220794" cy="4495800"/>
            <a:chOff x="466006" y="1381472"/>
            <a:chExt cx="8220794" cy="4495800"/>
          </a:xfrm>
        </p:grpSpPr>
        <p:grpSp>
          <p:nvGrpSpPr>
            <p:cNvPr id="7" name="Group 3"/>
            <p:cNvGrpSpPr>
              <a:grpSpLocks/>
            </p:cNvGrpSpPr>
            <p:nvPr/>
          </p:nvGrpSpPr>
          <p:grpSpPr bwMode="auto">
            <a:xfrm>
              <a:off x="533400" y="1381472"/>
              <a:ext cx="8153400" cy="4495800"/>
              <a:chOff x="1761" y="8402"/>
              <a:chExt cx="7314" cy="4473"/>
            </a:xfrm>
          </p:grpSpPr>
          <p:sp>
            <p:nvSpPr>
              <p:cNvPr id="8" name="Rectangle 4"/>
              <p:cNvSpPr>
                <a:spLocks noChangeArrowheads="1"/>
              </p:cNvSpPr>
              <p:nvPr/>
            </p:nvSpPr>
            <p:spPr bwMode="auto">
              <a:xfrm>
                <a:off x="1761" y="8402"/>
                <a:ext cx="7314" cy="4473"/>
              </a:xfrm>
              <a:prstGeom prst="rect">
                <a:avLst/>
              </a:prstGeom>
              <a:gradFill rotWithShape="0">
                <a:gsLst>
                  <a:gs pos="0">
                    <a:srgbClr val="FFFFFF"/>
                  </a:gs>
                  <a:gs pos="100000">
                    <a:srgbClr val="FFFFFF">
                      <a:gamma/>
                      <a:shade val="46275"/>
                      <a:invGamma/>
                    </a:srgbClr>
                  </a:gs>
                </a:gsLst>
                <a:path path="shape">
                  <a:fillToRect l="50000" t="50000" r="50000" b="50000"/>
                </a:path>
              </a:gradFill>
              <a:ln w="9525">
                <a:solidFill>
                  <a:srgbClr val="000000"/>
                </a:solidFill>
                <a:miter lim="800000"/>
                <a:headEnd/>
                <a:tailEnd/>
              </a:ln>
            </p:spPr>
            <p:txBody>
              <a:bodyPr/>
              <a:lstStyle/>
              <a:p>
                <a:endParaRPr lang="id-ID"/>
              </a:p>
            </p:txBody>
          </p:sp>
          <p:sp>
            <p:nvSpPr>
              <p:cNvPr id="9" name="AutoShape 5"/>
              <p:cNvSpPr>
                <a:spLocks noChangeArrowheads="1"/>
              </p:cNvSpPr>
              <p:nvPr/>
            </p:nvSpPr>
            <p:spPr bwMode="auto">
              <a:xfrm>
                <a:off x="2508" y="9086"/>
                <a:ext cx="5936" cy="2829"/>
              </a:xfrm>
              <a:prstGeom prst="homePlate">
                <a:avLst>
                  <a:gd name="adj" fmla="val 52457"/>
                </a:avLst>
              </a:prstGeom>
              <a:gradFill rotWithShape="0">
                <a:gsLst>
                  <a:gs pos="0">
                    <a:srgbClr val="800000">
                      <a:gamma/>
                      <a:shade val="46275"/>
                      <a:invGamma/>
                    </a:srgbClr>
                  </a:gs>
                  <a:gs pos="100000">
                    <a:srgbClr val="800000"/>
                  </a:gs>
                </a:gsLst>
                <a:lin ang="0" scaled="1"/>
              </a:gradFill>
              <a:ln w="9525">
                <a:miter lim="800000"/>
                <a:headEnd/>
                <a:tailEnd/>
              </a:ln>
              <a:effectLst/>
              <a:scene3d>
                <a:camera prst="legacyPerspectiveTop"/>
                <a:lightRig rig="legacyFlat3" dir="b"/>
              </a:scene3d>
              <a:sp3d extrusionH="887400" prstMaterial="legacyMatte">
                <a:bevelT w="13500" h="13500" prst="angle"/>
                <a:bevelB w="13500" h="13500" prst="angle"/>
                <a:extrusionClr>
                  <a:srgbClr val="800000"/>
                </a:extrusionClr>
              </a:sp3d>
              <a:extLst>
                <a:ext uri="{AF507438-7753-43E0-B8FC-AC1667EBCBE1}">
                  <a14:hiddenEffects xmlns="" xmlns:a14="http://schemas.microsoft.com/office/drawing/2010/main">
                    <a:effectLst>
                      <a:outerShdw dist="35921" dir="2700000" algn="ctr" rotWithShape="0">
                        <a:srgbClr val="808080"/>
                      </a:outerShdw>
                    </a:effectLst>
                  </a14:hiddenEffects>
                </a:ext>
              </a:extLst>
            </p:spPr>
            <p:txBody>
              <a:bodyPr>
                <a:flatTx/>
              </a:bodyPr>
              <a:lstStyle/>
              <a:p>
                <a:endParaRPr lang="id-ID"/>
              </a:p>
            </p:txBody>
          </p:sp>
          <p:sp>
            <p:nvSpPr>
              <p:cNvPr id="10" name="WordArt 6"/>
              <p:cNvSpPr>
                <a:spLocks noChangeArrowheads="1" noChangeShapeType="1" noTextEdit="1"/>
              </p:cNvSpPr>
              <p:nvPr/>
            </p:nvSpPr>
            <p:spPr bwMode="auto">
              <a:xfrm rot="3793038">
                <a:off x="6832" y="9457"/>
                <a:ext cx="1110" cy="675"/>
              </a:xfrm>
              <a:prstGeom prst="rect">
                <a:avLst/>
              </a:prstGeom>
              <a:extLst>
                <a:ext uri="{AF507438-7753-43E0-B8FC-AC1667EBCBE1}">
                  <a14:hiddenEffects xmlns="" xmlns:a14="http://schemas.microsoft.com/office/drawing/2010/main">
                    <a:effectLst/>
                  </a14:hiddenEffects>
                </a:ext>
              </a:extLst>
            </p:spPr>
            <p:txBody>
              <a:bodyPr wrap="none" fromWordArt="1">
                <a:prstTxWarp prst="textSlantUp">
                  <a:avLst>
                    <a:gd name="adj" fmla="val 55556"/>
                  </a:avLst>
                </a:prstTxWarp>
              </a:bodyPr>
              <a:lstStyle/>
              <a:p>
                <a:pPr algn="ctr"/>
                <a:r>
                  <a:rPr lang="id-ID" sz="1200" b="1" kern="10" dirty="0" smtClean="0">
                    <a:ln w="9525">
                      <a:solidFill>
                        <a:srgbClr val="FFFFFF"/>
                      </a:solidFill>
                      <a:round/>
                      <a:headEnd/>
                      <a:tailEnd/>
                    </a:ln>
                    <a:solidFill>
                      <a:srgbClr val="FFFFFF"/>
                    </a:solidFill>
                    <a:latin typeface="Arial Narrow"/>
                  </a:rPr>
                  <a:t> </a:t>
                </a:r>
                <a:r>
                  <a:rPr lang="id-ID" sz="1200" b="1" kern="10" dirty="0">
                    <a:ln w="9525">
                      <a:solidFill>
                        <a:srgbClr val="FFFFFF"/>
                      </a:solidFill>
                      <a:round/>
                      <a:headEnd/>
                      <a:tailEnd/>
                    </a:ln>
                    <a:solidFill>
                      <a:srgbClr val="FFFFFF"/>
                    </a:solidFill>
                    <a:latin typeface="Arial Narrow"/>
                  </a:rPr>
                  <a:t>Margin</a:t>
                </a:r>
              </a:p>
            </p:txBody>
          </p:sp>
          <p:sp>
            <p:nvSpPr>
              <p:cNvPr id="11" name="WordArt 7"/>
              <p:cNvSpPr>
                <a:spLocks noChangeArrowheads="1" noChangeShapeType="1" noTextEdit="1"/>
              </p:cNvSpPr>
              <p:nvPr/>
            </p:nvSpPr>
            <p:spPr bwMode="auto">
              <a:xfrm rot="-1642212" flipH="1" flipV="1">
                <a:off x="6846" y="10836"/>
                <a:ext cx="1110" cy="675"/>
              </a:xfrm>
              <a:prstGeom prst="rect">
                <a:avLst/>
              </a:prstGeom>
              <a:extLst>
                <a:ext uri="{AF507438-7753-43E0-B8FC-AC1667EBCBE1}">
                  <a14:hiddenEffects xmlns="" xmlns:a14="http://schemas.microsoft.com/office/drawing/2010/main">
                    <a:effectLst/>
                  </a14:hiddenEffects>
                </a:ext>
              </a:extLst>
            </p:spPr>
            <p:txBody>
              <a:bodyPr wrap="none" fromWordArt="1">
                <a:prstTxWarp prst="textSlantUp">
                  <a:avLst>
                    <a:gd name="adj" fmla="val 55556"/>
                  </a:avLst>
                </a:prstTxWarp>
              </a:bodyPr>
              <a:lstStyle/>
              <a:p>
                <a:pPr algn="ctr"/>
                <a:r>
                  <a:rPr lang="id-ID" sz="1200" b="1" kern="10" dirty="0" smtClean="0">
                    <a:ln w="9525">
                      <a:solidFill>
                        <a:srgbClr val="FFFFFF"/>
                      </a:solidFill>
                      <a:round/>
                      <a:headEnd/>
                      <a:tailEnd/>
                    </a:ln>
                    <a:solidFill>
                      <a:srgbClr val="FFFFFF"/>
                    </a:solidFill>
                    <a:latin typeface="Arial Narrow"/>
                  </a:rPr>
                  <a:t>Margin</a:t>
                </a:r>
                <a:endParaRPr lang="id-ID" sz="1200" b="1" kern="10" dirty="0">
                  <a:ln w="9525">
                    <a:solidFill>
                      <a:srgbClr val="FFFFFF"/>
                    </a:solidFill>
                    <a:round/>
                    <a:headEnd/>
                    <a:tailEnd/>
                  </a:ln>
                  <a:solidFill>
                    <a:srgbClr val="FFFFFF"/>
                  </a:solidFill>
                  <a:latin typeface="Arial Narrow"/>
                </a:endParaRPr>
              </a:p>
            </p:txBody>
          </p:sp>
          <p:sp>
            <p:nvSpPr>
              <p:cNvPr id="12" name="Line 8"/>
              <p:cNvSpPr>
                <a:spLocks noChangeShapeType="1"/>
              </p:cNvSpPr>
              <p:nvPr/>
            </p:nvSpPr>
            <p:spPr bwMode="auto">
              <a:xfrm>
                <a:off x="6302" y="9088"/>
                <a:ext cx="1431" cy="1412"/>
              </a:xfrm>
              <a:prstGeom prst="line">
                <a:avLst/>
              </a:prstGeom>
              <a:noFill/>
              <a:ln w="9525">
                <a:solidFill>
                  <a:srgbClr val="FFFFFF"/>
                </a:solidFill>
                <a:round/>
                <a:headEnd/>
                <a:tailEnd/>
              </a:ln>
              <a:extLst>
                <a:ext uri="{909E8E84-426E-40DD-AFC4-6F175D3DCCD1}">
                  <a14:hiddenFill xmlns="" xmlns:a14="http://schemas.microsoft.com/office/drawing/2010/main">
                    <a:noFill/>
                  </a14:hiddenFill>
                </a:ext>
              </a:extLst>
            </p:spPr>
            <p:txBody>
              <a:bodyPr/>
              <a:lstStyle/>
              <a:p>
                <a:endParaRPr lang="id-ID"/>
              </a:p>
            </p:txBody>
          </p:sp>
          <p:sp>
            <p:nvSpPr>
              <p:cNvPr id="13" name="Line 9"/>
              <p:cNvSpPr>
                <a:spLocks noChangeShapeType="1"/>
              </p:cNvSpPr>
              <p:nvPr/>
            </p:nvSpPr>
            <p:spPr bwMode="auto">
              <a:xfrm flipV="1">
                <a:off x="6303" y="10508"/>
                <a:ext cx="1423" cy="1403"/>
              </a:xfrm>
              <a:prstGeom prst="line">
                <a:avLst/>
              </a:prstGeom>
              <a:noFill/>
              <a:ln w="9525">
                <a:solidFill>
                  <a:srgbClr val="FFFFFF"/>
                </a:solidFill>
                <a:round/>
                <a:headEnd/>
                <a:tailEnd/>
              </a:ln>
              <a:extLst>
                <a:ext uri="{909E8E84-426E-40DD-AFC4-6F175D3DCCD1}">
                  <a14:hiddenFill xmlns="" xmlns:a14="http://schemas.microsoft.com/office/drawing/2010/main">
                    <a:noFill/>
                  </a14:hiddenFill>
                </a:ext>
              </a:extLst>
            </p:spPr>
            <p:txBody>
              <a:bodyPr/>
              <a:lstStyle/>
              <a:p>
                <a:endParaRPr lang="id-ID"/>
              </a:p>
            </p:txBody>
          </p:sp>
          <p:sp>
            <p:nvSpPr>
              <p:cNvPr id="14" name="Line 10"/>
              <p:cNvSpPr>
                <a:spLocks noChangeShapeType="1"/>
              </p:cNvSpPr>
              <p:nvPr/>
            </p:nvSpPr>
            <p:spPr bwMode="auto">
              <a:xfrm flipH="1">
                <a:off x="2505" y="10500"/>
                <a:ext cx="5228" cy="0"/>
              </a:xfrm>
              <a:prstGeom prst="line">
                <a:avLst/>
              </a:prstGeom>
              <a:noFill/>
              <a:ln w="9525">
                <a:solidFill>
                  <a:srgbClr val="FFFFFF"/>
                </a:solidFill>
                <a:round/>
                <a:headEnd/>
                <a:tailEnd/>
              </a:ln>
              <a:extLst>
                <a:ext uri="{909E8E84-426E-40DD-AFC4-6F175D3DCCD1}">
                  <a14:hiddenFill xmlns="" xmlns:a14="http://schemas.microsoft.com/office/drawing/2010/main">
                    <a:noFill/>
                  </a14:hiddenFill>
                </a:ext>
              </a:extLst>
            </p:spPr>
            <p:txBody>
              <a:bodyPr/>
              <a:lstStyle/>
              <a:p>
                <a:endParaRPr lang="id-ID"/>
              </a:p>
            </p:txBody>
          </p:sp>
          <p:sp>
            <p:nvSpPr>
              <p:cNvPr id="15" name="Line 11"/>
              <p:cNvSpPr>
                <a:spLocks noChangeShapeType="1"/>
              </p:cNvSpPr>
              <p:nvPr/>
            </p:nvSpPr>
            <p:spPr bwMode="auto">
              <a:xfrm>
                <a:off x="2513" y="9405"/>
                <a:ext cx="4102" cy="0"/>
              </a:xfrm>
              <a:prstGeom prst="line">
                <a:avLst/>
              </a:prstGeom>
              <a:noFill/>
              <a:ln w="9525">
                <a:solidFill>
                  <a:srgbClr val="FFFFFF"/>
                </a:solidFill>
                <a:round/>
                <a:headEnd/>
                <a:tailEnd/>
              </a:ln>
              <a:extLst>
                <a:ext uri="{909E8E84-426E-40DD-AFC4-6F175D3DCCD1}">
                  <a14:hiddenFill xmlns="" xmlns:a14="http://schemas.microsoft.com/office/drawing/2010/main">
                    <a:noFill/>
                  </a14:hiddenFill>
                </a:ext>
              </a:extLst>
            </p:spPr>
            <p:txBody>
              <a:bodyPr/>
              <a:lstStyle/>
              <a:p>
                <a:endParaRPr lang="id-ID"/>
              </a:p>
            </p:txBody>
          </p:sp>
          <p:sp>
            <p:nvSpPr>
              <p:cNvPr id="16" name="Line 12"/>
              <p:cNvSpPr>
                <a:spLocks noChangeShapeType="1"/>
              </p:cNvSpPr>
              <p:nvPr/>
            </p:nvSpPr>
            <p:spPr bwMode="auto">
              <a:xfrm>
                <a:off x="2505" y="9773"/>
                <a:ext cx="4463" cy="0"/>
              </a:xfrm>
              <a:prstGeom prst="line">
                <a:avLst/>
              </a:prstGeom>
              <a:noFill/>
              <a:ln w="9525">
                <a:solidFill>
                  <a:srgbClr val="FFFFFF"/>
                </a:solidFill>
                <a:round/>
                <a:headEnd/>
                <a:tailEnd/>
              </a:ln>
              <a:extLst>
                <a:ext uri="{909E8E84-426E-40DD-AFC4-6F175D3DCCD1}">
                  <a14:hiddenFill xmlns="" xmlns:a14="http://schemas.microsoft.com/office/drawing/2010/main">
                    <a:noFill/>
                  </a14:hiddenFill>
                </a:ext>
              </a:extLst>
            </p:spPr>
            <p:txBody>
              <a:bodyPr/>
              <a:lstStyle/>
              <a:p>
                <a:endParaRPr lang="id-ID"/>
              </a:p>
            </p:txBody>
          </p:sp>
          <p:sp>
            <p:nvSpPr>
              <p:cNvPr id="17" name="Line 13"/>
              <p:cNvSpPr>
                <a:spLocks noChangeShapeType="1"/>
              </p:cNvSpPr>
              <p:nvPr/>
            </p:nvSpPr>
            <p:spPr bwMode="auto">
              <a:xfrm>
                <a:off x="2506" y="10133"/>
                <a:ext cx="4837" cy="0"/>
              </a:xfrm>
              <a:prstGeom prst="line">
                <a:avLst/>
              </a:prstGeom>
              <a:noFill/>
              <a:ln w="9525">
                <a:solidFill>
                  <a:srgbClr val="FFFFFF"/>
                </a:solidFill>
                <a:round/>
                <a:headEnd/>
                <a:tailEnd/>
              </a:ln>
              <a:extLst>
                <a:ext uri="{909E8E84-426E-40DD-AFC4-6F175D3DCCD1}">
                  <a14:hiddenFill xmlns="" xmlns:a14="http://schemas.microsoft.com/office/drawing/2010/main">
                    <a:noFill/>
                  </a14:hiddenFill>
                </a:ext>
              </a:extLst>
            </p:spPr>
            <p:txBody>
              <a:bodyPr/>
              <a:lstStyle/>
              <a:p>
                <a:endParaRPr lang="id-ID"/>
              </a:p>
            </p:txBody>
          </p:sp>
          <p:sp>
            <p:nvSpPr>
              <p:cNvPr id="18" name="Line 14"/>
              <p:cNvSpPr>
                <a:spLocks noChangeShapeType="1"/>
              </p:cNvSpPr>
              <p:nvPr/>
            </p:nvSpPr>
            <p:spPr bwMode="auto">
              <a:xfrm flipH="1">
                <a:off x="3307" y="10508"/>
                <a:ext cx="1" cy="1394"/>
              </a:xfrm>
              <a:prstGeom prst="line">
                <a:avLst/>
              </a:prstGeom>
              <a:noFill/>
              <a:ln w="9525">
                <a:solidFill>
                  <a:srgbClr val="FFFFFF"/>
                </a:solidFill>
                <a:round/>
                <a:headEnd/>
                <a:tailEnd/>
              </a:ln>
              <a:extLst>
                <a:ext uri="{909E8E84-426E-40DD-AFC4-6F175D3DCCD1}">
                  <a14:hiddenFill xmlns="" xmlns:a14="http://schemas.microsoft.com/office/drawing/2010/main">
                    <a:noFill/>
                  </a14:hiddenFill>
                </a:ext>
              </a:extLst>
            </p:spPr>
            <p:txBody>
              <a:bodyPr/>
              <a:lstStyle/>
              <a:p>
                <a:endParaRPr lang="id-ID"/>
              </a:p>
            </p:txBody>
          </p:sp>
          <p:sp>
            <p:nvSpPr>
              <p:cNvPr id="19" name="Line 15"/>
              <p:cNvSpPr>
                <a:spLocks noChangeShapeType="1"/>
              </p:cNvSpPr>
              <p:nvPr/>
            </p:nvSpPr>
            <p:spPr bwMode="auto">
              <a:xfrm flipH="1">
                <a:off x="4207" y="10508"/>
                <a:ext cx="1" cy="1394"/>
              </a:xfrm>
              <a:prstGeom prst="line">
                <a:avLst/>
              </a:prstGeom>
              <a:noFill/>
              <a:ln w="9525">
                <a:solidFill>
                  <a:srgbClr val="FFFFFF"/>
                </a:solidFill>
                <a:round/>
                <a:headEnd/>
                <a:tailEnd/>
              </a:ln>
              <a:extLst>
                <a:ext uri="{909E8E84-426E-40DD-AFC4-6F175D3DCCD1}">
                  <a14:hiddenFill xmlns="" xmlns:a14="http://schemas.microsoft.com/office/drawing/2010/main">
                    <a:noFill/>
                  </a14:hiddenFill>
                </a:ext>
              </a:extLst>
            </p:spPr>
            <p:txBody>
              <a:bodyPr/>
              <a:lstStyle/>
              <a:p>
                <a:endParaRPr lang="id-ID"/>
              </a:p>
            </p:txBody>
          </p:sp>
          <p:sp>
            <p:nvSpPr>
              <p:cNvPr id="20" name="Line 16"/>
              <p:cNvSpPr>
                <a:spLocks noChangeShapeType="1"/>
              </p:cNvSpPr>
              <p:nvPr/>
            </p:nvSpPr>
            <p:spPr bwMode="auto">
              <a:xfrm flipH="1">
                <a:off x="5129" y="10508"/>
                <a:ext cx="1" cy="1417"/>
              </a:xfrm>
              <a:prstGeom prst="line">
                <a:avLst/>
              </a:prstGeom>
              <a:noFill/>
              <a:ln w="9525">
                <a:solidFill>
                  <a:srgbClr val="FFFFFF"/>
                </a:solidFill>
                <a:round/>
                <a:headEnd/>
                <a:tailEnd/>
              </a:ln>
              <a:extLst>
                <a:ext uri="{909E8E84-426E-40DD-AFC4-6F175D3DCCD1}">
                  <a14:hiddenFill xmlns="" xmlns:a14="http://schemas.microsoft.com/office/drawing/2010/main">
                    <a:noFill/>
                  </a14:hiddenFill>
                </a:ext>
              </a:extLst>
            </p:spPr>
            <p:txBody>
              <a:bodyPr/>
              <a:lstStyle/>
              <a:p>
                <a:endParaRPr lang="id-ID"/>
              </a:p>
            </p:txBody>
          </p:sp>
          <p:sp>
            <p:nvSpPr>
              <p:cNvPr id="21" name="Line 17"/>
              <p:cNvSpPr>
                <a:spLocks noChangeShapeType="1"/>
              </p:cNvSpPr>
              <p:nvPr/>
            </p:nvSpPr>
            <p:spPr bwMode="auto">
              <a:xfrm flipH="1">
                <a:off x="6045" y="10516"/>
                <a:ext cx="1" cy="1410"/>
              </a:xfrm>
              <a:prstGeom prst="line">
                <a:avLst/>
              </a:prstGeom>
              <a:noFill/>
              <a:ln w="9525">
                <a:solidFill>
                  <a:srgbClr val="FFFFFF"/>
                </a:solidFill>
                <a:round/>
                <a:headEnd/>
                <a:tailEnd/>
              </a:ln>
              <a:extLst>
                <a:ext uri="{909E8E84-426E-40DD-AFC4-6F175D3DCCD1}">
                  <a14:hiddenFill xmlns="" xmlns:a14="http://schemas.microsoft.com/office/drawing/2010/main">
                    <a:noFill/>
                  </a14:hiddenFill>
                </a:ext>
              </a:extLst>
            </p:spPr>
            <p:txBody>
              <a:bodyPr/>
              <a:lstStyle/>
              <a:p>
                <a:endParaRPr lang="id-ID"/>
              </a:p>
            </p:txBody>
          </p:sp>
          <p:sp>
            <p:nvSpPr>
              <p:cNvPr id="22" name="Text Box 18"/>
              <p:cNvSpPr txBox="1">
                <a:spLocks noChangeArrowheads="1"/>
              </p:cNvSpPr>
              <p:nvPr/>
            </p:nvSpPr>
            <p:spPr bwMode="auto">
              <a:xfrm>
                <a:off x="3341" y="9067"/>
                <a:ext cx="2632"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ctr" eaLnBrk="0" hangingPunct="0"/>
                <a:r>
                  <a:rPr lang="en-US" sz="1800" b="1">
                    <a:solidFill>
                      <a:srgbClr val="FFFFFF"/>
                    </a:solidFill>
                    <a:latin typeface="Arial Narrow" pitchFamily="34" charset="0"/>
                  </a:rPr>
                  <a:t>Infrastructure</a:t>
                </a:r>
              </a:p>
            </p:txBody>
          </p:sp>
          <p:sp>
            <p:nvSpPr>
              <p:cNvPr id="25" name="Text Box 19"/>
              <p:cNvSpPr txBox="1">
                <a:spLocks noChangeArrowheads="1"/>
              </p:cNvSpPr>
              <p:nvPr/>
            </p:nvSpPr>
            <p:spPr bwMode="auto">
              <a:xfrm>
                <a:off x="2861" y="9405"/>
                <a:ext cx="3592"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ctr" eaLnBrk="0" hangingPunct="0"/>
                <a:r>
                  <a:rPr lang="en-US" sz="1800" b="1">
                    <a:solidFill>
                      <a:srgbClr val="FFFFFF"/>
                    </a:solidFill>
                    <a:latin typeface="Arial Narrow" pitchFamily="34" charset="0"/>
                  </a:rPr>
                  <a:t>Human Resource Management</a:t>
                </a:r>
              </a:p>
            </p:txBody>
          </p:sp>
          <p:sp>
            <p:nvSpPr>
              <p:cNvPr id="26" name="Text Box 20"/>
              <p:cNvSpPr txBox="1">
                <a:spLocks noChangeArrowheads="1"/>
              </p:cNvSpPr>
              <p:nvPr/>
            </p:nvSpPr>
            <p:spPr bwMode="auto">
              <a:xfrm>
                <a:off x="3341" y="9750"/>
                <a:ext cx="2632"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ctr" eaLnBrk="0" hangingPunct="0"/>
                <a:r>
                  <a:rPr lang="en-US" sz="1800" b="1">
                    <a:solidFill>
                      <a:srgbClr val="FFFFFF"/>
                    </a:solidFill>
                    <a:latin typeface="Arial Narrow" pitchFamily="34" charset="0"/>
                  </a:rPr>
                  <a:t>Technology Development</a:t>
                </a:r>
              </a:p>
            </p:txBody>
          </p:sp>
          <p:sp>
            <p:nvSpPr>
              <p:cNvPr id="27" name="Text Box 21"/>
              <p:cNvSpPr txBox="1">
                <a:spLocks noChangeArrowheads="1"/>
              </p:cNvSpPr>
              <p:nvPr/>
            </p:nvSpPr>
            <p:spPr bwMode="auto">
              <a:xfrm>
                <a:off x="3341" y="10139"/>
                <a:ext cx="2632"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ctr" eaLnBrk="0" hangingPunct="0"/>
                <a:r>
                  <a:rPr lang="en-US" sz="1800" b="1">
                    <a:solidFill>
                      <a:srgbClr val="FFFFFF"/>
                    </a:solidFill>
                    <a:latin typeface="Arial Narrow" pitchFamily="34" charset="0"/>
                  </a:rPr>
                  <a:t>Procurement</a:t>
                </a:r>
              </a:p>
            </p:txBody>
          </p:sp>
          <p:sp>
            <p:nvSpPr>
              <p:cNvPr id="28" name="Text Box 22"/>
              <p:cNvSpPr txBox="1">
                <a:spLocks noChangeArrowheads="1"/>
              </p:cNvSpPr>
              <p:nvPr/>
            </p:nvSpPr>
            <p:spPr bwMode="auto">
              <a:xfrm>
                <a:off x="2005" y="8909"/>
                <a:ext cx="495" cy="18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ctr" eaLnBrk="0" hangingPunct="0"/>
                <a:endParaRPr lang="id-ID" sz="1400" b="1">
                  <a:solidFill>
                    <a:srgbClr val="FFFFFF"/>
                  </a:solidFill>
                  <a:latin typeface="Arial Narrow" pitchFamily="34" charset="0"/>
                </a:endParaRPr>
              </a:p>
            </p:txBody>
          </p:sp>
          <p:sp>
            <p:nvSpPr>
              <p:cNvPr id="29" name="Text Box 23"/>
              <p:cNvSpPr txBox="1">
                <a:spLocks noChangeArrowheads="1"/>
              </p:cNvSpPr>
              <p:nvPr/>
            </p:nvSpPr>
            <p:spPr bwMode="auto">
              <a:xfrm>
                <a:off x="2006" y="10334"/>
                <a:ext cx="495" cy="18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ctr" eaLnBrk="0" hangingPunct="0"/>
                <a:endParaRPr lang="id-ID" sz="1400" b="1">
                  <a:solidFill>
                    <a:srgbClr val="FFFFFF"/>
                  </a:solidFill>
                  <a:latin typeface="Arial Narrow" pitchFamily="34" charset="0"/>
                </a:endParaRPr>
              </a:p>
            </p:txBody>
          </p:sp>
          <p:sp>
            <p:nvSpPr>
              <p:cNvPr id="30" name="AutoShape 24"/>
              <p:cNvSpPr>
                <a:spLocks noChangeArrowheads="1"/>
              </p:cNvSpPr>
              <p:nvPr/>
            </p:nvSpPr>
            <p:spPr bwMode="auto">
              <a:xfrm>
                <a:off x="2641" y="12180"/>
                <a:ext cx="4327" cy="458"/>
              </a:xfrm>
              <a:prstGeom prst="rightArrow">
                <a:avLst>
                  <a:gd name="adj1" fmla="val 50000"/>
                  <a:gd name="adj2" fmla="val 236190"/>
                </a:avLst>
              </a:prstGeom>
              <a:gradFill rotWithShape="0">
                <a:gsLst>
                  <a:gs pos="0">
                    <a:srgbClr val="800000">
                      <a:gamma/>
                      <a:shade val="46275"/>
                      <a:invGamma/>
                    </a:srgbClr>
                  </a:gs>
                  <a:gs pos="100000">
                    <a:srgbClr val="800000"/>
                  </a:gs>
                </a:gsLst>
                <a:lin ang="0" scaled="1"/>
              </a:gradFill>
              <a:ln w="9525">
                <a:miter lim="800000"/>
                <a:headEnd/>
                <a:tailEnd/>
              </a:ln>
              <a:effectLst/>
              <a:scene3d>
                <a:camera prst="legacyPerspectiveTop"/>
                <a:lightRig rig="legacyFlat3" dir="b"/>
              </a:scene3d>
              <a:sp3d extrusionH="887400" prstMaterial="legacyMatte">
                <a:bevelT w="13500" h="13500" prst="angle"/>
                <a:bevelB w="13500" h="13500" prst="angle"/>
                <a:extrusionClr>
                  <a:srgbClr val="800000"/>
                </a:extrusionClr>
              </a:sp3d>
              <a:extLst>
                <a:ext uri="{AF507438-7753-43E0-B8FC-AC1667EBCBE1}">
                  <a14:hiddenEffects xmlns="" xmlns:a14="http://schemas.microsoft.com/office/drawing/2010/main">
                    <a:effectLst>
                      <a:outerShdw dist="35921" dir="2700000" algn="ctr" rotWithShape="0">
                        <a:srgbClr val="808080"/>
                      </a:outerShdw>
                    </a:effectLst>
                  </a14:hiddenEffects>
                </a:ext>
              </a:extLst>
            </p:spPr>
            <p:txBody>
              <a:bodyPr>
                <a:flatTx/>
              </a:bodyPr>
              <a:lstStyle/>
              <a:p>
                <a:pPr eaLnBrk="0" hangingPunct="0"/>
                <a:r>
                  <a:rPr lang="en-US" sz="1000" b="1">
                    <a:solidFill>
                      <a:srgbClr val="FFFFFF"/>
                    </a:solidFill>
                  </a:rPr>
                  <a:t>Elapsed Time - Value added time cost</a:t>
                </a:r>
              </a:p>
            </p:txBody>
          </p:sp>
          <p:sp>
            <p:nvSpPr>
              <p:cNvPr id="31" name="Text Box 25"/>
              <p:cNvSpPr txBox="1">
                <a:spLocks noChangeArrowheads="1"/>
              </p:cNvSpPr>
              <p:nvPr/>
            </p:nvSpPr>
            <p:spPr bwMode="auto">
              <a:xfrm>
                <a:off x="2498" y="10515"/>
                <a:ext cx="817" cy="87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ctr" eaLnBrk="0" hangingPunct="0"/>
                <a:r>
                  <a:rPr lang="en-US" sz="1200" b="1">
                    <a:solidFill>
                      <a:srgbClr val="FFFFFF"/>
                    </a:solidFill>
                    <a:latin typeface="Arial Narrow" pitchFamily="34" charset="0"/>
                  </a:rPr>
                  <a:t>Inbound</a:t>
                </a:r>
              </a:p>
              <a:p>
                <a:pPr algn="ctr" eaLnBrk="0" hangingPunct="0"/>
                <a:r>
                  <a:rPr lang="en-US" sz="1200" b="1">
                    <a:solidFill>
                      <a:srgbClr val="FFFFFF"/>
                    </a:solidFill>
                    <a:latin typeface="Arial Narrow" pitchFamily="34" charset="0"/>
                  </a:rPr>
                  <a:t>Logistics</a:t>
                </a:r>
                <a:endParaRPr lang="en-US" sz="1200" b="1">
                  <a:latin typeface="Arial Narrow" pitchFamily="34" charset="0"/>
                </a:endParaRPr>
              </a:p>
            </p:txBody>
          </p:sp>
          <p:sp>
            <p:nvSpPr>
              <p:cNvPr id="32" name="Text Box 26"/>
              <p:cNvSpPr txBox="1">
                <a:spLocks noChangeArrowheads="1"/>
              </p:cNvSpPr>
              <p:nvPr/>
            </p:nvSpPr>
            <p:spPr bwMode="auto">
              <a:xfrm>
                <a:off x="3292" y="10538"/>
                <a:ext cx="952" cy="87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ctr" eaLnBrk="0" hangingPunct="0"/>
                <a:r>
                  <a:rPr lang="en-US" sz="1200" b="1">
                    <a:solidFill>
                      <a:srgbClr val="FFFFFF"/>
                    </a:solidFill>
                    <a:latin typeface="Arial Narrow" pitchFamily="34" charset="0"/>
                  </a:rPr>
                  <a:t>Operations</a:t>
                </a:r>
              </a:p>
            </p:txBody>
          </p:sp>
          <p:sp>
            <p:nvSpPr>
              <p:cNvPr id="33" name="Text Box 27"/>
              <p:cNvSpPr txBox="1">
                <a:spLocks noChangeArrowheads="1"/>
              </p:cNvSpPr>
              <p:nvPr/>
            </p:nvSpPr>
            <p:spPr bwMode="auto">
              <a:xfrm>
                <a:off x="4223" y="10515"/>
                <a:ext cx="900" cy="87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ctr" eaLnBrk="0" hangingPunct="0"/>
                <a:r>
                  <a:rPr lang="en-US" sz="1200" b="1">
                    <a:solidFill>
                      <a:srgbClr val="FFFFFF"/>
                    </a:solidFill>
                    <a:latin typeface="Arial Narrow" pitchFamily="34" charset="0"/>
                  </a:rPr>
                  <a:t>Outbound</a:t>
                </a:r>
              </a:p>
              <a:p>
                <a:pPr algn="ctr" eaLnBrk="0" hangingPunct="0"/>
                <a:r>
                  <a:rPr lang="en-US" sz="1200" b="1">
                    <a:solidFill>
                      <a:srgbClr val="FFFFFF"/>
                    </a:solidFill>
                    <a:latin typeface="Arial Narrow" pitchFamily="34" charset="0"/>
                  </a:rPr>
                  <a:t>Logistics</a:t>
                </a:r>
              </a:p>
            </p:txBody>
          </p:sp>
          <p:sp>
            <p:nvSpPr>
              <p:cNvPr id="34" name="Text Box 28"/>
              <p:cNvSpPr txBox="1">
                <a:spLocks noChangeArrowheads="1"/>
              </p:cNvSpPr>
              <p:nvPr/>
            </p:nvSpPr>
            <p:spPr bwMode="auto">
              <a:xfrm>
                <a:off x="5100" y="10515"/>
                <a:ext cx="937" cy="87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ctr" eaLnBrk="0" hangingPunct="0"/>
                <a:r>
                  <a:rPr lang="en-US" sz="1200" b="1">
                    <a:solidFill>
                      <a:srgbClr val="FFFFFF"/>
                    </a:solidFill>
                    <a:latin typeface="Arial Narrow" pitchFamily="34" charset="0"/>
                  </a:rPr>
                  <a:t>Marketing</a:t>
                </a:r>
              </a:p>
              <a:p>
                <a:pPr algn="ctr" eaLnBrk="0" hangingPunct="0"/>
                <a:r>
                  <a:rPr lang="en-US" sz="1200" b="1">
                    <a:solidFill>
                      <a:srgbClr val="FFFFFF"/>
                    </a:solidFill>
                    <a:latin typeface="Arial Narrow" pitchFamily="34" charset="0"/>
                  </a:rPr>
                  <a:t>&amp; Sales</a:t>
                </a:r>
                <a:endParaRPr lang="en-US" sz="1200" b="1">
                  <a:latin typeface="Arial Narrow" pitchFamily="34" charset="0"/>
                </a:endParaRPr>
              </a:p>
            </p:txBody>
          </p:sp>
          <p:sp>
            <p:nvSpPr>
              <p:cNvPr id="35" name="Text Box 29"/>
              <p:cNvSpPr txBox="1">
                <a:spLocks noChangeArrowheads="1"/>
              </p:cNvSpPr>
              <p:nvPr/>
            </p:nvSpPr>
            <p:spPr bwMode="auto">
              <a:xfrm>
                <a:off x="6098" y="10515"/>
                <a:ext cx="817" cy="87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ctr" eaLnBrk="0" hangingPunct="0"/>
                <a:r>
                  <a:rPr lang="en-US" sz="1200" b="1" dirty="0">
                    <a:solidFill>
                      <a:srgbClr val="FFFFFF"/>
                    </a:solidFill>
                    <a:latin typeface="Arial Narrow" pitchFamily="34" charset="0"/>
                  </a:rPr>
                  <a:t>Service</a:t>
                </a:r>
              </a:p>
            </p:txBody>
          </p:sp>
        </p:grpSp>
        <p:sp>
          <p:nvSpPr>
            <p:cNvPr id="36" name="Text Box 30"/>
            <p:cNvSpPr txBox="1">
              <a:spLocks noChangeArrowheads="1"/>
            </p:cNvSpPr>
            <p:nvPr/>
          </p:nvSpPr>
          <p:spPr bwMode="auto">
            <a:xfrm>
              <a:off x="466006" y="2348880"/>
              <a:ext cx="933450" cy="9477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sz="1600" b="1" dirty="0">
                  <a:solidFill>
                    <a:srgbClr val="FFFFFF"/>
                  </a:solidFill>
                  <a:latin typeface="Arial Narrow" pitchFamily="34" charset="0"/>
                </a:rPr>
                <a:t>Support Activities</a:t>
              </a:r>
            </a:p>
            <a:p>
              <a:pPr>
                <a:spcBef>
                  <a:spcPct val="50000"/>
                </a:spcBef>
              </a:pPr>
              <a:endParaRPr lang="en-US" sz="1600" b="1" dirty="0"/>
            </a:p>
          </p:txBody>
        </p:sp>
        <p:sp>
          <p:nvSpPr>
            <p:cNvPr id="37" name="Text Box 31"/>
            <p:cNvSpPr txBox="1">
              <a:spLocks noChangeArrowheads="1"/>
            </p:cNvSpPr>
            <p:nvPr/>
          </p:nvSpPr>
          <p:spPr bwMode="auto">
            <a:xfrm>
              <a:off x="466006" y="3796680"/>
              <a:ext cx="1009650" cy="9477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sz="1600" b="1">
                  <a:solidFill>
                    <a:srgbClr val="FFFFFF"/>
                  </a:solidFill>
                  <a:latin typeface="Arial Narrow" pitchFamily="34" charset="0"/>
                </a:rPr>
                <a:t>Primary Activities</a:t>
              </a:r>
            </a:p>
            <a:p>
              <a:pPr>
                <a:spcBef>
                  <a:spcPct val="50000"/>
                </a:spcBef>
              </a:pPr>
              <a:endParaRPr lang="en-US" sz="1600" b="1"/>
            </a:p>
          </p:txBody>
        </p:sp>
      </p:grpSp>
      <p:sp>
        <p:nvSpPr>
          <p:cNvPr id="38" name="Rectangle 43"/>
          <p:cNvSpPr>
            <a:spLocks noChangeArrowheads="1"/>
          </p:cNvSpPr>
          <p:nvPr/>
        </p:nvSpPr>
        <p:spPr bwMode="auto">
          <a:xfrm>
            <a:off x="442913" y="6067425"/>
            <a:ext cx="7186612" cy="4540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sz="1200"/>
              <a:t>Included with permission of Michael E. Porter based on ideas in </a:t>
            </a:r>
            <a:r>
              <a:rPr lang="en-US" sz="1200" i="1"/>
              <a:t>Competitive Advantage</a:t>
            </a:r>
            <a:r>
              <a:rPr lang="en-US" sz="1200"/>
              <a:t>: </a:t>
            </a:r>
            <a:r>
              <a:rPr lang="en-US" sz="1200" i="1"/>
              <a:t>Creating and Sustaining </a:t>
            </a:r>
          </a:p>
          <a:p>
            <a:pPr eaLnBrk="0" hangingPunct="0"/>
            <a:r>
              <a:rPr lang="en-US" sz="1200" i="1"/>
              <a:t>Superior Performance, </a:t>
            </a:r>
            <a:r>
              <a:rPr lang="en-US" sz="1200"/>
              <a:t>copyright 1985 by Michael E. Porter.</a:t>
            </a:r>
          </a:p>
        </p:txBody>
      </p:sp>
    </p:spTree>
    <p:extLst>
      <p:ext uri="{BB962C8B-B14F-4D97-AF65-F5344CB8AC3E}">
        <p14:creationId xmlns="" xmlns:p14="http://schemas.microsoft.com/office/powerpoint/2010/main" val="3332406066"/>
      </p:ext>
    </p:extLst>
  </p:cSld>
  <p:clrMapOvr>
    <a:masterClrMapping/>
  </p:clrMapOvr>
  <mc:AlternateContent xmlns:mc="http://schemas.openxmlformats.org/markup-compatibility/2006">
    <mc:Choice xmlns="" xmlns:p14="http://schemas.microsoft.com/office/powerpoint/2010/main" Requires="p14">
      <p:transition spd="med">
        <p14:rippl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0407_2">
  <a:themeElements>
    <a:clrScheme name="0407_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0407_2">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0407_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0407_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0407_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0407_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0407_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0407_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0407_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0407_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0407_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0407_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0407_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0407_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0407_2</Template>
  <TotalTime>417</TotalTime>
  <Words>1258</Words>
  <Application>Microsoft Office PowerPoint</Application>
  <PresentationFormat>On-screen Show (4:3)</PresentationFormat>
  <Paragraphs>351</Paragraphs>
  <Slides>19</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0407_2</vt:lpstr>
      <vt:lpstr>Visio</vt:lpstr>
      <vt:lpstr>Slide 1</vt:lpstr>
      <vt:lpstr>Definisi dari Daya Saing</vt:lpstr>
      <vt:lpstr>Competitive Advantage</vt:lpstr>
      <vt:lpstr>Porter Competitive Model (1)</vt:lpstr>
      <vt:lpstr>Porter Competitive Model (2)</vt:lpstr>
      <vt:lpstr>Faktor kunci dari analisa industri</vt:lpstr>
      <vt:lpstr>Porter Competitive Model Heavyweight Motorcycle Manufacturing Industry                        North American Market</vt:lpstr>
      <vt:lpstr>Michael Porter’s Value Chain</vt:lpstr>
      <vt:lpstr>Porter’s Generic Value Chain</vt:lpstr>
      <vt:lpstr>Potential IS Contributions</vt:lpstr>
      <vt:lpstr>Primary Activities</vt:lpstr>
      <vt:lpstr>Support Activities</vt:lpstr>
      <vt:lpstr>Porter Value Chain</vt:lpstr>
      <vt:lpstr>Retail Industry Value Chain</vt:lpstr>
      <vt:lpstr>Property and Casualty Industry Value Chain</vt:lpstr>
      <vt:lpstr>Technologies in the Value Chain</vt:lpstr>
      <vt:lpstr>APPENDIX</vt:lpstr>
      <vt:lpstr>Slide 18</vt:lpstr>
      <vt:lpstr>Slide 19</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riani</dc:creator>
  <cp:lastModifiedBy>dedeng</cp:lastModifiedBy>
  <cp:revision>129</cp:revision>
  <cp:lastPrinted>2014-03-23T09:06:54Z</cp:lastPrinted>
  <dcterms:created xsi:type="dcterms:W3CDTF">2014-03-09T12:38:37Z</dcterms:created>
  <dcterms:modified xsi:type="dcterms:W3CDTF">2016-04-04T01:34:42Z</dcterms:modified>
</cp:coreProperties>
</file>