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0"/>
  </p:notesMasterIdLst>
  <p:sldIdLst>
    <p:sldId id="275" r:id="rId2"/>
    <p:sldId id="256" r:id="rId3"/>
    <p:sldId id="282" r:id="rId4"/>
    <p:sldId id="279" r:id="rId5"/>
    <p:sldId id="280" r:id="rId6"/>
    <p:sldId id="281" r:id="rId7"/>
    <p:sldId id="283" r:id="rId8"/>
    <p:sldId id="257" r:id="rId9"/>
    <p:sldId id="258" r:id="rId10"/>
    <p:sldId id="259" r:id="rId11"/>
    <p:sldId id="262" r:id="rId12"/>
    <p:sldId id="276" r:id="rId13"/>
    <p:sldId id="277" r:id="rId14"/>
    <p:sldId id="278" r:id="rId15"/>
    <p:sldId id="263" r:id="rId16"/>
    <p:sldId id="264" r:id="rId17"/>
    <p:sldId id="284" r:id="rId18"/>
    <p:sldId id="265" r:id="rId19"/>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578" autoAdjust="0"/>
    <p:restoredTop sz="86410" autoAdjust="0"/>
  </p:normalViewPr>
  <p:slideViewPr>
    <p:cSldViewPr>
      <p:cViewPr varScale="1">
        <p:scale>
          <a:sx n="63" d="100"/>
          <a:sy n="63" d="100"/>
        </p:scale>
        <p:origin x="48" y="240"/>
      </p:cViewPr>
      <p:guideLst>
        <p:guide orient="horz" pos="2160"/>
        <p:guide pos="2880"/>
      </p:guideLst>
    </p:cSldViewPr>
  </p:slideViewPr>
  <p:outlineViewPr>
    <p:cViewPr>
      <p:scale>
        <a:sx n="33" d="100"/>
        <a:sy n="33" d="100"/>
      </p:scale>
      <p:origin x="0" y="3023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5DAAB1-6B95-40CE-B305-09143CF904C9}" type="datetimeFigureOut">
              <a:rPr lang="en-US" smtClean="0"/>
              <a:pPr/>
              <a:t>10/8/2015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D56B8C-3861-40C8-9B54-93FDD4BC3F15}" type="slidenum">
              <a:rPr lang="en-US" smtClean="0"/>
              <a:pPr/>
              <a:t>‹#›</a:t>
            </a:fld>
            <a:endParaRPr lang="en-US"/>
          </a:p>
        </p:txBody>
      </p:sp>
    </p:spTree>
    <p:extLst>
      <p:ext uri="{BB962C8B-B14F-4D97-AF65-F5344CB8AC3E}">
        <p14:creationId xmlns:p14="http://schemas.microsoft.com/office/powerpoint/2010/main" val="93003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D56B8C-3861-40C8-9B54-93FDD4BC3F15}" type="slidenum">
              <a:rPr lang="en-US" smtClean="0"/>
              <a:pPr/>
              <a:t>1</a:t>
            </a:fld>
            <a:endParaRPr lang="en-US"/>
          </a:p>
        </p:txBody>
      </p:sp>
    </p:spTree>
    <p:extLst>
      <p:ext uri="{BB962C8B-B14F-4D97-AF65-F5344CB8AC3E}">
        <p14:creationId xmlns:p14="http://schemas.microsoft.com/office/powerpoint/2010/main" val="14066217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D56B8C-3861-40C8-9B54-93FDD4BC3F15}" type="slidenum">
              <a:rPr lang="en-US" smtClean="0"/>
              <a:pPr/>
              <a:t>15</a:t>
            </a:fld>
            <a:endParaRPr lang="en-US"/>
          </a:p>
        </p:txBody>
      </p:sp>
    </p:spTree>
    <p:extLst>
      <p:ext uri="{BB962C8B-B14F-4D97-AF65-F5344CB8AC3E}">
        <p14:creationId xmlns:p14="http://schemas.microsoft.com/office/powerpoint/2010/main" val="14239192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D56B8C-3861-40C8-9B54-93FDD4BC3F15}" type="slidenum">
              <a:rPr lang="en-US" smtClean="0"/>
              <a:pPr/>
              <a:t>16</a:t>
            </a:fld>
            <a:endParaRPr lang="en-US"/>
          </a:p>
        </p:txBody>
      </p:sp>
    </p:spTree>
    <p:extLst>
      <p:ext uri="{BB962C8B-B14F-4D97-AF65-F5344CB8AC3E}">
        <p14:creationId xmlns:p14="http://schemas.microsoft.com/office/powerpoint/2010/main" val="37078388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D56B8C-3861-40C8-9B54-93FDD4BC3F15}" type="slidenum">
              <a:rPr lang="en-US" smtClean="0"/>
              <a:pPr/>
              <a:t>18</a:t>
            </a:fld>
            <a:endParaRPr lang="en-US"/>
          </a:p>
        </p:txBody>
      </p:sp>
    </p:spTree>
    <p:extLst>
      <p:ext uri="{BB962C8B-B14F-4D97-AF65-F5344CB8AC3E}">
        <p14:creationId xmlns:p14="http://schemas.microsoft.com/office/powerpoint/2010/main" val="21855257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D56B8C-3861-40C8-9B54-93FDD4BC3F15}" type="slidenum">
              <a:rPr lang="en-US" smtClean="0"/>
              <a:pPr/>
              <a:t>2</a:t>
            </a:fld>
            <a:endParaRPr lang="en-US"/>
          </a:p>
        </p:txBody>
      </p:sp>
    </p:spTree>
    <p:extLst>
      <p:ext uri="{BB962C8B-B14F-4D97-AF65-F5344CB8AC3E}">
        <p14:creationId xmlns:p14="http://schemas.microsoft.com/office/powerpoint/2010/main" val="17873512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D56B8C-3861-40C8-9B54-93FDD4BC3F15}" type="slidenum">
              <a:rPr lang="en-US" smtClean="0"/>
              <a:pPr/>
              <a:t>8</a:t>
            </a:fld>
            <a:endParaRPr lang="en-US"/>
          </a:p>
        </p:txBody>
      </p:sp>
    </p:spTree>
    <p:extLst>
      <p:ext uri="{BB962C8B-B14F-4D97-AF65-F5344CB8AC3E}">
        <p14:creationId xmlns:p14="http://schemas.microsoft.com/office/powerpoint/2010/main" val="30000002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D56B8C-3861-40C8-9B54-93FDD4BC3F15}" type="slidenum">
              <a:rPr lang="en-US" smtClean="0"/>
              <a:pPr/>
              <a:t>9</a:t>
            </a:fld>
            <a:endParaRPr lang="en-US"/>
          </a:p>
        </p:txBody>
      </p:sp>
    </p:spTree>
    <p:extLst>
      <p:ext uri="{BB962C8B-B14F-4D97-AF65-F5344CB8AC3E}">
        <p14:creationId xmlns:p14="http://schemas.microsoft.com/office/powerpoint/2010/main" val="42276183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D56B8C-3861-40C8-9B54-93FDD4BC3F15}" type="slidenum">
              <a:rPr lang="en-US" smtClean="0"/>
              <a:pPr/>
              <a:t>10</a:t>
            </a:fld>
            <a:endParaRPr lang="en-US"/>
          </a:p>
        </p:txBody>
      </p:sp>
    </p:spTree>
    <p:extLst>
      <p:ext uri="{BB962C8B-B14F-4D97-AF65-F5344CB8AC3E}">
        <p14:creationId xmlns:p14="http://schemas.microsoft.com/office/powerpoint/2010/main" val="41837708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D56B8C-3861-40C8-9B54-93FDD4BC3F15}" type="slidenum">
              <a:rPr lang="en-US" smtClean="0"/>
              <a:pPr/>
              <a:t>11</a:t>
            </a:fld>
            <a:endParaRPr lang="en-US"/>
          </a:p>
        </p:txBody>
      </p:sp>
    </p:spTree>
    <p:extLst>
      <p:ext uri="{BB962C8B-B14F-4D97-AF65-F5344CB8AC3E}">
        <p14:creationId xmlns:p14="http://schemas.microsoft.com/office/powerpoint/2010/main" val="35413655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D56B8C-3861-40C8-9B54-93FDD4BC3F15}" type="slidenum">
              <a:rPr lang="en-US" smtClean="0"/>
              <a:pPr/>
              <a:t>12</a:t>
            </a:fld>
            <a:endParaRPr lang="en-US"/>
          </a:p>
        </p:txBody>
      </p:sp>
    </p:spTree>
    <p:extLst>
      <p:ext uri="{BB962C8B-B14F-4D97-AF65-F5344CB8AC3E}">
        <p14:creationId xmlns:p14="http://schemas.microsoft.com/office/powerpoint/2010/main" val="35434453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D56B8C-3861-40C8-9B54-93FDD4BC3F15}" type="slidenum">
              <a:rPr lang="en-US" smtClean="0"/>
              <a:pPr/>
              <a:t>13</a:t>
            </a:fld>
            <a:endParaRPr lang="en-US"/>
          </a:p>
        </p:txBody>
      </p:sp>
    </p:spTree>
    <p:extLst>
      <p:ext uri="{BB962C8B-B14F-4D97-AF65-F5344CB8AC3E}">
        <p14:creationId xmlns:p14="http://schemas.microsoft.com/office/powerpoint/2010/main" val="27600712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D56B8C-3861-40C8-9B54-93FDD4BC3F15}" type="slidenum">
              <a:rPr lang="en-US" smtClean="0"/>
              <a:pPr/>
              <a:t>14</a:t>
            </a:fld>
            <a:endParaRPr lang="en-US"/>
          </a:p>
        </p:txBody>
      </p:sp>
    </p:spTree>
    <p:extLst>
      <p:ext uri="{BB962C8B-B14F-4D97-AF65-F5344CB8AC3E}">
        <p14:creationId xmlns:p14="http://schemas.microsoft.com/office/powerpoint/2010/main" val="22078535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8151F286-00B6-4E51-B27B-A6132445990B}" type="datetimeFigureOut">
              <a:rPr lang="id-ID" smtClean="0"/>
              <a:pPr/>
              <a:t>08/10/2015</a:t>
            </a:fld>
            <a:endParaRPr lang="id-ID"/>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id-ID"/>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46B9C1B6-CCF5-44B2-9F7C-C3818CD1A7F4}" type="slidenum">
              <a:rPr lang="id-ID" smtClean="0"/>
              <a:pPr/>
              <a:t>‹#›</a:t>
            </a:fld>
            <a:endParaRPr lang="id-ID"/>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51F286-00B6-4E51-B27B-A6132445990B}" type="datetimeFigureOut">
              <a:rPr lang="id-ID" smtClean="0"/>
              <a:pPr/>
              <a:t>08/10/2015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6B9C1B6-CCF5-44B2-9F7C-C3818CD1A7F4}"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51F286-00B6-4E51-B27B-A6132445990B}" type="datetimeFigureOut">
              <a:rPr lang="id-ID" smtClean="0"/>
              <a:pPr/>
              <a:t>08/10/2015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6B9C1B6-CCF5-44B2-9F7C-C3818CD1A7F4}"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151F286-00B6-4E51-B27B-A6132445990B}" type="datetimeFigureOut">
              <a:rPr lang="id-ID" smtClean="0"/>
              <a:pPr/>
              <a:t>08/10/2015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6B9C1B6-CCF5-44B2-9F7C-C3818CD1A7F4}"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51F286-00B6-4E51-B27B-A6132445990B}" type="datetimeFigureOut">
              <a:rPr lang="id-ID" smtClean="0"/>
              <a:pPr/>
              <a:t>08/10/2015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6B9C1B6-CCF5-44B2-9F7C-C3818CD1A7F4}"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8151F286-00B6-4E51-B27B-A6132445990B}" type="datetimeFigureOut">
              <a:rPr lang="id-ID" smtClean="0"/>
              <a:pPr/>
              <a:t>08/10/2015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6B9C1B6-CCF5-44B2-9F7C-C3818CD1A7F4}" type="slidenum">
              <a:rPr lang="id-ID" smtClean="0"/>
              <a:pPr/>
              <a:t>‹#›</a:t>
            </a:fld>
            <a:endParaRPr lang="id-ID"/>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151F286-00B6-4E51-B27B-A6132445990B}" type="datetimeFigureOut">
              <a:rPr lang="id-ID" smtClean="0"/>
              <a:pPr/>
              <a:t>08/10/2015</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46B9C1B6-CCF5-44B2-9F7C-C3818CD1A7F4}"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151F286-00B6-4E51-B27B-A6132445990B}" type="datetimeFigureOut">
              <a:rPr lang="id-ID" smtClean="0"/>
              <a:pPr/>
              <a:t>08/10/2015</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46B9C1B6-CCF5-44B2-9F7C-C3818CD1A7F4}"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51F286-00B6-4E51-B27B-A6132445990B}" type="datetimeFigureOut">
              <a:rPr lang="id-ID" smtClean="0"/>
              <a:pPr/>
              <a:t>08/10/2015</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46B9C1B6-CCF5-44B2-9F7C-C3818CD1A7F4}"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151F286-00B6-4E51-B27B-A6132445990B}" type="datetimeFigureOut">
              <a:rPr lang="id-ID" smtClean="0"/>
              <a:pPr/>
              <a:t>08/10/2015</a:t>
            </a:fld>
            <a:endParaRPr lang="id-ID"/>
          </a:p>
        </p:txBody>
      </p:sp>
      <p:sp>
        <p:nvSpPr>
          <p:cNvPr id="7" name="Slide Number Placeholder 6"/>
          <p:cNvSpPr>
            <a:spLocks noGrp="1"/>
          </p:cNvSpPr>
          <p:nvPr>
            <p:ph type="sldNum" sz="quarter" idx="12"/>
          </p:nvPr>
        </p:nvSpPr>
        <p:spPr/>
        <p:txBody>
          <a:bodyPr/>
          <a:lstStyle/>
          <a:p>
            <a:fld id="{46B9C1B6-CCF5-44B2-9F7C-C3818CD1A7F4}" type="slidenum">
              <a:rPr lang="id-ID" smtClean="0"/>
              <a:pPr/>
              <a:t>‹#›</a:t>
            </a:fld>
            <a:endParaRPr lang="id-ID"/>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id-ID"/>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51F286-00B6-4E51-B27B-A6132445990B}" type="datetimeFigureOut">
              <a:rPr lang="id-ID" smtClean="0"/>
              <a:pPr/>
              <a:t>08/10/2015</a:t>
            </a:fld>
            <a:endParaRPr lang="id-ID"/>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id-ID"/>
          </a:p>
        </p:txBody>
      </p:sp>
      <p:sp>
        <p:nvSpPr>
          <p:cNvPr id="7" name="Slide Number Placeholder 6"/>
          <p:cNvSpPr>
            <a:spLocks noGrp="1"/>
          </p:cNvSpPr>
          <p:nvPr>
            <p:ph type="sldNum" sz="quarter" idx="12"/>
          </p:nvPr>
        </p:nvSpPr>
        <p:spPr/>
        <p:txBody>
          <a:bodyPr/>
          <a:lstStyle/>
          <a:p>
            <a:fld id="{46B9C1B6-CCF5-44B2-9F7C-C3818CD1A7F4}"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8151F286-00B6-4E51-B27B-A6132445990B}" type="datetimeFigureOut">
              <a:rPr lang="id-ID" smtClean="0"/>
              <a:pPr/>
              <a:t>08/10/2015</a:t>
            </a:fld>
            <a:endParaRPr lang="id-ID"/>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id-ID"/>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46B9C1B6-CCF5-44B2-9F7C-C3818CD1A7F4}"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00108"/>
            <a:ext cx="9144000" cy="4643470"/>
          </a:xfrm>
        </p:spPr>
        <p:txBody>
          <a:bodyPr>
            <a:normAutofit/>
          </a:bodyPr>
          <a:lstStyle/>
          <a:p>
            <a:pPr algn="ctr"/>
            <a:r>
              <a:rPr lang="en-US" sz="8000" b="1" dirty="0" smtClean="0">
                <a:solidFill>
                  <a:srgbClr val="FF0000"/>
                </a:solidFill>
              </a:rPr>
              <a:t>RUANG LINGKUP</a:t>
            </a:r>
            <a:r>
              <a:rPr lang="id-ID" sz="10000" dirty="0" smtClean="0"/>
              <a:t/>
            </a:r>
            <a:br>
              <a:rPr lang="id-ID" sz="10000" dirty="0" smtClean="0"/>
            </a:br>
            <a:r>
              <a:rPr lang="id-ID" dirty="0" smtClean="0"/>
              <a:t/>
            </a:r>
            <a:br>
              <a:rPr lang="id-ID" dirty="0" smtClean="0"/>
            </a:br>
            <a:r>
              <a:rPr lang="id-ID" sz="3600" b="1" dirty="0" smtClean="0">
                <a:effectLst/>
              </a:rPr>
              <a:t>METODOLOGI ILMU</a:t>
            </a:r>
            <a:r>
              <a:rPr lang="en-US" sz="3600" b="1" dirty="0" smtClean="0">
                <a:effectLst/>
              </a:rPr>
              <a:t> </a:t>
            </a:r>
            <a:r>
              <a:rPr lang="id-ID" sz="3600" b="1" dirty="0" smtClean="0">
                <a:effectLst/>
              </a:rPr>
              <a:t>PEMERINTAHAN</a:t>
            </a:r>
            <a:r>
              <a:rPr lang="en-US" sz="4000" b="1" dirty="0" smtClean="0"/>
              <a:t/>
            </a:r>
            <a:br>
              <a:rPr lang="en-US" sz="4000" b="1" dirty="0" smtClean="0"/>
            </a:br>
            <a:r>
              <a:rPr lang="en-US" dirty="0" smtClean="0"/>
              <a:t/>
            </a:r>
            <a:br>
              <a:rPr lang="en-US" dirty="0" smtClean="0"/>
            </a:br>
            <a:endParaRPr lang="id-ID" sz="2700" i="1" dirty="0">
              <a:solidFill>
                <a:schemeClr val="accent5">
                  <a:lumMod val="60000"/>
                  <a:lumOff val="40000"/>
                </a:schemeClr>
              </a:solidFill>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714356"/>
            <a:ext cx="8229600" cy="5429288"/>
          </a:xfrm>
        </p:spPr>
        <p:txBody>
          <a:bodyPr>
            <a:normAutofit lnSpcReduction="10000"/>
          </a:bodyPr>
          <a:lstStyle/>
          <a:p>
            <a:pPr marL="441325" indent="-441325" algn="just">
              <a:buFont typeface="Wingdings" pitchFamily="2" charset="2"/>
              <a:buChar char="Ø"/>
            </a:pPr>
            <a:r>
              <a:rPr lang="en-US" dirty="0" err="1" smtClean="0">
                <a:latin typeface="Tahoma" pitchFamily="34" charset="0"/>
                <a:ea typeface="Tahoma" pitchFamily="34" charset="0"/>
                <a:cs typeface="Tahoma" pitchFamily="34" charset="0"/>
              </a:rPr>
              <a:t>Seorang</a:t>
            </a:r>
            <a:r>
              <a:rPr lang="en-US" dirty="0" smtClean="0">
                <a:latin typeface="Tahoma" pitchFamily="34" charset="0"/>
                <a:ea typeface="Tahoma" pitchFamily="34" charset="0"/>
                <a:cs typeface="Tahoma" pitchFamily="34" charset="0"/>
              </a:rPr>
              <a:t> S.IP </a:t>
            </a:r>
            <a:r>
              <a:rPr lang="en-US" dirty="0" err="1">
                <a:latin typeface="Tahoma" pitchFamily="34" charset="0"/>
                <a:ea typeface="Tahoma" pitchFamily="34" charset="0"/>
                <a:cs typeface="Tahoma" pitchFamily="34" charset="0"/>
              </a:rPr>
              <a:t>dituntut</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harus</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seperti</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seorang</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dokter</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spesialis</a:t>
            </a:r>
            <a:r>
              <a:rPr lang="en-US" dirty="0">
                <a:latin typeface="Tahoma" pitchFamily="34" charset="0"/>
                <a:ea typeface="Tahoma" pitchFamily="34" charset="0"/>
                <a:cs typeface="Tahoma" pitchFamily="34" charset="0"/>
              </a:rPr>
              <a:t> yang </a:t>
            </a:r>
            <a:r>
              <a:rPr lang="en-US" dirty="0" err="1">
                <a:latin typeface="Tahoma" pitchFamily="34" charset="0"/>
                <a:ea typeface="Tahoma" pitchFamily="34" charset="0"/>
                <a:cs typeface="Tahoma" pitchFamily="34" charset="0"/>
              </a:rPr>
              <a:t>mampu</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mengamati</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menganalisis</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berbagai</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penyakit</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mengobatinya</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dengan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memberikan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resep</a:t>
            </a:r>
            <a:r>
              <a:rPr lang="en-US" dirty="0">
                <a:latin typeface="Tahoma" pitchFamily="34" charset="0"/>
                <a:ea typeface="Tahoma" pitchFamily="34" charset="0"/>
                <a:cs typeface="Tahoma" pitchFamily="34" charset="0"/>
              </a:rPr>
              <a:t> yang </a:t>
            </a:r>
            <a:r>
              <a:rPr lang="en-US" dirty="0" err="1">
                <a:latin typeface="Tahoma" pitchFamily="34" charset="0"/>
                <a:ea typeface="Tahoma" pitchFamily="34" charset="0"/>
                <a:cs typeface="Tahoma" pitchFamily="34" charset="0"/>
              </a:rPr>
              <a:t>tepat</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mujarab</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Tentunya</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untuk</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seorang</a:t>
            </a:r>
            <a:r>
              <a:rPr lang="en-US" dirty="0">
                <a:latin typeface="Tahoma" pitchFamily="34" charset="0"/>
                <a:ea typeface="Tahoma" pitchFamily="34" charset="0"/>
                <a:cs typeface="Tahoma" pitchFamily="34" charset="0"/>
              </a:rPr>
              <a:t> </a:t>
            </a:r>
            <a:r>
              <a:rPr lang="en-US" dirty="0" smtClean="0">
                <a:latin typeface="Tahoma" pitchFamily="34" charset="0"/>
                <a:ea typeface="Tahoma" pitchFamily="34" charset="0"/>
                <a:cs typeface="Tahoma" pitchFamily="34" charset="0"/>
              </a:rPr>
              <a:t>S.IP, </a:t>
            </a:r>
            <a:r>
              <a:rPr lang="en-US" dirty="0" err="1">
                <a:latin typeface="Tahoma" pitchFamily="34" charset="0"/>
                <a:ea typeface="Tahoma" pitchFamily="34" charset="0"/>
                <a:cs typeface="Tahoma" pitchFamily="34" charset="0"/>
              </a:rPr>
              <a:t>penyakitnya</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itu</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adalah</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masalah-masalah</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pemerintahan</a:t>
            </a:r>
            <a:r>
              <a:rPr lang="en-US" dirty="0">
                <a:latin typeface="Tahoma" pitchFamily="34" charset="0"/>
                <a:ea typeface="Tahoma" pitchFamily="34" charset="0"/>
                <a:cs typeface="Tahoma" pitchFamily="34" charset="0"/>
              </a:rPr>
              <a:t> yang </a:t>
            </a:r>
            <a:r>
              <a:rPr lang="en-US" dirty="0" err="1">
                <a:latin typeface="Tahoma" pitchFamily="34" charset="0"/>
                <a:ea typeface="Tahoma" pitchFamily="34" charset="0"/>
                <a:cs typeface="Tahoma" pitchFamily="34" charset="0"/>
              </a:rPr>
              <a:t>muncul</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ke</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permukaan</a:t>
            </a:r>
            <a:r>
              <a:rPr lang="en-US" dirty="0" smtClean="0">
                <a:latin typeface="Tahoma" pitchFamily="34" charset="0"/>
                <a:ea typeface="Tahoma" pitchFamily="34" charset="0"/>
                <a:cs typeface="Tahoma" pitchFamily="34" charset="0"/>
              </a:rPr>
              <a:t> </a:t>
            </a:r>
            <a:r>
              <a:rPr lang="en-US" dirty="0">
                <a:latin typeface="Tahoma" pitchFamily="34" charset="0"/>
                <a:ea typeface="Tahoma" pitchFamily="34" charset="0"/>
                <a:cs typeface="Tahoma" pitchFamily="34" charset="0"/>
              </a:rPr>
              <a:t>yang </a:t>
            </a:r>
            <a:r>
              <a:rPr lang="en-US" dirty="0" err="1">
                <a:latin typeface="Tahoma" pitchFamily="34" charset="0"/>
                <a:ea typeface="Tahoma" pitchFamily="34" charset="0"/>
                <a:cs typeface="Tahoma" pitchFamily="34" charset="0"/>
              </a:rPr>
              <a:t>dapat</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mengganggu</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kepentingan</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publik</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umum</a:t>
            </a:r>
            <a:r>
              <a:rPr lang="en-US" dirty="0" smtClean="0">
                <a:latin typeface="Tahoma" pitchFamily="34" charset="0"/>
                <a:ea typeface="Tahoma" pitchFamily="34" charset="0"/>
                <a:cs typeface="Tahoma" pitchFamily="34" charset="0"/>
              </a:rPr>
              <a:t>).</a:t>
            </a:r>
          </a:p>
          <a:p>
            <a:pPr marL="441325" indent="-441325" algn="just">
              <a:buFont typeface="Wingdings" pitchFamily="2" charset="2"/>
              <a:buChar char="Ø"/>
            </a:pPr>
            <a:r>
              <a:rPr lang="en-US" dirty="0" err="1" smtClean="0">
                <a:latin typeface="Tahoma" pitchFamily="34" charset="0"/>
                <a:ea typeface="Tahoma" pitchFamily="34" charset="0"/>
                <a:cs typeface="Tahoma" pitchFamily="34" charset="0"/>
              </a:rPr>
              <a:t>Masalah-masalah</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pemerintahan</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tersebut</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harus</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dapat</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diselesaikan</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dengan</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penalaran</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ilmiah</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dengan</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menggunakan</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metodologi</a:t>
            </a:r>
            <a:r>
              <a:rPr lang="en-US" dirty="0" smtClean="0">
                <a:latin typeface="Tahoma" pitchFamily="34" charset="0"/>
                <a:ea typeface="Tahoma" pitchFamily="34" charset="0"/>
                <a:cs typeface="Tahoma" pitchFamily="34" charset="0"/>
              </a:rPr>
              <a:t>.</a:t>
            </a:r>
          </a:p>
          <a:p>
            <a:pPr marL="441325" indent="-441325" algn="just">
              <a:buFont typeface="Wingdings" pitchFamily="2" charset="2"/>
              <a:buChar char="Ø"/>
            </a:pPr>
            <a:r>
              <a:rPr lang="en-US" dirty="0" smtClean="0">
                <a:latin typeface="Tahoma" pitchFamily="34" charset="0"/>
                <a:ea typeface="Tahoma" pitchFamily="34" charset="0"/>
                <a:cs typeface="Tahoma" pitchFamily="34" charset="0"/>
              </a:rPr>
              <a:t>Hal </a:t>
            </a:r>
            <a:r>
              <a:rPr lang="en-US" dirty="0" err="1" smtClean="0">
                <a:latin typeface="Tahoma" pitchFamily="34" charset="0"/>
                <a:ea typeface="Tahoma" pitchFamily="34" charset="0"/>
                <a:cs typeface="Tahoma" pitchFamily="34" charset="0"/>
              </a:rPr>
              <a:t>ini</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dikarenakan</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perubahan</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sosial</a:t>
            </a:r>
            <a:r>
              <a:rPr lang="en-US" dirty="0" smtClean="0">
                <a:latin typeface="Tahoma" pitchFamily="34" charset="0"/>
                <a:ea typeface="Tahoma" pitchFamily="34" charset="0"/>
                <a:cs typeface="Tahoma" pitchFamily="34" charset="0"/>
              </a:rPr>
              <a:t> yang </a:t>
            </a:r>
            <a:r>
              <a:rPr lang="en-US" dirty="0" err="1" smtClean="0">
                <a:latin typeface="Tahoma" pitchFamily="34" charset="0"/>
                <a:ea typeface="Tahoma" pitchFamily="34" charset="0"/>
                <a:cs typeface="Tahoma" pitchFamily="34" charset="0"/>
              </a:rPr>
              <a:t>terjadi</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harus</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diikuti</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dalam</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dinamika</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pemerintahan</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Contohnya</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dengan</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pengembangan</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konsep</a:t>
            </a:r>
            <a:r>
              <a:rPr lang="en-US" dirty="0" smtClean="0">
                <a:latin typeface="Tahoma" pitchFamily="34" charset="0"/>
                <a:ea typeface="Tahoma" pitchFamily="34" charset="0"/>
                <a:cs typeface="Tahoma" pitchFamily="34" charset="0"/>
              </a:rPr>
              <a:t> : </a:t>
            </a:r>
            <a:r>
              <a:rPr lang="en-US" i="1" dirty="0" smtClean="0">
                <a:latin typeface="Tahoma" pitchFamily="34" charset="0"/>
                <a:ea typeface="Tahoma" pitchFamily="34" charset="0"/>
                <a:cs typeface="Tahoma" pitchFamily="34" charset="0"/>
              </a:rPr>
              <a:t>Reinventing Government, Good Governance</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dan</a:t>
            </a:r>
            <a:r>
              <a:rPr lang="en-US" dirty="0" smtClean="0">
                <a:latin typeface="Tahoma" pitchFamily="34" charset="0"/>
                <a:ea typeface="Tahoma" pitchFamily="34" charset="0"/>
                <a:cs typeface="Tahoma" pitchFamily="34" charset="0"/>
              </a:rPr>
              <a:t> </a:t>
            </a:r>
            <a:r>
              <a:rPr lang="en-US" i="1" dirty="0" smtClean="0">
                <a:latin typeface="Tahoma" pitchFamily="34" charset="0"/>
                <a:ea typeface="Tahoma" pitchFamily="34" charset="0"/>
                <a:cs typeface="Tahoma" pitchFamily="34" charset="0"/>
              </a:rPr>
              <a:t>Scientific Government, e-Government</a:t>
            </a:r>
            <a:r>
              <a:rPr lang="en-US" dirty="0" smtClean="0">
                <a:latin typeface="Tahoma" pitchFamily="34" charset="0"/>
                <a:ea typeface="Tahoma" pitchFamily="34" charset="0"/>
                <a:cs typeface="Tahoma" pitchFamily="34" charset="0"/>
              </a:rPr>
              <a:t>.</a:t>
            </a:r>
            <a:endParaRPr lang="id-ID" dirty="0" smtClean="0">
              <a:latin typeface="Tahoma" pitchFamily="34" charset="0"/>
              <a:ea typeface="Tahoma" pitchFamily="34" charset="0"/>
              <a:cs typeface="Tahoma" pitchFamily="34" charset="0"/>
            </a:endParaRPr>
          </a:p>
          <a:p>
            <a:pPr marL="441325" indent="-441325" algn="just">
              <a:buFont typeface="Wingdings" pitchFamily="2" charset="2"/>
              <a:buChar char="Ø"/>
            </a:pPr>
            <a:endParaRPr lang="id-ID" dirty="0">
              <a:latin typeface="Tahoma" pitchFamily="34" charset="0"/>
              <a:ea typeface="Tahoma" pitchFamily="34" charset="0"/>
              <a:cs typeface="Tahoma" pitchFamily="34" charset="0"/>
            </a:endParaRPr>
          </a:p>
          <a:p>
            <a:pPr marL="0" indent="355600" algn="just">
              <a:buNone/>
            </a:pPr>
            <a:endParaRPr lang="id-ID" b="1" dirty="0">
              <a:latin typeface="Tahoma" pitchFamily="34" charset="0"/>
              <a:ea typeface="Tahoma" pitchFamily="34" charset="0"/>
              <a:cs typeface="Tahoma" pitchFamily="34" charset="0"/>
            </a:endParaRPr>
          </a:p>
        </p:txBody>
      </p:sp>
    </p:spTree>
  </p:cSld>
  <p:clrMapOvr>
    <a:masterClrMapping/>
  </p:clrMapOvr>
  <p:transition>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43490" y="692696"/>
            <a:ext cx="7024744" cy="1143000"/>
          </a:xfrm>
        </p:spPr>
        <p:txBody>
          <a:bodyPr/>
          <a:lstStyle/>
          <a:p>
            <a:pPr algn="ctr"/>
            <a:r>
              <a:rPr lang="en-US" b="1" dirty="0" smtClean="0"/>
              <a:t>Reinventing Government</a:t>
            </a:r>
            <a:endParaRPr lang="en-US" b="1" dirty="0"/>
          </a:p>
        </p:txBody>
      </p:sp>
      <p:sp>
        <p:nvSpPr>
          <p:cNvPr id="3" name="Content Placeholder 2"/>
          <p:cNvSpPr>
            <a:spLocks noGrp="1"/>
          </p:cNvSpPr>
          <p:nvPr>
            <p:ph idx="1"/>
          </p:nvPr>
        </p:nvSpPr>
        <p:spPr/>
        <p:txBody>
          <a:bodyPr>
            <a:normAutofit/>
          </a:bodyPr>
          <a:lstStyle/>
          <a:p>
            <a:pPr marL="0" indent="0" algn="just">
              <a:buNone/>
            </a:pPr>
            <a:r>
              <a:rPr lang="en-US" b="1" dirty="0" smtClean="0"/>
              <a:t>David Osborne </a:t>
            </a:r>
            <a:r>
              <a:rPr lang="en-US" b="1" dirty="0" err="1" smtClean="0"/>
              <a:t>dan</a:t>
            </a:r>
            <a:r>
              <a:rPr lang="en-US" b="1" dirty="0" smtClean="0"/>
              <a:t> Ted </a:t>
            </a:r>
            <a:r>
              <a:rPr lang="en-US" b="1" dirty="0" err="1" smtClean="0"/>
              <a:t>Gaebler</a:t>
            </a:r>
            <a:r>
              <a:rPr lang="en-US" b="1" dirty="0" smtClean="0"/>
              <a:t>:</a:t>
            </a:r>
          </a:p>
          <a:p>
            <a:pPr marL="0" indent="355600" algn="just">
              <a:buNone/>
            </a:pPr>
            <a:r>
              <a:rPr lang="en-US" b="1" dirty="0" smtClean="0"/>
              <a:t>Steering rather than rowing Empowering rather than Serving. Injecting competition into service delivery. Funding outcomes not inputs Meeting the need of the costumer. Not the bureaucracy. Earning rather than spending Preventing rather than cure. From hierarchy to participation and team work. Leverage change through the market </a:t>
            </a:r>
            <a:endParaRPr lang="id-ID" b="1" dirty="0">
              <a:latin typeface="Tahoma" pitchFamily="34" charset="0"/>
              <a:ea typeface="Tahoma" pitchFamily="34" charset="0"/>
              <a:cs typeface="Tahoma" pitchFamily="34" charset="0"/>
            </a:endParaRPr>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43490" y="692696"/>
            <a:ext cx="7024744" cy="1143000"/>
          </a:xfrm>
        </p:spPr>
        <p:txBody>
          <a:bodyPr/>
          <a:lstStyle/>
          <a:p>
            <a:pPr algn="ctr"/>
            <a:r>
              <a:rPr lang="en-US" b="1" dirty="0" smtClean="0"/>
              <a:t>Good Governance</a:t>
            </a:r>
            <a:endParaRPr lang="en-US" b="1" dirty="0"/>
          </a:p>
        </p:txBody>
      </p:sp>
      <p:sp>
        <p:nvSpPr>
          <p:cNvPr id="3" name="Content Placeholder 2"/>
          <p:cNvSpPr>
            <a:spLocks noGrp="1"/>
          </p:cNvSpPr>
          <p:nvPr>
            <p:ph idx="1"/>
          </p:nvPr>
        </p:nvSpPr>
        <p:spPr/>
        <p:txBody>
          <a:bodyPr>
            <a:normAutofit/>
          </a:bodyPr>
          <a:lstStyle/>
          <a:p>
            <a:pPr marL="514350" indent="-514350" algn="just">
              <a:buFont typeface="+mj-lt"/>
              <a:buAutoNum type="arabicPeriod"/>
            </a:pPr>
            <a:r>
              <a:rPr lang="en-US" b="1" dirty="0" err="1" smtClean="0"/>
              <a:t>Akuntabilitas</a:t>
            </a:r>
            <a:r>
              <a:rPr lang="en-US" b="1" dirty="0" smtClean="0"/>
              <a:t> (accountability) </a:t>
            </a:r>
          </a:p>
          <a:p>
            <a:pPr marL="514350" indent="-514350" algn="just">
              <a:buFont typeface="+mj-lt"/>
              <a:buAutoNum type="arabicPeriod"/>
            </a:pPr>
            <a:r>
              <a:rPr lang="en-US" b="1" dirty="0" err="1" smtClean="0"/>
              <a:t>Transparansi</a:t>
            </a:r>
            <a:r>
              <a:rPr lang="en-US" b="1" dirty="0" smtClean="0"/>
              <a:t> (</a:t>
            </a:r>
            <a:r>
              <a:rPr lang="en-US" b="1" dirty="0" err="1" smtClean="0"/>
              <a:t>transparancy</a:t>
            </a:r>
            <a:r>
              <a:rPr lang="en-US" b="1" dirty="0" smtClean="0"/>
              <a:t>) </a:t>
            </a:r>
          </a:p>
          <a:p>
            <a:pPr marL="514350" indent="-514350" algn="just">
              <a:buFont typeface="+mj-lt"/>
              <a:buAutoNum type="arabicPeriod"/>
            </a:pPr>
            <a:r>
              <a:rPr lang="en-US" b="1" dirty="0" err="1" smtClean="0"/>
              <a:t>Keterbukaan</a:t>
            </a:r>
            <a:r>
              <a:rPr lang="en-US" b="1" dirty="0" smtClean="0"/>
              <a:t> (</a:t>
            </a:r>
            <a:r>
              <a:rPr lang="en-US" b="1" dirty="0" err="1" smtClean="0"/>
              <a:t>opennes</a:t>
            </a:r>
            <a:r>
              <a:rPr lang="en-US" b="1" dirty="0" smtClean="0"/>
              <a:t>) </a:t>
            </a:r>
          </a:p>
          <a:p>
            <a:pPr marL="514350" indent="-514350" algn="just">
              <a:buFont typeface="+mj-lt"/>
              <a:buAutoNum type="arabicPeriod"/>
            </a:pPr>
            <a:r>
              <a:rPr lang="en-US" b="1" dirty="0" err="1" smtClean="0"/>
              <a:t>Aturan</a:t>
            </a:r>
            <a:r>
              <a:rPr lang="en-US" b="1" dirty="0" smtClean="0"/>
              <a:t> </a:t>
            </a:r>
            <a:r>
              <a:rPr lang="en-US" b="1" dirty="0" err="1" smtClean="0"/>
              <a:t>Hukum</a:t>
            </a:r>
            <a:r>
              <a:rPr lang="en-US" b="1" dirty="0" smtClean="0"/>
              <a:t> (Rule of Law)</a:t>
            </a:r>
            <a:endParaRPr lang="en-US" b="1" dirty="0" smtClean="0">
              <a:latin typeface="Tahoma" pitchFamily="34" charset="0"/>
              <a:ea typeface="Tahoma" pitchFamily="34" charset="0"/>
              <a:cs typeface="Tahoma" pitchFamily="34" charset="0"/>
            </a:endParaRPr>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43490" y="332656"/>
            <a:ext cx="7024744" cy="1143000"/>
          </a:xfrm>
        </p:spPr>
        <p:txBody>
          <a:bodyPr/>
          <a:lstStyle/>
          <a:p>
            <a:pPr algn="ctr"/>
            <a:r>
              <a:rPr lang="en-US" b="1" dirty="0" smtClean="0"/>
              <a:t>Scientific Government</a:t>
            </a:r>
            <a:endParaRPr lang="en-US" b="1" dirty="0"/>
          </a:p>
        </p:txBody>
      </p:sp>
      <p:sp>
        <p:nvSpPr>
          <p:cNvPr id="3" name="Content Placeholder 2"/>
          <p:cNvSpPr>
            <a:spLocks noGrp="1"/>
          </p:cNvSpPr>
          <p:nvPr>
            <p:ph idx="1"/>
          </p:nvPr>
        </p:nvSpPr>
        <p:spPr>
          <a:xfrm>
            <a:off x="457200" y="1571612"/>
            <a:ext cx="8229600" cy="5286388"/>
          </a:xfrm>
        </p:spPr>
        <p:txBody>
          <a:bodyPr>
            <a:normAutofit/>
          </a:bodyPr>
          <a:lstStyle/>
          <a:p>
            <a:pPr lvl="0" algn="just"/>
            <a:r>
              <a:rPr lang="en-US" dirty="0" err="1" smtClean="0">
                <a:latin typeface="Tahoma" pitchFamily="34" charset="0"/>
                <a:ea typeface="Tahoma" pitchFamily="34" charset="0"/>
                <a:cs typeface="Tahoma" pitchFamily="34" charset="0"/>
              </a:rPr>
              <a:t>Efisien</a:t>
            </a:r>
            <a:r>
              <a:rPr lang="en-US" dirty="0" smtClean="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efektif</a:t>
            </a:r>
            <a:r>
              <a:rPr lang="en-US" dirty="0">
                <a:latin typeface="Tahoma" pitchFamily="34" charset="0"/>
                <a:ea typeface="Tahoma" pitchFamily="34" charset="0"/>
                <a:cs typeface="Tahoma" pitchFamily="34" charset="0"/>
              </a:rPr>
              <a:t>;</a:t>
            </a:r>
            <a:endParaRPr lang="id-ID" sz="2800" dirty="0">
              <a:latin typeface="Tahoma" pitchFamily="34" charset="0"/>
              <a:ea typeface="Tahoma" pitchFamily="34" charset="0"/>
              <a:cs typeface="Tahoma" pitchFamily="34" charset="0"/>
            </a:endParaRPr>
          </a:p>
          <a:p>
            <a:pPr lvl="0" algn="just"/>
            <a:r>
              <a:rPr lang="en-US" dirty="0" err="1">
                <a:latin typeface="Tahoma" pitchFamily="34" charset="0"/>
                <a:ea typeface="Tahoma" pitchFamily="34" charset="0"/>
                <a:cs typeface="Tahoma" pitchFamily="34" charset="0"/>
              </a:rPr>
              <a:t>Empiris</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antisipatif</a:t>
            </a:r>
            <a:r>
              <a:rPr lang="en-US" dirty="0">
                <a:latin typeface="Tahoma" pitchFamily="34" charset="0"/>
                <a:ea typeface="Tahoma" pitchFamily="34" charset="0"/>
                <a:cs typeface="Tahoma" pitchFamily="34" charset="0"/>
              </a:rPr>
              <a:t>;</a:t>
            </a:r>
            <a:endParaRPr lang="id-ID" sz="2800" dirty="0">
              <a:latin typeface="Tahoma" pitchFamily="34" charset="0"/>
              <a:ea typeface="Tahoma" pitchFamily="34" charset="0"/>
              <a:cs typeface="Tahoma" pitchFamily="34" charset="0"/>
            </a:endParaRPr>
          </a:p>
          <a:p>
            <a:pPr lvl="0" algn="just"/>
            <a:r>
              <a:rPr lang="en-US" dirty="0" err="1">
                <a:latin typeface="Tahoma" pitchFamily="34" charset="0"/>
                <a:ea typeface="Tahoma" pitchFamily="34" charset="0"/>
                <a:cs typeface="Tahoma" pitchFamily="34" charset="0"/>
              </a:rPr>
              <a:t>Aspiratif</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dalam</a:t>
            </a:r>
            <a:r>
              <a:rPr lang="en-US" dirty="0">
                <a:latin typeface="Tahoma" pitchFamily="34" charset="0"/>
                <a:ea typeface="Tahoma" pitchFamily="34" charset="0"/>
                <a:cs typeface="Tahoma" pitchFamily="34" charset="0"/>
              </a:rPr>
              <a:t> :</a:t>
            </a:r>
            <a:endParaRPr lang="id-ID" sz="2800" dirty="0">
              <a:latin typeface="Tahoma" pitchFamily="34" charset="0"/>
              <a:ea typeface="Tahoma" pitchFamily="34" charset="0"/>
              <a:cs typeface="Tahoma" pitchFamily="34" charset="0"/>
            </a:endParaRPr>
          </a:p>
          <a:p>
            <a:pPr lvl="1" algn="just"/>
            <a:r>
              <a:rPr lang="en-US" dirty="0" err="1">
                <a:latin typeface="Tahoma" pitchFamily="34" charset="0"/>
                <a:ea typeface="Tahoma" pitchFamily="34" charset="0"/>
                <a:cs typeface="Tahoma" pitchFamily="34" charset="0"/>
              </a:rPr>
              <a:t>memilih</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pimpinan</a:t>
            </a:r>
            <a:endParaRPr lang="id-ID" sz="2400" dirty="0">
              <a:latin typeface="Tahoma" pitchFamily="34" charset="0"/>
              <a:ea typeface="Tahoma" pitchFamily="34" charset="0"/>
              <a:cs typeface="Tahoma" pitchFamily="34" charset="0"/>
            </a:endParaRPr>
          </a:p>
          <a:p>
            <a:pPr lvl="1" algn="just"/>
            <a:r>
              <a:rPr lang="en-US" dirty="0">
                <a:latin typeface="Tahoma" pitchFamily="34" charset="0"/>
                <a:ea typeface="Tahoma" pitchFamily="34" charset="0"/>
                <a:cs typeface="Tahoma" pitchFamily="34" charset="0"/>
              </a:rPr>
              <a:t>program</a:t>
            </a:r>
            <a:endParaRPr lang="id-ID" sz="2400" dirty="0">
              <a:latin typeface="Tahoma" pitchFamily="34" charset="0"/>
              <a:ea typeface="Tahoma" pitchFamily="34" charset="0"/>
              <a:cs typeface="Tahoma" pitchFamily="34" charset="0"/>
            </a:endParaRPr>
          </a:p>
          <a:p>
            <a:pPr lvl="1" algn="just"/>
            <a:r>
              <a:rPr lang="en-US" dirty="0" err="1">
                <a:latin typeface="Tahoma" pitchFamily="34" charset="0"/>
                <a:ea typeface="Tahoma" pitchFamily="34" charset="0"/>
                <a:cs typeface="Tahoma" pitchFamily="34" charset="0"/>
              </a:rPr>
              <a:t>keputusan</a:t>
            </a:r>
            <a:endParaRPr lang="id-ID" sz="2400" dirty="0">
              <a:latin typeface="Tahoma" pitchFamily="34" charset="0"/>
              <a:ea typeface="Tahoma" pitchFamily="34" charset="0"/>
              <a:cs typeface="Tahoma" pitchFamily="34" charset="0"/>
            </a:endParaRPr>
          </a:p>
          <a:p>
            <a:pPr lvl="1" algn="just"/>
            <a:r>
              <a:rPr lang="en-US" dirty="0" err="1">
                <a:latin typeface="Tahoma" pitchFamily="34" charset="0"/>
                <a:ea typeface="Tahoma" pitchFamily="34" charset="0"/>
                <a:cs typeface="Tahoma" pitchFamily="34" charset="0"/>
              </a:rPr>
              <a:t>visi,misi</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strategi</a:t>
            </a:r>
            <a:endParaRPr lang="id-ID" sz="2400" dirty="0">
              <a:latin typeface="Tahoma" pitchFamily="34" charset="0"/>
              <a:ea typeface="Tahoma" pitchFamily="34" charset="0"/>
              <a:cs typeface="Tahoma" pitchFamily="34" charset="0"/>
            </a:endParaRPr>
          </a:p>
          <a:p>
            <a:pPr lvl="0" algn="just"/>
            <a:r>
              <a:rPr lang="en-US" dirty="0" err="1">
                <a:latin typeface="Tahoma" pitchFamily="34" charset="0"/>
                <a:ea typeface="Tahoma" pitchFamily="34" charset="0"/>
                <a:cs typeface="Tahoma" pitchFamily="34" charset="0"/>
              </a:rPr>
              <a:t>Aparat</a:t>
            </a:r>
            <a:r>
              <a:rPr lang="en-US" dirty="0">
                <a:latin typeface="Tahoma" pitchFamily="34" charset="0"/>
                <a:ea typeface="Tahoma" pitchFamily="34" charset="0"/>
                <a:cs typeface="Tahoma" pitchFamily="34" charset="0"/>
              </a:rPr>
              <a:t> yang </a:t>
            </a:r>
            <a:r>
              <a:rPr lang="en-US" dirty="0" err="1">
                <a:latin typeface="Tahoma" pitchFamily="34" charset="0"/>
                <a:ea typeface="Tahoma" pitchFamily="34" charset="0"/>
                <a:cs typeface="Tahoma" pitchFamily="34" charset="0"/>
              </a:rPr>
              <a:t>rasional</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kritis</a:t>
            </a:r>
            <a:r>
              <a:rPr lang="en-US" dirty="0">
                <a:latin typeface="Tahoma" pitchFamily="34" charset="0"/>
                <a:ea typeface="Tahoma" pitchFamily="34" charset="0"/>
                <a:cs typeface="Tahoma" pitchFamily="34" charset="0"/>
              </a:rPr>
              <a:t>;</a:t>
            </a:r>
            <a:endParaRPr lang="id-ID" sz="2800" dirty="0">
              <a:latin typeface="Tahoma" pitchFamily="34" charset="0"/>
              <a:ea typeface="Tahoma" pitchFamily="34" charset="0"/>
              <a:cs typeface="Tahoma" pitchFamily="34" charset="0"/>
            </a:endParaRPr>
          </a:p>
          <a:p>
            <a:pPr lvl="0" algn="just"/>
            <a:r>
              <a:rPr lang="en-US" dirty="0" err="1">
                <a:latin typeface="Tahoma" pitchFamily="34" charset="0"/>
                <a:ea typeface="Tahoma" pitchFamily="34" charset="0"/>
                <a:cs typeface="Tahoma" pitchFamily="34" charset="0"/>
              </a:rPr>
              <a:t>Masyarakat</a:t>
            </a:r>
            <a:r>
              <a:rPr lang="en-US" dirty="0">
                <a:latin typeface="Tahoma" pitchFamily="34" charset="0"/>
                <a:ea typeface="Tahoma" pitchFamily="34" charset="0"/>
                <a:cs typeface="Tahoma" pitchFamily="34" charset="0"/>
              </a:rPr>
              <a:t> yang </a:t>
            </a:r>
            <a:r>
              <a:rPr lang="en-US" dirty="0" err="1">
                <a:latin typeface="Tahoma" pitchFamily="34" charset="0"/>
                <a:ea typeface="Tahoma" pitchFamily="34" charset="0"/>
                <a:cs typeface="Tahoma" pitchFamily="34" charset="0"/>
              </a:rPr>
              <a:t>rasional</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kritis</a:t>
            </a:r>
            <a:r>
              <a:rPr lang="en-US" dirty="0">
                <a:latin typeface="Tahoma" pitchFamily="34" charset="0"/>
                <a:ea typeface="Tahoma" pitchFamily="34" charset="0"/>
                <a:cs typeface="Tahoma" pitchFamily="34" charset="0"/>
              </a:rPr>
              <a:t>;</a:t>
            </a:r>
            <a:endParaRPr lang="id-ID" sz="2800" dirty="0">
              <a:latin typeface="Tahoma" pitchFamily="34" charset="0"/>
              <a:ea typeface="Tahoma" pitchFamily="34" charset="0"/>
              <a:cs typeface="Tahoma" pitchFamily="34" charset="0"/>
            </a:endParaRPr>
          </a:p>
          <a:p>
            <a:pPr lvl="0" algn="just"/>
            <a:r>
              <a:rPr lang="en-US" dirty="0" err="1">
                <a:latin typeface="Tahoma" pitchFamily="34" charset="0"/>
                <a:ea typeface="Tahoma" pitchFamily="34" charset="0"/>
                <a:cs typeface="Tahoma" pitchFamily="34" charset="0"/>
              </a:rPr>
              <a:t>Berorientasi</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ke</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depan</a:t>
            </a:r>
            <a:r>
              <a:rPr lang="en-US" dirty="0">
                <a:latin typeface="Tahoma" pitchFamily="34" charset="0"/>
                <a:ea typeface="Tahoma" pitchFamily="34" charset="0"/>
                <a:cs typeface="Tahoma" pitchFamily="34" charset="0"/>
              </a:rPr>
              <a:t>;</a:t>
            </a:r>
            <a:endParaRPr lang="id-ID" sz="2800" dirty="0">
              <a:latin typeface="Tahoma" pitchFamily="34" charset="0"/>
              <a:ea typeface="Tahoma" pitchFamily="34" charset="0"/>
              <a:cs typeface="Tahoma" pitchFamily="34" charset="0"/>
            </a:endParaRPr>
          </a:p>
          <a:p>
            <a:pPr lvl="0" algn="just"/>
            <a:r>
              <a:rPr lang="en-US" dirty="0" err="1">
                <a:latin typeface="Tahoma" pitchFamily="34" charset="0"/>
                <a:ea typeface="Tahoma" pitchFamily="34" charset="0"/>
                <a:cs typeface="Tahoma" pitchFamily="34" charset="0"/>
              </a:rPr>
              <a:t>Mempunyai</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budaya</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elitisme</a:t>
            </a:r>
            <a:r>
              <a:rPr lang="en-US" dirty="0">
                <a:latin typeface="Tahoma" pitchFamily="34" charset="0"/>
                <a:ea typeface="Tahoma" pitchFamily="34" charset="0"/>
                <a:cs typeface="Tahoma" pitchFamily="34" charset="0"/>
              </a:rPr>
              <a:t>.</a:t>
            </a:r>
            <a:endParaRPr lang="id-ID" sz="2800" dirty="0">
              <a:latin typeface="Tahoma" pitchFamily="34" charset="0"/>
              <a:ea typeface="Tahoma" pitchFamily="34" charset="0"/>
              <a:cs typeface="Tahoma" pitchFamily="34" charset="0"/>
            </a:endParaRPr>
          </a:p>
          <a:p>
            <a:pPr marL="0" indent="355600" algn="just">
              <a:buNone/>
            </a:pPr>
            <a:endParaRPr lang="id-ID" dirty="0">
              <a:latin typeface="Tahoma" pitchFamily="34" charset="0"/>
              <a:ea typeface="Tahoma" pitchFamily="34" charset="0"/>
              <a:cs typeface="Tahoma" pitchFamily="34" charset="0"/>
            </a:endParaRPr>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43490" y="701824"/>
            <a:ext cx="7024744" cy="1143000"/>
          </a:xfrm>
        </p:spPr>
        <p:txBody>
          <a:bodyPr/>
          <a:lstStyle/>
          <a:p>
            <a:pPr algn="ctr"/>
            <a:r>
              <a:rPr lang="en-US" b="1" dirty="0" smtClean="0"/>
              <a:t>E-Government</a:t>
            </a:r>
            <a:endParaRPr lang="en-US" b="1" dirty="0"/>
          </a:p>
        </p:txBody>
      </p:sp>
      <p:sp>
        <p:nvSpPr>
          <p:cNvPr id="3" name="Content Placeholder 2"/>
          <p:cNvSpPr>
            <a:spLocks noGrp="1"/>
          </p:cNvSpPr>
          <p:nvPr>
            <p:ph idx="1"/>
          </p:nvPr>
        </p:nvSpPr>
        <p:spPr>
          <a:xfrm>
            <a:off x="457200" y="1882808"/>
            <a:ext cx="8229600" cy="3975084"/>
          </a:xfrm>
        </p:spPr>
        <p:txBody>
          <a:bodyPr>
            <a:normAutofit/>
          </a:bodyPr>
          <a:lstStyle/>
          <a:p>
            <a:pPr marL="0" indent="355600" algn="ctr">
              <a:buNone/>
            </a:pPr>
            <a:endParaRPr lang="en-US" dirty="0" smtClean="0">
              <a:solidFill>
                <a:schemeClr val="tx1"/>
              </a:solidFill>
              <a:effectLst>
                <a:outerShdw blurRad="38100" dist="38100" dir="2700000" algn="tl">
                  <a:srgbClr val="000000">
                    <a:alpha val="43137"/>
                  </a:srgbClr>
                </a:outerShdw>
              </a:effectLst>
            </a:endParaRPr>
          </a:p>
          <a:p>
            <a:pPr marL="0" indent="355600" algn="ctr">
              <a:buNone/>
            </a:pPr>
            <a:endParaRPr lang="en-US" dirty="0">
              <a:solidFill>
                <a:schemeClr val="tx1"/>
              </a:solidFill>
              <a:effectLst>
                <a:outerShdw blurRad="38100" dist="38100" dir="2700000" algn="tl">
                  <a:srgbClr val="000000">
                    <a:alpha val="43137"/>
                  </a:srgbClr>
                </a:outerShdw>
              </a:effectLst>
            </a:endParaRPr>
          </a:p>
          <a:p>
            <a:pPr marL="0" indent="355600" algn="ctr">
              <a:buNone/>
            </a:pPr>
            <a:r>
              <a:rPr lang="en-US" dirty="0" smtClean="0">
                <a:solidFill>
                  <a:schemeClr val="tx1"/>
                </a:solidFill>
                <a:effectLst>
                  <a:outerShdw blurRad="38100" dist="38100" dir="2700000" algn="tl">
                    <a:srgbClr val="000000">
                      <a:alpha val="43137"/>
                    </a:srgbClr>
                  </a:outerShdw>
                </a:effectLst>
              </a:rPr>
              <a:t>Douglas Holmes (2001:2) </a:t>
            </a:r>
            <a:r>
              <a:rPr lang="en-US" dirty="0" err="1" smtClean="0">
                <a:solidFill>
                  <a:schemeClr val="tx1"/>
                </a:solidFill>
                <a:effectLst>
                  <a:outerShdw blurRad="38100" dist="38100" dir="2700000" algn="tl">
                    <a:srgbClr val="000000">
                      <a:alpha val="43137"/>
                    </a:srgbClr>
                  </a:outerShdw>
                </a:effectLst>
              </a:rPr>
              <a:t>menyebutkan</a:t>
            </a:r>
            <a:r>
              <a:rPr lang="en-US" dirty="0" smtClean="0">
                <a:solidFill>
                  <a:schemeClr val="tx1"/>
                </a:solidFill>
                <a:effectLst>
                  <a:outerShdw blurRad="38100" dist="38100" dir="2700000" algn="tl">
                    <a:srgbClr val="000000">
                      <a:alpha val="43137"/>
                    </a:srgbClr>
                  </a:outerShdw>
                </a:effectLst>
              </a:rPr>
              <a:t> </a:t>
            </a:r>
            <a:r>
              <a:rPr lang="en-US" i="1" dirty="0" smtClean="0">
                <a:solidFill>
                  <a:schemeClr val="tx1"/>
                </a:solidFill>
                <a:effectLst>
                  <a:outerShdw blurRad="38100" dist="38100" dir="2700000" algn="tl">
                    <a:srgbClr val="000000">
                      <a:alpha val="43137"/>
                    </a:srgbClr>
                  </a:outerShdw>
                </a:effectLst>
              </a:rPr>
              <a:t>electronic government, or e-Government, is the use of information technology, in particular the internet, to deliver public services in a much more convenient, customer-oriented, cost-effective, and altogether different and better way</a:t>
            </a:r>
            <a:r>
              <a:rPr lang="en-US" dirty="0" smtClean="0">
                <a:solidFill>
                  <a:schemeClr val="tx1"/>
                </a:solidFill>
                <a:effectLst>
                  <a:outerShdw blurRad="38100" dist="38100" dir="2700000" algn="tl">
                    <a:srgbClr val="000000">
                      <a:alpha val="43137"/>
                    </a:srgbClr>
                  </a:outerShdw>
                </a:effectLst>
              </a:rPr>
              <a:t>. </a:t>
            </a:r>
            <a:endParaRPr lang="id-ID" dirty="0">
              <a:solidFill>
                <a:schemeClr val="tx1"/>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1433866"/>
            <a:ext cx="7632848" cy="4659430"/>
          </a:xfrm>
        </p:spPr>
        <p:txBody>
          <a:bodyPr>
            <a:normAutofit/>
          </a:bodyPr>
          <a:lstStyle/>
          <a:p>
            <a:pPr marL="441325" indent="-441325" algn="just">
              <a:buFont typeface="Courier New" pitchFamily="49" charset="0"/>
              <a:buChar char="o"/>
            </a:pPr>
            <a:r>
              <a:rPr lang="en-US" dirty="0" err="1">
                <a:latin typeface="Tahoma" pitchFamily="34" charset="0"/>
                <a:ea typeface="Tahoma" pitchFamily="34" charset="0"/>
                <a:cs typeface="Tahoma" pitchFamily="34" charset="0"/>
              </a:rPr>
              <a:t>Oleh</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sebab</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itu</a:t>
            </a:r>
            <a:r>
              <a:rPr lang="en-US" dirty="0" smtClean="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tujuan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studi</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mata</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kuliah</a:t>
            </a:r>
            <a:r>
              <a:rPr lang="en-US" dirty="0" smtClean="0">
                <a:latin typeface="Tahoma" pitchFamily="34" charset="0"/>
                <a:ea typeface="Tahoma" pitchFamily="34" charset="0"/>
                <a:cs typeface="Tahoma" pitchFamily="34" charset="0"/>
              </a:rPr>
              <a:t> MIP </a:t>
            </a:r>
            <a:r>
              <a:rPr lang="en-US" dirty="0" err="1" smtClean="0">
                <a:latin typeface="Tahoma" pitchFamily="34" charset="0"/>
                <a:ea typeface="Tahoma" pitchFamily="34" charset="0"/>
                <a:cs typeface="Tahoma" pitchFamily="34" charset="0"/>
              </a:rPr>
              <a:t>itu</a:t>
            </a:r>
            <a:r>
              <a:rPr lang="en-US" dirty="0" smtClean="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adalah</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memberikan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bekal</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kepada</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para</a:t>
            </a:r>
            <a:r>
              <a:rPr lang="en-US" dirty="0">
                <a:latin typeface="Tahoma" pitchFamily="34" charset="0"/>
                <a:ea typeface="Tahoma" pitchFamily="34" charset="0"/>
                <a:cs typeface="Tahoma" pitchFamily="34" charset="0"/>
              </a:rPr>
              <a:t> </a:t>
            </a:r>
            <a:r>
              <a:rPr lang="en-US" dirty="0" smtClean="0">
                <a:latin typeface="Tahoma" pitchFamily="34" charset="0"/>
                <a:ea typeface="Tahoma" pitchFamily="34" charset="0"/>
                <a:cs typeface="Tahoma" pitchFamily="34" charset="0"/>
              </a:rPr>
              <a:t>S.IP </a:t>
            </a:r>
            <a:r>
              <a:rPr lang="en-US" dirty="0" err="1" smtClean="0">
                <a:latin typeface="Tahoma" pitchFamily="34" charset="0"/>
                <a:ea typeface="Tahoma" pitchFamily="34" charset="0"/>
                <a:cs typeface="Tahoma" pitchFamily="34" charset="0"/>
              </a:rPr>
              <a:t>tentang</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langkah-langkah</a:t>
            </a:r>
            <a:r>
              <a:rPr lang="en-US" dirty="0" smtClean="0">
                <a:latin typeface="Tahoma" pitchFamily="34" charset="0"/>
                <a:ea typeface="Tahoma" pitchFamily="34" charset="0"/>
                <a:cs typeface="Tahoma" pitchFamily="34" charset="0"/>
              </a:rPr>
              <a:t> </a:t>
            </a:r>
            <a:r>
              <a:rPr lang="en-US" dirty="0">
                <a:latin typeface="Tahoma" pitchFamily="34" charset="0"/>
                <a:ea typeface="Tahoma" pitchFamily="34" charset="0"/>
                <a:cs typeface="Tahoma" pitchFamily="34" charset="0"/>
              </a:rPr>
              <a:t>yang </a:t>
            </a:r>
            <a:r>
              <a:rPr lang="en-US" dirty="0" err="1">
                <a:latin typeface="Tahoma" pitchFamily="34" charset="0"/>
                <a:ea typeface="Tahoma" pitchFamily="34" charset="0"/>
                <a:cs typeface="Tahoma" pitchFamily="34" charset="0"/>
              </a:rPr>
              <a:t>harus</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ditempuh</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untuk</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mempelajari</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gejala-gejala</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pemerintahan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memecahkan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masalah-masalah</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pemerintahan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pendekatan-pendekatan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apa</a:t>
            </a:r>
            <a:r>
              <a:rPr lang="en-US" dirty="0">
                <a:latin typeface="Tahoma" pitchFamily="34" charset="0"/>
                <a:ea typeface="Tahoma" pitchFamily="34" charset="0"/>
                <a:cs typeface="Tahoma" pitchFamily="34" charset="0"/>
              </a:rPr>
              <a:t> yang </a:t>
            </a:r>
            <a:r>
              <a:rPr lang="en-US" dirty="0" err="1">
                <a:latin typeface="Tahoma" pitchFamily="34" charset="0"/>
                <a:ea typeface="Tahoma" pitchFamily="34" charset="0"/>
                <a:cs typeface="Tahoma" pitchFamily="34" charset="0"/>
              </a:rPr>
              <a:t>bisa</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digunakan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untuk</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memecahkan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masalah</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tersebut</a:t>
            </a:r>
            <a:r>
              <a:rPr lang="en-US" dirty="0">
                <a:latin typeface="Tahoma" pitchFamily="34" charset="0"/>
                <a:ea typeface="Tahoma" pitchFamily="34" charset="0"/>
                <a:cs typeface="Tahoma" pitchFamily="34" charset="0"/>
              </a:rPr>
              <a:t>. </a:t>
            </a:r>
            <a:endParaRPr lang="en-US" dirty="0" smtClean="0">
              <a:latin typeface="Tahoma" pitchFamily="34" charset="0"/>
              <a:ea typeface="Tahoma" pitchFamily="34" charset="0"/>
              <a:cs typeface="Tahoma" pitchFamily="34" charset="0"/>
            </a:endParaRPr>
          </a:p>
          <a:p>
            <a:pPr marL="441325" indent="-441325" algn="just">
              <a:buFont typeface="Courier New" pitchFamily="49" charset="0"/>
              <a:buChar char="o"/>
            </a:pPr>
            <a:endParaRPr lang="en-US" dirty="0" smtClean="0">
              <a:latin typeface="Tahoma" pitchFamily="34" charset="0"/>
              <a:ea typeface="Tahoma" pitchFamily="34" charset="0"/>
              <a:cs typeface="Tahoma" pitchFamily="34" charset="0"/>
            </a:endParaRPr>
          </a:p>
          <a:p>
            <a:pPr marL="441325" indent="-441325" algn="just">
              <a:buFont typeface="Courier New" pitchFamily="49" charset="0"/>
              <a:buChar char="o"/>
            </a:pPr>
            <a:r>
              <a:rPr lang="en-US" dirty="0" err="1" smtClean="0">
                <a:latin typeface="Tahoma" pitchFamily="34" charset="0"/>
                <a:ea typeface="Tahoma" pitchFamily="34" charset="0"/>
                <a:cs typeface="Tahoma" pitchFamily="34" charset="0"/>
              </a:rPr>
              <a:t>Sehingga</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mampu</a:t>
            </a:r>
            <a:r>
              <a:rPr lang="en-US" dirty="0" smtClean="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mengadakan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penelitian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pemerintahan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pada</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umumnya</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penulisan</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skripsi</a:t>
            </a:r>
            <a:r>
              <a:rPr lang="en-US" dirty="0" smtClean="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pada</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khususnya</a:t>
            </a:r>
            <a:r>
              <a:rPr lang="en-US" dirty="0">
                <a:latin typeface="Tahoma" pitchFamily="34" charset="0"/>
                <a:ea typeface="Tahoma" pitchFamily="34" charset="0"/>
                <a:cs typeface="Tahoma" pitchFamily="34" charset="0"/>
              </a:rPr>
              <a:t>.</a:t>
            </a:r>
            <a:endParaRPr lang="id-ID" dirty="0">
              <a:latin typeface="Tahoma" pitchFamily="34" charset="0"/>
              <a:ea typeface="Tahoma" pitchFamily="34" charset="0"/>
              <a:cs typeface="Tahoma" pitchFamily="34" charset="0"/>
            </a:endParaRPr>
          </a:p>
          <a:p>
            <a:pPr marL="0" indent="355600" algn="just">
              <a:buNone/>
            </a:pPr>
            <a:endParaRPr lang="id-ID" dirty="0">
              <a:latin typeface="Tahoma" pitchFamily="34" charset="0"/>
              <a:ea typeface="Tahoma" pitchFamily="34" charset="0"/>
              <a:cs typeface="Tahoma" pitchFamily="34" charset="0"/>
            </a:endParaRPr>
          </a:p>
        </p:txBody>
      </p:sp>
    </p:spTree>
  </p:cSld>
  <p:clrMapOvr>
    <a:masterClrMapping/>
  </p:clrMapOvr>
  <p:transition>
    <p:wheel spokes="3"/>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1412776"/>
            <a:ext cx="7776864" cy="4357718"/>
          </a:xfrm>
        </p:spPr>
        <p:txBody>
          <a:bodyPr>
            <a:noAutofit/>
          </a:bodyPr>
          <a:lstStyle/>
          <a:p>
            <a:pPr marL="0" indent="536575" algn="just">
              <a:buNone/>
            </a:pPr>
            <a:r>
              <a:rPr lang="en-US" sz="3600" dirty="0" err="1">
                <a:latin typeface="Tahoma" pitchFamily="34" charset="0"/>
                <a:ea typeface="Tahoma" pitchFamily="34" charset="0"/>
                <a:cs typeface="Tahoma" pitchFamily="34" charset="0"/>
              </a:rPr>
              <a:t>Singkatnya</a:t>
            </a:r>
            <a:r>
              <a:rPr lang="en-US" sz="3600" dirty="0">
                <a:latin typeface="Tahoma" pitchFamily="34" charset="0"/>
                <a:ea typeface="Tahoma" pitchFamily="34" charset="0"/>
                <a:cs typeface="Tahoma" pitchFamily="34" charset="0"/>
              </a:rPr>
              <a:t> </a:t>
            </a:r>
            <a:r>
              <a:rPr lang="en-US" sz="3600" i="1" dirty="0">
                <a:latin typeface="Tahoma" pitchFamily="34" charset="0"/>
                <a:ea typeface="Tahoma" pitchFamily="34" charset="0"/>
                <a:cs typeface="Tahoma" pitchFamily="34" charset="0"/>
              </a:rPr>
              <a:t>output</a:t>
            </a:r>
            <a:r>
              <a:rPr lang="en-US" sz="3600" dirty="0">
                <a:latin typeface="Tahoma" pitchFamily="34" charset="0"/>
                <a:ea typeface="Tahoma" pitchFamily="34" charset="0"/>
                <a:cs typeface="Tahoma" pitchFamily="34" charset="0"/>
              </a:rPr>
              <a:t> </a:t>
            </a:r>
            <a:r>
              <a:rPr lang="en-US" sz="3600" dirty="0" smtClean="0">
                <a:latin typeface="Tahoma" pitchFamily="34" charset="0"/>
                <a:ea typeface="Tahoma" pitchFamily="34" charset="0"/>
                <a:cs typeface="Tahoma" pitchFamily="34" charset="0"/>
              </a:rPr>
              <a:t>MIP </a:t>
            </a:r>
            <a:r>
              <a:rPr lang="en-US" sz="3600" dirty="0" err="1" smtClean="0">
                <a:latin typeface="Tahoma" pitchFamily="34" charset="0"/>
                <a:ea typeface="Tahoma" pitchFamily="34" charset="0"/>
                <a:cs typeface="Tahoma" pitchFamily="34" charset="0"/>
              </a:rPr>
              <a:t>adalah</a:t>
            </a:r>
            <a:r>
              <a:rPr lang="en-US" sz="3600" dirty="0" smtClean="0">
                <a:latin typeface="Tahoma" pitchFamily="34" charset="0"/>
                <a:ea typeface="Tahoma" pitchFamily="34" charset="0"/>
                <a:cs typeface="Tahoma" pitchFamily="34" charset="0"/>
              </a:rPr>
              <a:t> </a:t>
            </a:r>
            <a:r>
              <a:rPr lang="en-US" sz="3600" dirty="0">
                <a:latin typeface="Tahoma" pitchFamily="34" charset="0"/>
                <a:ea typeface="Tahoma" pitchFamily="34" charset="0"/>
                <a:cs typeface="Tahoma" pitchFamily="34" charset="0"/>
              </a:rPr>
              <a:t>:</a:t>
            </a:r>
            <a:endParaRPr lang="id-ID" sz="3600" dirty="0">
              <a:latin typeface="Tahoma" pitchFamily="34" charset="0"/>
              <a:ea typeface="Tahoma" pitchFamily="34" charset="0"/>
              <a:cs typeface="Tahoma" pitchFamily="34" charset="0"/>
            </a:endParaRPr>
          </a:p>
          <a:p>
            <a:pPr marL="361950" lvl="0" indent="-361950" algn="just"/>
            <a:r>
              <a:rPr lang="en-US" sz="3600" dirty="0" err="1">
                <a:latin typeface="Tahoma" pitchFamily="34" charset="0"/>
                <a:ea typeface="Tahoma" pitchFamily="34" charset="0"/>
                <a:cs typeface="Tahoma" pitchFamily="34" charset="0"/>
              </a:rPr>
              <a:t>Mampu</a:t>
            </a:r>
            <a:r>
              <a:rPr lang="en-US" sz="3600" dirty="0">
                <a:latin typeface="Tahoma" pitchFamily="34" charset="0"/>
                <a:ea typeface="Tahoma" pitchFamily="34" charset="0"/>
                <a:cs typeface="Tahoma" pitchFamily="34" charset="0"/>
              </a:rPr>
              <a:t> </a:t>
            </a:r>
            <a:r>
              <a:rPr lang="en-US" sz="3600" dirty="0" err="1">
                <a:latin typeface="Tahoma" pitchFamily="34" charset="0"/>
                <a:ea typeface="Tahoma" pitchFamily="34" charset="0"/>
                <a:cs typeface="Tahoma" pitchFamily="34" charset="0"/>
              </a:rPr>
              <a:t>menulis</a:t>
            </a:r>
            <a:r>
              <a:rPr lang="en-US" sz="3600" dirty="0">
                <a:latin typeface="Tahoma" pitchFamily="34" charset="0"/>
                <a:ea typeface="Tahoma" pitchFamily="34" charset="0"/>
                <a:cs typeface="Tahoma" pitchFamily="34" charset="0"/>
              </a:rPr>
              <a:t> </a:t>
            </a:r>
            <a:r>
              <a:rPr lang="en-US" sz="3600" dirty="0" err="1" smtClean="0">
                <a:latin typeface="Tahoma" pitchFamily="34" charset="0"/>
                <a:ea typeface="Tahoma" pitchFamily="34" charset="0"/>
                <a:cs typeface="Tahoma" pitchFamily="34" charset="0"/>
              </a:rPr>
              <a:t>skripsi</a:t>
            </a:r>
            <a:r>
              <a:rPr lang="en-US" sz="3600" dirty="0" smtClean="0">
                <a:latin typeface="Tahoma" pitchFamily="34" charset="0"/>
                <a:ea typeface="Tahoma" pitchFamily="34" charset="0"/>
                <a:cs typeface="Tahoma" pitchFamily="34" charset="0"/>
              </a:rPr>
              <a:t> </a:t>
            </a:r>
            <a:r>
              <a:rPr lang="en-US" sz="3600" dirty="0" err="1">
                <a:latin typeface="Tahoma" pitchFamily="34" charset="0"/>
                <a:ea typeface="Tahoma" pitchFamily="34" charset="0"/>
                <a:cs typeface="Tahoma" pitchFamily="34" charset="0"/>
              </a:rPr>
              <a:t>dengan</a:t>
            </a:r>
            <a:r>
              <a:rPr lang="en-US" sz="3600" dirty="0">
                <a:latin typeface="Tahoma" pitchFamily="34" charset="0"/>
                <a:ea typeface="Tahoma" pitchFamily="34" charset="0"/>
                <a:cs typeface="Tahoma" pitchFamily="34" charset="0"/>
              </a:rPr>
              <a:t> </a:t>
            </a:r>
            <a:r>
              <a:rPr lang="en-US" sz="3600" dirty="0" err="1">
                <a:latin typeface="Tahoma" pitchFamily="34" charset="0"/>
                <a:ea typeface="Tahoma" pitchFamily="34" charset="0"/>
                <a:cs typeface="Tahoma" pitchFamily="34" charset="0"/>
              </a:rPr>
              <a:t>baik</a:t>
            </a:r>
            <a:r>
              <a:rPr lang="en-US" sz="3600" dirty="0">
                <a:latin typeface="Tahoma" pitchFamily="34" charset="0"/>
                <a:ea typeface="Tahoma" pitchFamily="34" charset="0"/>
                <a:cs typeface="Tahoma" pitchFamily="34" charset="0"/>
              </a:rPr>
              <a:t> </a:t>
            </a:r>
            <a:r>
              <a:rPr lang="en-US" sz="3600" dirty="0" err="1">
                <a:latin typeface="Tahoma" pitchFamily="34" charset="0"/>
                <a:ea typeface="Tahoma" pitchFamily="34" charset="0"/>
                <a:cs typeface="Tahoma" pitchFamily="34" charset="0"/>
              </a:rPr>
              <a:t>dan</a:t>
            </a:r>
            <a:r>
              <a:rPr lang="en-US" sz="3600" dirty="0">
                <a:latin typeface="Tahoma" pitchFamily="34" charset="0"/>
                <a:ea typeface="Tahoma" pitchFamily="34" charset="0"/>
                <a:cs typeface="Tahoma" pitchFamily="34" charset="0"/>
              </a:rPr>
              <a:t> </a:t>
            </a:r>
            <a:r>
              <a:rPr lang="en-US" sz="3600" dirty="0" err="1">
                <a:latin typeface="Tahoma" pitchFamily="34" charset="0"/>
                <a:ea typeface="Tahoma" pitchFamily="34" charset="0"/>
                <a:cs typeface="Tahoma" pitchFamily="34" charset="0"/>
              </a:rPr>
              <a:t>benar</a:t>
            </a:r>
            <a:r>
              <a:rPr lang="en-US" sz="3600" dirty="0" smtClean="0">
                <a:latin typeface="Tahoma" pitchFamily="34" charset="0"/>
                <a:ea typeface="Tahoma" pitchFamily="34" charset="0"/>
                <a:cs typeface="Tahoma" pitchFamily="34" charset="0"/>
              </a:rPr>
              <a:t>;</a:t>
            </a:r>
          </a:p>
          <a:p>
            <a:pPr marL="361950" lvl="0" indent="-361950" algn="just"/>
            <a:endParaRPr lang="id-ID" sz="3600" dirty="0">
              <a:latin typeface="Tahoma" pitchFamily="34" charset="0"/>
              <a:ea typeface="Tahoma" pitchFamily="34" charset="0"/>
              <a:cs typeface="Tahoma" pitchFamily="34" charset="0"/>
            </a:endParaRPr>
          </a:p>
          <a:p>
            <a:pPr marL="361950" lvl="0" indent="-361950" algn="just"/>
            <a:r>
              <a:rPr lang="en-US" sz="3600" dirty="0" err="1">
                <a:latin typeface="Tahoma" pitchFamily="34" charset="0"/>
                <a:ea typeface="Tahoma" pitchFamily="34" charset="0"/>
                <a:cs typeface="Tahoma" pitchFamily="34" charset="0"/>
              </a:rPr>
              <a:t>Mampu</a:t>
            </a:r>
            <a:r>
              <a:rPr lang="en-US" sz="3600" dirty="0">
                <a:latin typeface="Tahoma" pitchFamily="34" charset="0"/>
                <a:ea typeface="Tahoma" pitchFamily="34" charset="0"/>
                <a:cs typeface="Tahoma" pitchFamily="34" charset="0"/>
              </a:rPr>
              <a:t> </a:t>
            </a:r>
            <a:r>
              <a:rPr lang="en-US" sz="3600" dirty="0" err="1">
                <a:latin typeface="Tahoma" pitchFamily="34" charset="0"/>
                <a:ea typeface="Tahoma" pitchFamily="34" charset="0"/>
                <a:cs typeface="Tahoma" pitchFamily="34" charset="0"/>
              </a:rPr>
              <a:t>memahami</a:t>
            </a:r>
            <a:r>
              <a:rPr lang="en-US" sz="3600" dirty="0">
                <a:latin typeface="Tahoma" pitchFamily="34" charset="0"/>
                <a:ea typeface="Tahoma" pitchFamily="34" charset="0"/>
                <a:cs typeface="Tahoma" pitchFamily="34" charset="0"/>
              </a:rPr>
              <a:t>, </a:t>
            </a:r>
            <a:r>
              <a:rPr lang="en-US" sz="3600" dirty="0" err="1">
                <a:latin typeface="Tahoma" pitchFamily="34" charset="0"/>
                <a:ea typeface="Tahoma" pitchFamily="34" charset="0"/>
                <a:cs typeface="Tahoma" pitchFamily="34" charset="0"/>
              </a:rPr>
              <a:t>menganalisis</a:t>
            </a:r>
            <a:r>
              <a:rPr lang="en-US" sz="3600" dirty="0">
                <a:latin typeface="Tahoma" pitchFamily="34" charset="0"/>
                <a:ea typeface="Tahoma" pitchFamily="34" charset="0"/>
                <a:cs typeface="Tahoma" pitchFamily="34" charset="0"/>
              </a:rPr>
              <a:t> </a:t>
            </a:r>
            <a:r>
              <a:rPr lang="en-US" sz="3600" dirty="0" err="1" smtClean="0">
                <a:latin typeface="Tahoma" pitchFamily="34" charset="0"/>
                <a:ea typeface="Tahoma" pitchFamily="34" charset="0"/>
                <a:cs typeface="Tahoma" pitchFamily="34" charset="0"/>
              </a:rPr>
              <a:t>masalah</a:t>
            </a:r>
            <a:r>
              <a:rPr lang="id-ID" sz="3600" dirty="0" smtClean="0">
                <a:latin typeface="Tahoma" pitchFamily="34" charset="0"/>
                <a:ea typeface="Tahoma" pitchFamily="34" charset="0"/>
                <a:cs typeface="Tahoma" pitchFamily="34" charset="0"/>
              </a:rPr>
              <a:t> </a:t>
            </a:r>
            <a:r>
              <a:rPr lang="en-US" sz="3600" dirty="0" smtClean="0">
                <a:latin typeface="Tahoma" pitchFamily="34" charset="0"/>
                <a:ea typeface="Tahoma" pitchFamily="34" charset="0"/>
                <a:cs typeface="Tahoma" pitchFamily="34" charset="0"/>
              </a:rPr>
              <a:t>-</a:t>
            </a:r>
            <a:r>
              <a:rPr lang="id-ID" sz="3600" dirty="0" smtClean="0">
                <a:latin typeface="Tahoma" pitchFamily="34" charset="0"/>
                <a:ea typeface="Tahoma" pitchFamily="34" charset="0"/>
                <a:cs typeface="Tahoma" pitchFamily="34" charset="0"/>
              </a:rPr>
              <a:t> </a:t>
            </a:r>
            <a:r>
              <a:rPr lang="en-US" sz="3600" dirty="0" err="1" smtClean="0">
                <a:latin typeface="Tahoma" pitchFamily="34" charset="0"/>
                <a:ea typeface="Tahoma" pitchFamily="34" charset="0"/>
                <a:cs typeface="Tahoma" pitchFamily="34" charset="0"/>
              </a:rPr>
              <a:t>masalah</a:t>
            </a:r>
            <a:r>
              <a:rPr lang="en-US" sz="3600" dirty="0" smtClean="0">
                <a:latin typeface="Tahoma" pitchFamily="34" charset="0"/>
                <a:ea typeface="Tahoma" pitchFamily="34" charset="0"/>
                <a:cs typeface="Tahoma" pitchFamily="34" charset="0"/>
              </a:rPr>
              <a:t> </a:t>
            </a:r>
            <a:r>
              <a:rPr lang="en-US" sz="3600" dirty="0" err="1" smtClean="0">
                <a:latin typeface="Tahoma" pitchFamily="34" charset="0"/>
                <a:ea typeface="Tahoma" pitchFamily="34" charset="0"/>
                <a:cs typeface="Tahoma" pitchFamily="34" charset="0"/>
              </a:rPr>
              <a:t>kepemerintahan</a:t>
            </a:r>
            <a:r>
              <a:rPr lang="en-US" sz="3600" dirty="0" smtClean="0">
                <a:latin typeface="Tahoma" pitchFamily="34" charset="0"/>
                <a:ea typeface="Tahoma" pitchFamily="34" charset="0"/>
                <a:cs typeface="Tahoma" pitchFamily="34" charset="0"/>
              </a:rPr>
              <a:t> </a:t>
            </a:r>
            <a:r>
              <a:rPr lang="en-US" sz="3600" dirty="0" err="1">
                <a:latin typeface="Tahoma" pitchFamily="34" charset="0"/>
                <a:ea typeface="Tahoma" pitchFamily="34" charset="0"/>
                <a:cs typeface="Tahoma" pitchFamily="34" charset="0"/>
              </a:rPr>
              <a:t>secara</a:t>
            </a:r>
            <a:r>
              <a:rPr lang="en-US" sz="3600" dirty="0">
                <a:latin typeface="Tahoma" pitchFamily="34" charset="0"/>
                <a:ea typeface="Tahoma" pitchFamily="34" charset="0"/>
                <a:cs typeface="Tahoma" pitchFamily="34" charset="0"/>
              </a:rPr>
              <a:t> </a:t>
            </a:r>
            <a:r>
              <a:rPr lang="en-US" sz="3600" dirty="0" err="1">
                <a:latin typeface="Tahoma" pitchFamily="34" charset="0"/>
                <a:ea typeface="Tahoma" pitchFamily="34" charset="0"/>
                <a:cs typeface="Tahoma" pitchFamily="34" charset="0"/>
              </a:rPr>
              <a:t>ilmiah</a:t>
            </a:r>
            <a:r>
              <a:rPr lang="en-US" sz="3600" dirty="0">
                <a:latin typeface="Tahoma" pitchFamily="34" charset="0"/>
                <a:ea typeface="Tahoma" pitchFamily="34" charset="0"/>
                <a:cs typeface="Tahoma" pitchFamily="34" charset="0"/>
              </a:rPr>
              <a:t>.</a:t>
            </a:r>
            <a:endParaRPr lang="id-ID" sz="3600" dirty="0">
              <a:latin typeface="Tahoma" pitchFamily="34" charset="0"/>
              <a:ea typeface="Tahoma" pitchFamily="34" charset="0"/>
              <a:cs typeface="Tahoma" pitchFamily="34" charset="0"/>
            </a:endParaRPr>
          </a:p>
          <a:p>
            <a:pPr marL="0" indent="355600" algn="just">
              <a:buNone/>
            </a:pPr>
            <a:endParaRPr lang="id-ID" sz="3600" dirty="0">
              <a:latin typeface="Tahoma" pitchFamily="34" charset="0"/>
              <a:ea typeface="Tahoma" pitchFamily="34" charset="0"/>
              <a:cs typeface="Tahoma" pitchFamily="34" charset="0"/>
            </a:endParaRPr>
          </a:p>
        </p:txBody>
      </p:sp>
    </p:spTree>
  </p:cSld>
  <p:clrMapOvr>
    <a:masterClrMapping/>
  </p:clrMapOvr>
  <p:transition>
    <p:split orient="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p:cNvSpPr>
            <a:spLocks noGrp="1"/>
          </p:cNvSpPr>
          <p:nvPr>
            <p:ph type="title"/>
          </p:nvPr>
        </p:nvSpPr>
        <p:spPr>
          <a:xfrm>
            <a:off x="1043490" y="332656"/>
            <a:ext cx="7024744" cy="1249208"/>
          </a:xfrm>
        </p:spPr>
        <p:txBody>
          <a:bodyPr>
            <a:noAutofit/>
          </a:bodyPr>
          <a:lstStyle/>
          <a:p>
            <a:pPr algn="ctr"/>
            <a:r>
              <a:rPr lang="en-US" sz="2400" b="1" dirty="0">
                <a:solidFill>
                  <a:srgbClr val="7030A0"/>
                </a:solidFill>
              </a:rPr>
              <a:t>CONTOH-CONTOH TEMA/TOPIK DALAM </a:t>
            </a:r>
            <a:br>
              <a:rPr lang="en-US" sz="2400" b="1" dirty="0">
                <a:solidFill>
                  <a:srgbClr val="7030A0"/>
                </a:solidFill>
              </a:rPr>
            </a:br>
            <a:r>
              <a:rPr lang="en-US" sz="2400" b="1" dirty="0">
                <a:solidFill>
                  <a:srgbClr val="7030A0"/>
                </a:solidFill>
              </a:rPr>
              <a:t>KAJIAN ILMU PEMERINTAHAN </a:t>
            </a:r>
            <a:br>
              <a:rPr lang="en-US" sz="2400" b="1" dirty="0">
                <a:solidFill>
                  <a:srgbClr val="7030A0"/>
                </a:solidFill>
              </a:rPr>
            </a:br>
            <a:r>
              <a:rPr lang="en-US" sz="2400" b="1" dirty="0">
                <a:solidFill>
                  <a:srgbClr val="7030A0"/>
                </a:solidFill>
              </a:rPr>
              <a:t>KHUSUSNYA DALAM PEMBUATAN </a:t>
            </a:r>
            <a:r>
              <a:rPr lang="en-US" sz="2400" b="1" dirty="0" err="1" smtClean="0">
                <a:solidFill>
                  <a:srgbClr val="7030A0"/>
                </a:solidFill>
              </a:rPr>
              <a:t>skripsi</a:t>
            </a:r>
            <a:endParaRPr lang="en-US" sz="2400" dirty="0"/>
          </a:p>
        </p:txBody>
      </p:sp>
      <p:sp>
        <p:nvSpPr>
          <p:cNvPr id="5" name="TextBox 4"/>
          <p:cNvSpPr txBox="1"/>
          <p:nvPr/>
        </p:nvSpPr>
        <p:spPr>
          <a:xfrm>
            <a:off x="429736" y="1816363"/>
            <a:ext cx="4358288" cy="4708981"/>
          </a:xfrm>
          <a:prstGeom prst="rect">
            <a:avLst/>
          </a:prstGeom>
          <a:noFill/>
        </p:spPr>
        <p:txBody>
          <a:bodyPr wrap="square" rtlCol="0">
            <a:spAutoFit/>
          </a:bodyPr>
          <a:lstStyle/>
          <a:p>
            <a:pPr marL="457200" indent="-457200">
              <a:buAutoNum type="arabicPeriod"/>
            </a:pPr>
            <a:r>
              <a:rPr lang="en-US" sz="2000" dirty="0" err="1" smtClean="0"/>
              <a:t>Birokrasi</a:t>
            </a:r>
            <a:r>
              <a:rPr lang="en-US" sz="2000" dirty="0" smtClean="0"/>
              <a:t> </a:t>
            </a:r>
            <a:r>
              <a:rPr lang="en-US" sz="2000" dirty="0" err="1" smtClean="0"/>
              <a:t>Pemerintahan</a:t>
            </a:r>
            <a:endParaRPr lang="en-US" sz="2000" dirty="0" smtClean="0"/>
          </a:p>
          <a:p>
            <a:pPr marL="457200" indent="-457200">
              <a:buAutoNum type="arabicPeriod"/>
            </a:pPr>
            <a:r>
              <a:rPr lang="en-US" sz="2000" dirty="0" err="1" smtClean="0"/>
              <a:t>Ekologi</a:t>
            </a:r>
            <a:r>
              <a:rPr lang="en-US" sz="2000" dirty="0" smtClean="0"/>
              <a:t> </a:t>
            </a:r>
            <a:r>
              <a:rPr lang="en-US" sz="2000" dirty="0" err="1" smtClean="0"/>
              <a:t>Pemerintahan</a:t>
            </a:r>
            <a:endParaRPr lang="en-US" sz="2000" dirty="0" smtClean="0"/>
          </a:p>
          <a:p>
            <a:pPr marL="457200" indent="-457200">
              <a:buAutoNum type="arabicPeriod"/>
            </a:pPr>
            <a:r>
              <a:rPr lang="en-US" sz="2000" dirty="0" err="1" smtClean="0"/>
              <a:t>Peranan</a:t>
            </a:r>
            <a:r>
              <a:rPr lang="en-US" sz="2000" dirty="0" smtClean="0"/>
              <a:t> </a:t>
            </a:r>
            <a:r>
              <a:rPr lang="en-US" sz="2000" dirty="0" err="1" smtClean="0"/>
              <a:t>legislatif</a:t>
            </a:r>
            <a:r>
              <a:rPr lang="en-US" sz="2000" dirty="0" smtClean="0"/>
              <a:t> </a:t>
            </a:r>
            <a:r>
              <a:rPr lang="en-US" sz="2000" dirty="0" err="1" smtClean="0"/>
              <a:t>daerah</a:t>
            </a:r>
            <a:endParaRPr lang="en-US" sz="2000" dirty="0" smtClean="0"/>
          </a:p>
          <a:p>
            <a:pPr marL="457200" indent="-457200">
              <a:buAutoNum type="arabicPeriod"/>
            </a:pPr>
            <a:r>
              <a:rPr lang="en-US" sz="2000" dirty="0" err="1" smtClean="0"/>
              <a:t>Eksekutif</a:t>
            </a:r>
            <a:r>
              <a:rPr lang="en-US" sz="2000" dirty="0" smtClean="0"/>
              <a:t> </a:t>
            </a:r>
            <a:r>
              <a:rPr lang="en-US" sz="2000" dirty="0" err="1" smtClean="0"/>
              <a:t>di</a:t>
            </a:r>
            <a:r>
              <a:rPr lang="en-US" sz="2000" dirty="0" smtClean="0"/>
              <a:t> </a:t>
            </a:r>
            <a:r>
              <a:rPr lang="en-US" sz="2000" dirty="0" err="1" smtClean="0"/>
              <a:t>daerah</a:t>
            </a:r>
            <a:endParaRPr lang="en-US" sz="2000" dirty="0" smtClean="0"/>
          </a:p>
          <a:p>
            <a:pPr marL="457200" indent="-457200">
              <a:buAutoNum type="arabicPeriod"/>
            </a:pPr>
            <a:r>
              <a:rPr lang="en-US" sz="2000" dirty="0" err="1" smtClean="0"/>
              <a:t>Perubahan</a:t>
            </a:r>
            <a:r>
              <a:rPr lang="en-US" sz="2000" dirty="0" smtClean="0"/>
              <a:t> </a:t>
            </a:r>
            <a:r>
              <a:rPr lang="en-US" sz="2000" dirty="0" err="1" smtClean="0"/>
              <a:t>Sosial</a:t>
            </a:r>
            <a:r>
              <a:rPr lang="en-US" sz="2000" dirty="0" smtClean="0"/>
              <a:t> </a:t>
            </a:r>
            <a:r>
              <a:rPr lang="en-US" sz="2000" dirty="0" err="1" smtClean="0"/>
              <a:t>dan</a:t>
            </a:r>
            <a:r>
              <a:rPr lang="en-US" sz="2000" dirty="0" smtClean="0"/>
              <a:t> </a:t>
            </a:r>
            <a:r>
              <a:rPr lang="en-US" sz="2000" dirty="0" err="1" smtClean="0"/>
              <a:t>Dinamika</a:t>
            </a:r>
            <a:r>
              <a:rPr lang="en-US" sz="2000" dirty="0" smtClean="0"/>
              <a:t> </a:t>
            </a:r>
            <a:r>
              <a:rPr lang="en-US" sz="2000" dirty="0" err="1" smtClean="0"/>
              <a:t>Pemerintahan</a:t>
            </a:r>
            <a:endParaRPr lang="en-US" sz="2000" dirty="0" smtClean="0"/>
          </a:p>
          <a:p>
            <a:pPr marL="457200" indent="-457200">
              <a:buAutoNum type="arabicPeriod"/>
            </a:pPr>
            <a:r>
              <a:rPr lang="en-US" sz="2000" i="1" dirty="0" smtClean="0"/>
              <a:t>Good Governance</a:t>
            </a:r>
          </a:p>
          <a:p>
            <a:pPr marL="457200" indent="-457200">
              <a:buAutoNum type="arabicPeriod"/>
            </a:pPr>
            <a:r>
              <a:rPr lang="en-US" sz="2000" i="1" dirty="0" smtClean="0"/>
              <a:t>Reinventing </a:t>
            </a:r>
            <a:r>
              <a:rPr lang="en-US" sz="2000" i="1" dirty="0" smtClean="0"/>
              <a:t>Government</a:t>
            </a:r>
          </a:p>
          <a:p>
            <a:pPr marL="457200" indent="-457200">
              <a:buAutoNum type="arabicPeriod"/>
            </a:pPr>
            <a:r>
              <a:rPr lang="en-US" sz="2000" i="1" dirty="0" smtClean="0"/>
              <a:t>E-Government</a:t>
            </a:r>
            <a:endParaRPr lang="en-US" sz="2000" i="1" dirty="0" smtClean="0"/>
          </a:p>
          <a:p>
            <a:pPr marL="457200" indent="-457200">
              <a:buAutoNum type="arabicPeriod"/>
            </a:pPr>
            <a:r>
              <a:rPr lang="en-US" sz="2000" dirty="0" err="1" smtClean="0"/>
              <a:t>Otonomi</a:t>
            </a:r>
            <a:r>
              <a:rPr lang="en-US" sz="2000" dirty="0" smtClean="0"/>
              <a:t> </a:t>
            </a:r>
            <a:r>
              <a:rPr lang="en-US" sz="2000" dirty="0" err="1" smtClean="0"/>
              <a:t>dan</a:t>
            </a:r>
            <a:r>
              <a:rPr lang="en-US" sz="2000" dirty="0" smtClean="0"/>
              <a:t> </a:t>
            </a:r>
            <a:r>
              <a:rPr lang="en-US" sz="2000" dirty="0" err="1" smtClean="0"/>
              <a:t>Disintegrasi</a:t>
            </a:r>
            <a:endParaRPr lang="en-US" sz="2000" dirty="0" smtClean="0"/>
          </a:p>
          <a:p>
            <a:pPr marL="457200" indent="-457200">
              <a:buAutoNum type="arabicPeriod"/>
            </a:pPr>
            <a:r>
              <a:rPr lang="en-US" sz="2000" dirty="0" err="1" smtClean="0"/>
              <a:t>Demokrasi</a:t>
            </a:r>
            <a:r>
              <a:rPr lang="en-US" sz="2000" dirty="0" smtClean="0"/>
              <a:t>, </a:t>
            </a:r>
            <a:r>
              <a:rPr lang="en-US" sz="2000" dirty="0" err="1" smtClean="0"/>
              <a:t>Desentralisasi</a:t>
            </a:r>
            <a:r>
              <a:rPr lang="en-US" sz="2000" dirty="0" smtClean="0"/>
              <a:t> </a:t>
            </a:r>
            <a:r>
              <a:rPr lang="en-US" sz="2000" dirty="0" err="1" smtClean="0"/>
              <a:t>dan</a:t>
            </a:r>
            <a:r>
              <a:rPr lang="en-US" sz="2000" dirty="0" smtClean="0"/>
              <a:t> </a:t>
            </a:r>
            <a:r>
              <a:rPr lang="en-US" sz="2000" dirty="0" err="1" smtClean="0"/>
              <a:t>Otonomi</a:t>
            </a:r>
            <a:endParaRPr lang="en-US" sz="2000" dirty="0" smtClean="0"/>
          </a:p>
          <a:p>
            <a:pPr marL="457200" indent="-457200">
              <a:buAutoNum type="arabicPeriod"/>
            </a:pPr>
            <a:r>
              <a:rPr lang="en-US" sz="2000" dirty="0" err="1" smtClean="0"/>
              <a:t>Kualitas</a:t>
            </a:r>
            <a:r>
              <a:rPr lang="en-US" sz="2000" smtClean="0"/>
              <a:t> Pelayanan</a:t>
            </a:r>
            <a:r>
              <a:rPr lang="en-US" sz="2000" dirty="0" smtClean="0"/>
              <a:t> </a:t>
            </a:r>
            <a:r>
              <a:rPr lang="en-US" sz="2000" dirty="0" err="1" smtClean="0"/>
              <a:t>Publik</a:t>
            </a:r>
            <a:endParaRPr lang="en-US" sz="2000" dirty="0" smtClean="0"/>
          </a:p>
          <a:p>
            <a:pPr marL="457200" indent="-457200">
              <a:buAutoNum type="arabicPeriod"/>
            </a:pPr>
            <a:r>
              <a:rPr lang="en-US" sz="2000" dirty="0" err="1" smtClean="0"/>
              <a:t>Implementasi</a:t>
            </a:r>
            <a:r>
              <a:rPr lang="en-US" sz="2000" dirty="0" smtClean="0"/>
              <a:t> </a:t>
            </a:r>
            <a:r>
              <a:rPr lang="en-US" sz="2000" dirty="0" err="1" smtClean="0"/>
              <a:t>Kebijakan</a:t>
            </a:r>
            <a:r>
              <a:rPr lang="en-US" sz="2000" dirty="0" smtClean="0"/>
              <a:t> </a:t>
            </a:r>
            <a:r>
              <a:rPr lang="en-US" sz="2000" dirty="0" err="1" smtClean="0"/>
              <a:t>Publik</a:t>
            </a:r>
            <a:endParaRPr lang="en-US" sz="2000" dirty="0" smtClean="0"/>
          </a:p>
          <a:p>
            <a:pPr marL="457200" indent="-457200">
              <a:buAutoNum type="arabicPeriod"/>
            </a:pPr>
            <a:r>
              <a:rPr lang="en-US" sz="2000" dirty="0" err="1"/>
              <a:t>Hubungan</a:t>
            </a:r>
            <a:r>
              <a:rPr lang="en-US" sz="2000" dirty="0"/>
              <a:t> </a:t>
            </a:r>
            <a:r>
              <a:rPr lang="en-US" sz="2000" dirty="0" err="1"/>
              <a:t>Pusat</a:t>
            </a:r>
            <a:r>
              <a:rPr lang="en-US" sz="2000" dirty="0"/>
              <a:t> Daerah</a:t>
            </a:r>
          </a:p>
        </p:txBody>
      </p:sp>
      <p:sp>
        <p:nvSpPr>
          <p:cNvPr id="6" name="TextBox 5"/>
          <p:cNvSpPr txBox="1"/>
          <p:nvPr/>
        </p:nvSpPr>
        <p:spPr>
          <a:xfrm>
            <a:off x="4608512" y="1816363"/>
            <a:ext cx="4644008" cy="4708981"/>
          </a:xfrm>
          <a:prstGeom prst="rect">
            <a:avLst/>
          </a:prstGeom>
          <a:noFill/>
        </p:spPr>
        <p:txBody>
          <a:bodyPr wrap="square" rtlCol="0">
            <a:spAutoFit/>
          </a:bodyPr>
          <a:lstStyle/>
          <a:p>
            <a:pPr marL="457200" indent="-457200">
              <a:buFont typeface="+mj-lt"/>
              <a:buAutoNum type="arabicPeriod" startAt="14"/>
            </a:pPr>
            <a:r>
              <a:rPr lang="en-US" sz="2000" dirty="0" err="1" smtClean="0"/>
              <a:t>Pendapatan</a:t>
            </a:r>
            <a:r>
              <a:rPr lang="en-US" sz="2000" dirty="0" smtClean="0"/>
              <a:t> </a:t>
            </a:r>
            <a:r>
              <a:rPr lang="en-US" sz="2000" dirty="0" err="1" smtClean="0"/>
              <a:t>Asli</a:t>
            </a:r>
            <a:r>
              <a:rPr lang="en-US" sz="2000" dirty="0" smtClean="0"/>
              <a:t> Daerah</a:t>
            </a:r>
            <a:endParaRPr lang="en-US" sz="2000" dirty="0"/>
          </a:p>
          <a:p>
            <a:pPr marL="342900" indent="-342900">
              <a:buFont typeface="+mj-lt"/>
              <a:buAutoNum type="arabicPeriod" startAt="14"/>
            </a:pPr>
            <a:r>
              <a:rPr lang="en-US" sz="2000" dirty="0" err="1" smtClean="0"/>
              <a:t>Struktur</a:t>
            </a:r>
            <a:r>
              <a:rPr lang="en-US" sz="2000" dirty="0" smtClean="0"/>
              <a:t> </a:t>
            </a:r>
            <a:r>
              <a:rPr lang="en-US" sz="2000" dirty="0" err="1"/>
              <a:t>dan</a:t>
            </a:r>
            <a:r>
              <a:rPr lang="en-US" sz="2000" dirty="0"/>
              <a:t> </a:t>
            </a:r>
            <a:r>
              <a:rPr lang="en-US" sz="2000" dirty="0" err="1"/>
              <a:t>kultur</a:t>
            </a:r>
            <a:r>
              <a:rPr lang="en-US" sz="2000" dirty="0"/>
              <a:t> </a:t>
            </a:r>
            <a:r>
              <a:rPr lang="en-US" sz="2000" dirty="0" err="1"/>
              <a:t>pemerintah</a:t>
            </a:r>
            <a:r>
              <a:rPr lang="en-US" sz="2000" dirty="0"/>
              <a:t> </a:t>
            </a:r>
            <a:r>
              <a:rPr lang="en-US" sz="2000" dirty="0" err="1"/>
              <a:t>daerah</a:t>
            </a:r>
            <a:endParaRPr lang="en-US" sz="2000" dirty="0"/>
          </a:p>
          <a:p>
            <a:pPr marL="342900" indent="-342900">
              <a:buFont typeface="+mj-lt"/>
              <a:buAutoNum type="arabicPeriod" startAt="14"/>
            </a:pPr>
            <a:r>
              <a:rPr lang="en-US" sz="2000" dirty="0" err="1" smtClean="0"/>
              <a:t>Organisasi</a:t>
            </a:r>
            <a:r>
              <a:rPr lang="en-US" sz="2000" dirty="0" smtClean="0"/>
              <a:t> </a:t>
            </a:r>
            <a:r>
              <a:rPr lang="en-US" sz="2000" dirty="0" err="1"/>
              <a:t>dan</a:t>
            </a:r>
            <a:r>
              <a:rPr lang="en-US" sz="2000" dirty="0"/>
              <a:t> </a:t>
            </a:r>
            <a:r>
              <a:rPr lang="en-US" sz="2000" dirty="0" err="1"/>
              <a:t>manajemen</a:t>
            </a:r>
            <a:r>
              <a:rPr lang="en-US" sz="2000" dirty="0"/>
              <a:t> </a:t>
            </a:r>
            <a:r>
              <a:rPr lang="en-US" sz="2000" dirty="0" err="1"/>
              <a:t>pemerintah</a:t>
            </a:r>
            <a:r>
              <a:rPr lang="en-US" sz="2000" dirty="0"/>
              <a:t> </a:t>
            </a:r>
            <a:r>
              <a:rPr lang="en-US" sz="2000" dirty="0" err="1"/>
              <a:t>daerah</a:t>
            </a:r>
            <a:endParaRPr lang="en-US" sz="2000" dirty="0"/>
          </a:p>
          <a:p>
            <a:pPr marL="342900" indent="-342900">
              <a:buFont typeface="+mj-lt"/>
              <a:buAutoNum type="arabicPeriod" startAt="14"/>
            </a:pPr>
            <a:r>
              <a:rPr lang="en-US" sz="2000" dirty="0" err="1" smtClean="0"/>
              <a:t>Penyelenggaraan</a:t>
            </a:r>
            <a:r>
              <a:rPr lang="en-US" sz="2000" dirty="0" smtClean="0"/>
              <a:t> </a:t>
            </a:r>
            <a:r>
              <a:rPr lang="en-US" sz="2000" dirty="0" err="1"/>
              <a:t>pemerintahan</a:t>
            </a:r>
            <a:r>
              <a:rPr lang="en-US" sz="2000" dirty="0"/>
              <a:t> </a:t>
            </a:r>
            <a:r>
              <a:rPr lang="en-US" sz="2000" dirty="0" err="1"/>
              <a:t>desa</a:t>
            </a:r>
            <a:endParaRPr lang="en-US" sz="2000" dirty="0"/>
          </a:p>
          <a:p>
            <a:pPr marL="342900" indent="-342900">
              <a:buFont typeface="+mj-lt"/>
              <a:buAutoNum type="arabicPeriod" startAt="14"/>
            </a:pPr>
            <a:r>
              <a:rPr lang="en-US" sz="2000" dirty="0" err="1" smtClean="0"/>
              <a:t>Hubungan</a:t>
            </a:r>
            <a:r>
              <a:rPr lang="en-US" sz="2000" dirty="0" smtClean="0"/>
              <a:t> </a:t>
            </a:r>
            <a:r>
              <a:rPr lang="en-US" sz="2000" dirty="0" err="1" smtClean="0"/>
              <a:t>kepala</a:t>
            </a:r>
            <a:r>
              <a:rPr lang="en-US" sz="2000" dirty="0" smtClean="0"/>
              <a:t> </a:t>
            </a:r>
            <a:r>
              <a:rPr lang="en-US" sz="2000" dirty="0" err="1"/>
              <a:t>daerah</a:t>
            </a:r>
            <a:r>
              <a:rPr lang="en-US" sz="2000" dirty="0"/>
              <a:t> </a:t>
            </a:r>
            <a:r>
              <a:rPr lang="en-US" sz="2000" dirty="0" err="1"/>
              <a:t>dengan</a:t>
            </a:r>
            <a:r>
              <a:rPr lang="en-US" sz="2000" dirty="0"/>
              <a:t> DPRD</a:t>
            </a:r>
          </a:p>
          <a:p>
            <a:pPr marL="342900" indent="-342900">
              <a:buFont typeface="+mj-lt"/>
              <a:buAutoNum type="arabicPeriod" startAt="14"/>
            </a:pPr>
            <a:r>
              <a:rPr lang="en-US" sz="2000" dirty="0" smtClean="0"/>
              <a:t>Proses </a:t>
            </a:r>
            <a:r>
              <a:rPr lang="en-US" sz="2000" dirty="0" err="1" smtClean="0"/>
              <a:t>Pilkada</a:t>
            </a:r>
            <a:endParaRPr lang="en-US" sz="2000" dirty="0"/>
          </a:p>
          <a:p>
            <a:pPr marL="342900" indent="-342900">
              <a:buFont typeface="+mj-lt"/>
              <a:buAutoNum type="arabicPeriod" startAt="14"/>
            </a:pPr>
            <a:r>
              <a:rPr lang="en-US" sz="2000" dirty="0" smtClean="0"/>
              <a:t>Proses </a:t>
            </a:r>
            <a:r>
              <a:rPr lang="en-US" sz="2000" dirty="0" err="1" smtClean="0"/>
              <a:t>Pilkades</a:t>
            </a:r>
            <a:endParaRPr lang="en-US" sz="2000" dirty="0"/>
          </a:p>
          <a:p>
            <a:pPr marL="342900" indent="-342900">
              <a:buFont typeface="+mj-lt"/>
              <a:buAutoNum type="arabicPeriod" startAt="14"/>
            </a:pPr>
            <a:r>
              <a:rPr lang="en-US" sz="2000" dirty="0" err="1" smtClean="0"/>
              <a:t>Demokrasi</a:t>
            </a:r>
            <a:r>
              <a:rPr lang="en-US" sz="2000" dirty="0" smtClean="0"/>
              <a:t> </a:t>
            </a:r>
            <a:r>
              <a:rPr lang="en-US" sz="2000" dirty="0"/>
              <a:t>di </a:t>
            </a:r>
            <a:r>
              <a:rPr lang="en-US" sz="2000" dirty="0" err="1"/>
              <a:t>desa</a:t>
            </a:r>
            <a:endParaRPr lang="en-US" sz="2000" dirty="0"/>
          </a:p>
          <a:p>
            <a:pPr marL="342900" indent="-342900">
              <a:buFont typeface="+mj-lt"/>
              <a:buAutoNum type="arabicPeriod" startAt="14"/>
            </a:pPr>
            <a:r>
              <a:rPr lang="en-US" sz="2000" dirty="0" err="1" smtClean="0"/>
              <a:t>Kontrol</a:t>
            </a:r>
            <a:r>
              <a:rPr lang="en-US" sz="2000" dirty="0" smtClean="0"/>
              <a:t> </a:t>
            </a:r>
            <a:r>
              <a:rPr lang="en-US" sz="2000" dirty="0" err="1"/>
              <a:t>masyarakat</a:t>
            </a:r>
            <a:r>
              <a:rPr lang="en-US" sz="2000" dirty="0"/>
              <a:t> </a:t>
            </a:r>
            <a:r>
              <a:rPr lang="en-US" sz="2000" dirty="0" err="1"/>
              <a:t>atas</a:t>
            </a:r>
            <a:r>
              <a:rPr lang="en-US" sz="2000" dirty="0"/>
              <a:t> </a:t>
            </a:r>
            <a:r>
              <a:rPr lang="en-US" sz="2000" dirty="0" err="1" smtClean="0"/>
              <a:t>tindakan</a:t>
            </a:r>
            <a:r>
              <a:rPr lang="en-US" sz="2000" dirty="0" smtClean="0"/>
              <a:t> </a:t>
            </a:r>
            <a:r>
              <a:rPr lang="en-US" sz="2000" dirty="0" err="1"/>
              <a:t>pemerintahan</a:t>
            </a:r>
            <a:endParaRPr lang="en-US" sz="2000" dirty="0"/>
          </a:p>
          <a:p>
            <a:pPr marL="342900" indent="-342900">
              <a:buFont typeface="+mj-lt"/>
              <a:buAutoNum type="arabicPeriod" startAt="14"/>
            </a:pPr>
            <a:r>
              <a:rPr lang="en-US" sz="2000" dirty="0" err="1" smtClean="0"/>
              <a:t>Kinerja</a:t>
            </a:r>
            <a:r>
              <a:rPr lang="en-US" sz="2000" dirty="0" smtClean="0"/>
              <a:t> </a:t>
            </a:r>
            <a:r>
              <a:rPr lang="en-US" sz="2000" dirty="0" err="1"/>
              <a:t>pemerintahan</a:t>
            </a:r>
            <a:r>
              <a:rPr lang="en-US" sz="2000" dirty="0"/>
              <a:t> </a:t>
            </a:r>
            <a:r>
              <a:rPr lang="en-US" sz="2000" dirty="0" err="1" smtClean="0"/>
              <a:t>daerah</a:t>
            </a:r>
            <a:endParaRPr lang="en-US" sz="2000" dirty="0"/>
          </a:p>
        </p:txBody>
      </p:sp>
    </p:spTree>
    <p:extLst>
      <p:ext uri="{BB962C8B-B14F-4D97-AF65-F5344CB8AC3E}">
        <p14:creationId xmlns:p14="http://schemas.microsoft.com/office/powerpoint/2010/main" val="9079988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28860" y="2643182"/>
            <a:ext cx="4357718" cy="1928826"/>
          </a:xfrm>
        </p:spPr>
        <p:txBody>
          <a:bodyPr>
            <a:normAutofit/>
          </a:bodyPr>
          <a:lstStyle/>
          <a:p>
            <a:pPr algn="ctr"/>
            <a:r>
              <a:rPr lang="en-US" b="1" dirty="0" smtClean="0"/>
              <a:t>SEKIAN </a:t>
            </a:r>
            <a:br>
              <a:rPr lang="en-US" b="1" dirty="0" smtClean="0"/>
            </a:br>
            <a:r>
              <a:rPr lang="en-US" b="1" dirty="0" smtClean="0"/>
              <a:t>&amp; </a:t>
            </a:r>
            <a:br>
              <a:rPr lang="en-US" b="1" dirty="0" smtClean="0"/>
            </a:br>
            <a:r>
              <a:rPr lang="en-US" b="1" dirty="0" smtClean="0"/>
              <a:t>TERIMA  KASIH</a:t>
            </a:r>
            <a:endParaRPr lang="id-ID" b="1" dirty="0"/>
          </a:p>
        </p:txBody>
      </p:sp>
    </p:spTree>
  </p:cSld>
  <p:clrMapOvr>
    <a:masterClrMapping/>
  </p:clrMapOvr>
  <p:transition>
    <p:wheel spokes="8"/>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11560" y="260648"/>
            <a:ext cx="7024744" cy="1143000"/>
          </a:xfrm>
        </p:spPr>
        <p:txBody>
          <a:bodyPr/>
          <a:lstStyle/>
          <a:p>
            <a:r>
              <a:rPr lang="id-ID" b="1" dirty="0" smtClean="0"/>
              <a:t>PENDAHULUAN</a:t>
            </a:r>
            <a:endParaRPr lang="id-ID" b="1" dirty="0"/>
          </a:p>
        </p:txBody>
      </p:sp>
      <p:sp>
        <p:nvSpPr>
          <p:cNvPr id="5" name="Content Placeholder 4"/>
          <p:cNvSpPr>
            <a:spLocks noGrp="1"/>
          </p:cNvSpPr>
          <p:nvPr>
            <p:ph idx="1"/>
          </p:nvPr>
        </p:nvSpPr>
        <p:spPr>
          <a:xfrm>
            <a:off x="457200" y="1643050"/>
            <a:ext cx="8229600" cy="4811758"/>
          </a:xfrm>
        </p:spPr>
        <p:txBody>
          <a:bodyPr>
            <a:normAutofit/>
          </a:bodyPr>
          <a:lstStyle/>
          <a:p>
            <a:pPr marL="0" indent="531813" algn="ctr">
              <a:buNone/>
            </a:pPr>
            <a:r>
              <a:rPr lang="en-US" dirty="0" err="1">
                <a:latin typeface="Tahoma" pitchFamily="34" charset="0"/>
                <a:ea typeface="Tahoma" pitchFamily="34" charset="0"/>
                <a:cs typeface="Tahoma" pitchFamily="34" charset="0"/>
              </a:rPr>
              <a:t>Setiap</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disiplin</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ilmu</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idealnya</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memiliki</a:t>
            </a:r>
            <a:r>
              <a:rPr lang="en-US" dirty="0" smtClean="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metodologi</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sendiri-sendiri</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contohnya</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Sosiologi</a:t>
            </a:r>
            <a:r>
              <a:rPr lang="en-US" dirty="0" smtClean="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mempunyai</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Metodologi</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Ilmu</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Sosiologi</a:t>
            </a:r>
            <a:r>
              <a:rPr lang="en-US" dirty="0" smtClean="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Ilmu</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Komunikasi</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mempunyai</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Metodologi</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Ilmu</a:t>
            </a:r>
            <a:r>
              <a:rPr lang="en-US" dirty="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Komunikasi</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Demikian</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juga</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Ilmu</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Pemerintahan</a:t>
            </a:r>
            <a:r>
              <a:rPr lang="en-US" dirty="0" smtClean="0">
                <a:latin typeface="Tahoma" pitchFamily="34" charset="0"/>
                <a:ea typeface="Tahoma" pitchFamily="34" charset="0"/>
                <a:cs typeface="Tahoma" pitchFamily="34" charset="0"/>
              </a:rPr>
              <a:t> (IP) </a:t>
            </a:r>
            <a:r>
              <a:rPr lang="en-US" dirty="0" err="1" smtClean="0">
                <a:latin typeface="Tahoma" pitchFamily="34" charset="0"/>
                <a:ea typeface="Tahoma" pitchFamily="34" charset="0"/>
                <a:cs typeface="Tahoma" pitchFamily="34" charset="0"/>
              </a:rPr>
              <a:t>mempunyai</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Metodologi</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Ilmu</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Pemerintahan</a:t>
            </a:r>
            <a:r>
              <a:rPr lang="en-US" dirty="0" smtClean="0">
                <a:latin typeface="Tahoma" pitchFamily="34" charset="0"/>
                <a:ea typeface="Tahoma" pitchFamily="34" charset="0"/>
                <a:cs typeface="Tahoma" pitchFamily="34" charset="0"/>
              </a:rPr>
              <a:t> (MIP)</a:t>
            </a:r>
          </a:p>
          <a:p>
            <a:pPr marL="0" indent="531813" algn="just">
              <a:buNone/>
            </a:pPr>
            <a:endParaRPr lang="en-US" dirty="0" smtClean="0">
              <a:latin typeface="Tahoma" pitchFamily="34" charset="0"/>
              <a:ea typeface="Tahoma" pitchFamily="34" charset="0"/>
              <a:cs typeface="Tahoma" pitchFamily="34" charset="0"/>
            </a:endParaRPr>
          </a:p>
          <a:p>
            <a:pPr marL="0" indent="531813" algn="just">
              <a:buNone/>
            </a:pPr>
            <a:endParaRPr lang="en-US" dirty="0" smtClean="0">
              <a:latin typeface="Tahoma" pitchFamily="34" charset="0"/>
              <a:ea typeface="Tahoma" pitchFamily="34" charset="0"/>
              <a:cs typeface="Tahoma" pitchFamily="34" charset="0"/>
            </a:endParaRPr>
          </a:p>
          <a:p>
            <a:pPr marL="0" indent="531813" algn="ctr">
              <a:buNone/>
            </a:pPr>
            <a:r>
              <a:rPr lang="en-US" dirty="0" smtClean="0">
                <a:latin typeface="Tahoma" pitchFamily="34" charset="0"/>
                <a:ea typeface="Tahoma" pitchFamily="34" charset="0"/>
                <a:cs typeface="Tahoma" pitchFamily="34" charset="0"/>
              </a:rPr>
              <a:t>MI </a:t>
            </a:r>
            <a:r>
              <a:rPr lang="en-US" dirty="0" err="1" smtClean="0">
                <a:latin typeface="Tahoma" pitchFamily="34" charset="0"/>
                <a:ea typeface="Tahoma" pitchFamily="34" charset="0"/>
                <a:cs typeface="Tahoma" pitchFamily="34" charset="0"/>
              </a:rPr>
              <a:t>dianalogikan</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sebagai</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sebuah</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pintu</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Dimana</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setiap</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pintu</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memiliki</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kunci</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sendiri</a:t>
            </a:r>
            <a:r>
              <a:rPr lang="en-US" dirty="0" smtClean="0">
                <a:latin typeface="Tahoma" pitchFamily="34" charset="0"/>
                <a:ea typeface="Tahoma" pitchFamily="34" charset="0"/>
                <a:cs typeface="Tahoma" pitchFamily="34" charset="0"/>
              </a:rPr>
              <a:t> (Ex: </a:t>
            </a:r>
            <a:r>
              <a:rPr lang="en-US" dirty="0" err="1" smtClean="0">
                <a:latin typeface="Tahoma" pitchFamily="34" charset="0"/>
                <a:ea typeface="Tahoma" pitchFamily="34" charset="0"/>
                <a:cs typeface="Tahoma" pitchFamily="34" charset="0"/>
              </a:rPr>
              <a:t>kunci</a:t>
            </a:r>
            <a:r>
              <a:rPr lang="en-US" dirty="0" smtClean="0">
                <a:latin typeface="Tahoma" pitchFamily="34" charset="0"/>
                <a:ea typeface="Tahoma" pitchFamily="34" charset="0"/>
                <a:cs typeface="Tahoma" pitchFamily="34" charset="0"/>
              </a:rPr>
              <a:t> motor </a:t>
            </a:r>
            <a:r>
              <a:rPr lang="en-US" dirty="0" err="1">
                <a:latin typeface="Tahoma" pitchFamily="34" charset="0"/>
                <a:ea typeface="Tahoma" pitchFamily="34" charset="0"/>
                <a:cs typeface="Tahoma" pitchFamily="34" charset="0"/>
              </a:rPr>
              <a:t>hanya</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dapat</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digunakan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untuk</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menghidupkan</a:t>
            </a:r>
            <a:r>
              <a:rPr lang="en-US" dirty="0">
                <a:latin typeface="Tahoma" pitchFamily="34" charset="0"/>
                <a:ea typeface="Tahoma" pitchFamily="34" charset="0"/>
                <a:cs typeface="Tahoma" pitchFamily="34" charset="0"/>
              </a:rPr>
              <a:t> </a:t>
            </a:r>
            <a:r>
              <a:rPr lang="en-US" dirty="0" smtClean="0">
                <a:latin typeface="Tahoma" pitchFamily="34" charset="0"/>
                <a:ea typeface="Tahoma" pitchFamily="34" charset="0"/>
                <a:cs typeface="Tahoma" pitchFamily="34" charset="0"/>
              </a:rPr>
              <a:t>motor </a:t>
            </a:r>
            <a:r>
              <a:rPr lang="en-US" dirty="0" err="1" smtClean="0">
                <a:latin typeface="Tahoma" pitchFamily="34" charset="0"/>
                <a:ea typeface="Tahoma" pitchFamily="34" charset="0"/>
                <a:cs typeface="Tahoma" pitchFamily="34" charset="0"/>
              </a:rPr>
              <a:t>bukan</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mobil</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dll</a:t>
            </a:r>
            <a:r>
              <a:rPr lang="en-US" dirty="0" smtClean="0">
                <a:latin typeface="Tahoma" pitchFamily="34" charset="0"/>
                <a:ea typeface="Tahoma" pitchFamily="34" charset="0"/>
                <a:cs typeface="Tahoma" pitchFamily="34" charset="0"/>
              </a:rPr>
              <a:t>)</a:t>
            </a:r>
            <a:endParaRPr lang="id-ID" dirty="0">
              <a:latin typeface="Tahoma" pitchFamily="34" charset="0"/>
              <a:ea typeface="Tahoma" pitchFamily="34" charset="0"/>
              <a:cs typeface="Tahoma" pitchFamily="34" charset="0"/>
            </a:endParaRPr>
          </a:p>
          <a:p>
            <a:pPr marL="0" indent="531813" algn="just">
              <a:buNone/>
            </a:pPr>
            <a:endParaRPr lang="id-ID" dirty="0">
              <a:latin typeface="Tahoma" pitchFamily="34" charset="0"/>
              <a:ea typeface="Tahoma" pitchFamily="34" charset="0"/>
              <a:cs typeface="Tahoma" pitchFamily="34" charset="0"/>
            </a:endParaRPr>
          </a:p>
        </p:txBody>
      </p:sp>
      <p:sp>
        <p:nvSpPr>
          <p:cNvPr id="6" name="Down Arrow 5"/>
          <p:cNvSpPr/>
          <p:nvPr/>
        </p:nvSpPr>
        <p:spPr>
          <a:xfrm>
            <a:off x="4143372" y="3789040"/>
            <a:ext cx="1071570"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332656"/>
            <a:ext cx="7024744" cy="1143000"/>
          </a:xfrm>
        </p:spPr>
        <p:txBody>
          <a:bodyPr/>
          <a:lstStyle/>
          <a:p>
            <a:r>
              <a:rPr lang="en-US" b="1" dirty="0" err="1" smtClean="0"/>
              <a:t>Metodologi</a:t>
            </a:r>
            <a:endParaRPr lang="en-US" b="1" dirty="0"/>
          </a:p>
        </p:txBody>
      </p:sp>
      <p:sp>
        <p:nvSpPr>
          <p:cNvPr id="3" name="Content Placeholder 2"/>
          <p:cNvSpPr>
            <a:spLocks noGrp="1"/>
          </p:cNvSpPr>
          <p:nvPr>
            <p:ph idx="1"/>
          </p:nvPr>
        </p:nvSpPr>
        <p:spPr>
          <a:xfrm>
            <a:off x="827584" y="1844824"/>
            <a:ext cx="7416824" cy="4392488"/>
          </a:xfrm>
        </p:spPr>
        <p:txBody>
          <a:bodyPr>
            <a:noAutofit/>
          </a:bodyPr>
          <a:lstStyle/>
          <a:p>
            <a:r>
              <a:rPr lang="en-US" dirty="0" err="1">
                <a:solidFill>
                  <a:schemeClr val="tx1"/>
                </a:solidFill>
                <a:latin typeface="Tahoma" pitchFamily="34" charset="0"/>
                <a:ea typeface="Tahoma" pitchFamily="34" charset="0"/>
                <a:cs typeface="Tahoma" pitchFamily="34" charset="0"/>
              </a:rPr>
              <a:t>Metodologi</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adalah</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hasil</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pengkajian</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terhadap</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berbagai</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metode</a:t>
            </a:r>
            <a:r>
              <a:rPr lang="en-US" dirty="0">
                <a:solidFill>
                  <a:schemeClr val="tx1"/>
                </a:solidFill>
                <a:latin typeface="Tahoma" pitchFamily="34" charset="0"/>
                <a:ea typeface="Tahoma" pitchFamily="34" charset="0"/>
                <a:cs typeface="Tahoma" pitchFamily="34" charset="0"/>
              </a:rPr>
              <a:t> yang </a:t>
            </a:r>
            <a:r>
              <a:rPr lang="en-US" dirty="0" err="1">
                <a:solidFill>
                  <a:schemeClr val="tx1"/>
                </a:solidFill>
                <a:latin typeface="Tahoma" pitchFamily="34" charset="0"/>
                <a:ea typeface="Tahoma" pitchFamily="34" charset="0"/>
                <a:cs typeface="Tahoma" pitchFamily="34" charset="0"/>
              </a:rPr>
              <a:t>menjadi</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bahan</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pembentukan</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seperangkat</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pengetahuan</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tentang</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metode</a:t>
            </a:r>
            <a:r>
              <a:rPr lang="en-US" dirty="0">
                <a:solidFill>
                  <a:schemeClr val="tx1"/>
                </a:solidFill>
                <a:latin typeface="Tahoma" pitchFamily="34" charset="0"/>
                <a:ea typeface="Tahoma" pitchFamily="34" charset="0"/>
                <a:cs typeface="Tahoma" pitchFamily="34" charset="0"/>
              </a:rPr>
              <a:t>. </a:t>
            </a:r>
            <a:endParaRPr lang="en-US" dirty="0" smtClean="0">
              <a:solidFill>
                <a:schemeClr val="tx1"/>
              </a:solidFill>
              <a:latin typeface="Tahoma" pitchFamily="34" charset="0"/>
              <a:ea typeface="Tahoma" pitchFamily="34" charset="0"/>
              <a:cs typeface="Tahoma" pitchFamily="34" charset="0"/>
            </a:endParaRPr>
          </a:p>
          <a:p>
            <a:r>
              <a:rPr lang="en-US" dirty="0" err="1" smtClean="0">
                <a:solidFill>
                  <a:schemeClr val="tx1"/>
                </a:solidFill>
                <a:latin typeface="Tahoma" pitchFamily="34" charset="0"/>
                <a:ea typeface="Tahoma" pitchFamily="34" charset="0"/>
                <a:cs typeface="Tahoma" pitchFamily="34" charset="0"/>
              </a:rPr>
              <a:t>Masalah</a:t>
            </a:r>
            <a:r>
              <a:rPr lang="en-US" dirty="0" smtClean="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dalam</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metodologi</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adalah</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suatu</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informasi</a:t>
            </a:r>
            <a:r>
              <a:rPr lang="en-US" dirty="0">
                <a:solidFill>
                  <a:schemeClr val="tx1"/>
                </a:solidFill>
                <a:latin typeface="Tahoma" pitchFamily="34" charset="0"/>
                <a:ea typeface="Tahoma" pitchFamily="34" charset="0"/>
                <a:cs typeface="Tahoma" pitchFamily="34" charset="0"/>
              </a:rPr>
              <a:t> yang </a:t>
            </a:r>
            <a:r>
              <a:rPr lang="en-US" dirty="0" err="1">
                <a:solidFill>
                  <a:schemeClr val="tx1"/>
                </a:solidFill>
                <a:latin typeface="Tahoma" pitchFamily="34" charset="0"/>
                <a:ea typeface="Tahoma" pitchFamily="34" charset="0"/>
                <a:cs typeface="Tahoma" pitchFamily="34" charset="0"/>
              </a:rPr>
              <a:t>mengandung</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pertanyaan</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atau</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ketidakjelasan</a:t>
            </a:r>
            <a:r>
              <a:rPr lang="en-US" dirty="0">
                <a:solidFill>
                  <a:schemeClr val="tx1"/>
                </a:solidFill>
                <a:latin typeface="Tahoma" pitchFamily="34" charset="0"/>
                <a:ea typeface="Tahoma" pitchFamily="34" charset="0"/>
                <a:cs typeface="Tahoma" pitchFamily="34" charset="0"/>
              </a:rPr>
              <a:t>. </a:t>
            </a:r>
            <a:endParaRPr lang="en-US" dirty="0" smtClean="0">
              <a:solidFill>
                <a:schemeClr val="tx1"/>
              </a:solidFill>
              <a:latin typeface="Tahoma" pitchFamily="34" charset="0"/>
              <a:ea typeface="Tahoma" pitchFamily="34" charset="0"/>
              <a:cs typeface="Tahoma" pitchFamily="34" charset="0"/>
            </a:endParaRPr>
          </a:p>
          <a:p>
            <a:r>
              <a:rPr lang="en-US" dirty="0" err="1" smtClean="0">
                <a:solidFill>
                  <a:schemeClr val="tx1"/>
                </a:solidFill>
                <a:latin typeface="Tahoma" pitchFamily="34" charset="0"/>
                <a:ea typeface="Tahoma" pitchFamily="34" charset="0"/>
                <a:cs typeface="Tahoma" pitchFamily="34" charset="0"/>
              </a:rPr>
              <a:t>Metodologi</a:t>
            </a:r>
            <a:r>
              <a:rPr lang="en-US" dirty="0" smtClean="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ilmu</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secara</a:t>
            </a:r>
            <a:r>
              <a:rPr lang="en-US" dirty="0">
                <a:solidFill>
                  <a:schemeClr val="tx1"/>
                </a:solidFill>
                <a:latin typeface="Tahoma" pitchFamily="34" charset="0"/>
                <a:ea typeface="Tahoma" pitchFamily="34" charset="0"/>
                <a:cs typeface="Tahoma" pitchFamily="34" charset="0"/>
              </a:rPr>
              <a:t> formal </a:t>
            </a:r>
            <a:r>
              <a:rPr lang="en-US" dirty="0" err="1">
                <a:solidFill>
                  <a:schemeClr val="tx1"/>
                </a:solidFill>
                <a:latin typeface="Tahoma" pitchFamily="34" charset="0"/>
                <a:ea typeface="Tahoma" pitchFamily="34" charset="0"/>
                <a:cs typeface="Tahoma" pitchFamily="34" charset="0"/>
              </a:rPr>
              <a:t>melekat</a:t>
            </a:r>
            <a:r>
              <a:rPr lang="en-US" dirty="0">
                <a:solidFill>
                  <a:schemeClr val="tx1"/>
                </a:solidFill>
                <a:latin typeface="Tahoma" pitchFamily="34" charset="0"/>
                <a:ea typeface="Tahoma" pitchFamily="34" charset="0"/>
                <a:cs typeface="Tahoma" pitchFamily="34" charset="0"/>
              </a:rPr>
              <a:t> di </a:t>
            </a:r>
            <a:r>
              <a:rPr lang="en-US" dirty="0" err="1">
                <a:solidFill>
                  <a:schemeClr val="tx1"/>
                </a:solidFill>
                <a:latin typeface="Tahoma" pitchFamily="34" charset="0"/>
                <a:ea typeface="Tahoma" pitchFamily="34" charset="0"/>
                <a:cs typeface="Tahoma" pitchFamily="34" charset="0"/>
              </a:rPr>
              <a:t>dalam</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definisi</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ilmu</a:t>
            </a:r>
            <a:r>
              <a:rPr lang="en-US" dirty="0">
                <a:solidFill>
                  <a:schemeClr val="tx1"/>
                </a:solidFill>
                <a:latin typeface="Tahoma" pitchFamily="34" charset="0"/>
                <a:ea typeface="Tahoma" pitchFamily="34" charset="0"/>
                <a:cs typeface="Tahoma" pitchFamily="34" charset="0"/>
              </a:rPr>
              <a:t> yang </a:t>
            </a:r>
            <a:r>
              <a:rPr lang="en-US" dirty="0" err="1">
                <a:solidFill>
                  <a:schemeClr val="tx1"/>
                </a:solidFill>
                <a:latin typeface="Tahoma" pitchFamily="34" charset="0"/>
                <a:ea typeface="Tahoma" pitchFamily="34" charset="0"/>
                <a:cs typeface="Tahoma" pitchFamily="34" charset="0"/>
              </a:rPr>
              <a:t>bersangkutan</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dan</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secara</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substantif</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ditunjukkan</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oleh</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aksioma</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anggapan</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dasar</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pendekatan</a:t>
            </a:r>
            <a:r>
              <a:rPr lang="en-US" dirty="0">
                <a:solidFill>
                  <a:schemeClr val="tx1"/>
                </a:solidFill>
                <a:latin typeface="Tahoma" pitchFamily="34" charset="0"/>
                <a:ea typeface="Tahoma" pitchFamily="34" charset="0"/>
                <a:cs typeface="Tahoma" pitchFamily="34" charset="0"/>
              </a:rPr>
              <a:t>, model </a:t>
            </a:r>
            <a:r>
              <a:rPr lang="en-US" dirty="0" err="1">
                <a:solidFill>
                  <a:schemeClr val="tx1"/>
                </a:solidFill>
                <a:latin typeface="Tahoma" pitchFamily="34" charset="0"/>
                <a:ea typeface="Tahoma" pitchFamily="34" charset="0"/>
                <a:cs typeface="Tahoma" pitchFamily="34" charset="0"/>
              </a:rPr>
              <a:t>analisis</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dan</a:t>
            </a:r>
            <a:r>
              <a:rPr lang="en-US" dirty="0">
                <a:solidFill>
                  <a:schemeClr val="tx1"/>
                </a:solidFill>
                <a:latin typeface="Tahoma" pitchFamily="34" charset="0"/>
                <a:ea typeface="Tahoma" pitchFamily="34" charset="0"/>
                <a:cs typeface="Tahoma" pitchFamily="34" charset="0"/>
              </a:rPr>
              <a:t> model </a:t>
            </a:r>
            <a:r>
              <a:rPr lang="en-US" dirty="0" err="1">
                <a:solidFill>
                  <a:schemeClr val="tx1"/>
                </a:solidFill>
                <a:latin typeface="Tahoma" pitchFamily="34" charset="0"/>
                <a:ea typeface="Tahoma" pitchFamily="34" charset="0"/>
                <a:cs typeface="Tahoma" pitchFamily="34" charset="0"/>
              </a:rPr>
              <a:t>konstruk</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pengalaman</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dan</a:t>
            </a:r>
            <a:r>
              <a:rPr lang="en-US" dirty="0">
                <a:solidFill>
                  <a:schemeClr val="tx1"/>
                </a:solidFill>
                <a:latin typeface="Tahoma" pitchFamily="34" charset="0"/>
                <a:ea typeface="Tahoma" pitchFamily="34" charset="0"/>
                <a:cs typeface="Tahoma" pitchFamily="34" charset="0"/>
              </a:rPr>
              <a:t> </a:t>
            </a:r>
            <a:r>
              <a:rPr lang="en-US" dirty="0" err="1" smtClean="0">
                <a:solidFill>
                  <a:schemeClr val="tx1"/>
                </a:solidFill>
                <a:latin typeface="Tahoma" pitchFamily="34" charset="0"/>
                <a:ea typeface="Tahoma" pitchFamily="34" charset="0"/>
                <a:cs typeface="Tahoma" pitchFamily="34" charset="0"/>
              </a:rPr>
              <a:t>konsep</a:t>
            </a:r>
            <a:r>
              <a:rPr lang="en-US" dirty="0" smtClean="0">
                <a:solidFill>
                  <a:schemeClr val="tx1"/>
                </a:solidFill>
                <a:latin typeface="Tahoma" pitchFamily="34" charset="0"/>
                <a:ea typeface="Tahoma" pitchFamily="34" charset="0"/>
                <a:cs typeface="Tahoma" pitchFamily="34" charset="0"/>
              </a:rPr>
              <a:t>.</a:t>
            </a:r>
            <a:endParaRPr lang="en-US" dirty="0">
              <a:solidFill>
                <a:schemeClr val="tx1"/>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9798635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01824"/>
            <a:ext cx="7024744" cy="1143000"/>
          </a:xfrm>
        </p:spPr>
        <p:txBody>
          <a:bodyPr/>
          <a:lstStyle/>
          <a:p>
            <a:r>
              <a:rPr lang="en-US" b="1" dirty="0" smtClean="0"/>
              <a:t>APA ITU ILMU ??</a:t>
            </a:r>
            <a:endParaRPr lang="en-US" b="1" dirty="0"/>
          </a:p>
        </p:txBody>
      </p:sp>
      <p:sp>
        <p:nvSpPr>
          <p:cNvPr id="3" name="Content Placeholder 2"/>
          <p:cNvSpPr>
            <a:spLocks noGrp="1"/>
          </p:cNvSpPr>
          <p:nvPr>
            <p:ph idx="1"/>
          </p:nvPr>
        </p:nvSpPr>
        <p:spPr>
          <a:xfrm>
            <a:off x="1043492" y="2323652"/>
            <a:ext cx="6777317" cy="3841652"/>
          </a:xfrm>
        </p:spPr>
        <p:txBody>
          <a:bodyPr/>
          <a:lstStyle/>
          <a:p>
            <a:pPr marL="514350" indent="-444500" algn="just"/>
            <a:r>
              <a:rPr lang="en-US" b="1" dirty="0" err="1" smtClean="0">
                <a:solidFill>
                  <a:srgbClr val="FF0000"/>
                </a:solidFill>
                <a:latin typeface="Tahoma" pitchFamily="34" charset="0"/>
                <a:ea typeface="Tahoma" pitchFamily="34" charset="0"/>
                <a:cs typeface="Tahoma" pitchFamily="34" charset="0"/>
              </a:rPr>
              <a:t>Ilmu</a:t>
            </a:r>
            <a:r>
              <a:rPr lang="en-US" b="1" dirty="0" smtClean="0">
                <a:solidFill>
                  <a:schemeClr val="tx1"/>
                </a:solidFill>
                <a:latin typeface="Tahoma" pitchFamily="34" charset="0"/>
                <a:ea typeface="Tahoma" pitchFamily="34" charset="0"/>
                <a:cs typeface="Tahoma" pitchFamily="34" charset="0"/>
              </a:rPr>
              <a:t> </a:t>
            </a:r>
            <a:r>
              <a:rPr lang="id-ID" dirty="0" smtClean="0">
                <a:solidFill>
                  <a:schemeClr val="tx1"/>
                </a:solidFill>
                <a:latin typeface="Tahoma" pitchFamily="34" charset="0"/>
                <a:ea typeface="Tahoma" pitchFamily="34" charset="0"/>
                <a:cs typeface="Tahoma" pitchFamily="34" charset="0"/>
              </a:rPr>
              <a:t>dalam </a:t>
            </a:r>
            <a:r>
              <a:rPr lang="id-ID" dirty="0">
                <a:solidFill>
                  <a:schemeClr val="tx1"/>
                </a:solidFill>
                <a:latin typeface="Tahoma" pitchFamily="34" charset="0"/>
                <a:ea typeface="Tahoma" pitchFamily="34" charset="0"/>
                <a:cs typeface="Tahoma" pitchFamily="34" charset="0"/>
              </a:rPr>
              <a:t>Bahasa Inggris </a:t>
            </a:r>
            <a:r>
              <a:rPr lang="id-ID" i="1" dirty="0" smtClean="0">
                <a:solidFill>
                  <a:schemeClr val="tx1"/>
                </a:solidFill>
                <a:latin typeface="Tahoma" pitchFamily="34" charset="0"/>
                <a:ea typeface="Tahoma" pitchFamily="34" charset="0"/>
                <a:cs typeface="Tahoma" pitchFamily="34" charset="0"/>
              </a:rPr>
              <a:t>Knowledge</a:t>
            </a:r>
            <a:r>
              <a:rPr lang="en-US" i="1" dirty="0" smtClean="0">
                <a:solidFill>
                  <a:schemeClr val="tx1"/>
                </a:solidFill>
                <a:latin typeface="Tahoma" pitchFamily="34" charset="0"/>
                <a:ea typeface="Tahoma" pitchFamily="34" charset="0"/>
                <a:cs typeface="Tahoma" pitchFamily="34" charset="0"/>
              </a:rPr>
              <a:t>. </a:t>
            </a:r>
            <a:r>
              <a:rPr lang="en-US" dirty="0" smtClean="0">
                <a:solidFill>
                  <a:schemeClr val="tx1"/>
                </a:solidFill>
                <a:latin typeface="Tahoma" pitchFamily="34" charset="0"/>
                <a:ea typeface="Tahoma" pitchFamily="34" charset="0"/>
                <a:cs typeface="Tahoma" pitchFamily="34" charset="0"/>
              </a:rPr>
              <a:t>Kumpulan </a:t>
            </a:r>
            <a:r>
              <a:rPr lang="en-US" dirty="0" err="1" smtClean="0">
                <a:solidFill>
                  <a:schemeClr val="tx1"/>
                </a:solidFill>
                <a:latin typeface="Tahoma" pitchFamily="34" charset="0"/>
                <a:ea typeface="Tahoma" pitchFamily="34" charset="0"/>
                <a:cs typeface="Tahoma" pitchFamily="34" charset="0"/>
              </a:rPr>
              <a:t>pengetahuan</a:t>
            </a:r>
            <a:r>
              <a:rPr lang="en-US" dirty="0" smtClean="0">
                <a:solidFill>
                  <a:schemeClr val="tx1"/>
                </a:solidFill>
                <a:latin typeface="Tahoma" pitchFamily="34" charset="0"/>
                <a:ea typeface="Tahoma" pitchFamily="34" charset="0"/>
                <a:cs typeface="Tahoma" pitchFamily="34" charset="0"/>
              </a:rPr>
              <a:t> yang </a:t>
            </a:r>
            <a:r>
              <a:rPr lang="en-US" dirty="0" err="1" smtClean="0">
                <a:solidFill>
                  <a:schemeClr val="tx1"/>
                </a:solidFill>
                <a:latin typeface="Tahoma" pitchFamily="34" charset="0"/>
                <a:ea typeface="Tahoma" pitchFamily="34" charset="0"/>
                <a:cs typeface="Tahoma" pitchFamily="34" charset="0"/>
              </a:rPr>
              <a:t>sistematis</a:t>
            </a:r>
            <a:r>
              <a:rPr lang="en-US" dirty="0" smtClean="0">
                <a:solidFill>
                  <a:schemeClr val="tx1"/>
                </a:solidFill>
                <a:latin typeface="Tahoma" pitchFamily="34" charset="0"/>
                <a:ea typeface="Tahoma" pitchFamily="34" charset="0"/>
                <a:cs typeface="Tahoma" pitchFamily="34" charset="0"/>
              </a:rPr>
              <a:t>.</a:t>
            </a:r>
          </a:p>
          <a:p>
            <a:pPr marL="514350" indent="-444500" algn="just"/>
            <a:r>
              <a:rPr lang="en-US" dirty="0" err="1" smtClean="0">
                <a:solidFill>
                  <a:schemeClr val="tx1"/>
                </a:solidFill>
                <a:latin typeface="Tahoma" pitchFamily="34" charset="0"/>
                <a:ea typeface="Tahoma" pitchFamily="34" charset="0"/>
                <a:cs typeface="Tahoma" pitchFamily="34" charset="0"/>
              </a:rPr>
              <a:t>Namun</a:t>
            </a:r>
            <a:r>
              <a:rPr lang="en-US" dirty="0" smtClean="0">
                <a:solidFill>
                  <a:schemeClr val="tx1"/>
                </a:solidFill>
                <a:latin typeface="Tahoma" pitchFamily="34" charset="0"/>
                <a:ea typeface="Tahoma" pitchFamily="34" charset="0"/>
                <a:cs typeface="Tahoma" pitchFamily="34" charset="0"/>
              </a:rPr>
              <a:t> </a:t>
            </a:r>
            <a:r>
              <a:rPr lang="en-US" dirty="0" err="1" smtClean="0">
                <a:solidFill>
                  <a:schemeClr val="tx1"/>
                </a:solidFill>
                <a:latin typeface="Tahoma" pitchFamily="34" charset="0"/>
                <a:ea typeface="Tahoma" pitchFamily="34" charset="0"/>
                <a:cs typeface="Tahoma" pitchFamily="34" charset="0"/>
              </a:rPr>
              <a:t>tidak</a:t>
            </a:r>
            <a:r>
              <a:rPr lang="en-US" dirty="0" smtClean="0">
                <a:solidFill>
                  <a:schemeClr val="tx1"/>
                </a:solidFill>
                <a:latin typeface="Tahoma" pitchFamily="34" charset="0"/>
                <a:ea typeface="Tahoma" pitchFamily="34" charset="0"/>
                <a:cs typeface="Tahoma" pitchFamily="34" charset="0"/>
              </a:rPr>
              <a:t> </a:t>
            </a:r>
            <a:r>
              <a:rPr lang="en-US" dirty="0" err="1" smtClean="0">
                <a:solidFill>
                  <a:schemeClr val="tx1"/>
                </a:solidFill>
                <a:latin typeface="Tahoma" pitchFamily="34" charset="0"/>
                <a:ea typeface="Tahoma" pitchFamily="34" charset="0"/>
                <a:cs typeface="Tahoma" pitchFamily="34" charset="0"/>
              </a:rPr>
              <a:t>semua</a:t>
            </a:r>
            <a:r>
              <a:rPr lang="en-US" dirty="0" smtClean="0">
                <a:solidFill>
                  <a:schemeClr val="tx1"/>
                </a:solidFill>
                <a:latin typeface="Tahoma" pitchFamily="34" charset="0"/>
                <a:ea typeface="Tahoma" pitchFamily="34" charset="0"/>
                <a:cs typeface="Tahoma" pitchFamily="34" charset="0"/>
              </a:rPr>
              <a:t> </a:t>
            </a:r>
            <a:r>
              <a:rPr lang="en-US" dirty="0" err="1" smtClean="0">
                <a:solidFill>
                  <a:schemeClr val="tx1"/>
                </a:solidFill>
                <a:latin typeface="Tahoma" pitchFamily="34" charset="0"/>
                <a:ea typeface="Tahoma" pitchFamily="34" charset="0"/>
                <a:cs typeface="Tahoma" pitchFamily="34" charset="0"/>
              </a:rPr>
              <a:t>pengetahuan</a:t>
            </a:r>
            <a:r>
              <a:rPr lang="en-US" dirty="0" smtClean="0">
                <a:solidFill>
                  <a:schemeClr val="tx1"/>
                </a:solidFill>
                <a:latin typeface="Tahoma" pitchFamily="34" charset="0"/>
                <a:ea typeface="Tahoma" pitchFamily="34" charset="0"/>
                <a:cs typeface="Tahoma" pitchFamily="34" charset="0"/>
              </a:rPr>
              <a:t> </a:t>
            </a:r>
            <a:r>
              <a:rPr lang="en-US" dirty="0" err="1" smtClean="0">
                <a:solidFill>
                  <a:schemeClr val="tx1"/>
                </a:solidFill>
                <a:latin typeface="Tahoma" pitchFamily="34" charset="0"/>
                <a:ea typeface="Tahoma" pitchFamily="34" charset="0"/>
                <a:cs typeface="Tahoma" pitchFamily="34" charset="0"/>
              </a:rPr>
              <a:t>disebut</a:t>
            </a:r>
            <a:r>
              <a:rPr lang="en-US" dirty="0" smtClean="0">
                <a:solidFill>
                  <a:schemeClr val="tx1"/>
                </a:solidFill>
                <a:latin typeface="Tahoma" pitchFamily="34" charset="0"/>
                <a:ea typeface="Tahoma" pitchFamily="34" charset="0"/>
                <a:cs typeface="Tahoma" pitchFamily="34" charset="0"/>
              </a:rPr>
              <a:t> </a:t>
            </a:r>
            <a:r>
              <a:rPr lang="en-US" dirty="0" err="1" smtClean="0">
                <a:solidFill>
                  <a:schemeClr val="tx1"/>
                </a:solidFill>
                <a:latin typeface="Tahoma" pitchFamily="34" charset="0"/>
                <a:ea typeface="Tahoma" pitchFamily="34" charset="0"/>
                <a:cs typeface="Tahoma" pitchFamily="34" charset="0"/>
              </a:rPr>
              <a:t>Ilmu</a:t>
            </a:r>
            <a:r>
              <a:rPr lang="en-US" dirty="0" smtClean="0">
                <a:solidFill>
                  <a:schemeClr val="tx1"/>
                </a:solidFill>
                <a:latin typeface="Tahoma" pitchFamily="34" charset="0"/>
                <a:ea typeface="Tahoma" pitchFamily="34" charset="0"/>
                <a:cs typeface="Tahoma" pitchFamily="34" charset="0"/>
              </a:rPr>
              <a:t>.</a:t>
            </a:r>
          </a:p>
          <a:p>
            <a:pPr marL="514350" indent="-444500" algn="just"/>
            <a:r>
              <a:rPr lang="en-US" dirty="0" err="1" smtClean="0">
                <a:solidFill>
                  <a:schemeClr val="tx1"/>
                </a:solidFill>
                <a:latin typeface="Tahoma" pitchFamily="34" charset="0"/>
                <a:ea typeface="Tahoma" pitchFamily="34" charset="0"/>
                <a:cs typeface="Tahoma" pitchFamily="34" charset="0"/>
              </a:rPr>
              <a:t>Syarat</a:t>
            </a:r>
            <a:r>
              <a:rPr lang="en-US" dirty="0" smtClean="0">
                <a:solidFill>
                  <a:schemeClr val="tx1"/>
                </a:solidFill>
                <a:latin typeface="Tahoma" pitchFamily="34" charset="0"/>
                <a:ea typeface="Tahoma" pitchFamily="34" charset="0"/>
                <a:cs typeface="Tahoma" pitchFamily="34" charset="0"/>
              </a:rPr>
              <a:t> </a:t>
            </a:r>
            <a:r>
              <a:rPr lang="en-US" dirty="0" err="1" smtClean="0">
                <a:solidFill>
                  <a:schemeClr val="tx1"/>
                </a:solidFill>
                <a:latin typeface="Tahoma" pitchFamily="34" charset="0"/>
                <a:ea typeface="Tahoma" pitchFamily="34" charset="0"/>
                <a:cs typeface="Tahoma" pitchFamily="34" charset="0"/>
              </a:rPr>
              <a:t>pengetahuan</a:t>
            </a:r>
            <a:r>
              <a:rPr lang="en-US" dirty="0" smtClean="0">
                <a:solidFill>
                  <a:schemeClr val="tx1"/>
                </a:solidFill>
                <a:latin typeface="Tahoma" pitchFamily="34" charset="0"/>
                <a:ea typeface="Tahoma" pitchFamily="34" charset="0"/>
                <a:cs typeface="Tahoma" pitchFamily="34" charset="0"/>
              </a:rPr>
              <a:t> </a:t>
            </a:r>
            <a:r>
              <a:rPr lang="en-US" dirty="0" err="1" smtClean="0">
                <a:solidFill>
                  <a:schemeClr val="tx1"/>
                </a:solidFill>
                <a:latin typeface="Tahoma" pitchFamily="34" charset="0"/>
                <a:ea typeface="Tahoma" pitchFamily="34" charset="0"/>
                <a:cs typeface="Tahoma" pitchFamily="34" charset="0"/>
              </a:rPr>
              <a:t>disebut</a:t>
            </a:r>
            <a:r>
              <a:rPr lang="en-US" dirty="0" smtClean="0">
                <a:solidFill>
                  <a:schemeClr val="tx1"/>
                </a:solidFill>
                <a:latin typeface="Tahoma" pitchFamily="34" charset="0"/>
                <a:ea typeface="Tahoma" pitchFamily="34" charset="0"/>
                <a:cs typeface="Tahoma" pitchFamily="34" charset="0"/>
              </a:rPr>
              <a:t> </a:t>
            </a:r>
            <a:r>
              <a:rPr lang="en-US" dirty="0" err="1" smtClean="0">
                <a:solidFill>
                  <a:schemeClr val="tx1"/>
                </a:solidFill>
                <a:latin typeface="Tahoma" pitchFamily="34" charset="0"/>
                <a:ea typeface="Tahoma" pitchFamily="34" charset="0"/>
                <a:cs typeface="Tahoma" pitchFamily="34" charset="0"/>
              </a:rPr>
              <a:t>Ilmu</a:t>
            </a:r>
            <a:r>
              <a:rPr lang="en-US" dirty="0" smtClean="0">
                <a:solidFill>
                  <a:schemeClr val="tx1"/>
                </a:solidFill>
                <a:latin typeface="Tahoma" pitchFamily="34" charset="0"/>
                <a:ea typeface="Tahoma" pitchFamily="34" charset="0"/>
                <a:cs typeface="Tahoma" pitchFamily="34" charset="0"/>
              </a:rPr>
              <a:t>.</a:t>
            </a:r>
          </a:p>
          <a:p>
            <a:pPr marL="514350" indent="-444500" algn="just"/>
            <a:r>
              <a:rPr lang="en-US" dirty="0" smtClean="0">
                <a:solidFill>
                  <a:schemeClr val="tx1"/>
                </a:solidFill>
                <a:latin typeface="Tahoma" pitchFamily="34" charset="0"/>
                <a:ea typeface="Tahoma" pitchFamily="34" charset="0"/>
                <a:cs typeface="Tahoma" pitchFamily="34" charset="0"/>
              </a:rPr>
              <a:t>M</a:t>
            </a:r>
            <a:r>
              <a:rPr lang="id-ID" dirty="0" smtClean="0">
                <a:solidFill>
                  <a:schemeClr val="tx1"/>
                </a:solidFill>
                <a:latin typeface="Tahoma" pitchFamily="34" charset="0"/>
                <a:ea typeface="Tahoma" pitchFamily="34" charset="0"/>
                <a:cs typeface="Tahoma" pitchFamily="34" charset="0"/>
              </a:rPr>
              <a:t>erujuk </a:t>
            </a:r>
            <a:r>
              <a:rPr lang="id-ID" dirty="0">
                <a:solidFill>
                  <a:schemeClr val="tx1"/>
                </a:solidFill>
                <a:latin typeface="Tahoma" pitchFamily="34" charset="0"/>
                <a:ea typeface="Tahoma" pitchFamily="34" charset="0"/>
                <a:cs typeface="Tahoma" pitchFamily="34" charset="0"/>
              </a:rPr>
              <a:t>kepada kefahaman manusia terhadap sesuatu hal, secara sistematik dan diusahakan secara sadar untuk dimanfaatkan demi kebaikan manusia.</a:t>
            </a:r>
          </a:p>
          <a:p>
            <a:pPr marL="68580" indent="0">
              <a:buNone/>
            </a:pPr>
            <a:endParaRPr lang="en-US" dirty="0">
              <a:solidFill>
                <a:schemeClr val="tx1"/>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21964319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01824"/>
            <a:ext cx="7024744" cy="1143000"/>
          </a:xfrm>
        </p:spPr>
        <p:txBody>
          <a:bodyPr/>
          <a:lstStyle/>
          <a:p>
            <a:r>
              <a:rPr lang="en-US" b="1" dirty="0" err="1" smtClean="0"/>
              <a:t>Pemerintahan</a:t>
            </a:r>
            <a:endParaRPr lang="en-US" b="1" dirty="0"/>
          </a:p>
        </p:txBody>
      </p:sp>
      <p:sp>
        <p:nvSpPr>
          <p:cNvPr id="3" name="Content Placeholder 2"/>
          <p:cNvSpPr>
            <a:spLocks noGrp="1"/>
          </p:cNvSpPr>
          <p:nvPr>
            <p:ph idx="1"/>
          </p:nvPr>
        </p:nvSpPr>
        <p:spPr/>
        <p:txBody>
          <a:bodyPr/>
          <a:lstStyle/>
          <a:p>
            <a:pPr marL="68580" indent="0">
              <a:buNone/>
            </a:pPr>
            <a:r>
              <a:rPr lang="id-ID" b="1" dirty="0">
                <a:solidFill>
                  <a:srgbClr val="FF0000"/>
                </a:solidFill>
                <a:latin typeface="Tahoma" pitchFamily="34" charset="0"/>
                <a:ea typeface="Tahoma" pitchFamily="34" charset="0"/>
                <a:cs typeface="Tahoma" pitchFamily="34" charset="0"/>
              </a:rPr>
              <a:t>Pemerintahan</a:t>
            </a:r>
            <a:r>
              <a:rPr lang="id-ID" dirty="0">
                <a:solidFill>
                  <a:srgbClr val="FF0000"/>
                </a:solidFill>
                <a:latin typeface="Tahoma" pitchFamily="34" charset="0"/>
                <a:ea typeface="Tahoma" pitchFamily="34" charset="0"/>
                <a:cs typeface="Tahoma" pitchFamily="34" charset="0"/>
              </a:rPr>
              <a:t> </a:t>
            </a:r>
            <a:r>
              <a:rPr lang="id-ID" dirty="0">
                <a:solidFill>
                  <a:schemeClr val="tx1"/>
                </a:solidFill>
                <a:latin typeface="Tahoma" pitchFamily="34" charset="0"/>
                <a:ea typeface="Tahoma" pitchFamily="34" charset="0"/>
                <a:cs typeface="Tahoma" pitchFamily="34" charset="0"/>
              </a:rPr>
              <a:t>dalam Bahasa </a:t>
            </a:r>
            <a:r>
              <a:rPr lang="id-ID" dirty="0">
                <a:latin typeface="Tahoma" pitchFamily="34" charset="0"/>
                <a:ea typeface="Tahoma" pitchFamily="34" charset="0"/>
                <a:cs typeface="Tahoma" pitchFamily="34" charset="0"/>
              </a:rPr>
              <a:t>I</a:t>
            </a:r>
            <a:r>
              <a:rPr lang="id-ID" dirty="0">
                <a:solidFill>
                  <a:schemeClr val="tx1"/>
                </a:solidFill>
                <a:latin typeface="Tahoma" pitchFamily="34" charset="0"/>
                <a:ea typeface="Tahoma" pitchFamily="34" charset="0"/>
                <a:cs typeface="Tahoma" pitchFamily="34" charset="0"/>
              </a:rPr>
              <a:t>nggris disebut </a:t>
            </a:r>
            <a:r>
              <a:rPr lang="id-ID" i="1" dirty="0">
                <a:solidFill>
                  <a:schemeClr val="tx1"/>
                </a:solidFill>
                <a:latin typeface="Tahoma" pitchFamily="34" charset="0"/>
                <a:ea typeface="Tahoma" pitchFamily="34" charset="0"/>
                <a:cs typeface="Tahoma" pitchFamily="34" charset="0"/>
              </a:rPr>
              <a:t>government</a:t>
            </a:r>
            <a:r>
              <a:rPr lang="id-ID" dirty="0">
                <a:solidFill>
                  <a:schemeClr val="tx1"/>
                </a:solidFill>
                <a:latin typeface="Tahoma" pitchFamily="34" charset="0"/>
                <a:ea typeface="Tahoma" pitchFamily="34" charset="0"/>
                <a:cs typeface="Tahoma" pitchFamily="34" charset="0"/>
              </a:rPr>
              <a:t> yang berasal dari Bahasa Latin </a:t>
            </a:r>
            <a:r>
              <a:rPr lang="id-ID" i="1" dirty="0">
                <a:solidFill>
                  <a:schemeClr val="tx1"/>
                </a:solidFill>
                <a:latin typeface="Tahoma" pitchFamily="34" charset="0"/>
                <a:ea typeface="Tahoma" pitchFamily="34" charset="0"/>
                <a:cs typeface="Tahoma" pitchFamily="34" charset="0"/>
              </a:rPr>
              <a:t>gobernare</a:t>
            </a:r>
            <a:r>
              <a:rPr lang="id-ID" dirty="0">
                <a:solidFill>
                  <a:schemeClr val="tx1"/>
                </a:solidFill>
                <a:latin typeface="Tahoma" pitchFamily="34" charset="0"/>
                <a:ea typeface="Tahoma" pitchFamily="34" charset="0"/>
                <a:cs typeface="Tahoma" pitchFamily="34" charset="0"/>
              </a:rPr>
              <a:t>, </a:t>
            </a:r>
            <a:r>
              <a:rPr lang="id-ID" i="1" dirty="0">
                <a:solidFill>
                  <a:schemeClr val="tx1"/>
                </a:solidFill>
                <a:latin typeface="Tahoma" pitchFamily="34" charset="0"/>
                <a:ea typeface="Tahoma" pitchFamily="34" charset="0"/>
                <a:cs typeface="Tahoma" pitchFamily="34" charset="0"/>
              </a:rPr>
              <a:t>greek kybernan</a:t>
            </a:r>
            <a:r>
              <a:rPr lang="id-ID" dirty="0">
                <a:solidFill>
                  <a:schemeClr val="tx1"/>
                </a:solidFill>
                <a:latin typeface="Tahoma" pitchFamily="34" charset="0"/>
                <a:ea typeface="Tahoma" pitchFamily="34" charset="0"/>
                <a:cs typeface="Tahoma" pitchFamily="34" charset="0"/>
              </a:rPr>
              <a:t> yang berarti mengemudikan atau mengendalikan</a:t>
            </a:r>
            <a:r>
              <a:rPr lang="id-ID" dirty="0" smtClean="0">
                <a:solidFill>
                  <a:schemeClr val="tx1"/>
                </a:solidFill>
                <a:latin typeface="Tahoma" pitchFamily="34" charset="0"/>
                <a:ea typeface="Tahoma" pitchFamily="34" charset="0"/>
                <a:cs typeface="Tahoma" pitchFamily="34" charset="0"/>
              </a:rPr>
              <a:t>.</a:t>
            </a:r>
            <a:endParaRPr lang="en-US" dirty="0" smtClean="0">
              <a:solidFill>
                <a:schemeClr val="tx1"/>
              </a:solidFill>
              <a:latin typeface="Tahoma" pitchFamily="34" charset="0"/>
              <a:ea typeface="Tahoma" pitchFamily="34" charset="0"/>
              <a:cs typeface="Tahoma" pitchFamily="34" charset="0"/>
            </a:endParaRPr>
          </a:p>
          <a:p>
            <a:pPr marL="68580" indent="0">
              <a:buNone/>
            </a:pPr>
            <a:endParaRPr lang="en-US" dirty="0">
              <a:solidFill>
                <a:schemeClr val="tx1"/>
              </a:solidFill>
              <a:latin typeface="Tahoma" pitchFamily="34" charset="0"/>
              <a:ea typeface="Tahoma" pitchFamily="34" charset="0"/>
              <a:cs typeface="Tahoma" pitchFamily="34" charset="0"/>
            </a:endParaRPr>
          </a:p>
          <a:p>
            <a:pPr marL="68580" indent="0">
              <a:buNone/>
            </a:pPr>
            <a:r>
              <a:rPr lang="en-US" dirty="0" err="1" smtClean="0">
                <a:solidFill>
                  <a:schemeClr val="tx1"/>
                </a:solidFill>
                <a:latin typeface="Tahoma" pitchFamily="34" charset="0"/>
                <a:ea typeface="Tahoma" pitchFamily="34" charset="0"/>
                <a:cs typeface="Tahoma" pitchFamily="34" charset="0"/>
              </a:rPr>
              <a:t>Bayu</a:t>
            </a:r>
            <a:r>
              <a:rPr lang="en-US" dirty="0" smtClean="0">
                <a:solidFill>
                  <a:schemeClr val="tx1"/>
                </a:solidFill>
                <a:latin typeface="Tahoma" pitchFamily="34" charset="0"/>
                <a:ea typeface="Tahoma" pitchFamily="34" charset="0"/>
                <a:cs typeface="Tahoma" pitchFamily="34" charset="0"/>
              </a:rPr>
              <a:t> </a:t>
            </a:r>
            <a:r>
              <a:rPr lang="en-US" dirty="0" err="1" smtClean="0">
                <a:solidFill>
                  <a:schemeClr val="tx1"/>
                </a:solidFill>
                <a:latin typeface="Tahoma" pitchFamily="34" charset="0"/>
                <a:ea typeface="Tahoma" pitchFamily="34" charset="0"/>
                <a:cs typeface="Tahoma" pitchFamily="34" charset="0"/>
              </a:rPr>
              <a:t>Suryaningrat</a:t>
            </a:r>
            <a:r>
              <a:rPr lang="en-US" dirty="0" smtClean="0">
                <a:solidFill>
                  <a:schemeClr val="tx1"/>
                </a:solidFill>
                <a:latin typeface="Tahoma" pitchFamily="34" charset="0"/>
                <a:ea typeface="Tahoma" pitchFamily="34" charset="0"/>
                <a:cs typeface="Tahoma" pitchFamily="34" charset="0"/>
              </a:rPr>
              <a:t> </a:t>
            </a:r>
            <a:r>
              <a:rPr lang="en-US" dirty="0" err="1" smtClean="0">
                <a:solidFill>
                  <a:schemeClr val="tx1"/>
                </a:solidFill>
                <a:latin typeface="Tahoma" pitchFamily="34" charset="0"/>
                <a:ea typeface="Tahoma" pitchFamily="34" charset="0"/>
                <a:cs typeface="Tahoma" pitchFamily="34" charset="0"/>
              </a:rPr>
              <a:t>mendefinisikan</a:t>
            </a:r>
            <a:r>
              <a:rPr lang="en-US" dirty="0" smtClean="0">
                <a:solidFill>
                  <a:schemeClr val="tx1"/>
                </a:solidFill>
                <a:latin typeface="Tahoma" pitchFamily="34" charset="0"/>
                <a:ea typeface="Tahoma" pitchFamily="34" charset="0"/>
                <a:cs typeface="Tahoma" pitchFamily="34" charset="0"/>
              </a:rPr>
              <a:t> </a:t>
            </a:r>
            <a:r>
              <a:rPr lang="en-US" dirty="0" err="1" smtClean="0">
                <a:solidFill>
                  <a:schemeClr val="tx1"/>
                </a:solidFill>
                <a:latin typeface="Tahoma" pitchFamily="34" charset="0"/>
                <a:ea typeface="Tahoma" pitchFamily="34" charset="0"/>
                <a:cs typeface="Tahoma" pitchFamily="34" charset="0"/>
              </a:rPr>
              <a:t>pemerintahan</a:t>
            </a:r>
            <a:r>
              <a:rPr lang="en-US" dirty="0" smtClean="0">
                <a:solidFill>
                  <a:schemeClr val="tx1"/>
                </a:solidFill>
                <a:latin typeface="Tahoma" pitchFamily="34" charset="0"/>
                <a:ea typeface="Tahoma" pitchFamily="34" charset="0"/>
                <a:cs typeface="Tahoma" pitchFamily="34" charset="0"/>
              </a:rPr>
              <a:t> </a:t>
            </a:r>
            <a:r>
              <a:rPr lang="en-US" dirty="0" err="1" smtClean="0">
                <a:solidFill>
                  <a:schemeClr val="tx1"/>
                </a:solidFill>
                <a:latin typeface="Tahoma" pitchFamily="34" charset="0"/>
                <a:ea typeface="Tahoma" pitchFamily="34" charset="0"/>
                <a:cs typeface="Tahoma" pitchFamily="34" charset="0"/>
              </a:rPr>
              <a:t>dalam</a:t>
            </a:r>
            <a:r>
              <a:rPr lang="en-US" dirty="0" smtClean="0">
                <a:solidFill>
                  <a:schemeClr val="tx1"/>
                </a:solidFill>
                <a:latin typeface="Tahoma" pitchFamily="34" charset="0"/>
                <a:ea typeface="Tahoma" pitchFamily="34" charset="0"/>
                <a:cs typeface="Tahoma" pitchFamily="34" charset="0"/>
              </a:rPr>
              <a:t> </a:t>
            </a:r>
            <a:r>
              <a:rPr lang="en-US" dirty="0" err="1" smtClean="0">
                <a:solidFill>
                  <a:schemeClr val="tx1"/>
                </a:solidFill>
                <a:latin typeface="Tahoma" pitchFamily="34" charset="0"/>
                <a:ea typeface="Tahoma" pitchFamily="34" charset="0"/>
                <a:cs typeface="Tahoma" pitchFamily="34" charset="0"/>
              </a:rPr>
              <a:t>arti</a:t>
            </a:r>
            <a:r>
              <a:rPr lang="en-US" dirty="0" smtClean="0">
                <a:solidFill>
                  <a:schemeClr val="tx1"/>
                </a:solidFill>
                <a:latin typeface="Tahoma" pitchFamily="34" charset="0"/>
                <a:ea typeface="Tahoma" pitchFamily="34" charset="0"/>
                <a:cs typeface="Tahoma" pitchFamily="34" charset="0"/>
              </a:rPr>
              <a:t> </a:t>
            </a:r>
            <a:r>
              <a:rPr lang="en-US" dirty="0" err="1" smtClean="0">
                <a:solidFill>
                  <a:schemeClr val="tx1"/>
                </a:solidFill>
                <a:latin typeface="Tahoma" pitchFamily="34" charset="0"/>
                <a:ea typeface="Tahoma" pitchFamily="34" charset="0"/>
                <a:cs typeface="Tahoma" pitchFamily="34" charset="0"/>
              </a:rPr>
              <a:t>sempit</a:t>
            </a:r>
            <a:r>
              <a:rPr lang="en-US" dirty="0" smtClean="0">
                <a:solidFill>
                  <a:schemeClr val="tx1"/>
                </a:solidFill>
                <a:latin typeface="Tahoma" pitchFamily="34" charset="0"/>
                <a:ea typeface="Tahoma" pitchFamily="34" charset="0"/>
                <a:cs typeface="Tahoma" pitchFamily="34" charset="0"/>
              </a:rPr>
              <a:t> </a:t>
            </a:r>
            <a:r>
              <a:rPr lang="en-US" dirty="0" err="1" smtClean="0">
                <a:solidFill>
                  <a:schemeClr val="tx1"/>
                </a:solidFill>
                <a:latin typeface="Tahoma" pitchFamily="34" charset="0"/>
                <a:ea typeface="Tahoma" pitchFamily="34" charset="0"/>
                <a:cs typeface="Tahoma" pitchFamily="34" charset="0"/>
              </a:rPr>
              <a:t>dan</a:t>
            </a:r>
            <a:r>
              <a:rPr lang="en-US" dirty="0" smtClean="0">
                <a:solidFill>
                  <a:schemeClr val="tx1"/>
                </a:solidFill>
                <a:latin typeface="Tahoma" pitchFamily="34" charset="0"/>
                <a:ea typeface="Tahoma" pitchFamily="34" charset="0"/>
                <a:cs typeface="Tahoma" pitchFamily="34" charset="0"/>
              </a:rPr>
              <a:t> </a:t>
            </a:r>
            <a:r>
              <a:rPr lang="en-US" dirty="0" err="1" smtClean="0">
                <a:solidFill>
                  <a:schemeClr val="tx1"/>
                </a:solidFill>
                <a:latin typeface="Tahoma" pitchFamily="34" charset="0"/>
                <a:ea typeface="Tahoma" pitchFamily="34" charset="0"/>
                <a:cs typeface="Tahoma" pitchFamily="34" charset="0"/>
              </a:rPr>
              <a:t>arti</a:t>
            </a:r>
            <a:r>
              <a:rPr lang="en-US" dirty="0" smtClean="0">
                <a:solidFill>
                  <a:schemeClr val="tx1"/>
                </a:solidFill>
                <a:latin typeface="Tahoma" pitchFamily="34" charset="0"/>
                <a:ea typeface="Tahoma" pitchFamily="34" charset="0"/>
                <a:cs typeface="Tahoma" pitchFamily="34" charset="0"/>
              </a:rPr>
              <a:t> </a:t>
            </a:r>
            <a:r>
              <a:rPr lang="en-US" dirty="0" err="1" smtClean="0">
                <a:solidFill>
                  <a:schemeClr val="tx1"/>
                </a:solidFill>
                <a:latin typeface="Tahoma" pitchFamily="34" charset="0"/>
                <a:ea typeface="Tahoma" pitchFamily="34" charset="0"/>
                <a:cs typeface="Tahoma" pitchFamily="34" charset="0"/>
              </a:rPr>
              <a:t>luas</a:t>
            </a:r>
            <a:r>
              <a:rPr lang="en-US" dirty="0" smtClean="0">
                <a:solidFill>
                  <a:schemeClr val="tx1"/>
                </a:solidFill>
                <a:latin typeface="Tahoma" pitchFamily="34" charset="0"/>
                <a:ea typeface="Tahoma" pitchFamily="34" charset="0"/>
                <a:cs typeface="Tahoma" pitchFamily="34" charset="0"/>
              </a:rPr>
              <a:t> </a:t>
            </a:r>
            <a:r>
              <a:rPr lang="id-ID" dirty="0">
                <a:solidFill>
                  <a:schemeClr val="tx1"/>
                </a:solidFill>
                <a:latin typeface="Tahoma" pitchFamily="34" charset="0"/>
                <a:ea typeface="Tahoma" pitchFamily="34" charset="0"/>
                <a:cs typeface="Tahoma" pitchFamily="34" charset="0"/>
              </a:rPr>
              <a:t/>
            </a:r>
            <a:br>
              <a:rPr lang="id-ID" dirty="0">
                <a:solidFill>
                  <a:schemeClr val="tx1"/>
                </a:solidFill>
                <a:latin typeface="Tahoma" pitchFamily="34" charset="0"/>
                <a:ea typeface="Tahoma" pitchFamily="34" charset="0"/>
                <a:cs typeface="Tahoma" pitchFamily="34" charset="0"/>
              </a:rPr>
            </a:br>
            <a:endParaRPr lang="id-ID" dirty="0">
              <a:latin typeface="Tahoma" pitchFamily="34" charset="0"/>
              <a:ea typeface="Tahoma" pitchFamily="34" charset="0"/>
              <a:cs typeface="Tahoma" pitchFamily="34" charset="0"/>
            </a:endParaRPr>
          </a:p>
          <a:p>
            <a:endParaRPr lang="en-US" dirty="0"/>
          </a:p>
        </p:txBody>
      </p:sp>
    </p:spTree>
    <p:extLst>
      <p:ext uri="{BB962C8B-B14F-4D97-AF65-F5344CB8AC3E}">
        <p14:creationId xmlns:p14="http://schemas.microsoft.com/office/powerpoint/2010/main" val="4015425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01824"/>
            <a:ext cx="7024744" cy="1143000"/>
          </a:xfrm>
        </p:spPr>
        <p:txBody>
          <a:bodyPr/>
          <a:lstStyle/>
          <a:p>
            <a:r>
              <a:rPr lang="en-US" b="1" dirty="0" err="1" smtClean="0"/>
              <a:t>Ilmu</a:t>
            </a:r>
            <a:r>
              <a:rPr lang="en-US" b="1" dirty="0" smtClean="0"/>
              <a:t> </a:t>
            </a:r>
            <a:r>
              <a:rPr lang="en-US" b="1" dirty="0" err="1" smtClean="0"/>
              <a:t>Pemerintahan</a:t>
            </a:r>
            <a:endParaRPr lang="en-US" b="1" dirty="0"/>
          </a:p>
        </p:txBody>
      </p:sp>
      <p:sp>
        <p:nvSpPr>
          <p:cNvPr id="3" name="Content Placeholder 2"/>
          <p:cNvSpPr>
            <a:spLocks noGrp="1"/>
          </p:cNvSpPr>
          <p:nvPr>
            <p:ph idx="1"/>
          </p:nvPr>
        </p:nvSpPr>
        <p:spPr/>
        <p:txBody>
          <a:bodyPr>
            <a:noAutofit/>
          </a:bodyPr>
          <a:lstStyle/>
          <a:p>
            <a:pPr marL="68580" indent="0" algn="just">
              <a:buNone/>
            </a:pPr>
            <a:r>
              <a:rPr lang="id-ID" dirty="0">
                <a:solidFill>
                  <a:schemeClr val="tx1"/>
                </a:solidFill>
                <a:latin typeface="Tahoma" pitchFamily="34" charset="0"/>
                <a:ea typeface="Tahoma" pitchFamily="34" charset="0"/>
                <a:cs typeface="Tahoma" pitchFamily="34" charset="0"/>
              </a:rPr>
              <a:t>Lahir menjelang pecahnya PD II, konsep Ilmu Pemerintahan terapan pertama kali dirintis oleh G. A. Van Poelje dengan nama </a:t>
            </a:r>
            <a:r>
              <a:rPr lang="id-ID" dirty="0" smtClean="0">
                <a:solidFill>
                  <a:schemeClr val="tx1"/>
                </a:solidFill>
                <a:latin typeface="Tahoma" pitchFamily="34" charset="0"/>
                <a:ea typeface="Tahoma" pitchFamily="34" charset="0"/>
                <a:cs typeface="Tahoma" pitchFamily="34" charset="0"/>
              </a:rPr>
              <a:t>“</a:t>
            </a:r>
            <a:r>
              <a:rPr lang="id-ID" i="1" dirty="0" smtClean="0">
                <a:solidFill>
                  <a:schemeClr val="tx1"/>
                </a:solidFill>
                <a:latin typeface="Tahoma" pitchFamily="34" charset="0"/>
                <a:ea typeface="Tahoma" pitchFamily="34" charset="0"/>
                <a:cs typeface="Tahoma" pitchFamily="34" charset="0"/>
              </a:rPr>
              <a:t>Bestuurskunde</a:t>
            </a:r>
            <a:r>
              <a:rPr lang="id-ID" dirty="0" smtClean="0">
                <a:solidFill>
                  <a:schemeClr val="tx1"/>
                </a:solidFill>
                <a:latin typeface="Tahoma" pitchFamily="34" charset="0"/>
                <a:ea typeface="Tahoma" pitchFamily="34" charset="0"/>
                <a:cs typeface="Tahoma" pitchFamily="34" charset="0"/>
              </a:rPr>
              <a:t>“</a:t>
            </a:r>
            <a:r>
              <a:rPr lang="en-US" dirty="0" smtClean="0">
                <a:solidFill>
                  <a:schemeClr val="tx1"/>
                </a:solidFill>
                <a:latin typeface="Tahoma" pitchFamily="34" charset="0"/>
                <a:ea typeface="Tahoma" pitchFamily="34" charset="0"/>
                <a:cs typeface="Tahoma" pitchFamily="34" charset="0"/>
              </a:rPr>
              <a:t>.</a:t>
            </a:r>
          </a:p>
          <a:p>
            <a:pPr marL="68580" indent="0">
              <a:buNone/>
            </a:pPr>
            <a:endParaRPr lang="en-US" dirty="0">
              <a:solidFill>
                <a:schemeClr val="tx1"/>
              </a:solidFill>
              <a:latin typeface="Tahoma" pitchFamily="34" charset="0"/>
              <a:ea typeface="Tahoma" pitchFamily="34" charset="0"/>
              <a:cs typeface="Tahoma" pitchFamily="34" charset="0"/>
            </a:endParaRPr>
          </a:p>
          <a:p>
            <a:pPr marL="68580" indent="0" algn="just">
              <a:buNone/>
            </a:pPr>
            <a:r>
              <a:rPr lang="en-US" dirty="0" err="1">
                <a:solidFill>
                  <a:schemeClr val="tx1"/>
                </a:solidFill>
                <a:latin typeface="Tahoma" pitchFamily="34" charset="0"/>
                <a:ea typeface="Tahoma" pitchFamily="34" charset="0"/>
                <a:cs typeface="Tahoma" pitchFamily="34" charset="0"/>
              </a:rPr>
              <a:t>Ilmu</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Pemerintahan</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mempelajari</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hubungan</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antara</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pemerintahan</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dengan</a:t>
            </a:r>
            <a:r>
              <a:rPr lang="en-US" dirty="0">
                <a:solidFill>
                  <a:schemeClr val="tx1"/>
                </a:solidFill>
                <a:latin typeface="Tahoma" pitchFamily="34" charset="0"/>
                <a:ea typeface="Tahoma" pitchFamily="34" charset="0"/>
                <a:cs typeface="Tahoma" pitchFamily="34" charset="0"/>
              </a:rPr>
              <a:t> yang </a:t>
            </a:r>
            <a:r>
              <a:rPr lang="en-US" dirty="0" err="1">
                <a:solidFill>
                  <a:schemeClr val="tx1"/>
                </a:solidFill>
                <a:latin typeface="Tahoma" pitchFamily="34" charset="0"/>
                <a:ea typeface="Tahoma" pitchFamily="34" charset="0"/>
                <a:cs typeface="Tahoma" pitchFamily="34" charset="0"/>
              </a:rPr>
              <a:t>diperintah</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memuat</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kegiatan</a:t>
            </a:r>
            <a:r>
              <a:rPr lang="en-US" dirty="0">
                <a:solidFill>
                  <a:schemeClr val="tx1"/>
                </a:solidFill>
                <a:latin typeface="Tahoma" pitchFamily="34" charset="0"/>
                <a:ea typeface="Tahoma" pitchFamily="34" charset="0"/>
                <a:cs typeface="Tahoma" pitchFamily="34" charset="0"/>
              </a:rPr>
              <a:t> yang </a:t>
            </a:r>
            <a:r>
              <a:rPr lang="en-US" dirty="0" err="1">
                <a:solidFill>
                  <a:schemeClr val="tx1"/>
                </a:solidFill>
                <a:latin typeface="Tahoma" pitchFamily="34" charset="0"/>
                <a:ea typeface="Tahoma" pitchFamily="34" charset="0"/>
                <a:cs typeface="Tahoma" pitchFamily="34" charset="0"/>
              </a:rPr>
              <a:t>disebut</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pemerintah</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sedang</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peristiwanya</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disebut</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peristiwa</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pemerintahan</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atau</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gejala</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pemerintahan</a:t>
            </a:r>
            <a:r>
              <a:rPr lang="en-US" dirty="0">
                <a:solidFill>
                  <a:schemeClr val="tx1"/>
                </a:solidFill>
                <a:latin typeface="Tahoma" pitchFamily="34" charset="0"/>
                <a:ea typeface="Tahoma" pitchFamily="34" charset="0"/>
                <a:cs typeface="Tahoma" pitchFamily="34" charset="0"/>
              </a:rPr>
              <a:t>. </a:t>
            </a:r>
          </a:p>
          <a:p>
            <a:pPr marL="68580" indent="0">
              <a:buNone/>
            </a:pPr>
            <a:endParaRPr lang="id-ID" dirty="0">
              <a:solidFill>
                <a:schemeClr val="tx1"/>
              </a:solidFill>
              <a:latin typeface="Tahoma" pitchFamily="34" charset="0"/>
              <a:ea typeface="Tahoma" pitchFamily="34" charset="0"/>
              <a:cs typeface="Tahoma" pitchFamily="34" charset="0"/>
            </a:endParaRPr>
          </a:p>
          <a:p>
            <a:pPr marL="68580" indent="0">
              <a:buNone/>
            </a:pPr>
            <a:endParaRPr lang="en-US" dirty="0">
              <a:solidFill>
                <a:schemeClr val="tx1"/>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7184567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01824"/>
            <a:ext cx="7024744" cy="1143000"/>
          </a:xfrm>
        </p:spPr>
        <p:txBody>
          <a:bodyPr/>
          <a:lstStyle/>
          <a:p>
            <a:pPr algn="ctr"/>
            <a:r>
              <a:rPr lang="en-US" b="1" dirty="0" err="1" smtClean="0"/>
              <a:t>Filsafat</a:t>
            </a:r>
            <a:r>
              <a:rPr lang="en-US" b="1" dirty="0" smtClean="0"/>
              <a:t> IP</a:t>
            </a:r>
            <a:endParaRPr lang="en-US" b="1"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988840"/>
            <a:ext cx="8101928" cy="4248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653924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4272" y="1142984"/>
            <a:ext cx="8229600" cy="5286412"/>
          </a:xfrm>
        </p:spPr>
        <p:txBody>
          <a:bodyPr>
            <a:normAutofit/>
          </a:bodyPr>
          <a:lstStyle/>
          <a:p>
            <a:pPr marL="441325" indent="-441325" algn="just">
              <a:buFont typeface="Wingdings" pitchFamily="2" charset="2"/>
              <a:buChar char="q"/>
            </a:pPr>
            <a:r>
              <a:rPr lang="en-US" dirty="0" smtClean="0">
                <a:latin typeface="Tahoma" pitchFamily="34" charset="0"/>
                <a:cs typeface="Tahoma" pitchFamily="34" charset="0"/>
              </a:rPr>
              <a:t>IP </a:t>
            </a:r>
            <a:r>
              <a:rPr lang="en-US" dirty="0" err="1" smtClean="0">
                <a:latin typeface="Tahoma" pitchFamily="34" charset="0"/>
                <a:ea typeface="Tahoma" pitchFamily="34" charset="0"/>
                <a:cs typeface="Tahoma" pitchFamily="34" charset="0"/>
              </a:rPr>
              <a:t>berupaya</a:t>
            </a:r>
            <a:r>
              <a:rPr lang="en-US" dirty="0" smtClean="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mengembangkan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metodologi</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sendiri</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sebagai</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ciri</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khasnya</a:t>
            </a:r>
            <a:r>
              <a:rPr lang="en-US" dirty="0">
                <a:latin typeface="Tahoma" pitchFamily="34" charset="0"/>
                <a:ea typeface="Tahoma" pitchFamily="34" charset="0"/>
                <a:cs typeface="Tahoma" pitchFamily="34" charset="0"/>
              </a:rPr>
              <a:t> di </a:t>
            </a:r>
            <a:r>
              <a:rPr lang="en-US" dirty="0" err="1">
                <a:latin typeface="Tahoma" pitchFamily="34" charset="0"/>
                <a:ea typeface="Tahoma" pitchFamily="34" charset="0"/>
                <a:cs typeface="Tahoma" pitchFamily="34" charset="0"/>
              </a:rPr>
              <a:t>dalam</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mengembangkan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pemerintahan</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sebagai</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suatu</a:t>
            </a:r>
            <a:r>
              <a:rPr lang="en-US" dirty="0">
                <a:latin typeface="Tahoma" pitchFamily="34" charset="0"/>
                <a:ea typeface="Tahoma" pitchFamily="34" charset="0"/>
                <a:cs typeface="Tahoma" pitchFamily="34" charset="0"/>
              </a:rPr>
              <a:t> </a:t>
            </a:r>
            <a:r>
              <a:rPr lang="en-US" dirty="0" err="1">
                <a:latin typeface="Tahoma" pitchFamily="34" charset="0"/>
                <a:ea typeface="Tahoma" pitchFamily="34" charset="0"/>
                <a:cs typeface="Tahoma" pitchFamily="34" charset="0"/>
              </a:rPr>
              <a:t>ilmu</a:t>
            </a:r>
            <a:r>
              <a:rPr lang="en-US" dirty="0">
                <a:latin typeface="Tahoma" pitchFamily="34" charset="0"/>
                <a:ea typeface="Tahoma" pitchFamily="34" charset="0"/>
                <a:cs typeface="Tahoma" pitchFamily="34" charset="0"/>
              </a:rPr>
              <a:t>. </a:t>
            </a:r>
            <a:endParaRPr lang="en-US" dirty="0" smtClean="0">
              <a:latin typeface="Tahoma" pitchFamily="34" charset="0"/>
              <a:ea typeface="Tahoma" pitchFamily="34" charset="0"/>
              <a:cs typeface="Tahoma" pitchFamily="34" charset="0"/>
            </a:endParaRPr>
          </a:p>
          <a:p>
            <a:pPr marL="441325" indent="-441325" algn="just">
              <a:buFont typeface="Wingdings" pitchFamily="2" charset="2"/>
              <a:buChar char="q"/>
            </a:pPr>
            <a:endParaRPr lang="en-US" dirty="0" smtClean="0">
              <a:latin typeface="Tahoma" pitchFamily="34" charset="0"/>
              <a:ea typeface="Tahoma" pitchFamily="34" charset="0"/>
              <a:cs typeface="Tahoma" pitchFamily="34" charset="0"/>
            </a:endParaRPr>
          </a:p>
          <a:p>
            <a:pPr marL="441325" indent="-441325" algn="just">
              <a:buFont typeface="Wingdings" pitchFamily="2" charset="2"/>
              <a:buChar char="q"/>
            </a:pPr>
            <a:r>
              <a:rPr lang="en-US" dirty="0" smtClean="0">
                <a:latin typeface="Tahoma" pitchFamily="34" charset="0"/>
                <a:ea typeface="Tahoma" pitchFamily="34" charset="0"/>
                <a:cs typeface="Tahoma" pitchFamily="34" charset="0"/>
              </a:rPr>
              <a:t>MIP </a:t>
            </a:r>
            <a:r>
              <a:rPr lang="en-US" dirty="0" err="1" smtClean="0">
                <a:latin typeface="Tahoma" pitchFamily="34" charset="0"/>
                <a:ea typeface="Tahoma" pitchFamily="34" charset="0"/>
                <a:cs typeface="Tahoma" pitchFamily="34" charset="0"/>
              </a:rPr>
              <a:t>sangat</a:t>
            </a:r>
            <a:r>
              <a:rPr lang="en-US" dirty="0" smtClean="0">
                <a:latin typeface="Tahoma" pitchFamily="34" charset="0"/>
                <a:ea typeface="Tahoma" pitchFamily="34" charset="0"/>
                <a:cs typeface="Tahoma" pitchFamily="34" charset="0"/>
              </a:rPr>
              <a:t> vital </a:t>
            </a:r>
            <a:r>
              <a:rPr lang="en-US" dirty="0" err="1" smtClean="0">
                <a:latin typeface="Tahoma" pitchFamily="34" charset="0"/>
                <a:ea typeface="Tahoma" pitchFamily="34" charset="0"/>
                <a:cs typeface="Tahoma" pitchFamily="34" charset="0"/>
              </a:rPr>
              <a:t>dalam</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pengembangan</a:t>
            </a:r>
            <a:r>
              <a:rPr lang="en-US" dirty="0" smtClean="0">
                <a:latin typeface="Tahoma" pitchFamily="34" charset="0"/>
                <a:ea typeface="Tahoma" pitchFamily="34" charset="0"/>
                <a:cs typeface="Tahoma" pitchFamily="34" charset="0"/>
              </a:rPr>
              <a:t> IP. Mata </a:t>
            </a:r>
            <a:r>
              <a:rPr lang="en-US" dirty="0" err="1" smtClean="0">
                <a:latin typeface="Tahoma" pitchFamily="34" charset="0"/>
                <a:ea typeface="Tahoma" pitchFamily="34" charset="0"/>
                <a:cs typeface="Tahoma" pitchFamily="34" charset="0"/>
              </a:rPr>
              <a:t>kuliah</a:t>
            </a:r>
            <a:r>
              <a:rPr lang="en-US" dirty="0" smtClean="0">
                <a:latin typeface="Tahoma" pitchFamily="34" charset="0"/>
                <a:ea typeface="Tahoma" pitchFamily="34" charset="0"/>
                <a:cs typeface="Tahoma" pitchFamily="34" charset="0"/>
              </a:rPr>
              <a:t> yang </a:t>
            </a:r>
            <a:r>
              <a:rPr lang="en-US" dirty="0" err="1" smtClean="0">
                <a:latin typeface="Tahoma" pitchFamily="34" charset="0"/>
                <a:ea typeface="Tahoma" pitchFamily="34" charset="0"/>
                <a:cs typeface="Tahoma" pitchFamily="34" charset="0"/>
              </a:rPr>
              <a:t>menggunakan</a:t>
            </a:r>
            <a:r>
              <a:rPr lang="en-US" dirty="0" smtClean="0">
                <a:latin typeface="Tahoma" pitchFamily="34" charset="0"/>
                <a:ea typeface="Tahoma" pitchFamily="34" charset="0"/>
                <a:cs typeface="Tahoma" pitchFamily="34" charset="0"/>
              </a:rPr>
              <a:t> MIP </a:t>
            </a:r>
            <a:r>
              <a:rPr lang="en-US" dirty="0" err="1" smtClean="0">
                <a:latin typeface="Tahoma" pitchFamily="34" charset="0"/>
                <a:ea typeface="Tahoma" pitchFamily="34" charset="0"/>
                <a:cs typeface="Tahoma" pitchFamily="34" charset="0"/>
              </a:rPr>
              <a:t>adalah</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Skripsi</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Tanpa</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metodologi</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penulisan</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skripsi</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tidak</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akan</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tepat</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sasaran</a:t>
            </a:r>
            <a:r>
              <a:rPr lang="en-US" dirty="0" smtClean="0">
                <a:latin typeface="Tahoma" pitchFamily="34" charset="0"/>
                <a:ea typeface="Tahoma" pitchFamily="34" charset="0"/>
                <a:cs typeface="Tahoma" pitchFamily="34" charset="0"/>
              </a:rPr>
              <a:t>.</a:t>
            </a:r>
            <a:endParaRPr lang="id-ID" dirty="0" smtClean="0">
              <a:latin typeface="Tahoma" pitchFamily="34" charset="0"/>
              <a:ea typeface="Tahoma" pitchFamily="34" charset="0"/>
              <a:cs typeface="Tahoma" pitchFamily="34" charset="0"/>
            </a:endParaRPr>
          </a:p>
          <a:p>
            <a:pPr marL="0" indent="531813" algn="just">
              <a:buNone/>
            </a:pPr>
            <a:endParaRPr lang="id-ID" dirty="0">
              <a:latin typeface="Tahoma" pitchFamily="34" charset="0"/>
              <a:ea typeface="Tahoma" pitchFamily="34" charset="0"/>
              <a:cs typeface="Tahoma" pitchFamily="34" charset="0"/>
            </a:endParaRPr>
          </a:p>
        </p:txBody>
      </p:sp>
    </p:spTree>
  </p:cSld>
  <p:clrMapOvr>
    <a:masterClrMapping/>
  </p:clrMapOvr>
  <p:transition>
    <p:cut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85720" y="1000084"/>
            <a:ext cx="8572560" cy="5572188"/>
          </a:xfrm>
        </p:spPr>
        <p:txBody>
          <a:bodyPr>
            <a:normAutofit/>
          </a:bodyPr>
          <a:lstStyle/>
          <a:p>
            <a:pPr indent="536575" algn="just">
              <a:buNone/>
            </a:pPr>
            <a:r>
              <a:rPr lang="en-US" dirty="0" smtClean="0">
                <a:solidFill>
                  <a:schemeClr val="tx1"/>
                </a:solidFill>
                <a:latin typeface="Tahoma" pitchFamily="34" charset="0"/>
                <a:ea typeface="Tahoma" pitchFamily="34" charset="0"/>
                <a:cs typeface="Tahoma" pitchFamily="34" charset="0"/>
              </a:rPr>
              <a:t>MIP </a:t>
            </a:r>
            <a:r>
              <a:rPr lang="en-US" dirty="0" err="1" smtClean="0">
                <a:solidFill>
                  <a:schemeClr val="tx1"/>
                </a:solidFill>
                <a:latin typeface="Tahoma" pitchFamily="34" charset="0"/>
                <a:ea typeface="Tahoma" pitchFamily="34" charset="0"/>
                <a:cs typeface="Tahoma" pitchFamily="34" charset="0"/>
              </a:rPr>
              <a:t>menjadi</a:t>
            </a:r>
            <a:r>
              <a:rPr lang="en-US" dirty="0" smtClean="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tolok</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ukur</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untuk</a:t>
            </a:r>
            <a:r>
              <a:rPr lang="en-US" dirty="0">
                <a:solidFill>
                  <a:schemeClr val="tx1"/>
                </a:solidFill>
                <a:latin typeface="Tahoma" pitchFamily="34" charset="0"/>
                <a:ea typeface="Tahoma" pitchFamily="34" charset="0"/>
                <a:cs typeface="Tahoma" pitchFamily="34" charset="0"/>
              </a:rPr>
              <a:t> </a:t>
            </a:r>
            <a:r>
              <a:rPr lang="en-US" dirty="0" err="1" smtClean="0">
                <a:solidFill>
                  <a:schemeClr val="tx1"/>
                </a:solidFill>
                <a:latin typeface="Tahoma" pitchFamily="34" charset="0"/>
                <a:ea typeface="Tahoma" pitchFamily="34" charset="0"/>
                <a:cs typeface="Tahoma" pitchFamily="34" charset="0"/>
              </a:rPr>
              <a:t>melihat</a:t>
            </a:r>
            <a:r>
              <a:rPr lang="en-US" dirty="0" smtClean="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sejauhmana</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kapabilitas</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seorang</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lulusan</a:t>
            </a:r>
            <a:r>
              <a:rPr lang="en-US" dirty="0">
                <a:solidFill>
                  <a:schemeClr val="tx1"/>
                </a:solidFill>
                <a:latin typeface="Tahoma" pitchFamily="34" charset="0"/>
                <a:ea typeface="Tahoma" pitchFamily="34" charset="0"/>
                <a:cs typeface="Tahoma" pitchFamily="34" charset="0"/>
              </a:rPr>
              <a:t> </a:t>
            </a:r>
            <a:r>
              <a:rPr lang="en-US" dirty="0" err="1" smtClean="0">
                <a:solidFill>
                  <a:schemeClr val="tx1"/>
                </a:solidFill>
                <a:latin typeface="Tahoma" pitchFamily="34" charset="0"/>
                <a:ea typeface="Tahoma" pitchFamily="34" charset="0"/>
                <a:cs typeface="Tahoma" pitchFamily="34" charset="0"/>
              </a:rPr>
              <a:t>Sarjana</a:t>
            </a:r>
            <a:r>
              <a:rPr lang="en-US" dirty="0" smtClean="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Ilmu</a:t>
            </a:r>
            <a:r>
              <a:rPr lang="en-US" dirty="0">
                <a:solidFill>
                  <a:schemeClr val="tx1"/>
                </a:solidFill>
                <a:latin typeface="Tahoma" pitchFamily="34" charset="0"/>
                <a:ea typeface="Tahoma" pitchFamily="34" charset="0"/>
                <a:cs typeface="Tahoma" pitchFamily="34" charset="0"/>
              </a:rPr>
              <a:t> </a:t>
            </a:r>
            <a:r>
              <a:rPr lang="en-US" dirty="0" err="1" smtClean="0">
                <a:solidFill>
                  <a:schemeClr val="tx1"/>
                </a:solidFill>
                <a:latin typeface="Tahoma" pitchFamily="34" charset="0"/>
                <a:ea typeface="Tahoma" pitchFamily="34" charset="0"/>
                <a:cs typeface="Tahoma" pitchFamily="34" charset="0"/>
              </a:rPr>
              <a:t>Pemerintahan</a:t>
            </a:r>
            <a:r>
              <a:rPr lang="en-US" dirty="0" smtClean="0">
                <a:solidFill>
                  <a:schemeClr val="tx1"/>
                </a:solidFill>
                <a:latin typeface="Tahoma" pitchFamily="34" charset="0"/>
                <a:ea typeface="Tahoma" pitchFamily="34" charset="0"/>
                <a:cs typeface="Tahoma" pitchFamily="34" charset="0"/>
              </a:rPr>
              <a:t>/</a:t>
            </a:r>
            <a:r>
              <a:rPr lang="en-US" dirty="0" err="1" smtClean="0">
                <a:solidFill>
                  <a:schemeClr val="tx1"/>
                </a:solidFill>
                <a:latin typeface="Tahoma" pitchFamily="34" charset="0"/>
                <a:ea typeface="Tahoma" pitchFamily="34" charset="0"/>
                <a:cs typeface="Tahoma" pitchFamily="34" charset="0"/>
              </a:rPr>
              <a:t>Politik</a:t>
            </a:r>
            <a:r>
              <a:rPr lang="en-US" dirty="0" smtClean="0">
                <a:solidFill>
                  <a:schemeClr val="tx1"/>
                </a:solidFill>
                <a:latin typeface="Tahoma" pitchFamily="34" charset="0"/>
                <a:ea typeface="Tahoma" pitchFamily="34" charset="0"/>
                <a:cs typeface="Tahoma" pitchFamily="34" charset="0"/>
              </a:rPr>
              <a:t> (S.IP) </a:t>
            </a:r>
          </a:p>
          <a:p>
            <a:pPr marL="0" indent="536575" algn="just">
              <a:buNone/>
            </a:pPr>
            <a:r>
              <a:rPr lang="en-US" dirty="0" err="1" smtClean="0">
                <a:solidFill>
                  <a:schemeClr val="tx1"/>
                </a:solidFill>
                <a:latin typeface="Tahoma" pitchFamily="34" charset="0"/>
                <a:ea typeface="Tahoma" pitchFamily="34" charset="0"/>
                <a:cs typeface="Tahoma" pitchFamily="34" charset="0"/>
              </a:rPr>
              <a:t>Seorang</a:t>
            </a:r>
            <a:r>
              <a:rPr lang="en-US" dirty="0" smtClean="0">
                <a:solidFill>
                  <a:schemeClr val="tx1"/>
                </a:solidFill>
                <a:latin typeface="Tahoma" pitchFamily="34" charset="0"/>
                <a:ea typeface="Tahoma" pitchFamily="34" charset="0"/>
                <a:cs typeface="Tahoma" pitchFamily="34" charset="0"/>
              </a:rPr>
              <a:t> S.IP </a:t>
            </a:r>
            <a:r>
              <a:rPr lang="en-US" dirty="0" err="1" smtClean="0">
                <a:solidFill>
                  <a:schemeClr val="tx1"/>
                </a:solidFill>
                <a:latin typeface="Tahoma" pitchFamily="34" charset="0"/>
                <a:ea typeface="Tahoma" pitchFamily="34" charset="0"/>
                <a:cs typeface="Tahoma" pitchFamily="34" charset="0"/>
              </a:rPr>
              <a:t>diharapkan</a:t>
            </a:r>
            <a:r>
              <a:rPr lang="en-US" dirty="0" smtClean="0">
                <a:solidFill>
                  <a:schemeClr val="tx1"/>
                </a:solidFill>
                <a:latin typeface="Tahoma" pitchFamily="34" charset="0"/>
                <a:ea typeface="Tahoma" pitchFamily="34" charset="0"/>
                <a:cs typeface="Tahoma" pitchFamily="34" charset="0"/>
              </a:rPr>
              <a:t> </a:t>
            </a:r>
            <a:r>
              <a:rPr lang="en-US" dirty="0" err="1" smtClean="0">
                <a:solidFill>
                  <a:schemeClr val="tx1"/>
                </a:solidFill>
                <a:latin typeface="Tahoma" pitchFamily="34" charset="0"/>
                <a:ea typeface="Tahoma" pitchFamily="34" charset="0"/>
                <a:cs typeface="Tahoma" pitchFamily="34" charset="0"/>
              </a:rPr>
              <a:t>dapat</a:t>
            </a:r>
            <a:r>
              <a:rPr lang="en-US" dirty="0" smtClean="0">
                <a:solidFill>
                  <a:schemeClr val="tx1"/>
                </a:solidFill>
                <a:latin typeface="Tahoma" pitchFamily="34" charset="0"/>
                <a:ea typeface="Tahoma" pitchFamily="34" charset="0"/>
                <a:cs typeface="Tahoma" pitchFamily="34" charset="0"/>
              </a:rPr>
              <a:t> </a:t>
            </a:r>
            <a:r>
              <a:rPr lang="en-US" dirty="0">
                <a:solidFill>
                  <a:schemeClr val="tx1"/>
                </a:solidFill>
                <a:latin typeface="Tahoma" pitchFamily="34" charset="0"/>
                <a:ea typeface="Tahoma" pitchFamily="34" charset="0"/>
                <a:cs typeface="Tahoma" pitchFamily="34" charset="0"/>
              </a:rPr>
              <a:t>:</a:t>
            </a:r>
            <a:endParaRPr lang="id-ID" dirty="0">
              <a:solidFill>
                <a:schemeClr val="tx1"/>
              </a:solidFill>
              <a:latin typeface="Tahoma" pitchFamily="34" charset="0"/>
              <a:ea typeface="Tahoma" pitchFamily="34" charset="0"/>
              <a:cs typeface="Tahoma" pitchFamily="34" charset="0"/>
            </a:endParaRPr>
          </a:p>
          <a:p>
            <a:pPr marL="857250" lvl="0" indent="-558800"/>
            <a:r>
              <a:rPr lang="en-US" dirty="0" err="1">
                <a:solidFill>
                  <a:schemeClr val="tx1"/>
                </a:solidFill>
                <a:latin typeface="Tahoma" pitchFamily="34" charset="0"/>
                <a:ea typeface="Tahoma" pitchFamily="34" charset="0"/>
                <a:cs typeface="Tahoma" pitchFamily="34" charset="0"/>
              </a:rPr>
              <a:t>Menguasai</a:t>
            </a:r>
            <a:r>
              <a:rPr lang="en-US" dirty="0">
                <a:solidFill>
                  <a:schemeClr val="tx1"/>
                </a:solidFill>
                <a:latin typeface="Tahoma" pitchFamily="34" charset="0"/>
                <a:ea typeface="Tahoma" pitchFamily="34" charset="0"/>
                <a:cs typeface="Tahoma" pitchFamily="34" charset="0"/>
              </a:rPr>
              <a:t> </a:t>
            </a:r>
            <a:r>
              <a:rPr lang="en-US" dirty="0" smtClean="0">
                <a:solidFill>
                  <a:schemeClr val="tx1"/>
                </a:solidFill>
                <a:latin typeface="Tahoma" pitchFamily="34" charset="0"/>
                <a:ea typeface="Tahoma" pitchFamily="34" charset="0"/>
                <a:cs typeface="Tahoma" pitchFamily="34" charset="0"/>
              </a:rPr>
              <a:t>IP;</a:t>
            </a:r>
            <a:endParaRPr lang="id-ID" dirty="0">
              <a:solidFill>
                <a:schemeClr val="tx1"/>
              </a:solidFill>
              <a:latin typeface="Tahoma" pitchFamily="34" charset="0"/>
              <a:ea typeface="Tahoma" pitchFamily="34" charset="0"/>
              <a:cs typeface="Tahoma" pitchFamily="34" charset="0"/>
            </a:endParaRPr>
          </a:p>
          <a:p>
            <a:pPr marL="857250" lvl="0" indent="-558800"/>
            <a:r>
              <a:rPr lang="en-US" dirty="0" err="1" smtClean="0">
                <a:solidFill>
                  <a:schemeClr val="tx1"/>
                </a:solidFill>
                <a:latin typeface="Tahoma" pitchFamily="34" charset="0"/>
                <a:ea typeface="Tahoma" pitchFamily="34" charset="0"/>
                <a:cs typeface="Tahoma" pitchFamily="34" charset="0"/>
              </a:rPr>
              <a:t>Memahami</a:t>
            </a:r>
            <a:r>
              <a:rPr lang="en-US" dirty="0" smtClean="0">
                <a:solidFill>
                  <a:schemeClr val="tx1"/>
                </a:solidFill>
                <a:latin typeface="Tahoma" pitchFamily="34" charset="0"/>
                <a:ea typeface="Tahoma" pitchFamily="34" charset="0"/>
                <a:cs typeface="Tahoma" pitchFamily="34" charset="0"/>
              </a:rPr>
              <a:t> MIP;</a:t>
            </a:r>
            <a:endParaRPr lang="id-ID" dirty="0">
              <a:solidFill>
                <a:schemeClr val="tx1"/>
              </a:solidFill>
              <a:latin typeface="Tahoma" pitchFamily="34" charset="0"/>
              <a:ea typeface="Tahoma" pitchFamily="34" charset="0"/>
              <a:cs typeface="Tahoma" pitchFamily="34" charset="0"/>
            </a:endParaRPr>
          </a:p>
          <a:p>
            <a:pPr marL="857250" lvl="0" indent="-558800"/>
            <a:r>
              <a:rPr lang="en-US" dirty="0" smtClean="0">
                <a:solidFill>
                  <a:schemeClr val="tx1"/>
                </a:solidFill>
                <a:latin typeface="Tahoma" pitchFamily="34" charset="0"/>
                <a:ea typeface="Tahoma" pitchFamily="34" charset="0"/>
                <a:cs typeface="Tahoma" pitchFamily="34" charset="0"/>
              </a:rPr>
              <a:t>Terbuka</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tanggap</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terhadap</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perubahan</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ilmu</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pengetahuan</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dan</a:t>
            </a:r>
            <a:r>
              <a:rPr lang="en-US" dirty="0">
                <a:solidFill>
                  <a:schemeClr val="tx1"/>
                </a:solidFill>
                <a:latin typeface="Tahoma" pitchFamily="34" charset="0"/>
                <a:ea typeface="Tahoma" pitchFamily="34" charset="0"/>
                <a:cs typeface="Tahoma" pitchFamily="34" charset="0"/>
              </a:rPr>
              <a:t> </a:t>
            </a:r>
            <a:r>
              <a:rPr lang="en-US" dirty="0" err="1" smtClean="0">
                <a:solidFill>
                  <a:schemeClr val="tx1"/>
                </a:solidFill>
                <a:latin typeface="Tahoma" pitchFamily="34" charset="0"/>
                <a:ea typeface="Tahoma" pitchFamily="34" charset="0"/>
                <a:cs typeface="Tahoma" pitchFamily="34" charset="0"/>
              </a:rPr>
              <a:t>teknologi</a:t>
            </a:r>
            <a:r>
              <a:rPr lang="en-US" dirty="0" smtClean="0">
                <a:solidFill>
                  <a:schemeClr val="tx1"/>
                </a:solidFill>
                <a:latin typeface="Tahoma" pitchFamily="34" charset="0"/>
                <a:ea typeface="Tahoma" pitchFamily="34" charset="0"/>
                <a:cs typeface="Tahoma" pitchFamily="34" charset="0"/>
              </a:rPr>
              <a:t> yang </a:t>
            </a:r>
            <a:r>
              <a:rPr lang="en-US" dirty="0" err="1" smtClean="0">
                <a:solidFill>
                  <a:schemeClr val="tx1"/>
                </a:solidFill>
                <a:latin typeface="Tahoma" pitchFamily="34" charset="0"/>
                <a:ea typeface="Tahoma" pitchFamily="34" charset="0"/>
                <a:cs typeface="Tahoma" pitchFamily="34" charset="0"/>
              </a:rPr>
              <a:t>menjadi</a:t>
            </a:r>
            <a:r>
              <a:rPr lang="en-US" dirty="0" smtClean="0">
                <a:solidFill>
                  <a:schemeClr val="tx1"/>
                </a:solidFill>
                <a:latin typeface="Tahoma" pitchFamily="34" charset="0"/>
                <a:ea typeface="Tahoma" pitchFamily="34" charset="0"/>
                <a:cs typeface="Tahoma" pitchFamily="34" charset="0"/>
              </a:rPr>
              <a:t> </a:t>
            </a:r>
            <a:r>
              <a:rPr lang="en-US" dirty="0" err="1" smtClean="0">
                <a:solidFill>
                  <a:schemeClr val="tx1"/>
                </a:solidFill>
                <a:latin typeface="Tahoma" pitchFamily="34" charset="0"/>
                <a:ea typeface="Tahoma" pitchFamily="34" charset="0"/>
                <a:cs typeface="Tahoma" pitchFamily="34" charset="0"/>
              </a:rPr>
              <a:t>ciri</a:t>
            </a:r>
            <a:r>
              <a:rPr lang="en-US" dirty="0" smtClean="0">
                <a:solidFill>
                  <a:schemeClr val="tx1"/>
                </a:solidFill>
                <a:latin typeface="Tahoma" pitchFamily="34" charset="0"/>
                <a:ea typeface="Tahoma" pitchFamily="34" charset="0"/>
                <a:cs typeface="Tahoma" pitchFamily="34" charset="0"/>
              </a:rPr>
              <a:t> </a:t>
            </a:r>
            <a:r>
              <a:rPr lang="en-US" dirty="0" err="1" smtClean="0">
                <a:solidFill>
                  <a:schemeClr val="tx1"/>
                </a:solidFill>
                <a:latin typeface="Tahoma" pitchFamily="34" charset="0"/>
                <a:ea typeface="Tahoma" pitchFamily="34" charset="0"/>
                <a:cs typeface="Tahoma" pitchFamily="34" charset="0"/>
              </a:rPr>
              <a:t>khas</a:t>
            </a:r>
            <a:r>
              <a:rPr lang="en-US" dirty="0" smtClean="0">
                <a:solidFill>
                  <a:schemeClr val="tx1"/>
                </a:solidFill>
                <a:latin typeface="Tahoma" pitchFamily="34" charset="0"/>
                <a:ea typeface="Tahoma" pitchFamily="34" charset="0"/>
                <a:cs typeface="Tahoma" pitchFamily="34" charset="0"/>
              </a:rPr>
              <a:t> IP </a:t>
            </a:r>
            <a:r>
              <a:rPr lang="en-US" dirty="0" err="1" smtClean="0">
                <a:solidFill>
                  <a:schemeClr val="tx1"/>
                </a:solidFill>
                <a:latin typeface="Tahoma" pitchFamily="34" charset="0"/>
                <a:ea typeface="Tahoma" pitchFamily="34" charset="0"/>
                <a:cs typeface="Tahoma" pitchFamily="34" charset="0"/>
              </a:rPr>
              <a:t>Unikom</a:t>
            </a:r>
            <a:r>
              <a:rPr lang="en-US" dirty="0" smtClean="0">
                <a:solidFill>
                  <a:schemeClr val="tx1"/>
                </a:solidFill>
                <a:latin typeface="Tahoma" pitchFamily="34" charset="0"/>
                <a:ea typeface="Tahoma" pitchFamily="34" charset="0"/>
                <a:cs typeface="Tahoma" pitchFamily="34" charset="0"/>
              </a:rPr>
              <a:t>;</a:t>
            </a:r>
            <a:endParaRPr lang="id-ID" dirty="0">
              <a:solidFill>
                <a:schemeClr val="tx1"/>
              </a:solidFill>
              <a:latin typeface="Tahoma" pitchFamily="34" charset="0"/>
              <a:ea typeface="Tahoma" pitchFamily="34" charset="0"/>
              <a:cs typeface="Tahoma" pitchFamily="34" charset="0"/>
            </a:endParaRPr>
          </a:p>
          <a:p>
            <a:pPr marL="857250" lvl="0" indent="-558800"/>
            <a:r>
              <a:rPr lang="en-US" dirty="0" err="1">
                <a:solidFill>
                  <a:schemeClr val="tx1"/>
                </a:solidFill>
                <a:latin typeface="Tahoma" pitchFamily="34" charset="0"/>
                <a:ea typeface="Tahoma" pitchFamily="34" charset="0"/>
                <a:cs typeface="Tahoma" pitchFamily="34" charset="0"/>
              </a:rPr>
              <a:t>Peka</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terhadap</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masalah-masalah</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pemerintahan</a:t>
            </a:r>
            <a:r>
              <a:rPr lang="en-US" dirty="0">
                <a:solidFill>
                  <a:schemeClr val="tx1"/>
                </a:solidFill>
                <a:latin typeface="Tahoma" pitchFamily="34" charset="0"/>
                <a:ea typeface="Tahoma" pitchFamily="34" charset="0"/>
                <a:cs typeface="Tahoma" pitchFamily="34" charset="0"/>
              </a:rPr>
              <a:t>;</a:t>
            </a:r>
            <a:endParaRPr lang="id-ID" dirty="0">
              <a:solidFill>
                <a:schemeClr val="tx1"/>
              </a:solidFill>
              <a:latin typeface="Tahoma" pitchFamily="34" charset="0"/>
              <a:ea typeface="Tahoma" pitchFamily="34" charset="0"/>
              <a:cs typeface="Tahoma" pitchFamily="34" charset="0"/>
            </a:endParaRPr>
          </a:p>
          <a:p>
            <a:pPr marL="857250" lvl="0" indent="-558800"/>
            <a:r>
              <a:rPr lang="en-US" dirty="0" err="1" smtClean="0">
                <a:solidFill>
                  <a:schemeClr val="tx1"/>
                </a:solidFill>
                <a:latin typeface="Tahoma" pitchFamily="34" charset="0"/>
                <a:ea typeface="Tahoma" pitchFamily="34" charset="0"/>
                <a:cs typeface="Tahoma" pitchFamily="34" charset="0"/>
              </a:rPr>
              <a:t>Merumuskan</a:t>
            </a:r>
            <a:r>
              <a:rPr lang="en-US" dirty="0" smtClean="0">
                <a:solidFill>
                  <a:schemeClr val="tx1"/>
                </a:solidFill>
                <a:latin typeface="Tahoma" pitchFamily="34" charset="0"/>
                <a:ea typeface="Tahoma" pitchFamily="34" charset="0"/>
                <a:cs typeface="Tahoma" pitchFamily="34" charset="0"/>
              </a:rPr>
              <a:t>, </a:t>
            </a:r>
            <a:r>
              <a:rPr lang="en-US" dirty="0" err="1" smtClean="0">
                <a:solidFill>
                  <a:schemeClr val="tx1"/>
                </a:solidFill>
                <a:latin typeface="Tahoma" pitchFamily="34" charset="0"/>
                <a:ea typeface="Tahoma" pitchFamily="34" charset="0"/>
                <a:cs typeface="Tahoma" pitchFamily="34" charset="0"/>
              </a:rPr>
              <a:t>meneliti</a:t>
            </a:r>
            <a:r>
              <a:rPr lang="en-US" dirty="0" smtClean="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dan</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menyelesaikan</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masalah-masalah</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pemerintahan</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dengan</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penalaran</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ilmiah</a:t>
            </a:r>
            <a:r>
              <a:rPr lang="en-US" dirty="0">
                <a:solidFill>
                  <a:schemeClr val="tx1"/>
                </a:solidFill>
                <a:latin typeface="Tahoma" pitchFamily="34" charset="0"/>
                <a:ea typeface="Tahoma" pitchFamily="34" charset="0"/>
                <a:cs typeface="Tahoma" pitchFamily="34" charset="0"/>
              </a:rPr>
              <a:t>;</a:t>
            </a:r>
            <a:endParaRPr lang="id-ID" dirty="0">
              <a:solidFill>
                <a:schemeClr val="tx1"/>
              </a:solidFill>
              <a:latin typeface="Tahoma" pitchFamily="34" charset="0"/>
              <a:ea typeface="Tahoma" pitchFamily="34" charset="0"/>
              <a:cs typeface="Tahoma" pitchFamily="34" charset="0"/>
            </a:endParaRPr>
          </a:p>
          <a:p>
            <a:pPr marL="857250" lvl="0" indent="-558800"/>
            <a:r>
              <a:rPr lang="en-US" dirty="0" err="1" smtClean="0">
                <a:solidFill>
                  <a:schemeClr val="tx1"/>
                </a:solidFill>
                <a:latin typeface="Tahoma" pitchFamily="34" charset="0"/>
                <a:ea typeface="Tahoma" pitchFamily="34" charset="0"/>
                <a:cs typeface="Tahoma" pitchFamily="34" charset="0"/>
              </a:rPr>
              <a:t>Mengikuti</a:t>
            </a:r>
            <a:r>
              <a:rPr lang="en-US" dirty="0" smtClean="0">
                <a:solidFill>
                  <a:schemeClr val="tx1"/>
                </a:solidFill>
                <a:latin typeface="Tahoma" pitchFamily="34" charset="0"/>
                <a:ea typeface="Tahoma" pitchFamily="34" charset="0"/>
                <a:cs typeface="Tahoma" pitchFamily="34" charset="0"/>
              </a:rPr>
              <a:t> </a:t>
            </a:r>
            <a:r>
              <a:rPr lang="en-US" dirty="0" err="1" smtClean="0">
                <a:solidFill>
                  <a:schemeClr val="tx1"/>
                </a:solidFill>
                <a:latin typeface="Tahoma" pitchFamily="34" charset="0"/>
                <a:ea typeface="Tahoma" pitchFamily="34" charset="0"/>
                <a:cs typeface="Tahoma" pitchFamily="34" charset="0"/>
              </a:rPr>
              <a:t>seleksi</a:t>
            </a:r>
            <a:r>
              <a:rPr lang="en-US" dirty="0" smtClean="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atau</a:t>
            </a:r>
            <a:r>
              <a:rPr lang="en-US" dirty="0">
                <a:solidFill>
                  <a:schemeClr val="tx1"/>
                </a:solidFill>
                <a:latin typeface="Tahoma" pitchFamily="34" charset="0"/>
                <a:ea typeface="Tahoma" pitchFamily="34" charset="0"/>
                <a:cs typeface="Tahoma" pitchFamily="34" charset="0"/>
              </a:rPr>
              <a:t> </a:t>
            </a:r>
            <a:r>
              <a:rPr lang="en-US" dirty="0" err="1">
                <a:solidFill>
                  <a:schemeClr val="tx1"/>
                </a:solidFill>
                <a:latin typeface="Tahoma" pitchFamily="34" charset="0"/>
                <a:ea typeface="Tahoma" pitchFamily="34" charset="0"/>
                <a:cs typeface="Tahoma" pitchFamily="34" charset="0"/>
              </a:rPr>
              <a:t>persiapan</a:t>
            </a:r>
            <a:r>
              <a:rPr lang="en-US" dirty="0">
                <a:solidFill>
                  <a:schemeClr val="tx1"/>
                </a:solidFill>
                <a:latin typeface="Tahoma" pitchFamily="34" charset="0"/>
                <a:ea typeface="Tahoma" pitchFamily="34" charset="0"/>
                <a:cs typeface="Tahoma" pitchFamily="34" charset="0"/>
              </a:rPr>
              <a:t> </a:t>
            </a:r>
            <a:r>
              <a:rPr lang="en-US" dirty="0" smtClean="0">
                <a:solidFill>
                  <a:schemeClr val="tx1"/>
                </a:solidFill>
                <a:latin typeface="Tahoma" pitchFamily="34" charset="0"/>
                <a:ea typeface="Tahoma" pitchFamily="34" charset="0"/>
                <a:cs typeface="Tahoma" pitchFamily="34" charset="0"/>
              </a:rPr>
              <a:t>S</a:t>
            </a:r>
            <a:r>
              <a:rPr lang="en-US" baseline="-25000" dirty="0" smtClean="0">
                <a:solidFill>
                  <a:schemeClr val="tx1"/>
                </a:solidFill>
                <a:latin typeface="Tahoma" pitchFamily="34" charset="0"/>
                <a:ea typeface="Tahoma" pitchFamily="34" charset="0"/>
                <a:cs typeface="Tahoma" pitchFamily="34" charset="0"/>
              </a:rPr>
              <a:t>2</a:t>
            </a:r>
            <a:r>
              <a:rPr lang="en-US" dirty="0" smtClean="0">
                <a:solidFill>
                  <a:schemeClr val="tx1"/>
                </a:solidFill>
                <a:latin typeface="Tahoma" pitchFamily="34" charset="0"/>
                <a:ea typeface="Tahoma" pitchFamily="34" charset="0"/>
                <a:cs typeface="Tahoma" pitchFamily="34" charset="0"/>
              </a:rPr>
              <a:t>.</a:t>
            </a:r>
            <a:endParaRPr lang="id-ID" dirty="0">
              <a:solidFill>
                <a:schemeClr val="tx1"/>
              </a:solidFill>
              <a:latin typeface="Tahoma" pitchFamily="34" charset="0"/>
              <a:ea typeface="Tahoma" pitchFamily="34" charset="0"/>
              <a:cs typeface="Tahoma" pitchFamily="34" charset="0"/>
            </a:endParaRPr>
          </a:p>
        </p:txBody>
      </p:sp>
    </p:spTree>
  </p:cSld>
  <p:clrMapOvr>
    <a:masterClrMapping/>
  </p:clrMapOvr>
  <p:transition>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699</TotalTime>
  <Words>789</Words>
  <Application>Microsoft Office PowerPoint</Application>
  <PresentationFormat>On-screen Show (4:3)</PresentationFormat>
  <Paragraphs>106</Paragraphs>
  <Slides>18</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Calibri</vt:lpstr>
      <vt:lpstr>Century Gothic</vt:lpstr>
      <vt:lpstr>Courier New</vt:lpstr>
      <vt:lpstr>Tahoma</vt:lpstr>
      <vt:lpstr>Wingdings</vt:lpstr>
      <vt:lpstr>Wingdings 2</vt:lpstr>
      <vt:lpstr>Austin</vt:lpstr>
      <vt:lpstr>RUANG LINGKUP  METODOLOGI ILMU PEMERINTAHAN  </vt:lpstr>
      <vt:lpstr>PENDAHULUAN</vt:lpstr>
      <vt:lpstr>Metodologi</vt:lpstr>
      <vt:lpstr>APA ITU ILMU ??</vt:lpstr>
      <vt:lpstr>Pemerintahan</vt:lpstr>
      <vt:lpstr>Ilmu Pemerintahan</vt:lpstr>
      <vt:lpstr>Filsafat IP</vt:lpstr>
      <vt:lpstr>PowerPoint Presentation</vt:lpstr>
      <vt:lpstr>PowerPoint Presentation</vt:lpstr>
      <vt:lpstr>PowerPoint Presentation</vt:lpstr>
      <vt:lpstr>Reinventing Government</vt:lpstr>
      <vt:lpstr>Good Governance</vt:lpstr>
      <vt:lpstr>Scientific Government</vt:lpstr>
      <vt:lpstr>E-Government</vt:lpstr>
      <vt:lpstr>PowerPoint Presentation</vt:lpstr>
      <vt:lpstr>PowerPoint Presentation</vt:lpstr>
      <vt:lpstr>CONTOH-CONTOH TEMA/TOPIK DALAM  KAJIAN ILMU PEMERINTAHAN  KHUSUSNYA DALAM PEMBUATAN skripsi</vt:lpstr>
      <vt:lpstr>SEKIAN  &amp;  TERIMA  KASIH</vt:lpstr>
    </vt:vector>
  </TitlesOfParts>
  <Company>Grizli777</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PENDAHULUAN</dc:title>
  <dc:creator>User</dc:creator>
  <cp:lastModifiedBy>Dewi_Vaio</cp:lastModifiedBy>
  <cp:revision>53</cp:revision>
  <dcterms:created xsi:type="dcterms:W3CDTF">2008-11-06T15:40:26Z</dcterms:created>
  <dcterms:modified xsi:type="dcterms:W3CDTF">2015-10-08T01:55:09Z</dcterms:modified>
</cp:coreProperties>
</file>