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58" r:id="rId5"/>
    <p:sldId id="271" r:id="rId6"/>
    <p:sldId id="259" r:id="rId7"/>
    <p:sldId id="260" r:id="rId8"/>
    <p:sldId id="272" r:id="rId9"/>
    <p:sldId id="273" r:id="rId10"/>
    <p:sldId id="262" r:id="rId11"/>
    <p:sldId id="263" r:id="rId12"/>
    <p:sldId id="265" r:id="rId13"/>
    <p:sldId id="267" r:id="rId14"/>
    <p:sldId id="266" r:id="rId15"/>
    <p:sldId id="268" r:id="rId16"/>
    <p:sldId id="269" r:id="rId17"/>
    <p:sldId id="270" r:id="rId18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  <a:srgbClr val="A50021"/>
    <a:srgbClr val="422C16"/>
    <a:srgbClr val="0C788E"/>
    <a:srgbClr val="006666"/>
    <a:srgbClr val="54381C"/>
    <a:srgbClr val="003300"/>
    <a:srgbClr val="812B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5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A4A84-7C44-47BB-A5DE-D540EF10568B}" type="datetimeFigureOut">
              <a:rPr lang="id-ID" smtClean="0"/>
              <a:pPr/>
              <a:t>10/05/2015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143A1-FE0F-42D3-8920-516EAD1D975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4FDC-1FD5-44C4-A236-2EE08DA3FC1E}" type="datetimeFigureOut">
              <a:rPr lang="id-ID" smtClean="0"/>
              <a:pPr/>
              <a:t>10/05/2015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D2B3-9DAF-451D-9FE2-8CE72126AC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A63BF-896E-4AA7-8F1F-AD2650E5297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7D2B3-9DAF-451D-9FE2-8CE72126AC9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77322-C06C-4EA6-8D5A-5CD637BE2C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2DF32-4292-45AE-9E7E-BE7112119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6A033-C0D7-4DC7-8511-3CF400AA640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8424-B850-4E3A-91A3-51A60051B60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42CC-360E-429D-B2BB-15C700159E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5546-5138-479B-8233-ED3E2A7040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2399A-9EB5-4A6D-A3D3-D979AD88FE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C76D-71AE-414E-A9CA-F8C2714808A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EBA48-5B2A-4BA0-A43E-81D8862D81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7A003-1626-4529-BA66-1C1E2B574C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8A4EB-DB6A-407C-B352-D12E5EEB0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09CEEE-0FC4-4A11-9654-D26E1241EC6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50825" y="4724400"/>
            <a:ext cx="4572000" cy="647700"/>
          </a:xfrm>
        </p:spPr>
        <p:txBody>
          <a:bodyPr/>
          <a:lstStyle/>
          <a:p>
            <a:pPr algn="l"/>
            <a:r>
              <a:rPr lang="id-ID" sz="3600" b="1" dirty="0" smtClean="0">
                <a:solidFill>
                  <a:schemeClr val="bg1"/>
                </a:solidFill>
              </a:rPr>
              <a:t>Interpolasi</a:t>
            </a:r>
            <a:endParaRPr lang="es-E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169"/>
          <p:cNvSpPr>
            <a:spLocks noChangeArrowheads="1"/>
          </p:cNvSpPr>
          <p:nvPr/>
        </p:nvSpPr>
        <p:spPr bwMode="auto">
          <a:xfrm>
            <a:off x="251520" y="5805264"/>
            <a:ext cx="59053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 smtClean="0">
                <a:solidFill>
                  <a:schemeClr val="bg1"/>
                </a:solidFill>
              </a:rPr>
              <a:t>Polinom Newton dan Interpolasi Newton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827584" y="1341438"/>
          <a:ext cx="1460500" cy="485775"/>
        </p:xfrm>
        <a:graphic>
          <a:graphicData uri="http://schemas.openxmlformats.org/presentationml/2006/ole">
            <p:oleObj spid="_x0000_s165890" name="Equation" r:id="rId4" imgW="685800" imgH="228600" progId="Equation.DSMT4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Polinom Newton dengan Selisih Terbagi</a:t>
            </a:r>
            <a:endParaRPr lang="id-ID" sz="3600" b="1" dirty="0"/>
          </a:p>
        </p:txBody>
      </p:sp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827584" y="1988840"/>
          <a:ext cx="3868737" cy="917575"/>
        </p:xfrm>
        <a:graphic>
          <a:graphicData uri="http://schemas.openxmlformats.org/presentationml/2006/ole">
            <p:oleObj spid="_x0000_s165891" name="Equation" r:id="rId5" imgW="1815840" imgH="431640" progId="Equation.DSMT4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871538" y="3068638"/>
          <a:ext cx="5057775" cy="971550"/>
        </p:xfrm>
        <a:graphic>
          <a:graphicData uri="http://schemas.openxmlformats.org/presentationml/2006/ole">
            <p:oleObj spid="_x0000_s165892" name="Equation" r:id="rId6" imgW="2374560" imgH="457200" progId="Equation.DSMT4">
              <p:embed/>
            </p:oleObj>
          </a:graphicData>
        </a:graphic>
      </p:graphicFrame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797272" y="4113634"/>
          <a:ext cx="6223000" cy="971550"/>
        </p:xfrm>
        <a:graphic>
          <a:graphicData uri="http://schemas.openxmlformats.org/presentationml/2006/ole">
            <p:oleObj spid="_x0000_s165893" name="Equation" r:id="rId7" imgW="2920680" imgH="457200" progId="Equation.DSMT4">
              <p:embed/>
            </p:oleObj>
          </a:graphicData>
        </a:graphic>
      </p:graphicFrame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847601" y="5373688"/>
          <a:ext cx="8116887" cy="971550"/>
        </p:xfrm>
        <a:graphic>
          <a:graphicData uri="http://schemas.openxmlformats.org/presentationml/2006/ole">
            <p:oleObj spid="_x0000_s165894" name="Equation" r:id="rId8" imgW="380988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Selisih Terbagi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id-ID" dirty="0" smtClean="0"/>
              <a:t>Dengan menggunakan tabel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2420888"/>
          <a:ext cx="7416822" cy="2286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89020"/>
                <a:gridCol w="652028"/>
                <a:gridCol w="1304057"/>
                <a:gridCol w="1304057"/>
                <a:gridCol w="1630071"/>
                <a:gridCol w="2037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i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y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=f(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i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ST1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ST3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1" dirty="0" smtClean="0"/>
                        <a:t>3</a:t>
                      </a:r>
                      <a:r>
                        <a:rPr lang="id-ID" sz="2400" i="1" dirty="0" smtClean="0"/>
                        <a:t>,x</a:t>
                      </a:r>
                      <a:r>
                        <a:rPr lang="id-ID" sz="1400" i="0" dirty="0" smtClean="0"/>
                        <a:t>2,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1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0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2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2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[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,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40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i="1" dirty="0" smtClean="0"/>
                        <a:t>x</a:t>
                      </a:r>
                      <a:r>
                        <a:rPr lang="id-ID" sz="1400" i="0" dirty="0" smtClean="0"/>
                        <a:t>3</a:t>
                      </a:r>
                      <a:endParaRPr lang="id-ID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f(</a:t>
                      </a:r>
                      <a:r>
                        <a:rPr lang="id-ID" sz="2400" i="1" dirty="0" smtClean="0"/>
                        <a:t>x</a:t>
                      </a:r>
                      <a:r>
                        <a:rPr lang="id-ID" sz="1400" dirty="0" smtClean="0"/>
                        <a:t>3</a:t>
                      </a:r>
                      <a:r>
                        <a:rPr lang="id-ID" sz="2400" dirty="0" smtClean="0"/>
                        <a:t>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4869160"/>
            <a:ext cx="8229600" cy="7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Selisih Terbagi</a:t>
            </a: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Berikut ini adalah 2 nilai dari fungsi eksponen </a:t>
            </a:r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 interpolasi Newton                     untuk menghitung nilai x = </a:t>
            </a:r>
            <a:r>
              <a:rPr lang="id-ID" dirty="0" smtClean="0"/>
              <a:t>2.2 menggunakan 2 titik, 3 titik dan 4 titik</a:t>
            </a:r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852936"/>
          <a:ext cx="6096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y=f(x)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0.04979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0.01832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0.00673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0.00248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31840" y="2083079"/>
          <a:ext cx="1080120" cy="486054"/>
        </p:xfrm>
        <a:graphic>
          <a:graphicData uri="http://schemas.openxmlformats.org/presentationml/2006/ole">
            <p:oleObj spid="_x0000_s166914" name="Equation" r:id="rId4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Diberikan nilai dari konsentrasi larutan oksigen jenuh dalam air dalam bentuk tabel berikut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Gunakan polinom Lagrange dan Newton untuk menghitung nilai konsentrasi oksigen saat suhu 22.4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3356992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lang="id-ID" dirty="0" smtClean="0"/>
              <a:t>Kelebihan 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id-ID" dirty="0" smtClean="0"/>
              <a:t>Polinom Newton menambahkan satu suku tunggal dengan polinom derajat lebih rendah </a:t>
            </a:r>
            <a:r>
              <a:rPr lang="id-ID" dirty="0" smtClean="0">
                <a:sym typeface="Wingdings" pitchFamily="2" charset="2"/>
              </a:rPr>
              <a:t> memudahkan perhitungan polinom dengan derajat lebih tinggi</a:t>
            </a:r>
          </a:p>
          <a:p>
            <a:r>
              <a:rPr lang="id-ID" dirty="0" smtClean="0">
                <a:sym typeface="Wingdings" pitchFamily="2" charset="2"/>
              </a:rPr>
              <a:t>Penambahan polinom dapat digunakan untuk menentukan apakah penambahan suku polinom akan memperbaiki nilai interpolasi atau tidak</a:t>
            </a:r>
          </a:p>
          <a:p>
            <a:r>
              <a:rPr lang="id-ID" dirty="0" smtClean="0">
                <a:sym typeface="Wingdings" pitchFamily="2" charset="2"/>
              </a:rPr>
              <a:t>Tabel Selisih Terbagi dapat digunakan berulang-ulang untuk nilai x yang berbeda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44624"/>
            <a:ext cx="9154344" cy="1143000"/>
          </a:xfrm>
        </p:spPr>
        <p:txBody>
          <a:bodyPr/>
          <a:lstStyle/>
          <a:p>
            <a:r>
              <a:rPr lang="id-ID" sz="3800" b="1" dirty="0" smtClean="0"/>
              <a:t>Polinom Interpolasi &amp; Galat Interpolasi</a:t>
            </a:r>
            <a:endParaRPr lang="id-ID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1872207"/>
          </a:xfrm>
        </p:spPr>
        <p:txBody>
          <a:bodyPr/>
          <a:lstStyle/>
          <a:p>
            <a:r>
              <a:rPr lang="id-ID" dirty="0" smtClean="0"/>
              <a:t>Polinom interpolasi unik asalkan nilai fungsi dari setiap data tidak ada yang sama</a:t>
            </a:r>
          </a:p>
          <a:p>
            <a:r>
              <a:rPr lang="id-ID" dirty="0" smtClean="0"/>
              <a:t>p</a:t>
            </a:r>
            <a:r>
              <a:rPr lang="id-ID" sz="1800" dirty="0" smtClean="0"/>
              <a:t>n</a:t>
            </a:r>
            <a:r>
              <a:rPr lang="id-ID" dirty="0" smtClean="0"/>
              <a:t>(x) adalah hampiran fungsi untuk fungsi asli f(x) maka untuk titik-titik tertentu berlaku </a:t>
            </a:r>
          </a:p>
          <a:p>
            <a:endParaRPr lang="id-ID" dirty="0" smtClean="0"/>
          </a:p>
          <a:p>
            <a:r>
              <a:rPr lang="id-ID" dirty="0" smtClean="0"/>
              <a:t>Untuk x lainnya                    sehingga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49488" y="3645024"/>
          <a:ext cx="4572000" cy="584200"/>
        </p:xfrm>
        <a:graphic>
          <a:graphicData uri="http://schemas.openxmlformats.org/presentationml/2006/ole">
            <p:oleObj spid="_x0000_s167939" name="Equation" r:id="rId4" imgW="1790640" imgH="228600" progId="Equation.DSMT4">
              <p:embed/>
            </p:oleObj>
          </a:graphicData>
        </a:graphic>
      </p:graphicFrame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2483768" y="4168110"/>
          <a:ext cx="2944539" cy="557034"/>
        </p:xfrm>
        <a:graphic>
          <a:graphicData uri="http://schemas.openxmlformats.org/presentationml/2006/ole">
            <p:oleObj spid="_x0000_s167941" name="Equation" r:id="rId5" imgW="1206360" imgH="228600" progId="Equation.DSMT4">
              <p:embed/>
            </p:oleObj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3779912" y="4797152"/>
          <a:ext cx="2366963" cy="582612"/>
        </p:xfrm>
        <a:graphic>
          <a:graphicData uri="http://schemas.openxmlformats.org/presentationml/2006/ole">
            <p:oleObj spid="_x0000_s167943" name="Equation" r:id="rId6" imgW="927000" imgH="228600" progId="Equation.DSMT4">
              <p:embed/>
            </p:oleObj>
          </a:graphicData>
        </a:graphic>
      </p:graphicFrame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2458442" y="5301208"/>
          <a:ext cx="3841750" cy="557213"/>
        </p:xfrm>
        <a:graphic>
          <a:graphicData uri="http://schemas.openxmlformats.org/presentationml/2006/ole">
            <p:oleObj spid="_x0000_s167945" name="Equation" r:id="rId7" imgW="1574640" imgH="228600" progId="Equation.DSMT4">
              <p:embed/>
            </p:oleObj>
          </a:graphicData>
        </a:graphic>
      </p:graphicFrame>
      <p:graphicFrame>
        <p:nvGraphicFramePr>
          <p:cNvPr id="167947" name="Object 11"/>
          <p:cNvGraphicFramePr>
            <a:graphicFrameLocks noChangeAspect="1"/>
          </p:cNvGraphicFramePr>
          <p:nvPr/>
        </p:nvGraphicFramePr>
        <p:xfrm>
          <a:off x="683568" y="5805488"/>
          <a:ext cx="5453063" cy="557212"/>
        </p:xfrm>
        <a:graphic>
          <a:graphicData uri="http://schemas.openxmlformats.org/presentationml/2006/ole">
            <p:oleObj spid="_x0000_s167947" name="Equation" r:id="rId8" imgW="2234880" imgH="228600" progId="Equation.DSMT4">
              <p:embed/>
            </p:oleObj>
          </a:graphicData>
        </a:graphic>
      </p:graphicFrame>
      <p:graphicFrame>
        <p:nvGraphicFramePr>
          <p:cNvPr id="167948" name="Object 12"/>
          <p:cNvGraphicFramePr>
            <a:graphicFrameLocks noChangeAspect="1"/>
          </p:cNvGraphicFramePr>
          <p:nvPr/>
        </p:nvGraphicFramePr>
        <p:xfrm>
          <a:off x="6486277" y="5586685"/>
          <a:ext cx="2262187" cy="1082675"/>
        </p:xfrm>
        <a:graphic>
          <a:graphicData uri="http://schemas.openxmlformats.org/presentationml/2006/ole">
            <p:oleObj spid="_x0000_s167948" name="Equation" r:id="rId9" imgW="9270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Taksiran Galat Interpolasi Newton</a:t>
            </a:r>
            <a:endParaRPr lang="id-ID" b="1" dirty="0"/>
          </a:p>
        </p:txBody>
      </p:sp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1043608" y="2996952"/>
          <a:ext cx="2262188" cy="1082675"/>
        </p:xfrm>
        <a:graphic>
          <a:graphicData uri="http://schemas.openxmlformats.org/presentationml/2006/ole">
            <p:oleObj spid="_x0000_s168962" name="Equation" r:id="rId4" imgW="927000" imgH="444240" progId="Equation.DSMT4">
              <p:embed/>
            </p:oleObj>
          </a:graphicData>
        </a:graphic>
      </p:graphicFrame>
      <p:graphicFrame>
        <p:nvGraphicFramePr>
          <p:cNvPr id="168963" name="Object 3"/>
          <p:cNvGraphicFramePr>
            <a:graphicFrameLocks noChangeAspect="1"/>
          </p:cNvGraphicFramePr>
          <p:nvPr/>
        </p:nvGraphicFramePr>
        <p:xfrm>
          <a:off x="3275856" y="3284984"/>
          <a:ext cx="3841750" cy="555625"/>
        </p:xfrm>
        <a:graphic>
          <a:graphicData uri="http://schemas.openxmlformats.org/presentationml/2006/ole">
            <p:oleObj spid="_x0000_s168963" name="Equation" r:id="rId5" imgW="1574640" imgH="228600" progId="Equation.DSMT4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611560" y="4293096"/>
          <a:ext cx="8272463" cy="557212"/>
        </p:xfrm>
        <a:graphic>
          <a:graphicData uri="http://schemas.openxmlformats.org/presentationml/2006/ole">
            <p:oleObj spid="_x0000_s168964" name="Equation" r:id="rId6" imgW="3390840" imgH="228600" progId="Equation.DSMT4">
              <p:embed/>
            </p:oleObj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229600" cy="936104"/>
          </a:xfrm>
        </p:spPr>
        <p:txBody>
          <a:bodyPr/>
          <a:lstStyle/>
          <a:p>
            <a:r>
              <a:rPr lang="id-ID" dirty="0" smtClean="0"/>
              <a:t>Dalam Interpolasi Newton R(x) dihampiri dengan: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8" y="515719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Hitung taksiran galat dari soal konsentrasi larutan untuk polinom newton berderajat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Galat interpolasi minimum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id-ID" dirty="0" smtClean="0"/>
              <a:t>Terjadi untuk x yang berada dipertengahan selang data yang diamati</a:t>
            </a:r>
          </a:p>
          <a:p>
            <a:r>
              <a:rPr lang="id-ID" dirty="0" smtClean="0"/>
              <a:t>Contoh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068960"/>
          <a:ext cx="7560840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/>
                <a:gridCol w="720080"/>
                <a:gridCol w="720080"/>
                <a:gridCol w="576064"/>
                <a:gridCol w="720080"/>
                <a:gridCol w="720080"/>
                <a:gridCol w="720080"/>
              </a:tblGrid>
              <a:tr h="144016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Suhu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30</a:t>
                      </a:r>
                      <a:endParaRPr lang="id-ID" sz="20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Konsentrasi</a:t>
                      </a:r>
                      <a:r>
                        <a:rPr lang="id-ID" sz="2400" baseline="0" dirty="0" smtClean="0"/>
                        <a:t> oksigen untuk klorida = 10mg/L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11.6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10.3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9.1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8.2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7.4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6.8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4365104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Untuk menghitung konsentrasi oksigen saat suhu 22.4 maka galat interpolasi akan minimum jika pada polinom orde 3 pada interval [15,30]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Kekurangan Polinom Lagrange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Interpolasi untuk nilai </a:t>
            </a:r>
            <a:r>
              <a:rPr lang="id-ID" i="1" dirty="0" smtClean="0"/>
              <a:t>x</a:t>
            </a:r>
            <a:r>
              <a:rPr lang="id-ID" dirty="0" smtClean="0"/>
              <a:t> yang lain memerlukan jumlah komputasi yang sama </a:t>
            </a:r>
          </a:p>
          <a:p>
            <a:r>
              <a:rPr lang="id-ID" dirty="0" smtClean="0"/>
              <a:t>Jika jumlah titik ditambah atau dikurangi, hasil komputasi sebelumnya tidak dapat digunakan </a:t>
            </a:r>
          </a:p>
          <a:p>
            <a:r>
              <a:rPr lang="id-ID" dirty="0" smtClean="0"/>
              <a:t>(Tidak ada hubungan antara        dengan               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      )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84168" y="4365104"/>
          <a:ext cx="720080" cy="432048"/>
        </p:xfrm>
        <a:graphic>
          <a:graphicData uri="http://schemas.openxmlformats.org/presentationml/2006/ole">
            <p:oleObj spid="_x0000_s144388" name="Equation" r:id="rId4" imgW="469800" imgH="228600" progId="Equation.DSMT4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1043608" y="4941416"/>
          <a:ext cx="603250" cy="431800"/>
        </p:xfrm>
        <a:graphic>
          <a:graphicData uri="http://schemas.openxmlformats.org/presentationml/2006/ole">
            <p:oleObj spid="_x0000_s144389" name="Equation" r:id="rId5" imgW="3934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43608" y="3573016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971600" y="2564904"/>
            <a:ext cx="7920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051720" y="4581128"/>
            <a:ext cx="46085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2051720" y="3573016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2051720" y="263691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2483768" y="2132856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75853"/>
            <a:ext cx="8640960" cy="5361459"/>
          </a:xfrm>
        </p:spPr>
        <p:txBody>
          <a:bodyPr/>
          <a:lstStyle/>
          <a:p>
            <a:r>
              <a:rPr lang="id-ID" sz="2400" dirty="0" smtClean="0"/>
              <a:t>Polinom yang terbentuk sebelumnya digunakan untuk membuat polinom berderajat makin tinggi</a:t>
            </a:r>
          </a:p>
          <a:p>
            <a:r>
              <a:rPr lang="id-ID" sz="2400" dirty="0" smtClean="0"/>
              <a:t>Secara umum polinom Newton dinyatakan dengan: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1014413" y="5949950"/>
          <a:ext cx="7259637" cy="566738"/>
        </p:xfrm>
        <a:graphic>
          <a:graphicData uri="http://schemas.openxmlformats.org/presentationml/2006/ole">
            <p:oleObj spid="_x0000_s164867" name="Equation" r:id="rId4" imgW="2920680" imgH="228600" progId="Equation.DSMT4">
              <p:embed/>
            </p:oleObj>
          </a:graphicData>
        </a:graphic>
      </p:graphicFrame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2483768" y="2060848"/>
          <a:ext cx="1459457" cy="504056"/>
        </p:xfrm>
        <a:graphic>
          <a:graphicData uri="http://schemas.openxmlformats.org/presentationml/2006/ole">
            <p:oleObj spid="_x0000_s164868" name="Equation" r:id="rId5" imgW="660240" imgH="228600" progId="Equation.DSMT4">
              <p:embed/>
            </p:oleObj>
          </a:graphicData>
        </a:graphic>
      </p:graphicFrame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899592" y="5463505"/>
          <a:ext cx="5302250" cy="485775"/>
        </p:xfrm>
        <a:graphic>
          <a:graphicData uri="http://schemas.openxmlformats.org/presentationml/2006/ole">
            <p:oleObj spid="_x0000_s164870" name="Equation" r:id="rId6" imgW="2489040" imgH="228600" progId="Equation.DSMT4">
              <p:embed/>
            </p:oleObj>
          </a:graphicData>
        </a:graphic>
      </p:graphicFrame>
      <p:graphicFrame>
        <p:nvGraphicFramePr>
          <p:cNvPr id="164871" name="Object 7"/>
          <p:cNvGraphicFramePr>
            <a:graphicFrameLocks noChangeAspect="1"/>
          </p:cNvGraphicFramePr>
          <p:nvPr/>
        </p:nvGraphicFramePr>
        <p:xfrm>
          <a:off x="971600" y="4545682"/>
          <a:ext cx="5976664" cy="1043558"/>
        </p:xfrm>
        <a:graphic>
          <a:graphicData uri="http://schemas.openxmlformats.org/presentationml/2006/ole">
            <p:oleObj spid="_x0000_s164871" name="Equation" r:id="rId7" imgW="2654280" imgH="457200" progId="Equation.DSMT4">
              <p:embed/>
            </p:oleObj>
          </a:graphicData>
        </a:graphic>
      </p:graphicFrame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971600" y="3551829"/>
          <a:ext cx="5832648" cy="525243"/>
        </p:xfrm>
        <a:graphic>
          <a:graphicData uri="http://schemas.openxmlformats.org/presentationml/2006/ole">
            <p:oleObj spid="_x0000_s164872" name="Equation" r:id="rId8" imgW="2539800" imgH="228600" progId="Equation.DSMT4">
              <p:embed/>
            </p:oleObj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/>
        </p:nvGraphicFramePr>
        <p:xfrm>
          <a:off x="971600" y="4054297"/>
          <a:ext cx="4680520" cy="526831"/>
        </p:xfrm>
        <a:graphic>
          <a:graphicData uri="http://schemas.openxmlformats.org/presentationml/2006/ole">
            <p:oleObj spid="_x0000_s164873" name="Equation" r:id="rId9" imgW="2031840" imgH="228600" progId="Equation.DSMT4">
              <p:embed/>
            </p:oleObj>
          </a:graphicData>
        </a:graphic>
      </p:graphicFrame>
      <p:graphicFrame>
        <p:nvGraphicFramePr>
          <p:cNvPr id="164875" name="Object 11"/>
          <p:cNvGraphicFramePr>
            <a:graphicFrameLocks noChangeAspect="1"/>
          </p:cNvGraphicFramePr>
          <p:nvPr/>
        </p:nvGraphicFramePr>
        <p:xfrm>
          <a:off x="971601" y="2551398"/>
          <a:ext cx="3096343" cy="517562"/>
        </p:xfrm>
        <a:graphic>
          <a:graphicData uri="http://schemas.openxmlformats.org/presentationml/2006/ole">
            <p:oleObj spid="_x0000_s164875" name="Equation" r:id="rId10" imgW="1371600" imgH="228600" progId="Equation.DSMT4">
              <p:embed/>
            </p:oleObj>
          </a:graphicData>
        </a:graphic>
      </p:graphicFrame>
      <p:graphicFrame>
        <p:nvGraphicFramePr>
          <p:cNvPr id="164876" name="Object 12"/>
          <p:cNvGraphicFramePr>
            <a:graphicFrameLocks noChangeAspect="1"/>
          </p:cNvGraphicFramePr>
          <p:nvPr/>
        </p:nvGraphicFramePr>
        <p:xfrm>
          <a:off x="971600" y="3069778"/>
          <a:ext cx="3571875" cy="503238"/>
        </p:xfrm>
        <a:graphic>
          <a:graphicData uri="http://schemas.openxmlformats.org/presentationml/2006/ole">
            <p:oleObj spid="_x0000_s164876" name="Equation" r:id="rId11" imgW="1574640" imgH="228600" progId="Equation.DSMT4">
              <p:embed/>
            </p:oleObj>
          </a:graphicData>
        </a:graphic>
      </p:graphicFrame>
      <p:sp>
        <p:nvSpPr>
          <p:cNvPr id="15" name="Curved Left Arrow 14"/>
          <p:cNvSpPr/>
          <p:nvPr/>
        </p:nvSpPr>
        <p:spPr>
          <a:xfrm>
            <a:off x="4067944" y="2132856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9" grpId="0" animBg="1"/>
      <p:bldP spid="18" grpId="0" animBg="1"/>
      <p:bldP spid="17" grpId="0" animBg="1"/>
      <p:bldP spid="12" grpId="0" animBg="1"/>
      <p:bldP spid="3" grpId="0" uiExpand="1" build="p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99992" y="4005064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2195736" y="314096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75853"/>
            <a:ext cx="8640960" cy="4785395"/>
          </a:xfrm>
        </p:spPr>
        <p:txBody>
          <a:bodyPr/>
          <a:lstStyle/>
          <a:p>
            <a:r>
              <a:rPr lang="id-ID" sz="2400" dirty="0" smtClean="0"/>
              <a:t>Misalkan untuk polinom berderajat 1</a:t>
            </a:r>
            <a:endParaRPr lang="id-ID" sz="2400" dirty="0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580112" y="1503065"/>
          <a:ext cx="2921000" cy="485775"/>
        </p:xfrm>
        <a:graphic>
          <a:graphicData uri="http://schemas.openxmlformats.org/presentationml/2006/ole">
            <p:oleObj spid="_x0000_s145412" name="Equation" r:id="rId4" imgW="1371600" imgH="22860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4860032" y="1556792"/>
            <a:ext cx="576064" cy="432048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827584" y="1333532"/>
          <a:ext cx="1512167" cy="871332"/>
        </p:xfrm>
        <a:graphic>
          <a:graphicData uri="http://schemas.openxmlformats.org/presentationml/2006/ole">
            <p:oleObj spid="_x0000_s145417" name="Equation" r:id="rId5" imgW="749160" imgH="431640" progId="Equation.DSMT4">
              <p:embed/>
            </p:oleObj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2411760" y="1340768"/>
          <a:ext cx="2376264" cy="910426"/>
        </p:xfrm>
        <a:graphic>
          <a:graphicData uri="http://schemas.openxmlformats.org/presentationml/2006/ole">
            <p:oleObj spid="_x0000_s145418" name="Equation" r:id="rId6" imgW="990360" imgH="431640" progId="Equation.DSMT4">
              <p:embed/>
            </p:oleObj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577279" y="2132856"/>
          <a:ext cx="3922713" cy="919163"/>
        </p:xfrm>
        <a:graphic>
          <a:graphicData uri="http://schemas.openxmlformats.org/presentationml/2006/ole">
            <p:oleObj spid="_x0000_s145419" name="Equation" r:id="rId7" imgW="1841400" imgH="431640" progId="Equation.DSMT4">
              <p:embed/>
            </p:oleObj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467544" y="3140968"/>
          <a:ext cx="5760640" cy="941143"/>
        </p:xfrm>
        <a:graphic>
          <a:graphicData uri="http://schemas.openxmlformats.org/presentationml/2006/ole">
            <p:oleObj spid="_x0000_s145420" name="Equation" r:id="rId8" imgW="2641320" imgH="43164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4427984" y="3068960"/>
            <a:ext cx="864096" cy="504056"/>
          </a:xfrm>
          <a:prstGeom prst="rect">
            <a:avLst/>
          </a:prstGeom>
          <a:solidFill>
            <a:srgbClr val="A5002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22" name="Object 14"/>
          <p:cNvGraphicFramePr>
            <a:graphicFrameLocks noChangeAspect="1"/>
          </p:cNvGraphicFramePr>
          <p:nvPr/>
        </p:nvGraphicFramePr>
        <p:xfrm>
          <a:off x="539552" y="4012693"/>
          <a:ext cx="5688632" cy="928475"/>
        </p:xfrm>
        <a:graphic>
          <a:graphicData uri="http://schemas.openxmlformats.org/presentationml/2006/ole">
            <p:oleObj spid="_x0000_s145422" name="Equation" r:id="rId9" imgW="2641320" imgH="431640" progId="Equation.DSMT4">
              <p:embed/>
            </p:oleObj>
          </a:graphicData>
        </a:graphic>
      </p:graphicFrame>
      <p:graphicFrame>
        <p:nvGraphicFramePr>
          <p:cNvPr id="145423" name="Object 15"/>
          <p:cNvGraphicFramePr>
            <a:graphicFrameLocks noChangeAspect="1"/>
          </p:cNvGraphicFramePr>
          <p:nvPr/>
        </p:nvGraphicFramePr>
        <p:xfrm>
          <a:off x="539552" y="4869160"/>
          <a:ext cx="5688632" cy="911240"/>
        </p:xfrm>
        <a:graphic>
          <a:graphicData uri="http://schemas.openxmlformats.org/presentationml/2006/ole">
            <p:oleObj spid="_x0000_s145423" name="Equation" r:id="rId10" imgW="2692080" imgH="431640" progId="Equation.DSMT4">
              <p:embed/>
            </p:oleObj>
          </a:graphicData>
        </a:graphic>
      </p:graphicFrame>
      <p:graphicFrame>
        <p:nvGraphicFramePr>
          <p:cNvPr id="145424" name="Object 16"/>
          <p:cNvGraphicFramePr>
            <a:graphicFrameLocks noChangeAspect="1"/>
          </p:cNvGraphicFramePr>
          <p:nvPr/>
        </p:nvGraphicFramePr>
        <p:xfrm>
          <a:off x="4788024" y="2060848"/>
          <a:ext cx="3995302" cy="936426"/>
        </p:xfrm>
        <a:graphic>
          <a:graphicData uri="http://schemas.openxmlformats.org/presentationml/2006/ole">
            <p:oleObj spid="_x0000_s145424" name="Equation" r:id="rId11" imgW="1841400" imgH="431640" progId="Equation.DSMT4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5364088" y="3933056"/>
            <a:ext cx="864096" cy="504056"/>
          </a:xfrm>
          <a:prstGeom prst="rect">
            <a:avLst/>
          </a:prstGeom>
          <a:solidFill>
            <a:srgbClr val="A5002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195736" y="3933056"/>
            <a:ext cx="864096" cy="50405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25" name="Object 17"/>
          <p:cNvGraphicFramePr>
            <a:graphicFrameLocks noChangeAspect="1"/>
          </p:cNvGraphicFramePr>
          <p:nvPr/>
        </p:nvGraphicFramePr>
        <p:xfrm>
          <a:off x="604838" y="5648325"/>
          <a:ext cx="3835400" cy="938213"/>
        </p:xfrm>
        <a:graphic>
          <a:graphicData uri="http://schemas.openxmlformats.org/presentationml/2006/ole">
            <p:oleObj spid="_x0000_s145425" name="Equation" r:id="rId12" imgW="1815840" imgH="444240" progId="Equation.DSMT4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5292080" y="3068960"/>
            <a:ext cx="864096" cy="50405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3" grpId="0" build="p"/>
      <p:bldP spid="10" grpId="0" animBg="1"/>
      <p:bldP spid="17" grpId="0" animBg="1"/>
      <p:bldP spid="22" grpId="0" animBg="1"/>
      <p:bldP spid="2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9552" y="1268760"/>
          <a:ext cx="3841547" cy="919807"/>
        </p:xfrm>
        <a:graphic>
          <a:graphicData uri="http://schemas.openxmlformats.org/presentationml/2006/ole">
            <p:oleObj spid="_x0000_s183298" name="Equation" r:id="rId4" imgW="1803240" imgH="431640" progId="Equation.DSMT4">
              <p:embed/>
            </p:oleObj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364088" y="1484784"/>
          <a:ext cx="2921000" cy="485775"/>
        </p:xfrm>
        <a:graphic>
          <a:graphicData uri="http://schemas.openxmlformats.org/presentationml/2006/ole">
            <p:oleObj spid="_x0000_s183299" name="Equation" r:id="rId5" imgW="1371600" imgH="228600" progId="Equation.DSMT4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755207" y="2924944"/>
          <a:ext cx="3705225" cy="917575"/>
        </p:xfrm>
        <a:graphic>
          <a:graphicData uri="http://schemas.openxmlformats.org/presentationml/2006/ole">
            <p:oleObj spid="_x0000_s183300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3923928" y="4509120"/>
          <a:ext cx="4552199" cy="1080120"/>
        </p:xfrm>
        <a:graphic>
          <a:graphicData uri="http://schemas.openxmlformats.org/presentationml/2006/ole">
            <p:oleObj spid="_x0000_s183301" name="Equation" r:id="rId7" imgW="1815840" imgH="431640" progId="Equation.DSMT4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4572000" y="1556792"/>
            <a:ext cx="576064" cy="432048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683568" y="3068960"/>
          <a:ext cx="2082800" cy="485775"/>
        </p:xfrm>
        <a:graphic>
          <a:graphicData uri="http://schemas.openxmlformats.org/presentationml/2006/ole">
            <p:oleObj spid="_x0000_s183302" name="Equation" r:id="rId8" imgW="977760" imgH="22860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344415" y="299695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/>
              <a:t>dan</a:t>
            </a:r>
            <a:endParaRPr lang="id-ID" sz="3200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2771800" y="4869160"/>
            <a:ext cx="1080121" cy="504056"/>
          </a:xfrm>
          <a:prstGeom prst="rightArrow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971600" y="4509120"/>
            <a:ext cx="15121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Selisih terbagi</a:t>
            </a:r>
            <a:endParaRPr lang="id-ID" sz="32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763688" y="1988840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63688" y="2348880"/>
            <a:ext cx="48245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588224" y="1988840"/>
            <a:ext cx="0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71800" y="2132856"/>
            <a:ext cx="0" cy="50405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71800" y="2636912"/>
            <a:ext cx="4392488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164288" y="1988840"/>
            <a:ext cx="0" cy="64807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Polinom berderajat 2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03648" y="2276872"/>
          <a:ext cx="6398772" cy="576585"/>
        </p:xfrm>
        <a:graphic>
          <a:graphicData uri="http://schemas.openxmlformats.org/presentationml/2006/ole">
            <p:oleObj spid="_x0000_s162818" name="Equation" r:id="rId4" imgW="2539800" imgH="228600" progId="Equation.DSMT4">
              <p:embed/>
            </p:oleObj>
          </a:graphicData>
        </a:graphic>
      </p:graphicFrame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1396529" y="2996952"/>
          <a:ext cx="5119687" cy="576262"/>
        </p:xfrm>
        <a:graphic>
          <a:graphicData uri="http://schemas.openxmlformats.org/presentationml/2006/ole">
            <p:oleObj spid="_x0000_s162819" name="Equation" r:id="rId5" imgW="2031840" imgH="228600" progId="Equation.DSMT4">
              <p:embed/>
            </p:oleObj>
          </a:graphicData>
        </a:graphic>
      </p:graphicFrame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683568" y="3861048"/>
          <a:ext cx="3135313" cy="1087438"/>
        </p:xfrm>
        <a:graphic>
          <a:graphicData uri="http://schemas.openxmlformats.org/presentationml/2006/ole">
            <p:oleObj spid="_x0000_s162820" name="Equation" r:id="rId6" imgW="1244520" imgH="431640" progId="Equation.DSMT4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4186238" y="3857625"/>
          <a:ext cx="4487862" cy="2163763"/>
        </p:xfrm>
        <a:graphic>
          <a:graphicData uri="http://schemas.openxmlformats.org/presentationml/2006/ole">
            <p:oleObj spid="_x0000_s162821" name="Equation" r:id="rId7" imgW="1841400" imgH="888840" progId="Equation.DSMT4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547664" y="5085184"/>
          <a:ext cx="2432050" cy="1152525"/>
        </p:xfrm>
        <a:graphic>
          <a:graphicData uri="http://schemas.openxmlformats.org/presentationml/2006/ole">
            <p:oleObj spid="_x0000_s162822" name="Equation" r:id="rId8" imgW="965160" imgH="45720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627784" y="2276872"/>
            <a:ext cx="2232248" cy="576064"/>
          </a:xfrm>
          <a:prstGeom prst="rect">
            <a:avLst/>
          </a:prstGeom>
          <a:solidFill>
            <a:schemeClr val="accent6">
              <a:lumMod val="40000"/>
              <a:lumOff val="6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627784" y="2996952"/>
            <a:ext cx="936104" cy="576064"/>
          </a:xfrm>
          <a:prstGeom prst="rect">
            <a:avLst/>
          </a:prstGeom>
          <a:solidFill>
            <a:schemeClr val="accent6">
              <a:lumMod val="40000"/>
              <a:lumOff val="6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971600" y="908720"/>
          <a:ext cx="2082800" cy="485775"/>
        </p:xfrm>
        <a:graphic>
          <a:graphicData uri="http://schemas.openxmlformats.org/presentationml/2006/ole">
            <p:oleObj spid="_x0000_s163843" name="Equation" r:id="rId4" imgW="977760" imgH="228600" progId="Equation.DSMT4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5220072" y="764704"/>
          <a:ext cx="2460625" cy="917575"/>
        </p:xfrm>
        <a:graphic>
          <a:graphicData uri="http://schemas.openxmlformats.org/presentationml/2006/ole">
            <p:oleObj spid="_x0000_s163844" name="Equation" r:id="rId5" imgW="1155600" imgH="431640" progId="Equation.DSMT4">
              <p:embed/>
            </p:oleObj>
          </a:graphicData>
        </a:graphic>
      </p:graphicFrame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971600" y="1484784"/>
          <a:ext cx="3665538" cy="908050"/>
        </p:xfrm>
        <a:graphic>
          <a:graphicData uri="http://schemas.openxmlformats.org/presentationml/2006/ole">
            <p:oleObj spid="_x0000_s163845" name="Equation" r:id="rId6" imgW="1739880" imgH="431640" progId="Equation.DSMT4">
              <p:embed/>
            </p:oleObj>
          </a:graphicData>
        </a:graphic>
      </p:graphicFrame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839788" y="2297113"/>
          <a:ext cx="5881687" cy="1455737"/>
        </p:xfrm>
        <a:graphic>
          <a:graphicData uri="http://schemas.openxmlformats.org/presentationml/2006/ole">
            <p:oleObj spid="_x0000_s163846" name="Equation" r:id="rId7" imgW="2819160" imgH="698400" progId="Equation.DSMT4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1043608" y="5157192"/>
          <a:ext cx="4557713" cy="1349375"/>
        </p:xfrm>
        <a:graphic>
          <a:graphicData uri="http://schemas.openxmlformats.org/presentationml/2006/ole">
            <p:oleObj spid="_x0000_s163849" name="Equation" r:id="rId8" imgW="2184120" imgH="647640" progId="Equation.DSMT4">
              <p:embed/>
            </p:oleObj>
          </a:graphicData>
        </a:graphic>
      </p:graphicFrame>
      <p:graphicFrame>
        <p:nvGraphicFramePr>
          <p:cNvPr id="163850" name="Object 10"/>
          <p:cNvGraphicFramePr>
            <a:graphicFrameLocks noChangeAspect="1"/>
          </p:cNvGraphicFramePr>
          <p:nvPr/>
        </p:nvGraphicFramePr>
        <p:xfrm>
          <a:off x="746125" y="3708400"/>
          <a:ext cx="7286625" cy="1403350"/>
        </p:xfrm>
        <a:graphic>
          <a:graphicData uri="http://schemas.openxmlformats.org/presentationml/2006/ole">
            <p:oleObj spid="_x0000_s163850" name="Equation" r:id="rId9" imgW="3492360" imgH="67284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563888" y="3789040"/>
            <a:ext cx="864096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804248" y="3717032"/>
            <a:ext cx="864096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779912" y="4653136"/>
            <a:ext cx="864096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55776" y="1340768"/>
            <a:ext cx="216024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347864" y="1268760"/>
            <a:ext cx="1872208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91880" y="3789040"/>
            <a:ext cx="1080120" cy="36004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/>
          <p:cNvSpPr/>
          <p:nvPr/>
        </p:nvSpPr>
        <p:spPr>
          <a:xfrm>
            <a:off x="2555776" y="4221088"/>
            <a:ext cx="1080120" cy="360040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id-ID" dirty="0" smtClean="0"/>
              <a:t>Polinom Newton</a:t>
            </a:r>
            <a:endParaRPr lang="id-ID" dirty="0"/>
          </a:p>
        </p:txBody>
      </p:sp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465138" y="771525"/>
          <a:ext cx="6729412" cy="1879600"/>
        </p:xfrm>
        <a:graphic>
          <a:graphicData uri="http://schemas.openxmlformats.org/presentationml/2006/ole">
            <p:oleObj spid="_x0000_s184326" name="Equation" r:id="rId4" imgW="3225600" imgH="901440" progId="Equation.DSMT4">
              <p:embed/>
            </p:oleObj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695325" y="2513013"/>
          <a:ext cx="6359525" cy="1454150"/>
        </p:xfrm>
        <a:graphic>
          <a:graphicData uri="http://schemas.openxmlformats.org/presentationml/2006/ole">
            <p:oleObj spid="_x0000_s184329" name="Equation" r:id="rId5" imgW="3047760" imgH="698400" progId="Equation.DSMT4">
              <p:embed/>
            </p:oleObj>
          </a:graphicData>
        </a:graphic>
      </p:graphicFrame>
      <p:graphicFrame>
        <p:nvGraphicFramePr>
          <p:cNvPr id="184330" name="Object 9"/>
          <p:cNvGraphicFramePr>
            <a:graphicFrameLocks noChangeAspect="1"/>
          </p:cNvGraphicFramePr>
          <p:nvPr/>
        </p:nvGraphicFramePr>
        <p:xfrm>
          <a:off x="665163" y="3881438"/>
          <a:ext cx="8374062" cy="1455737"/>
        </p:xfrm>
        <a:graphic>
          <a:graphicData uri="http://schemas.openxmlformats.org/presentationml/2006/ole">
            <p:oleObj spid="_x0000_s184330" name="Equation" r:id="rId6" imgW="4012920" imgH="698400" progId="Equation.DSMT4">
              <p:embed/>
            </p:oleObj>
          </a:graphicData>
        </a:graphic>
      </p:graphicFrame>
      <p:graphicFrame>
        <p:nvGraphicFramePr>
          <p:cNvPr id="184331" name="Object 9"/>
          <p:cNvGraphicFramePr>
            <a:graphicFrameLocks noChangeAspect="1"/>
          </p:cNvGraphicFramePr>
          <p:nvPr/>
        </p:nvGraphicFramePr>
        <p:xfrm>
          <a:off x="360933" y="5319985"/>
          <a:ext cx="8891587" cy="1349375"/>
        </p:xfrm>
        <a:graphic>
          <a:graphicData uri="http://schemas.openxmlformats.org/presentationml/2006/ole">
            <p:oleObj spid="_x0000_s184331" name="Equation" r:id="rId7" imgW="4406760" imgH="647640" progId="Equation.DSMT4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267744" y="3933056"/>
            <a:ext cx="1008112" cy="504056"/>
          </a:xfrm>
          <a:prstGeom prst="rect">
            <a:avLst/>
          </a:prstGeom>
          <a:solidFill>
            <a:srgbClr val="A50021">
              <a:alpha val="26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3275856" y="3933056"/>
            <a:ext cx="1080120" cy="504056"/>
          </a:xfrm>
          <a:prstGeom prst="rect">
            <a:avLst/>
          </a:prstGeom>
          <a:solidFill>
            <a:srgbClr val="A50021">
              <a:alpha val="34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4716016" y="5301208"/>
            <a:ext cx="1080120" cy="432048"/>
          </a:xfrm>
          <a:prstGeom prst="rect">
            <a:avLst/>
          </a:prstGeom>
          <a:solidFill>
            <a:srgbClr val="A50021">
              <a:alpha val="34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3347864" y="5733256"/>
            <a:ext cx="1080120" cy="432048"/>
          </a:xfrm>
          <a:prstGeom prst="rect">
            <a:avLst/>
          </a:prstGeom>
          <a:solidFill>
            <a:srgbClr val="A50021">
              <a:alpha val="34000"/>
            </a:srgbClr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id-ID" smtClean="0"/>
              <a:t>Polinom </a:t>
            </a:r>
            <a:r>
              <a:rPr lang="id-ID" dirty="0" smtClean="0"/>
              <a:t>Newton</a:t>
            </a:r>
            <a:endParaRPr lang="id-ID" dirty="0"/>
          </a:p>
        </p:txBody>
      </p:sp>
      <p:graphicFrame>
        <p:nvGraphicFramePr>
          <p:cNvPr id="185349" name="Object 9"/>
          <p:cNvGraphicFramePr>
            <a:graphicFrameLocks noChangeAspect="1"/>
          </p:cNvGraphicFramePr>
          <p:nvPr/>
        </p:nvGraphicFramePr>
        <p:xfrm>
          <a:off x="360040" y="1052736"/>
          <a:ext cx="8892480" cy="1349375"/>
        </p:xfrm>
        <a:graphic>
          <a:graphicData uri="http://schemas.openxmlformats.org/presentationml/2006/ole">
            <p:oleObj spid="_x0000_s185349" name="Equation" r:id="rId4" imgW="4406760" imgH="647640" progId="Equation.DSMT4">
              <p:embed/>
            </p:oleObj>
          </a:graphicData>
        </a:graphic>
      </p:graphicFrame>
      <p:graphicFrame>
        <p:nvGraphicFramePr>
          <p:cNvPr id="185350" name="Object 9"/>
          <p:cNvGraphicFramePr>
            <a:graphicFrameLocks noChangeAspect="1"/>
          </p:cNvGraphicFramePr>
          <p:nvPr/>
        </p:nvGraphicFramePr>
        <p:xfrm>
          <a:off x="395536" y="2420888"/>
          <a:ext cx="7431087" cy="1428750"/>
        </p:xfrm>
        <a:graphic>
          <a:graphicData uri="http://schemas.openxmlformats.org/presentationml/2006/ole">
            <p:oleObj spid="_x0000_s185350" name="Equation" r:id="rId5" imgW="3682800" imgH="685800" progId="Equation.DSMT4">
              <p:embed/>
            </p:oleObj>
          </a:graphicData>
        </a:graphic>
      </p:graphicFrame>
      <p:graphicFrame>
        <p:nvGraphicFramePr>
          <p:cNvPr id="185351" name="Object 9"/>
          <p:cNvGraphicFramePr>
            <a:graphicFrameLocks noChangeAspect="1"/>
          </p:cNvGraphicFramePr>
          <p:nvPr/>
        </p:nvGraphicFramePr>
        <p:xfrm>
          <a:off x="483592" y="3861048"/>
          <a:ext cx="5816600" cy="1349375"/>
        </p:xfrm>
        <a:graphic>
          <a:graphicData uri="http://schemas.openxmlformats.org/presentationml/2006/ole">
            <p:oleObj spid="_x0000_s185351" name="Equation" r:id="rId6" imgW="2882880" imgH="647640" progId="Equation.DSMT4">
              <p:embed/>
            </p:oleObj>
          </a:graphicData>
        </a:graphic>
      </p:graphicFrame>
      <p:graphicFrame>
        <p:nvGraphicFramePr>
          <p:cNvPr id="185352" name="Object 9"/>
          <p:cNvGraphicFramePr>
            <a:graphicFrameLocks noChangeAspect="1"/>
          </p:cNvGraphicFramePr>
          <p:nvPr/>
        </p:nvGraphicFramePr>
        <p:xfrm>
          <a:off x="395536" y="5229200"/>
          <a:ext cx="4740275" cy="1349375"/>
        </p:xfrm>
        <a:graphic>
          <a:graphicData uri="http://schemas.openxmlformats.org/presentationml/2006/ole">
            <p:oleObj spid="_x0000_s185352" name="Equation" r:id="rId7" imgW="2349360" imgH="647640" progId="Equation.DSMT4">
              <p:embed/>
            </p:oleObj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5220072" y="5445224"/>
          <a:ext cx="3817310" cy="1008112"/>
        </p:xfrm>
        <a:graphic>
          <a:graphicData uri="http://schemas.openxmlformats.org/presentationml/2006/ole">
            <p:oleObj spid="_x0000_s185353" name="Equation" r:id="rId8" imgW="1688760" imgH="431640" progId="Equation.DSMT4">
              <p:embed/>
            </p:oleObj>
          </a:graphicData>
        </a:graphic>
      </p:graphicFrame>
      <p:sp>
        <p:nvSpPr>
          <p:cNvPr id="11" name="Down Arrow 10"/>
          <p:cNvSpPr/>
          <p:nvPr/>
        </p:nvSpPr>
        <p:spPr>
          <a:xfrm>
            <a:off x="5292080" y="3429000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12148</TotalTime>
  <Words>417</Words>
  <Application>Microsoft Office PowerPoint</Application>
  <PresentationFormat>On-screen Show (4:3)</PresentationFormat>
  <Paragraphs>132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Diseño predeterminado</vt:lpstr>
      <vt:lpstr>Equation</vt:lpstr>
      <vt:lpstr>MathType 6.0 Equation</vt:lpstr>
      <vt:lpstr>Interpolasi</vt:lpstr>
      <vt:lpstr>Kekurangan Polinom Lagrange</vt:lpstr>
      <vt:lpstr>Polinom Newton</vt:lpstr>
      <vt:lpstr>Polinom Newton</vt:lpstr>
      <vt:lpstr>Polinom Newton</vt:lpstr>
      <vt:lpstr>Polinom Newton</vt:lpstr>
      <vt:lpstr>Polinom Newton</vt:lpstr>
      <vt:lpstr>Polinom Newton</vt:lpstr>
      <vt:lpstr>Polinom Newton</vt:lpstr>
      <vt:lpstr>Polinom Newton dengan Selisih Terbagi</vt:lpstr>
      <vt:lpstr>Polinom Selisih Terbagi Newton</vt:lpstr>
      <vt:lpstr>Latihan</vt:lpstr>
      <vt:lpstr>Latihan</vt:lpstr>
      <vt:lpstr>Kelebihan Polinom Newton</vt:lpstr>
      <vt:lpstr>Polinom Interpolasi &amp; Galat Interpolasi</vt:lpstr>
      <vt:lpstr>Taksiran Galat Interpolasi Newton</vt:lpstr>
      <vt:lpstr>Galat interpolasi minimum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898</cp:revision>
  <dcterms:created xsi:type="dcterms:W3CDTF">2010-05-23T14:28:12Z</dcterms:created>
  <dcterms:modified xsi:type="dcterms:W3CDTF">2015-05-10T08:24:33Z</dcterms:modified>
</cp:coreProperties>
</file>