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56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7ABACF9-0FEA-4723-82E3-CA0498D67EBF}" type="datetimeFigureOut">
              <a:rPr lang="en-GB" smtClean="0"/>
              <a:t>16/12/2014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D48ECC8-EB2B-42B2-8B40-361B299D5966}" type="slidenum">
              <a:rPr lang="en-GB" smtClean="0"/>
              <a:t>‹#›</a:t>
            </a:fld>
            <a:endParaRPr lang="en-GB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BACF9-0FEA-4723-82E3-CA0498D67EBF}" type="datetimeFigureOut">
              <a:rPr lang="en-GB" smtClean="0"/>
              <a:t>16/12/2014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8ECC8-EB2B-42B2-8B40-361B299D5966}" type="slidenum">
              <a:rPr lang="en-GB" smtClean="0"/>
              <a:t>‹#›</a:t>
            </a:fld>
            <a:endParaRPr lang="en-GB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BACF9-0FEA-4723-82E3-CA0498D67EBF}" type="datetimeFigureOut">
              <a:rPr lang="en-GB" smtClean="0"/>
              <a:t>16/12/2014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8ECC8-EB2B-42B2-8B40-361B299D5966}" type="slidenum">
              <a:rPr lang="en-GB" smtClean="0"/>
              <a:t>‹#›</a:t>
            </a:fld>
            <a:endParaRPr lang="en-GB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BACF9-0FEA-4723-82E3-CA0498D67EBF}" type="datetimeFigureOut">
              <a:rPr lang="en-GB" smtClean="0"/>
              <a:t>16/12/2014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8ECC8-EB2B-42B2-8B40-361B299D5966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BACF9-0FEA-4723-82E3-CA0498D67EBF}" type="datetimeFigureOut">
              <a:rPr lang="en-GB" smtClean="0"/>
              <a:t>16/12/2014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8ECC8-EB2B-42B2-8B40-361B299D5966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BACF9-0FEA-4723-82E3-CA0498D67EBF}" type="datetimeFigureOut">
              <a:rPr lang="en-GB" smtClean="0"/>
              <a:t>16/12/2014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8ECC8-EB2B-42B2-8B40-361B299D5966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BACF9-0FEA-4723-82E3-CA0498D67EBF}" type="datetimeFigureOut">
              <a:rPr lang="en-GB" smtClean="0"/>
              <a:t>16/12/2014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8ECC8-EB2B-42B2-8B40-361B299D5966}" type="slidenum">
              <a:rPr lang="en-GB" smtClean="0"/>
              <a:t>‹#›</a:t>
            </a:fld>
            <a:endParaRPr lang="en-GB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BACF9-0FEA-4723-82E3-CA0498D67EBF}" type="datetimeFigureOut">
              <a:rPr lang="en-GB" smtClean="0"/>
              <a:t>16/12/2014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8ECC8-EB2B-42B2-8B40-361B299D5966}" type="slidenum">
              <a:rPr lang="en-GB" smtClean="0"/>
              <a:t>‹#›</a:t>
            </a:fld>
            <a:endParaRPr lang="en-GB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BACF9-0FEA-4723-82E3-CA0498D67EBF}" type="datetimeFigureOut">
              <a:rPr lang="en-GB" smtClean="0"/>
              <a:t>16/12/2014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8ECC8-EB2B-42B2-8B40-361B299D596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BACF9-0FEA-4723-82E3-CA0498D67EBF}" type="datetimeFigureOut">
              <a:rPr lang="en-GB" smtClean="0"/>
              <a:t>16/12/2014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8ECC8-EB2B-42B2-8B40-361B299D596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BACF9-0FEA-4723-82E3-CA0498D67EBF}" type="datetimeFigureOut">
              <a:rPr lang="en-GB" smtClean="0"/>
              <a:t>16/12/2014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8ECC8-EB2B-42B2-8B40-361B299D596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57ABACF9-0FEA-4723-82E3-CA0498D67EBF}" type="datetimeFigureOut">
              <a:rPr lang="en-GB" smtClean="0"/>
              <a:t>16/12/2014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D48ECC8-EB2B-42B2-8B40-361B299D5966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470025"/>
          </a:xfrm>
        </p:spPr>
        <p:txBody>
          <a:bodyPr>
            <a:noAutofit/>
          </a:bodyPr>
          <a:lstStyle/>
          <a:p>
            <a:r>
              <a:rPr lang="it-IT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PERTEMUAN VIII</a:t>
            </a:r>
            <a:r>
              <a:rPr lang="en-GB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BAB III</a:t>
            </a:r>
            <a:r>
              <a:rPr lang="en-GB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ACCOUNT RECEIVABLE</a:t>
            </a:r>
            <a:r>
              <a:rPr lang="en-GB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GB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1988840"/>
            <a:ext cx="7704856" cy="4082008"/>
          </a:xfrm>
        </p:spPr>
        <p:txBody>
          <a:bodyPr>
            <a:normAutofit/>
          </a:bodyPr>
          <a:lstStyle/>
          <a:p>
            <a:pPr algn="just"/>
            <a:r>
              <a:rPr lang="it-IT" sz="20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Merupakan tagihan akibat penjualan hasil bidang usaha utama perusahaan yang dilakukan secara kredit untuk penjualan barang/jasa secara kredit biasanya penjual menentukan syarat kredit (syarat pembayaran (term of credit/term of payment))</a:t>
            </a:r>
            <a:endParaRPr lang="en-GB" sz="2000" dirty="0">
              <a:solidFill>
                <a:schemeClr val="bg1">
                  <a:lumMod val="50000"/>
                  <a:lumOff val="50000"/>
                </a:schemeClr>
              </a:solidFill>
            </a:endParaRPr>
          </a:p>
          <a:p>
            <a:pPr algn="just"/>
            <a:r>
              <a:rPr lang="en-GB" sz="2000" dirty="0" err="1">
                <a:solidFill>
                  <a:schemeClr val="bg1">
                    <a:lumMod val="50000"/>
                    <a:lumOff val="50000"/>
                  </a:schemeClr>
                </a:solidFill>
              </a:rPr>
              <a:t>contoh</a:t>
            </a:r>
            <a:r>
              <a:rPr lang="en-GB" sz="20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: 2/10, </a:t>
            </a:r>
            <a:r>
              <a:rPr lang="en-GB" sz="20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n/30</a:t>
            </a:r>
          </a:p>
          <a:p>
            <a:pPr algn="just"/>
            <a:r>
              <a:rPr lang="en-GB" sz="2000" b="1" dirty="0">
                <a:solidFill>
                  <a:schemeClr val="bg1">
                    <a:lumMod val="50000"/>
                    <a:lumOff val="50000"/>
                  </a:schemeClr>
                </a:solidFill>
              </a:rPr>
              <a:t>Dari Term of Credit, </a:t>
            </a:r>
            <a:r>
              <a:rPr lang="en-GB" sz="2000" b="1" dirty="0" err="1">
                <a:solidFill>
                  <a:schemeClr val="bg1">
                    <a:lumMod val="50000"/>
                    <a:lumOff val="50000"/>
                  </a:schemeClr>
                </a:solidFill>
              </a:rPr>
              <a:t>ada</a:t>
            </a:r>
            <a:r>
              <a:rPr lang="en-GB" sz="2000" b="1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2 </a:t>
            </a:r>
            <a:r>
              <a:rPr lang="en-GB" sz="2000" b="1" dirty="0" err="1">
                <a:solidFill>
                  <a:schemeClr val="bg1">
                    <a:lumMod val="50000"/>
                    <a:lumOff val="50000"/>
                  </a:schemeClr>
                </a:solidFill>
              </a:rPr>
              <a:t>Metode</a:t>
            </a:r>
            <a:r>
              <a:rPr lang="en-GB" sz="2000" b="1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yang </a:t>
            </a:r>
            <a:r>
              <a:rPr lang="en-GB" sz="2000" b="1" dirty="0" err="1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berpengaruh</a:t>
            </a:r>
            <a:r>
              <a:rPr lang="en-GB" sz="2000" b="1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:</a:t>
            </a:r>
            <a:endParaRPr lang="en-GB" sz="2000" b="1" dirty="0">
              <a:solidFill>
                <a:schemeClr val="bg1">
                  <a:lumMod val="50000"/>
                  <a:lumOff val="50000"/>
                </a:schemeClr>
              </a:solidFill>
            </a:endParaRPr>
          </a:p>
          <a:p>
            <a:pPr algn="just"/>
            <a:r>
              <a:rPr lang="en-GB" sz="20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A). Gross Method (Method </a:t>
            </a:r>
            <a:r>
              <a:rPr lang="en-GB" sz="2000" dirty="0" err="1">
                <a:solidFill>
                  <a:schemeClr val="bg1">
                    <a:lumMod val="50000"/>
                    <a:lumOff val="50000"/>
                  </a:schemeClr>
                </a:solidFill>
              </a:rPr>
              <a:t>Kotor</a:t>
            </a:r>
            <a:r>
              <a:rPr lang="en-GB" sz="20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)</a:t>
            </a:r>
          </a:p>
          <a:p>
            <a:pPr algn="just"/>
            <a:r>
              <a:rPr lang="en-GB" sz="2000" dirty="0" err="1">
                <a:solidFill>
                  <a:schemeClr val="bg1">
                    <a:lumMod val="50000"/>
                    <a:lumOff val="50000"/>
                  </a:schemeClr>
                </a:solidFill>
              </a:rPr>
              <a:t>Piutang</a:t>
            </a:r>
            <a:r>
              <a:rPr lang="en-GB" sz="20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bg1">
                    <a:lumMod val="50000"/>
                    <a:lumOff val="50000"/>
                  </a:schemeClr>
                </a:solidFill>
              </a:rPr>
              <a:t>diakui</a:t>
            </a:r>
            <a:r>
              <a:rPr lang="en-GB" sz="20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/</a:t>
            </a:r>
            <a:r>
              <a:rPr lang="en-GB" sz="2000" dirty="0" err="1">
                <a:solidFill>
                  <a:schemeClr val="bg1">
                    <a:lumMod val="50000"/>
                    <a:lumOff val="50000"/>
                  </a:schemeClr>
                </a:solidFill>
              </a:rPr>
              <a:t>dicatat</a:t>
            </a:r>
            <a:r>
              <a:rPr lang="en-GB" sz="20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bg1">
                    <a:lumMod val="50000"/>
                    <a:lumOff val="50000"/>
                  </a:schemeClr>
                </a:solidFill>
              </a:rPr>
              <a:t>sebesar</a:t>
            </a:r>
            <a:r>
              <a:rPr lang="en-GB" sz="20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bg1">
                    <a:lumMod val="50000"/>
                    <a:lumOff val="50000"/>
                  </a:schemeClr>
                </a:solidFill>
              </a:rPr>
              <a:t>penjualan</a:t>
            </a:r>
            <a:r>
              <a:rPr lang="en-GB" sz="20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bg1">
                    <a:lumMod val="50000"/>
                    <a:lumOff val="50000"/>
                  </a:schemeClr>
                </a:solidFill>
              </a:rPr>
              <a:t>tanpa</a:t>
            </a:r>
            <a:r>
              <a:rPr lang="en-GB" sz="20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bg1">
                    <a:lumMod val="50000"/>
                    <a:lumOff val="50000"/>
                  </a:schemeClr>
                </a:solidFill>
              </a:rPr>
              <a:t>dipengaruhi</a:t>
            </a:r>
            <a:r>
              <a:rPr lang="en-GB" sz="20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bg1">
                    <a:lumMod val="50000"/>
                    <a:lumOff val="50000"/>
                  </a:schemeClr>
                </a:solidFill>
              </a:rPr>
              <a:t>oleh</a:t>
            </a:r>
            <a:r>
              <a:rPr lang="en-GB" sz="20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bg1">
                    <a:lumMod val="50000"/>
                    <a:lumOff val="50000"/>
                  </a:schemeClr>
                </a:solidFill>
              </a:rPr>
              <a:t>potongan</a:t>
            </a:r>
            <a:r>
              <a:rPr lang="en-GB" sz="20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yang </a:t>
            </a:r>
            <a:r>
              <a:rPr lang="en-GB" sz="2000" dirty="0" err="1">
                <a:solidFill>
                  <a:schemeClr val="bg1">
                    <a:lumMod val="50000"/>
                    <a:lumOff val="50000"/>
                  </a:schemeClr>
                </a:solidFill>
              </a:rPr>
              <a:t>akan</a:t>
            </a:r>
            <a:r>
              <a:rPr lang="en-GB" sz="20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bg1">
                    <a:lumMod val="50000"/>
                    <a:lumOff val="50000"/>
                  </a:schemeClr>
                </a:solidFill>
              </a:rPr>
              <a:t>diberikan</a:t>
            </a:r>
            <a:r>
              <a:rPr lang="en-GB" sz="20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</a:t>
            </a:r>
            <a:r>
              <a:rPr lang="en-GB" sz="20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.</a:t>
            </a:r>
          </a:p>
          <a:p>
            <a:pPr algn="just"/>
            <a:r>
              <a:rPr lang="en-GB" sz="20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B). Net </a:t>
            </a:r>
            <a:r>
              <a:rPr lang="en-GB" sz="2000" dirty="0" err="1">
                <a:solidFill>
                  <a:schemeClr val="bg1">
                    <a:lumMod val="50000"/>
                    <a:lumOff val="50000"/>
                  </a:schemeClr>
                </a:solidFill>
              </a:rPr>
              <a:t>Methode</a:t>
            </a:r>
            <a:r>
              <a:rPr lang="en-GB" sz="20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(</a:t>
            </a:r>
            <a:r>
              <a:rPr lang="en-GB" sz="2000" dirty="0" err="1">
                <a:solidFill>
                  <a:schemeClr val="bg1">
                    <a:lumMod val="50000"/>
                    <a:lumOff val="50000"/>
                  </a:schemeClr>
                </a:solidFill>
              </a:rPr>
              <a:t>Metode</a:t>
            </a:r>
            <a:r>
              <a:rPr lang="en-GB" sz="20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bg1">
                    <a:lumMod val="50000"/>
                    <a:lumOff val="50000"/>
                  </a:schemeClr>
                </a:solidFill>
              </a:rPr>
              <a:t>Bersih</a:t>
            </a:r>
            <a:r>
              <a:rPr lang="en-GB" sz="20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)</a:t>
            </a:r>
          </a:p>
          <a:p>
            <a:pPr algn="just"/>
            <a:endParaRPr lang="en-GB" sz="2000" dirty="0">
              <a:solidFill>
                <a:schemeClr val="bg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18333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sphere">
          <a:fgClr>
            <a:schemeClr val="accent5">
              <a:lumMod val="60000"/>
              <a:lumOff val="40000"/>
            </a:schemeClr>
          </a:fgClr>
          <a:bgClr>
            <a:schemeClr val="accent6">
              <a:lumMod val="75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404665"/>
            <a:ext cx="7704856" cy="864095"/>
          </a:xfrm>
        </p:spPr>
        <p:txBody>
          <a:bodyPr>
            <a:noAutofit/>
          </a:bodyPr>
          <a:lstStyle/>
          <a:p>
            <a:r>
              <a:rPr lang="en-GB" sz="2000" dirty="0" err="1" smtClean="0"/>
              <a:t>Pertemuan</a:t>
            </a:r>
            <a:r>
              <a:rPr lang="en-GB" sz="2000" dirty="0" smtClean="0"/>
              <a:t> IX </a:t>
            </a:r>
            <a:r>
              <a:rPr lang="en-GB" sz="2000" dirty="0" err="1" smtClean="0"/>
              <a:t>dan</a:t>
            </a:r>
            <a:r>
              <a:rPr lang="en-GB" sz="2000" dirty="0" smtClean="0"/>
              <a:t> X</a:t>
            </a:r>
            <a:br>
              <a:rPr lang="en-GB" sz="2000" dirty="0" smtClean="0"/>
            </a:br>
            <a:r>
              <a:rPr lang="en-GB" sz="2000" dirty="0" smtClean="0"/>
              <a:t>Bab III</a:t>
            </a:r>
            <a:br>
              <a:rPr lang="en-GB" sz="2000" dirty="0" smtClean="0"/>
            </a:br>
            <a:r>
              <a:rPr lang="en-GB" sz="2000" dirty="0" smtClean="0"/>
              <a:t>Account </a:t>
            </a:r>
            <a:r>
              <a:rPr lang="en-GB" sz="2000" dirty="0" err="1" smtClean="0"/>
              <a:t>Recevable</a:t>
            </a:r>
            <a:endParaRPr lang="en-GB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3608" y="1268760"/>
            <a:ext cx="7128792" cy="3816424"/>
          </a:xfrm>
        </p:spPr>
        <p:txBody>
          <a:bodyPr>
            <a:noAutofit/>
          </a:bodyPr>
          <a:lstStyle/>
          <a:p>
            <a:pPr algn="just"/>
            <a:r>
              <a:rPr lang="en-GB" sz="1800" dirty="0" err="1" smtClean="0">
                <a:solidFill>
                  <a:schemeClr val="tx1"/>
                </a:solidFill>
              </a:rPr>
              <a:t>Soal</a:t>
            </a:r>
            <a:r>
              <a:rPr lang="en-GB" sz="1800" dirty="0" smtClean="0">
                <a:solidFill>
                  <a:schemeClr val="tx1"/>
                </a:solidFill>
              </a:rPr>
              <a:t> 1</a:t>
            </a:r>
          </a:p>
          <a:p>
            <a:pPr algn="just"/>
            <a:r>
              <a:rPr lang="en-GB" sz="1800" dirty="0" err="1" smtClean="0">
                <a:solidFill>
                  <a:schemeClr val="tx1"/>
                </a:solidFill>
              </a:rPr>
              <a:t>Pada</a:t>
            </a:r>
            <a:r>
              <a:rPr lang="en-GB" sz="1800" dirty="0" smtClean="0">
                <a:solidFill>
                  <a:schemeClr val="tx1"/>
                </a:solidFill>
              </a:rPr>
              <a:t> </a:t>
            </a:r>
            <a:r>
              <a:rPr lang="en-GB" sz="1800" dirty="0" err="1">
                <a:solidFill>
                  <a:schemeClr val="tx1"/>
                </a:solidFill>
              </a:rPr>
              <a:t>tanggal</a:t>
            </a:r>
            <a:r>
              <a:rPr lang="en-GB" sz="1800" dirty="0">
                <a:solidFill>
                  <a:schemeClr val="tx1"/>
                </a:solidFill>
              </a:rPr>
              <a:t> 1 </a:t>
            </a:r>
            <a:r>
              <a:rPr lang="en-GB" sz="1800" dirty="0" err="1">
                <a:solidFill>
                  <a:schemeClr val="tx1"/>
                </a:solidFill>
              </a:rPr>
              <a:t>maret</a:t>
            </a:r>
            <a:r>
              <a:rPr lang="en-GB" sz="1800" dirty="0">
                <a:solidFill>
                  <a:schemeClr val="tx1"/>
                </a:solidFill>
              </a:rPr>
              <a:t> 2007 PT ADIL </a:t>
            </a:r>
            <a:r>
              <a:rPr lang="en-GB" sz="1800" dirty="0" err="1">
                <a:solidFill>
                  <a:schemeClr val="tx1"/>
                </a:solidFill>
              </a:rPr>
              <a:t>menerima</a:t>
            </a:r>
            <a:r>
              <a:rPr lang="en-GB" sz="1800" dirty="0">
                <a:solidFill>
                  <a:schemeClr val="tx1"/>
                </a:solidFill>
              </a:rPr>
              <a:t> </a:t>
            </a:r>
            <a:r>
              <a:rPr lang="en-GB" sz="1800" dirty="0" err="1">
                <a:solidFill>
                  <a:schemeClr val="tx1"/>
                </a:solidFill>
              </a:rPr>
              <a:t>wesel</a:t>
            </a:r>
            <a:r>
              <a:rPr lang="en-GB" sz="1800" dirty="0">
                <a:solidFill>
                  <a:schemeClr val="tx1"/>
                </a:solidFill>
              </a:rPr>
              <a:t> </a:t>
            </a:r>
            <a:r>
              <a:rPr lang="en-GB" sz="1800" dirty="0" err="1">
                <a:solidFill>
                  <a:schemeClr val="tx1"/>
                </a:solidFill>
              </a:rPr>
              <a:t>dari</a:t>
            </a:r>
            <a:r>
              <a:rPr lang="en-GB" sz="1800" dirty="0">
                <a:solidFill>
                  <a:schemeClr val="tx1"/>
                </a:solidFill>
              </a:rPr>
              <a:t> PT BENTO </a:t>
            </a:r>
            <a:r>
              <a:rPr lang="en-GB" sz="1800" dirty="0" err="1">
                <a:solidFill>
                  <a:schemeClr val="tx1"/>
                </a:solidFill>
              </a:rPr>
              <a:t>atas</a:t>
            </a:r>
            <a:r>
              <a:rPr lang="en-GB" sz="1800" dirty="0">
                <a:solidFill>
                  <a:schemeClr val="tx1"/>
                </a:solidFill>
              </a:rPr>
              <a:t> </a:t>
            </a:r>
            <a:r>
              <a:rPr lang="en-GB" sz="1800" dirty="0" err="1">
                <a:solidFill>
                  <a:schemeClr val="tx1"/>
                </a:solidFill>
              </a:rPr>
              <a:t>penjualan</a:t>
            </a:r>
            <a:r>
              <a:rPr lang="en-GB" sz="1800" dirty="0">
                <a:solidFill>
                  <a:schemeClr val="tx1"/>
                </a:solidFill>
              </a:rPr>
              <a:t> </a:t>
            </a:r>
            <a:r>
              <a:rPr lang="en-GB" sz="1800" dirty="0" err="1">
                <a:solidFill>
                  <a:schemeClr val="tx1"/>
                </a:solidFill>
              </a:rPr>
              <a:t>barang</a:t>
            </a:r>
            <a:r>
              <a:rPr lang="en-GB" sz="1800" dirty="0">
                <a:solidFill>
                  <a:schemeClr val="tx1"/>
                </a:solidFill>
              </a:rPr>
              <a:t> </a:t>
            </a:r>
            <a:r>
              <a:rPr lang="en-GB" sz="1800" dirty="0" err="1">
                <a:solidFill>
                  <a:schemeClr val="tx1"/>
                </a:solidFill>
              </a:rPr>
              <a:t>dagangannya</a:t>
            </a:r>
            <a:r>
              <a:rPr lang="en-GB" sz="1800" dirty="0">
                <a:solidFill>
                  <a:schemeClr val="tx1"/>
                </a:solidFill>
              </a:rPr>
              <a:t> </a:t>
            </a:r>
            <a:r>
              <a:rPr lang="en-GB" sz="1800" dirty="0" err="1">
                <a:solidFill>
                  <a:schemeClr val="tx1"/>
                </a:solidFill>
              </a:rPr>
              <a:t>senialai</a:t>
            </a:r>
            <a:r>
              <a:rPr lang="en-GB" sz="1800" dirty="0">
                <a:solidFill>
                  <a:schemeClr val="tx1"/>
                </a:solidFill>
              </a:rPr>
              <a:t> </a:t>
            </a:r>
            <a:r>
              <a:rPr lang="en-GB" sz="1800" dirty="0" err="1">
                <a:solidFill>
                  <a:schemeClr val="tx1"/>
                </a:solidFill>
              </a:rPr>
              <a:t>Rp</a:t>
            </a:r>
            <a:r>
              <a:rPr lang="en-GB" sz="1800" dirty="0">
                <a:solidFill>
                  <a:schemeClr val="tx1"/>
                </a:solidFill>
              </a:rPr>
              <a:t> 100.000, Notes </a:t>
            </a:r>
            <a:r>
              <a:rPr lang="en-GB" sz="1800" dirty="0" err="1">
                <a:solidFill>
                  <a:schemeClr val="tx1"/>
                </a:solidFill>
              </a:rPr>
              <a:t>tersebut</a:t>
            </a:r>
            <a:r>
              <a:rPr lang="en-GB" sz="1800" dirty="0">
                <a:solidFill>
                  <a:schemeClr val="tx1"/>
                </a:solidFill>
              </a:rPr>
              <a:t> </a:t>
            </a:r>
            <a:r>
              <a:rPr lang="en-GB" sz="1800" dirty="0" err="1">
                <a:solidFill>
                  <a:schemeClr val="tx1"/>
                </a:solidFill>
              </a:rPr>
              <a:t>berjangka</a:t>
            </a:r>
            <a:r>
              <a:rPr lang="en-GB" sz="1800" dirty="0">
                <a:solidFill>
                  <a:schemeClr val="tx1"/>
                </a:solidFill>
              </a:rPr>
              <a:t> </a:t>
            </a:r>
            <a:r>
              <a:rPr lang="en-GB" sz="1800" dirty="0" err="1">
                <a:solidFill>
                  <a:schemeClr val="tx1"/>
                </a:solidFill>
              </a:rPr>
              <a:t>waktu</a:t>
            </a:r>
            <a:r>
              <a:rPr lang="en-GB" sz="1800" dirty="0">
                <a:solidFill>
                  <a:schemeClr val="tx1"/>
                </a:solidFill>
              </a:rPr>
              <a:t> 3 </a:t>
            </a:r>
            <a:r>
              <a:rPr lang="en-GB" sz="1800" dirty="0" err="1">
                <a:solidFill>
                  <a:schemeClr val="tx1"/>
                </a:solidFill>
              </a:rPr>
              <a:t>bulan</a:t>
            </a:r>
            <a:r>
              <a:rPr lang="en-GB" sz="1800" dirty="0">
                <a:solidFill>
                  <a:schemeClr val="tx1"/>
                </a:solidFill>
              </a:rPr>
              <a:t> </a:t>
            </a:r>
            <a:r>
              <a:rPr lang="en-GB" sz="1800" dirty="0" err="1">
                <a:solidFill>
                  <a:schemeClr val="tx1"/>
                </a:solidFill>
              </a:rPr>
              <a:t>dengan</a:t>
            </a:r>
            <a:r>
              <a:rPr lang="en-GB" sz="1800" dirty="0">
                <a:solidFill>
                  <a:schemeClr val="tx1"/>
                </a:solidFill>
              </a:rPr>
              <a:t> </a:t>
            </a:r>
            <a:r>
              <a:rPr lang="en-GB" sz="1800" dirty="0" err="1">
                <a:solidFill>
                  <a:schemeClr val="tx1"/>
                </a:solidFill>
              </a:rPr>
              <a:t>bunga</a:t>
            </a:r>
            <a:r>
              <a:rPr lang="en-GB" sz="1800" dirty="0">
                <a:solidFill>
                  <a:schemeClr val="tx1"/>
                </a:solidFill>
              </a:rPr>
              <a:t> 12 % per </a:t>
            </a:r>
            <a:r>
              <a:rPr lang="en-GB" sz="1800" dirty="0" err="1">
                <a:solidFill>
                  <a:schemeClr val="tx1"/>
                </a:solidFill>
              </a:rPr>
              <a:t>tahun</a:t>
            </a:r>
            <a:r>
              <a:rPr lang="en-GB" sz="1800" dirty="0">
                <a:solidFill>
                  <a:schemeClr val="tx1"/>
                </a:solidFill>
              </a:rPr>
              <a:t>, </a:t>
            </a:r>
            <a:r>
              <a:rPr lang="en-GB" sz="1800" dirty="0" err="1">
                <a:solidFill>
                  <a:schemeClr val="tx1"/>
                </a:solidFill>
              </a:rPr>
              <a:t>diminta</a:t>
            </a:r>
            <a:r>
              <a:rPr lang="en-GB" sz="1800" dirty="0">
                <a:solidFill>
                  <a:schemeClr val="tx1"/>
                </a:solidFill>
              </a:rPr>
              <a:t> :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en-US" sz="1800" dirty="0" err="1" smtClean="0">
                <a:solidFill>
                  <a:schemeClr val="tx1"/>
                </a:solidFill>
              </a:rPr>
              <a:t>Jurnal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terjadi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tersebut</a:t>
            </a:r>
            <a:endParaRPr lang="en-GB" sz="1800" dirty="0" smtClean="0">
              <a:solidFill>
                <a:schemeClr val="tx1"/>
              </a:solidFill>
            </a:endParaRPr>
          </a:p>
          <a:p>
            <a:pPr marL="457200" lvl="0" indent="-457200" algn="just">
              <a:buFont typeface="+mj-lt"/>
              <a:buAutoNum type="arabicPeriod"/>
            </a:pPr>
            <a:r>
              <a:rPr lang="en-US" sz="1800" dirty="0" err="1" smtClean="0">
                <a:solidFill>
                  <a:schemeClr val="tx1"/>
                </a:solidFill>
              </a:rPr>
              <a:t>Jurnal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pada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tanggal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jatuh</a:t>
            </a:r>
            <a:r>
              <a:rPr lang="en-US" sz="1800" dirty="0">
                <a:solidFill>
                  <a:schemeClr val="tx1"/>
                </a:solidFill>
              </a:rPr>
              <a:t> tempo </a:t>
            </a:r>
            <a:r>
              <a:rPr lang="en-US" sz="1800" dirty="0" err="1">
                <a:solidFill>
                  <a:schemeClr val="tx1"/>
                </a:solidFill>
              </a:rPr>
              <a:t>wesel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tersebut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bila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dilunasi</a:t>
            </a:r>
            <a:endParaRPr lang="en-GB" sz="1800" dirty="0" smtClean="0">
              <a:solidFill>
                <a:schemeClr val="tx1"/>
              </a:solidFill>
            </a:endParaRPr>
          </a:p>
          <a:p>
            <a:pPr marL="457200" lvl="0" indent="-457200" algn="just">
              <a:buFont typeface="+mj-lt"/>
              <a:buAutoNum type="arabicPeriod"/>
            </a:pPr>
            <a:r>
              <a:rPr lang="en-US" sz="1800" dirty="0" err="1" smtClean="0">
                <a:solidFill>
                  <a:schemeClr val="tx1"/>
                </a:solidFill>
              </a:rPr>
              <a:t>Jurnal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pada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tanggal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jatuh</a:t>
            </a:r>
            <a:r>
              <a:rPr lang="en-US" sz="1800" dirty="0">
                <a:solidFill>
                  <a:schemeClr val="tx1"/>
                </a:solidFill>
              </a:rPr>
              <a:t> tempo </a:t>
            </a:r>
            <a:r>
              <a:rPr lang="en-US" sz="1800" dirty="0" err="1">
                <a:solidFill>
                  <a:schemeClr val="tx1"/>
                </a:solidFill>
              </a:rPr>
              <a:t>wesel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tersebut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bila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tidak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dilunasi</a:t>
            </a:r>
            <a:endParaRPr lang="en-GB" sz="1800" dirty="0" smtClean="0">
              <a:solidFill>
                <a:schemeClr val="tx1"/>
              </a:solidFill>
            </a:endParaRPr>
          </a:p>
          <a:p>
            <a:pPr marL="457200" lvl="0" indent="-457200" algn="just">
              <a:buFont typeface="+mj-lt"/>
              <a:buAutoNum type="arabicPeriod"/>
            </a:pPr>
            <a:r>
              <a:rPr lang="en-GB" sz="1800" dirty="0" err="1" smtClean="0">
                <a:solidFill>
                  <a:schemeClr val="tx1"/>
                </a:solidFill>
              </a:rPr>
              <a:t>Jurnal</a:t>
            </a:r>
            <a:r>
              <a:rPr lang="en-GB" sz="1800" dirty="0" smtClean="0">
                <a:solidFill>
                  <a:schemeClr val="tx1"/>
                </a:solidFill>
              </a:rPr>
              <a:t> </a:t>
            </a:r>
            <a:r>
              <a:rPr lang="en-GB" sz="1800" dirty="0" err="1">
                <a:solidFill>
                  <a:schemeClr val="tx1"/>
                </a:solidFill>
              </a:rPr>
              <a:t>pendiskotoan</a:t>
            </a:r>
            <a:r>
              <a:rPr lang="en-GB" sz="1800" dirty="0">
                <a:solidFill>
                  <a:schemeClr val="tx1"/>
                </a:solidFill>
              </a:rPr>
              <a:t> </a:t>
            </a:r>
            <a:r>
              <a:rPr lang="en-GB" sz="1800" dirty="0" err="1">
                <a:solidFill>
                  <a:schemeClr val="tx1"/>
                </a:solidFill>
              </a:rPr>
              <a:t>wesel</a:t>
            </a:r>
            <a:r>
              <a:rPr lang="en-GB" sz="1800" dirty="0">
                <a:solidFill>
                  <a:schemeClr val="tx1"/>
                </a:solidFill>
              </a:rPr>
              <a:t> </a:t>
            </a:r>
            <a:r>
              <a:rPr lang="en-GB" sz="1800" dirty="0" err="1">
                <a:solidFill>
                  <a:schemeClr val="tx1"/>
                </a:solidFill>
              </a:rPr>
              <a:t>ke</a:t>
            </a:r>
            <a:r>
              <a:rPr lang="en-GB" sz="1800" dirty="0">
                <a:solidFill>
                  <a:schemeClr val="tx1"/>
                </a:solidFill>
              </a:rPr>
              <a:t> bank </a:t>
            </a:r>
            <a:r>
              <a:rPr lang="en-GB" sz="1800" dirty="0" err="1">
                <a:solidFill>
                  <a:schemeClr val="tx1"/>
                </a:solidFill>
              </a:rPr>
              <a:t>Cika</a:t>
            </a:r>
            <a:r>
              <a:rPr lang="en-GB" sz="1800" dirty="0">
                <a:solidFill>
                  <a:schemeClr val="tx1"/>
                </a:solidFill>
              </a:rPr>
              <a:t> </a:t>
            </a:r>
            <a:r>
              <a:rPr lang="en-GB" sz="1800" dirty="0" err="1">
                <a:solidFill>
                  <a:schemeClr val="tx1"/>
                </a:solidFill>
              </a:rPr>
              <a:t>dengan</a:t>
            </a:r>
            <a:r>
              <a:rPr lang="en-GB" sz="1800" dirty="0">
                <a:solidFill>
                  <a:schemeClr val="tx1"/>
                </a:solidFill>
              </a:rPr>
              <a:t> </a:t>
            </a:r>
            <a:r>
              <a:rPr lang="en-GB" sz="1800" dirty="0" err="1">
                <a:solidFill>
                  <a:schemeClr val="tx1"/>
                </a:solidFill>
              </a:rPr>
              <a:t>diskon</a:t>
            </a:r>
            <a:r>
              <a:rPr lang="en-GB" sz="1800" dirty="0">
                <a:solidFill>
                  <a:schemeClr val="tx1"/>
                </a:solidFill>
              </a:rPr>
              <a:t> 15% per </a:t>
            </a:r>
            <a:r>
              <a:rPr lang="en-GB" sz="1800" dirty="0" err="1">
                <a:solidFill>
                  <a:schemeClr val="tx1"/>
                </a:solidFill>
              </a:rPr>
              <a:t>tahun</a:t>
            </a:r>
            <a:r>
              <a:rPr lang="en-GB" sz="1800" dirty="0">
                <a:solidFill>
                  <a:schemeClr val="tx1"/>
                </a:solidFill>
              </a:rPr>
              <a:t> </a:t>
            </a:r>
            <a:r>
              <a:rPr lang="en-GB" sz="1800" dirty="0" err="1">
                <a:solidFill>
                  <a:schemeClr val="tx1"/>
                </a:solidFill>
              </a:rPr>
              <a:t>pada</a:t>
            </a:r>
            <a:r>
              <a:rPr lang="en-GB" sz="1800" dirty="0">
                <a:solidFill>
                  <a:schemeClr val="tx1"/>
                </a:solidFill>
              </a:rPr>
              <a:t> </a:t>
            </a:r>
            <a:r>
              <a:rPr lang="en-GB" sz="1800" dirty="0" err="1">
                <a:solidFill>
                  <a:schemeClr val="tx1"/>
                </a:solidFill>
              </a:rPr>
              <a:t>tabggal</a:t>
            </a:r>
            <a:r>
              <a:rPr lang="en-GB" sz="1800" dirty="0">
                <a:solidFill>
                  <a:schemeClr val="tx1"/>
                </a:solidFill>
              </a:rPr>
              <a:t> 1 </a:t>
            </a:r>
            <a:r>
              <a:rPr lang="en-GB" sz="1800" dirty="0" err="1">
                <a:solidFill>
                  <a:schemeClr val="tx1"/>
                </a:solidFill>
              </a:rPr>
              <a:t>april</a:t>
            </a:r>
            <a:r>
              <a:rPr lang="en-GB" sz="1800" dirty="0">
                <a:solidFill>
                  <a:schemeClr val="tx1"/>
                </a:solidFill>
              </a:rPr>
              <a:t> </a:t>
            </a:r>
            <a:r>
              <a:rPr lang="en-GB" sz="1800" dirty="0" smtClean="0">
                <a:solidFill>
                  <a:schemeClr val="tx1"/>
                </a:solidFill>
              </a:rPr>
              <a:t>20075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en-GB" sz="1800" dirty="0" err="1" smtClean="0">
                <a:solidFill>
                  <a:schemeClr val="tx1"/>
                </a:solidFill>
              </a:rPr>
              <a:t>Jurnal</a:t>
            </a:r>
            <a:r>
              <a:rPr lang="en-GB" sz="1800" dirty="0" smtClean="0">
                <a:solidFill>
                  <a:schemeClr val="tx1"/>
                </a:solidFill>
              </a:rPr>
              <a:t> </a:t>
            </a:r>
            <a:r>
              <a:rPr lang="en-GB" sz="1800" dirty="0" err="1">
                <a:solidFill>
                  <a:schemeClr val="tx1"/>
                </a:solidFill>
              </a:rPr>
              <a:t>pendiskotoan</a:t>
            </a:r>
            <a:r>
              <a:rPr lang="en-GB" sz="1800" dirty="0">
                <a:solidFill>
                  <a:schemeClr val="tx1"/>
                </a:solidFill>
              </a:rPr>
              <a:t> </a:t>
            </a:r>
            <a:r>
              <a:rPr lang="en-GB" sz="1800" dirty="0" err="1">
                <a:solidFill>
                  <a:schemeClr val="tx1"/>
                </a:solidFill>
              </a:rPr>
              <a:t>wesel</a:t>
            </a:r>
            <a:r>
              <a:rPr lang="en-GB" sz="1800" dirty="0">
                <a:solidFill>
                  <a:schemeClr val="tx1"/>
                </a:solidFill>
              </a:rPr>
              <a:t> (</a:t>
            </a:r>
            <a:r>
              <a:rPr lang="en-GB" sz="1800" dirty="0" err="1">
                <a:solidFill>
                  <a:schemeClr val="tx1"/>
                </a:solidFill>
              </a:rPr>
              <a:t>bila</a:t>
            </a:r>
            <a:r>
              <a:rPr lang="en-GB" sz="1800" dirty="0">
                <a:solidFill>
                  <a:schemeClr val="tx1"/>
                </a:solidFill>
              </a:rPr>
              <a:t> </a:t>
            </a:r>
            <a:r>
              <a:rPr lang="en-GB" sz="1800" dirty="0" err="1">
                <a:solidFill>
                  <a:schemeClr val="tx1"/>
                </a:solidFill>
              </a:rPr>
              <a:t>bunga</a:t>
            </a:r>
            <a:r>
              <a:rPr lang="en-GB" sz="1800" dirty="0">
                <a:solidFill>
                  <a:schemeClr val="tx1"/>
                </a:solidFill>
              </a:rPr>
              <a:t>%) </a:t>
            </a:r>
            <a:r>
              <a:rPr lang="en-GB" sz="1800" dirty="0" err="1">
                <a:solidFill>
                  <a:schemeClr val="tx1"/>
                </a:solidFill>
              </a:rPr>
              <a:t>ke</a:t>
            </a:r>
            <a:r>
              <a:rPr lang="en-GB" sz="1800" dirty="0">
                <a:solidFill>
                  <a:schemeClr val="tx1"/>
                </a:solidFill>
              </a:rPr>
              <a:t> bank </a:t>
            </a:r>
            <a:r>
              <a:rPr lang="en-GB" sz="1800" dirty="0" err="1">
                <a:solidFill>
                  <a:schemeClr val="tx1"/>
                </a:solidFill>
              </a:rPr>
              <a:t>dengan</a:t>
            </a:r>
            <a:r>
              <a:rPr lang="en-GB" sz="1800" dirty="0">
                <a:solidFill>
                  <a:schemeClr val="tx1"/>
                </a:solidFill>
              </a:rPr>
              <a:t> </a:t>
            </a:r>
            <a:r>
              <a:rPr lang="en-GB" sz="1800" dirty="0" err="1">
                <a:solidFill>
                  <a:schemeClr val="tx1"/>
                </a:solidFill>
              </a:rPr>
              <a:t>diskon</a:t>
            </a:r>
            <a:r>
              <a:rPr lang="en-GB" sz="1800" dirty="0">
                <a:solidFill>
                  <a:schemeClr val="tx1"/>
                </a:solidFill>
              </a:rPr>
              <a:t> 15% </a:t>
            </a:r>
            <a:r>
              <a:rPr lang="en-GB" sz="1800" dirty="0" err="1">
                <a:solidFill>
                  <a:schemeClr val="tx1"/>
                </a:solidFill>
              </a:rPr>
              <a:t>tahun</a:t>
            </a:r>
            <a:r>
              <a:rPr lang="en-GB" sz="1800" dirty="0">
                <a:solidFill>
                  <a:schemeClr val="tx1"/>
                </a:solidFill>
              </a:rPr>
              <a:t> </a:t>
            </a:r>
            <a:r>
              <a:rPr lang="en-GB" sz="1800" dirty="0" err="1">
                <a:solidFill>
                  <a:schemeClr val="tx1"/>
                </a:solidFill>
              </a:rPr>
              <a:t>tanggal</a:t>
            </a:r>
            <a:r>
              <a:rPr lang="en-GB" sz="1800" dirty="0">
                <a:solidFill>
                  <a:schemeClr val="tx1"/>
                </a:solidFill>
              </a:rPr>
              <a:t> 1 </a:t>
            </a:r>
            <a:r>
              <a:rPr lang="en-GB" sz="1800" dirty="0" err="1">
                <a:solidFill>
                  <a:schemeClr val="tx1"/>
                </a:solidFill>
              </a:rPr>
              <a:t>april</a:t>
            </a:r>
            <a:r>
              <a:rPr lang="en-GB" sz="1800" dirty="0">
                <a:solidFill>
                  <a:schemeClr val="tx1"/>
                </a:solidFill>
              </a:rPr>
              <a:t> </a:t>
            </a:r>
            <a:r>
              <a:rPr lang="en-GB" sz="1800" dirty="0" smtClean="0">
                <a:solidFill>
                  <a:schemeClr val="tx1"/>
                </a:solidFill>
              </a:rPr>
              <a:t>2007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en-GB" sz="1800" dirty="0" err="1" smtClean="0">
                <a:solidFill>
                  <a:schemeClr val="tx1"/>
                </a:solidFill>
              </a:rPr>
              <a:t>Jurnal</a:t>
            </a:r>
            <a:r>
              <a:rPr lang="en-GB" sz="1800" dirty="0" smtClean="0">
                <a:solidFill>
                  <a:schemeClr val="tx1"/>
                </a:solidFill>
              </a:rPr>
              <a:t> </a:t>
            </a:r>
            <a:r>
              <a:rPr lang="en-GB" sz="1800" dirty="0" err="1">
                <a:solidFill>
                  <a:schemeClr val="tx1"/>
                </a:solidFill>
              </a:rPr>
              <a:t>pada</a:t>
            </a:r>
            <a:r>
              <a:rPr lang="en-GB" sz="1800" dirty="0">
                <a:solidFill>
                  <a:schemeClr val="tx1"/>
                </a:solidFill>
              </a:rPr>
              <a:t> </a:t>
            </a:r>
            <a:r>
              <a:rPr lang="en-GB" sz="1800" dirty="0" err="1">
                <a:solidFill>
                  <a:schemeClr val="tx1"/>
                </a:solidFill>
              </a:rPr>
              <a:t>tanggal</a:t>
            </a:r>
            <a:r>
              <a:rPr lang="en-GB" sz="1800" dirty="0">
                <a:solidFill>
                  <a:schemeClr val="tx1"/>
                </a:solidFill>
              </a:rPr>
              <a:t> </a:t>
            </a:r>
            <a:r>
              <a:rPr lang="en-GB" sz="1800" dirty="0" err="1">
                <a:solidFill>
                  <a:schemeClr val="tx1"/>
                </a:solidFill>
              </a:rPr>
              <a:t>jatuh</a:t>
            </a:r>
            <a:r>
              <a:rPr lang="en-GB" sz="1800" dirty="0">
                <a:solidFill>
                  <a:schemeClr val="tx1"/>
                </a:solidFill>
              </a:rPr>
              <a:t> tempo </a:t>
            </a:r>
            <a:r>
              <a:rPr lang="en-GB" sz="1800" dirty="0" err="1">
                <a:solidFill>
                  <a:schemeClr val="tx1"/>
                </a:solidFill>
              </a:rPr>
              <a:t>setelah</a:t>
            </a:r>
            <a:r>
              <a:rPr lang="en-GB" sz="1800" dirty="0">
                <a:solidFill>
                  <a:schemeClr val="tx1"/>
                </a:solidFill>
              </a:rPr>
              <a:t> </a:t>
            </a:r>
            <a:r>
              <a:rPr lang="en-GB" sz="1800" dirty="0" err="1">
                <a:solidFill>
                  <a:schemeClr val="tx1"/>
                </a:solidFill>
              </a:rPr>
              <a:t>pendiskotoan</a:t>
            </a:r>
            <a:r>
              <a:rPr lang="en-GB" sz="1800" dirty="0">
                <a:solidFill>
                  <a:schemeClr val="tx1"/>
                </a:solidFill>
              </a:rPr>
              <a:t> </a:t>
            </a:r>
            <a:r>
              <a:rPr lang="en-GB" sz="1800" dirty="0" err="1">
                <a:solidFill>
                  <a:schemeClr val="tx1"/>
                </a:solidFill>
              </a:rPr>
              <a:t>dan</a:t>
            </a:r>
            <a:r>
              <a:rPr lang="en-GB" sz="1800" dirty="0">
                <a:solidFill>
                  <a:schemeClr val="tx1"/>
                </a:solidFill>
              </a:rPr>
              <a:t> </a:t>
            </a:r>
            <a:r>
              <a:rPr lang="en-GB" sz="1800" dirty="0" err="1" smtClean="0">
                <a:solidFill>
                  <a:schemeClr val="tx1"/>
                </a:solidFill>
              </a:rPr>
              <a:t>dilunasi</a:t>
            </a:r>
            <a:endParaRPr lang="en-GB" sz="1800" dirty="0">
              <a:solidFill>
                <a:schemeClr val="tx1"/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GB" sz="1800" dirty="0" err="1">
                <a:solidFill>
                  <a:schemeClr val="tx1"/>
                </a:solidFill>
              </a:rPr>
              <a:t>Jurnal</a:t>
            </a:r>
            <a:r>
              <a:rPr lang="en-GB" sz="1800" dirty="0">
                <a:solidFill>
                  <a:schemeClr val="tx1"/>
                </a:solidFill>
              </a:rPr>
              <a:t> </a:t>
            </a:r>
            <a:r>
              <a:rPr lang="en-GB" sz="1800" dirty="0" err="1">
                <a:solidFill>
                  <a:schemeClr val="tx1"/>
                </a:solidFill>
              </a:rPr>
              <a:t>pada</a:t>
            </a:r>
            <a:r>
              <a:rPr lang="en-GB" sz="1800" dirty="0">
                <a:solidFill>
                  <a:schemeClr val="tx1"/>
                </a:solidFill>
              </a:rPr>
              <a:t> </a:t>
            </a:r>
            <a:r>
              <a:rPr lang="en-GB" sz="1800" dirty="0" err="1">
                <a:solidFill>
                  <a:schemeClr val="tx1"/>
                </a:solidFill>
              </a:rPr>
              <a:t>tanggal</a:t>
            </a:r>
            <a:r>
              <a:rPr lang="en-GB" sz="1800" dirty="0">
                <a:solidFill>
                  <a:schemeClr val="tx1"/>
                </a:solidFill>
              </a:rPr>
              <a:t> </a:t>
            </a:r>
            <a:r>
              <a:rPr lang="en-GB" sz="1800" dirty="0" err="1">
                <a:solidFill>
                  <a:schemeClr val="tx1"/>
                </a:solidFill>
              </a:rPr>
              <a:t>jatuh</a:t>
            </a:r>
            <a:r>
              <a:rPr lang="en-GB" sz="1800" dirty="0">
                <a:solidFill>
                  <a:schemeClr val="tx1"/>
                </a:solidFill>
              </a:rPr>
              <a:t> tempo </a:t>
            </a:r>
            <a:r>
              <a:rPr lang="en-GB" sz="1800" dirty="0" err="1">
                <a:solidFill>
                  <a:schemeClr val="tx1"/>
                </a:solidFill>
              </a:rPr>
              <a:t>setelah</a:t>
            </a:r>
            <a:r>
              <a:rPr lang="en-GB" sz="1800" dirty="0">
                <a:solidFill>
                  <a:schemeClr val="tx1"/>
                </a:solidFill>
              </a:rPr>
              <a:t> </a:t>
            </a:r>
            <a:r>
              <a:rPr lang="en-GB" sz="1800" dirty="0" err="1">
                <a:solidFill>
                  <a:schemeClr val="tx1"/>
                </a:solidFill>
              </a:rPr>
              <a:t>pendiskotoan</a:t>
            </a:r>
            <a:r>
              <a:rPr lang="en-GB" sz="1800" dirty="0">
                <a:solidFill>
                  <a:schemeClr val="tx1"/>
                </a:solidFill>
              </a:rPr>
              <a:t> </a:t>
            </a:r>
            <a:r>
              <a:rPr lang="en-GB" sz="1800" dirty="0" err="1">
                <a:solidFill>
                  <a:schemeClr val="tx1"/>
                </a:solidFill>
              </a:rPr>
              <a:t>dan</a:t>
            </a:r>
            <a:r>
              <a:rPr lang="en-GB" sz="1800" dirty="0">
                <a:solidFill>
                  <a:schemeClr val="tx1"/>
                </a:solidFill>
              </a:rPr>
              <a:t> </a:t>
            </a:r>
            <a:r>
              <a:rPr lang="en-GB" sz="1800" dirty="0" err="1">
                <a:solidFill>
                  <a:schemeClr val="tx1"/>
                </a:solidFill>
              </a:rPr>
              <a:t>tidak</a:t>
            </a:r>
            <a:r>
              <a:rPr lang="en-GB" sz="1800" dirty="0">
                <a:solidFill>
                  <a:schemeClr val="tx1"/>
                </a:solidFill>
              </a:rPr>
              <a:t> </a:t>
            </a:r>
            <a:r>
              <a:rPr lang="en-GB" sz="1800" dirty="0" err="1">
                <a:solidFill>
                  <a:schemeClr val="tx1"/>
                </a:solidFill>
              </a:rPr>
              <a:t>dilunasi</a:t>
            </a:r>
            <a:endParaRPr lang="en-GB" sz="1800" dirty="0">
              <a:solidFill>
                <a:schemeClr val="tx1"/>
              </a:solidFill>
            </a:endParaRPr>
          </a:p>
          <a:p>
            <a:pPr marL="457200" lvl="0" indent="-457200" algn="just">
              <a:buFont typeface="+mj-lt"/>
              <a:buAutoNum type="arabicPeriod"/>
            </a:pPr>
            <a:endParaRPr lang="en-GB" sz="1800" dirty="0">
              <a:solidFill>
                <a:schemeClr val="tx1"/>
              </a:solidFill>
            </a:endParaRPr>
          </a:p>
          <a:p>
            <a:pPr algn="just"/>
            <a:endParaRPr lang="en-GB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06355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332656"/>
            <a:ext cx="6777318" cy="6120679"/>
          </a:xfrm>
        </p:spPr>
        <p:txBody>
          <a:bodyPr/>
          <a:lstStyle/>
          <a:p>
            <a:pPr algn="l"/>
            <a:r>
              <a:rPr lang="en-GB" sz="1600" b="1" dirty="0" smtClean="0">
                <a:effectLst/>
              </a:rPr>
              <a:t>Soal2:</a:t>
            </a:r>
            <a:r>
              <a:rPr lang="en-GB" sz="1600" dirty="0">
                <a:effectLst/>
              </a:rPr>
              <a:t/>
            </a:r>
            <a:br>
              <a:rPr lang="en-GB" sz="1600" dirty="0">
                <a:effectLst/>
              </a:rPr>
            </a:br>
            <a:r>
              <a:rPr lang="en-GB" sz="1600" dirty="0" err="1">
                <a:effectLst/>
              </a:rPr>
              <a:t>Pada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tanggal</a:t>
            </a:r>
            <a:r>
              <a:rPr lang="en-GB" sz="1600" dirty="0">
                <a:effectLst/>
              </a:rPr>
              <a:t> 1 </a:t>
            </a:r>
            <a:r>
              <a:rPr lang="en-GB" sz="1600" dirty="0" err="1">
                <a:effectLst/>
              </a:rPr>
              <a:t>mei</a:t>
            </a:r>
            <a:r>
              <a:rPr lang="en-GB" sz="1600" dirty="0">
                <a:effectLst/>
              </a:rPr>
              <a:t> 2006 Tuan </a:t>
            </a:r>
            <a:r>
              <a:rPr lang="en-GB" sz="1600" dirty="0" err="1">
                <a:effectLst/>
              </a:rPr>
              <a:t>Hadi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menerima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promes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dalam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rangka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meminjamkan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uang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dari</a:t>
            </a:r>
            <a:r>
              <a:rPr lang="en-GB" sz="1600" dirty="0">
                <a:effectLst/>
              </a:rPr>
              <a:t> Tuan </a:t>
            </a:r>
            <a:r>
              <a:rPr lang="en-GB" sz="1600" dirty="0" err="1">
                <a:effectLst/>
              </a:rPr>
              <a:t>Indra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dengan</a:t>
            </a:r>
            <a:r>
              <a:rPr lang="en-GB" sz="1600" dirty="0">
                <a:effectLst/>
              </a:rPr>
              <a:t> nominal </a:t>
            </a:r>
            <a:r>
              <a:rPr lang="en-GB" sz="1600" dirty="0" err="1">
                <a:effectLst/>
              </a:rPr>
              <a:t>Rp</a:t>
            </a:r>
            <a:r>
              <a:rPr lang="en-GB" sz="1600" dirty="0">
                <a:effectLst/>
              </a:rPr>
              <a:t>. 4.000.000 </a:t>
            </a:r>
            <a:r>
              <a:rPr lang="en-GB" sz="1600" dirty="0" err="1">
                <a:effectLst/>
              </a:rPr>
              <a:t>promes</a:t>
            </a:r>
            <a:r>
              <a:rPr lang="en-GB" sz="1600" dirty="0">
                <a:effectLst/>
              </a:rPr>
              <a:t> yang </a:t>
            </a:r>
            <a:r>
              <a:rPr lang="en-GB" sz="1600" dirty="0" err="1">
                <a:effectLst/>
              </a:rPr>
              <a:t>berbungan</a:t>
            </a:r>
            <a:r>
              <a:rPr lang="en-GB" sz="1600" dirty="0">
                <a:effectLst/>
              </a:rPr>
              <a:t> 12% </a:t>
            </a:r>
            <a:r>
              <a:rPr lang="en-GB" sz="1600" dirty="0" err="1">
                <a:effectLst/>
              </a:rPr>
              <a:t>tersebut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jatuh</a:t>
            </a:r>
            <a:r>
              <a:rPr lang="en-GB" sz="1600" dirty="0">
                <a:effectLst/>
              </a:rPr>
              <a:t> tempo </a:t>
            </a:r>
            <a:r>
              <a:rPr lang="en-GB" sz="1600" dirty="0" err="1">
                <a:effectLst/>
              </a:rPr>
              <a:t>pada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tanggal</a:t>
            </a:r>
            <a:r>
              <a:rPr lang="en-GB" sz="1600" dirty="0">
                <a:effectLst/>
              </a:rPr>
              <a:t> 1 </a:t>
            </a:r>
            <a:r>
              <a:rPr lang="en-GB" sz="1600" dirty="0" err="1">
                <a:effectLst/>
              </a:rPr>
              <a:t>agustus</a:t>
            </a:r>
            <a:r>
              <a:rPr lang="en-GB" sz="1600" dirty="0">
                <a:effectLst/>
              </a:rPr>
              <a:t> 2006. </a:t>
            </a:r>
            <a:r>
              <a:rPr lang="en-GB" sz="1600" dirty="0" err="1">
                <a:effectLst/>
              </a:rPr>
              <a:t>Dua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bulan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kemudian</a:t>
            </a:r>
            <a:r>
              <a:rPr lang="en-GB" sz="1600" dirty="0">
                <a:effectLst/>
              </a:rPr>
              <a:t>, Tuan </a:t>
            </a:r>
            <a:r>
              <a:rPr lang="en-GB" sz="1600" dirty="0" err="1">
                <a:effectLst/>
              </a:rPr>
              <a:t>Hadi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mendiskotoan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promes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tersebut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kepada</a:t>
            </a:r>
            <a:r>
              <a:rPr lang="en-GB" sz="1600" dirty="0">
                <a:effectLst/>
              </a:rPr>
              <a:t> Bank </a:t>
            </a:r>
            <a:r>
              <a:rPr lang="en-GB" sz="1600" dirty="0" err="1">
                <a:effectLst/>
              </a:rPr>
              <a:t>dengan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diskonto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sebesar</a:t>
            </a:r>
            <a:r>
              <a:rPr lang="en-GB" sz="1600" dirty="0">
                <a:effectLst/>
              </a:rPr>
              <a:t> 18%.</a:t>
            </a:r>
            <a:br>
              <a:rPr lang="en-GB" sz="1600" dirty="0">
                <a:effectLst/>
              </a:rPr>
            </a:br>
            <a:r>
              <a:rPr lang="en-GB" sz="1600" dirty="0" smtClean="0">
                <a:effectLst/>
              </a:rPr>
              <a:t/>
            </a:r>
            <a:br>
              <a:rPr lang="en-GB" sz="1600" dirty="0" smtClean="0">
                <a:effectLst/>
              </a:rPr>
            </a:br>
            <a:r>
              <a:rPr lang="en-GB" sz="1600" b="1" dirty="0" err="1" smtClean="0">
                <a:effectLst/>
              </a:rPr>
              <a:t>Soal</a:t>
            </a:r>
            <a:r>
              <a:rPr lang="en-GB" sz="1600" b="1" dirty="0" smtClean="0">
                <a:effectLst/>
              </a:rPr>
              <a:t> 3</a:t>
            </a:r>
            <a:r>
              <a:rPr lang="en-GB" sz="1600" dirty="0">
                <a:effectLst/>
              </a:rPr>
              <a:t/>
            </a:r>
            <a:br>
              <a:rPr lang="en-GB" sz="1600" dirty="0">
                <a:effectLst/>
              </a:rPr>
            </a:br>
            <a:r>
              <a:rPr lang="en-GB" sz="1600" dirty="0" err="1">
                <a:effectLst/>
              </a:rPr>
              <a:t>Diminta</a:t>
            </a:r>
            <a:r>
              <a:rPr lang="en-GB" sz="1600" dirty="0">
                <a:effectLst/>
              </a:rPr>
              <a:t> : </a:t>
            </a:r>
            <a:r>
              <a:rPr lang="en-GB" sz="1600" dirty="0" err="1">
                <a:effectLst/>
              </a:rPr>
              <a:t>Buatlah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ayat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jurnal</a:t>
            </a:r>
            <a:r>
              <a:rPr lang="en-GB" sz="1600" dirty="0">
                <a:effectLst/>
              </a:rPr>
              <a:t> yang </a:t>
            </a:r>
            <a:r>
              <a:rPr lang="en-GB" sz="1600" dirty="0" err="1">
                <a:effectLst/>
              </a:rPr>
              <a:t>dibuat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oleh</a:t>
            </a:r>
            <a:r>
              <a:rPr lang="en-GB" sz="1600" dirty="0">
                <a:effectLst/>
              </a:rPr>
              <a:t> Tuan </a:t>
            </a:r>
            <a:r>
              <a:rPr lang="en-GB" sz="1600" dirty="0" err="1">
                <a:effectLst/>
              </a:rPr>
              <a:t>Hadi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serta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perhitungannya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saat</a:t>
            </a:r>
            <a:r>
              <a:rPr lang="en-GB" sz="1600" dirty="0">
                <a:effectLst/>
              </a:rPr>
              <a:t> :</a:t>
            </a:r>
            <a:br>
              <a:rPr lang="en-GB" sz="1600" dirty="0">
                <a:effectLst/>
              </a:rPr>
            </a:br>
            <a:r>
              <a:rPr lang="en-US" sz="1600" dirty="0" err="1">
                <a:effectLst/>
              </a:rPr>
              <a:t>Penerimaan</a:t>
            </a:r>
            <a:r>
              <a:rPr lang="en-US" sz="1600" dirty="0">
                <a:effectLst/>
              </a:rPr>
              <a:t> </a:t>
            </a:r>
            <a:r>
              <a:rPr lang="en-US" sz="1600" dirty="0" err="1">
                <a:effectLst/>
              </a:rPr>
              <a:t>promes</a:t>
            </a:r>
            <a:r>
              <a:rPr lang="en-GB" sz="1600" dirty="0">
                <a:effectLst/>
              </a:rPr>
              <a:t/>
            </a:r>
            <a:br>
              <a:rPr lang="en-GB" sz="1600" dirty="0">
                <a:effectLst/>
              </a:rPr>
            </a:br>
            <a:r>
              <a:rPr lang="en-US" sz="1600" dirty="0" err="1">
                <a:effectLst/>
              </a:rPr>
              <a:t>Pendiskotoan</a:t>
            </a:r>
            <a:r>
              <a:rPr lang="en-US" sz="1600" dirty="0">
                <a:effectLst/>
              </a:rPr>
              <a:t> </a:t>
            </a:r>
            <a:r>
              <a:rPr lang="en-US" sz="1600" dirty="0" err="1">
                <a:effectLst/>
              </a:rPr>
              <a:t>promes</a:t>
            </a:r>
            <a:r>
              <a:rPr lang="en-GB" sz="1600" dirty="0">
                <a:effectLst/>
              </a:rPr>
              <a:t/>
            </a:r>
            <a:br>
              <a:rPr lang="en-GB" sz="1600" dirty="0">
                <a:effectLst/>
              </a:rPr>
            </a:br>
            <a:r>
              <a:rPr lang="fi-FI" sz="1600" dirty="0">
                <a:effectLst/>
              </a:rPr>
              <a:t>Jatuh tempo dilunasi oleh tuan Indra</a:t>
            </a:r>
            <a:r>
              <a:rPr lang="en-GB" sz="1600" dirty="0">
                <a:effectLst/>
              </a:rPr>
              <a:t/>
            </a:r>
            <a:br>
              <a:rPr lang="en-GB" sz="1600" dirty="0">
                <a:effectLst/>
              </a:rPr>
            </a:br>
            <a:r>
              <a:rPr lang="en-GB" sz="1600" dirty="0">
                <a:effectLst/>
              </a:rPr>
              <a:t>1 </a:t>
            </a:r>
            <a:r>
              <a:rPr lang="en-GB" sz="1600" dirty="0" err="1">
                <a:effectLst/>
              </a:rPr>
              <a:t>Maret</a:t>
            </a:r>
            <a:r>
              <a:rPr lang="en-GB" sz="1600" dirty="0">
                <a:effectLst/>
              </a:rPr>
              <a:t> 2007 </a:t>
            </a:r>
            <a:r>
              <a:rPr lang="en-GB" sz="1600" dirty="0" err="1">
                <a:effectLst/>
              </a:rPr>
              <a:t>Toko</a:t>
            </a:r>
            <a:r>
              <a:rPr lang="en-GB" sz="1600" dirty="0">
                <a:effectLst/>
              </a:rPr>
              <a:t> Caca </a:t>
            </a:r>
            <a:r>
              <a:rPr lang="en-GB" sz="1600" dirty="0" err="1">
                <a:effectLst/>
              </a:rPr>
              <a:t>menjual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barang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dagangan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dengan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syarat</a:t>
            </a:r>
            <a:r>
              <a:rPr lang="en-GB" sz="1600" dirty="0">
                <a:effectLst/>
              </a:rPr>
              <a:t> 2/15; n/30 </a:t>
            </a:r>
            <a:r>
              <a:rPr lang="en-GB" sz="1600" dirty="0" err="1">
                <a:effectLst/>
              </a:rPr>
              <a:t>seharga</a:t>
            </a:r>
            <a:r>
              <a:rPr lang="en-GB" sz="1600" dirty="0">
                <a:effectLst/>
              </a:rPr>
              <a:t> $ 10,000. 60% </a:t>
            </a:r>
            <a:r>
              <a:rPr lang="en-GB" sz="1600" dirty="0" err="1">
                <a:effectLst/>
              </a:rPr>
              <a:t>diantaranya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membayar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pada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tanggal</a:t>
            </a:r>
            <a:r>
              <a:rPr lang="en-GB" sz="1600" dirty="0">
                <a:effectLst/>
              </a:rPr>
              <a:t> 10 </a:t>
            </a:r>
            <a:r>
              <a:rPr lang="en-GB" sz="1600" dirty="0" err="1">
                <a:effectLst/>
              </a:rPr>
              <a:t>Maret</a:t>
            </a:r>
            <a:r>
              <a:rPr lang="en-GB" sz="1600" dirty="0">
                <a:effectLst/>
              </a:rPr>
              <a:t> 2007, </a:t>
            </a:r>
            <a:r>
              <a:rPr lang="en-GB" sz="1600" dirty="0" err="1">
                <a:effectLst/>
              </a:rPr>
              <a:t>sedangkan</a:t>
            </a:r>
            <a:r>
              <a:rPr lang="en-GB" sz="1600" dirty="0">
                <a:effectLst/>
              </a:rPr>
              <a:t> 30% </a:t>
            </a:r>
            <a:r>
              <a:rPr lang="en-GB" sz="1600" dirty="0" err="1">
                <a:effectLst/>
              </a:rPr>
              <a:t>membayar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setelah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tanggal</a:t>
            </a:r>
            <a:r>
              <a:rPr lang="en-GB" sz="1600" dirty="0">
                <a:effectLst/>
              </a:rPr>
              <a:t> 15 </a:t>
            </a:r>
            <a:r>
              <a:rPr lang="en-GB" sz="1600" dirty="0" err="1">
                <a:effectLst/>
              </a:rPr>
              <a:t>Maret</a:t>
            </a:r>
            <a:r>
              <a:rPr lang="en-GB" sz="1600" dirty="0">
                <a:effectLst/>
              </a:rPr>
              <a:t> 2001 </a:t>
            </a:r>
            <a:r>
              <a:rPr lang="en-GB" sz="1600" dirty="0" err="1">
                <a:effectLst/>
              </a:rPr>
              <a:t>dan</a:t>
            </a:r>
            <a:r>
              <a:rPr lang="en-GB" sz="1600" dirty="0">
                <a:effectLst/>
              </a:rPr>
              <a:t> yang 10% </a:t>
            </a:r>
            <a:r>
              <a:rPr lang="en-GB" sz="1600" dirty="0" err="1">
                <a:effectLst/>
              </a:rPr>
              <a:t>belum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membayar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sampai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dengan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tutup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buku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tanggal</a:t>
            </a:r>
            <a:r>
              <a:rPr lang="en-GB" sz="1600" dirty="0">
                <a:effectLst/>
              </a:rPr>
              <a:t> 31 </a:t>
            </a:r>
            <a:r>
              <a:rPr lang="en-GB" sz="1600" dirty="0" err="1">
                <a:effectLst/>
              </a:rPr>
              <a:t>Maret</a:t>
            </a:r>
            <a:r>
              <a:rPr lang="en-GB" sz="1600" dirty="0">
                <a:effectLst/>
              </a:rPr>
              <a:t> 2007.</a:t>
            </a:r>
            <a:br>
              <a:rPr lang="en-GB" sz="1600" dirty="0">
                <a:effectLst/>
              </a:rPr>
            </a:br>
            <a:r>
              <a:rPr lang="en-GB" sz="1600" dirty="0" err="1">
                <a:effectLst/>
              </a:rPr>
              <a:t>Diminta</a:t>
            </a:r>
            <a:r>
              <a:rPr lang="en-GB" sz="1600" dirty="0">
                <a:effectLst/>
              </a:rPr>
              <a:t> : </a:t>
            </a:r>
            <a:r>
              <a:rPr lang="en-GB" sz="1600" dirty="0" err="1">
                <a:effectLst/>
              </a:rPr>
              <a:t>Buatlah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jurnal</a:t>
            </a:r>
            <a:r>
              <a:rPr lang="en-GB" sz="1600" dirty="0">
                <a:effectLst/>
              </a:rPr>
              <a:t> yang </a:t>
            </a:r>
            <a:r>
              <a:rPr lang="en-GB" sz="1600" dirty="0" err="1">
                <a:effectLst/>
              </a:rPr>
              <a:t>diperlukan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Toko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Casandra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dengan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menggunakan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metode</a:t>
            </a:r>
            <a:r>
              <a:rPr lang="en-GB" sz="1600" dirty="0">
                <a:effectLst/>
              </a:rPr>
              <a:t>:</a:t>
            </a:r>
            <a:br>
              <a:rPr lang="en-GB" sz="1600" dirty="0">
                <a:effectLst/>
              </a:rPr>
            </a:br>
            <a:r>
              <a:rPr lang="en-US" sz="1600" dirty="0" err="1">
                <a:effectLst/>
              </a:rPr>
              <a:t>Piutang</a:t>
            </a:r>
            <a:r>
              <a:rPr lang="en-US" sz="1600" dirty="0">
                <a:effectLst/>
              </a:rPr>
              <a:t> </a:t>
            </a:r>
            <a:r>
              <a:rPr lang="en-US" sz="1600" dirty="0" err="1">
                <a:effectLst/>
              </a:rPr>
              <a:t>bersih</a:t>
            </a:r>
            <a:r>
              <a:rPr lang="en-US" sz="1600" dirty="0">
                <a:effectLst/>
              </a:rPr>
              <a:t>	</a:t>
            </a:r>
            <a:r>
              <a:rPr lang="en-GB" sz="1600" dirty="0">
                <a:effectLst/>
              </a:rPr>
              <a:t/>
            </a:r>
            <a:br>
              <a:rPr lang="en-GB" sz="1600" dirty="0">
                <a:effectLst/>
              </a:rPr>
            </a:br>
            <a:r>
              <a:rPr lang="en-US" sz="1600" dirty="0" err="1">
                <a:effectLst/>
              </a:rPr>
              <a:t>Piutang</a:t>
            </a:r>
            <a:r>
              <a:rPr lang="en-US" sz="1600" dirty="0">
                <a:effectLst/>
              </a:rPr>
              <a:t> </a:t>
            </a:r>
            <a:r>
              <a:rPr lang="en-US" sz="1600" dirty="0" err="1">
                <a:effectLst/>
              </a:rPr>
              <a:t>kotor</a:t>
            </a:r>
            <a:r>
              <a:rPr lang="en-GB" sz="1600" dirty="0">
                <a:effectLst/>
              </a:rPr>
              <a:t/>
            </a:r>
            <a:br>
              <a:rPr lang="en-GB" sz="1600" dirty="0">
                <a:effectLst/>
              </a:rPr>
            </a:b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9468419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4664"/>
            <a:ext cx="6400800" cy="5976664"/>
          </a:xfrm>
        </p:spPr>
        <p:txBody>
          <a:bodyPr>
            <a:noAutofit/>
          </a:bodyPr>
          <a:lstStyle/>
          <a:p>
            <a:pPr algn="just"/>
            <a:r>
              <a:rPr lang="en-US" sz="2000" b="1" dirty="0" err="1">
                <a:solidFill>
                  <a:schemeClr val="bg1"/>
                </a:solidFill>
                <a:effectLst/>
              </a:rPr>
              <a:t>Soal</a:t>
            </a:r>
            <a:r>
              <a:rPr lang="en-US" sz="2000" b="1" dirty="0">
                <a:solidFill>
                  <a:schemeClr val="bg1"/>
                </a:solidFill>
                <a:effectLst/>
              </a:rPr>
              <a:t> 4</a:t>
            </a:r>
            <a:endParaRPr lang="en-GB" sz="2000" dirty="0">
              <a:solidFill>
                <a:schemeClr val="bg1"/>
              </a:solidFill>
              <a:effectLst/>
            </a:endParaRPr>
          </a:p>
          <a:p>
            <a:pPr lvl="0" algn="just"/>
            <a:r>
              <a:rPr lang="en-GB" sz="2000" dirty="0">
                <a:solidFill>
                  <a:schemeClr val="bg1"/>
                </a:solidFill>
                <a:effectLst/>
              </a:rPr>
              <a:t>PT. </a:t>
            </a:r>
            <a:r>
              <a:rPr lang="en-GB" sz="2000" dirty="0" err="1">
                <a:solidFill>
                  <a:schemeClr val="bg1"/>
                </a:solidFill>
                <a:effectLst/>
              </a:rPr>
              <a:t>Pakasi</a:t>
            </a:r>
            <a:r>
              <a:rPr lang="en-GB" sz="2000" dirty="0">
                <a:solidFill>
                  <a:schemeClr val="bg1"/>
                </a:solidFill>
                <a:effectLst/>
              </a:rPr>
              <a:t> </a:t>
            </a:r>
            <a:r>
              <a:rPr lang="en-GB" sz="2000" dirty="0" err="1">
                <a:solidFill>
                  <a:schemeClr val="bg1"/>
                </a:solidFill>
                <a:effectLst/>
              </a:rPr>
              <a:t>menjual</a:t>
            </a:r>
            <a:r>
              <a:rPr lang="en-GB" sz="2000" dirty="0">
                <a:solidFill>
                  <a:schemeClr val="bg1"/>
                </a:solidFill>
                <a:effectLst/>
              </a:rPr>
              <a:t> AR </a:t>
            </a:r>
            <a:r>
              <a:rPr lang="en-GB" sz="2000" dirty="0" err="1">
                <a:solidFill>
                  <a:schemeClr val="bg1"/>
                </a:solidFill>
                <a:effectLst/>
              </a:rPr>
              <a:t>sejumlah</a:t>
            </a:r>
            <a:r>
              <a:rPr lang="en-GB" sz="2000" dirty="0">
                <a:solidFill>
                  <a:schemeClr val="bg1"/>
                </a:solidFill>
                <a:effectLst/>
              </a:rPr>
              <a:t> 100.000 </a:t>
            </a:r>
            <a:r>
              <a:rPr lang="en-GB" sz="2000" dirty="0" err="1">
                <a:solidFill>
                  <a:schemeClr val="bg1"/>
                </a:solidFill>
                <a:effectLst/>
              </a:rPr>
              <a:t>dengan</a:t>
            </a:r>
            <a:r>
              <a:rPr lang="en-GB" sz="2000" dirty="0">
                <a:solidFill>
                  <a:schemeClr val="bg1"/>
                </a:solidFill>
                <a:effectLst/>
              </a:rPr>
              <a:t> discount 4% </a:t>
            </a:r>
            <a:r>
              <a:rPr lang="en-GB" sz="2000" dirty="0" err="1">
                <a:solidFill>
                  <a:schemeClr val="bg1"/>
                </a:solidFill>
                <a:effectLst/>
              </a:rPr>
              <a:t>dan</a:t>
            </a:r>
            <a:r>
              <a:rPr lang="en-GB" sz="2000" dirty="0">
                <a:solidFill>
                  <a:schemeClr val="bg1"/>
                </a:solidFill>
                <a:effectLst/>
              </a:rPr>
              <a:t> </a:t>
            </a:r>
            <a:r>
              <a:rPr lang="en-GB" sz="2000" dirty="0" err="1">
                <a:solidFill>
                  <a:schemeClr val="bg1"/>
                </a:solidFill>
                <a:effectLst/>
              </a:rPr>
              <a:t>piutang</a:t>
            </a:r>
            <a:r>
              <a:rPr lang="en-GB" sz="2000" dirty="0">
                <a:solidFill>
                  <a:schemeClr val="bg1"/>
                </a:solidFill>
                <a:effectLst/>
              </a:rPr>
              <a:t> </a:t>
            </a:r>
            <a:r>
              <a:rPr lang="en-GB" sz="2000" dirty="0" err="1">
                <a:solidFill>
                  <a:schemeClr val="bg1"/>
                </a:solidFill>
                <a:effectLst/>
              </a:rPr>
              <a:t>ditahan</a:t>
            </a:r>
            <a:r>
              <a:rPr lang="en-GB" sz="2000" dirty="0">
                <a:solidFill>
                  <a:schemeClr val="bg1"/>
                </a:solidFill>
                <a:effectLst/>
              </a:rPr>
              <a:t> </a:t>
            </a:r>
            <a:r>
              <a:rPr lang="en-GB" sz="2000" dirty="0" err="1">
                <a:solidFill>
                  <a:schemeClr val="bg1"/>
                </a:solidFill>
                <a:effectLst/>
              </a:rPr>
              <a:t>sebesar</a:t>
            </a:r>
            <a:r>
              <a:rPr lang="en-GB" sz="2000" dirty="0">
                <a:solidFill>
                  <a:schemeClr val="bg1"/>
                </a:solidFill>
                <a:effectLst/>
              </a:rPr>
              <a:t> 6%, </a:t>
            </a:r>
            <a:r>
              <a:rPr lang="en-GB" sz="2000" dirty="0" err="1">
                <a:solidFill>
                  <a:schemeClr val="bg1"/>
                </a:solidFill>
                <a:effectLst/>
              </a:rPr>
              <a:t>kepada</a:t>
            </a:r>
            <a:r>
              <a:rPr lang="en-GB" sz="2000" dirty="0">
                <a:solidFill>
                  <a:schemeClr val="bg1"/>
                </a:solidFill>
                <a:effectLst/>
              </a:rPr>
              <a:t> Bank </a:t>
            </a:r>
            <a:r>
              <a:rPr lang="en-GB" sz="2000" dirty="0" err="1">
                <a:solidFill>
                  <a:schemeClr val="bg1"/>
                </a:solidFill>
                <a:effectLst/>
              </a:rPr>
              <a:t>Danamon</a:t>
            </a:r>
            <a:r>
              <a:rPr lang="en-GB" sz="2000" dirty="0">
                <a:solidFill>
                  <a:schemeClr val="bg1"/>
                </a:solidFill>
                <a:effectLst/>
              </a:rPr>
              <a:t>. Bank </a:t>
            </a:r>
            <a:r>
              <a:rPr lang="en-GB" sz="2000" dirty="0" err="1">
                <a:solidFill>
                  <a:schemeClr val="bg1"/>
                </a:solidFill>
                <a:effectLst/>
              </a:rPr>
              <a:t>danamon</a:t>
            </a:r>
            <a:r>
              <a:rPr lang="en-GB" sz="2000" dirty="0">
                <a:solidFill>
                  <a:schemeClr val="bg1"/>
                </a:solidFill>
                <a:effectLst/>
              </a:rPr>
              <a:t> </a:t>
            </a:r>
            <a:r>
              <a:rPr lang="en-GB" sz="2000" dirty="0" err="1">
                <a:solidFill>
                  <a:schemeClr val="bg1"/>
                </a:solidFill>
                <a:effectLst/>
              </a:rPr>
              <a:t>menaksir</a:t>
            </a:r>
            <a:r>
              <a:rPr lang="en-GB" sz="2000" dirty="0">
                <a:solidFill>
                  <a:schemeClr val="bg1"/>
                </a:solidFill>
                <a:effectLst/>
              </a:rPr>
              <a:t> </a:t>
            </a:r>
            <a:r>
              <a:rPr lang="en-GB" sz="2000" dirty="0" err="1">
                <a:solidFill>
                  <a:schemeClr val="bg1"/>
                </a:solidFill>
                <a:effectLst/>
              </a:rPr>
              <a:t>piutang</a:t>
            </a:r>
            <a:r>
              <a:rPr lang="en-GB" sz="2000" dirty="0">
                <a:solidFill>
                  <a:schemeClr val="bg1"/>
                </a:solidFill>
                <a:effectLst/>
              </a:rPr>
              <a:t> </a:t>
            </a:r>
            <a:r>
              <a:rPr lang="en-GB" sz="2000" dirty="0" err="1">
                <a:solidFill>
                  <a:schemeClr val="bg1"/>
                </a:solidFill>
                <a:effectLst/>
              </a:rPr>
              <a:t>tak</a:t>
            </a:r>
            <a:r>
              <a:rPr lang="en-GB" sz="2000" dirty="0">
                <a:solidFill>
                  <a:schemeClr val="bg1"/>
                </a:solidFill>
                <a:effectLst/>
              </a:rPr>
              <a:t> </a:t>
            </a:r>
            <a:r>
              <a:rPr lang="en-GB" sz="2000" dirty="0" err="1">
                <a:solidFill>
                  <a:schemeClr val="bg1"/>
                </a:solidFill>
                <a:effectLst/>
              </a:rPr>
              <a:t>tertagih</a:t>
            </a:r>
            <a:r>
              <a:rPr lang="en-GB" sz="2000" dirty="0">
                <a:solidFill>
                  <a:schemeClr val="bg1"/>
                </a:solidFill>
                <a:effectLst/>
              </a:rPr>
              <a:t> 1.200.</a:t>
            </a:r>
          </a:p>
          <a:p>
            <a:pPr lvl="0" algn="just"/>
            <a:r>
              <a:rPr lang="en-GB" sz="2000" dirty="0">
                <a:solidFill>
                  <a:schemeClr val="bg1"/>
                </a:solidFill>
                <a:effectLst/>
              </a:rPr>
              <a:t>Bank </a:t>
            </a:r>
            <a:r>
              <a:rPr lang="en-GB" sz="2000" dirty="0" err="1">
                <a:solidFill>
                  <a:schemeClr val="bg1"/>
                </a:solidFill>
                <a:effectLst/>
              </a:rPr>
              <a:t>Danamon</a:t>
            </a:r>
            <a:r>
              <a:rPr lang="en-GB" sz="2000" dirty="0">
                <a:solidFill>
                  <a:schemeClr val="bg1"/>
                </a:solidFill>
                <a:effectLst/>
              </a:rPr>
              <a:t> </a:t>
            </a:r>
            <a:r>
              <a:rPr lang="en-GB" sz="2000" dirty="0" err="1">
                <a:solidFill>
                  <a:schemeClr val="bg1"/>
                </a:solidFill>
                <a:effectLst/>
              </a:rPr>
              <a:t>telah</a:t>
            </a:r>
            <a:r>
              <a:rPr lang="en-GB" sz="2000" dirty="0">
                <a:solidFill>
                  <a:schemeClr val="bg1"/>
                </a:solidFill>
                <a:effectLst/>
              </a:rPr>
              <a:t> </a:t>
            </a:r>
            <a:r>
              <a:rPr lang="en-GB" sz="2000" dirty="0" err="1">
                <a:solidFill>
                  <a:schemeClr val="bg1"/>
                </a:solidFill>
                <a:effectLst/>
              </a:rPr>
              <a:t>berhasil</a:t>
            </a:r>
            <a:r>
              <a:rPr lang="en-GB" sz="2000" dirty="0">
                <a:solidFill>
                  <a:schemeClr val="bg1"/>
                </a:solidFill>
                <a:effectLst/>
              </a:rPr>
              <a:t> </a:t>
            </a:r>
            <a:r>
              <a:rPr lang="en-GB" sz="2000" dirty="0" err="1">
                <a:solidFill>
                  <a:schemeClr val="bg1"/>
                </a:solidFill>
                <a:effectLst/>
              </a:rPr>
              <a:t>menagih</a:t>
            </a:r>
            <a:r>
              <a:rPr lang="en-GB" sz="2000" dirty="0">
                <a:solidFill>
                  <a:schemeClr val="bg1"/>
                </a:solidFill>
                <a:effectLst/>
              </a:rPr>
              <a:t> AR 63.000 </a:t>
            </a:r>
            <a:r>
              <a:rPr lang="en-GB" sz="2000" dirty="0" err="1">
                <a:solidFill>
                  <a:schemeClr val="bg1"/>
                </a:solidFill>
                <a:effectLst/>
              </a:rPr>
              <a:t>dikurangi</a:t>
            </a:r>
            <a:r>
              <a:rPr lang="en-GB" sz="2000" dirty="0">
                <a:solidFill>
                  <a:schemeClr val="bg1"/>
                </a:solidFill>
                <a:effectLst/>
              </a:rPr>
              <a:t> sales return 1.800 </a:t>
            </a:r>
            <a:r>
              <a:rPr lang="en-GB" sz="2000" dirty="0" err="1">
                <a:solidFill>
                  <a:schemeClr val="bg1"/>
                </a:solidFill>
                <a:effectLst/>
              </a:rPr>
              <a:t>dan</a:t>
            </a:r>
            <a:r>
              <a:rPr lang="en-GB" sz="2000" dirty="0">
                <a:solidFill>
                  <a:schemeClr val="bg1"/>
                </a:solidFill>
                <a:effectLst/>
              </a:rPr>
              <a:t> sales discount 1.200</a:t>
            </a:r>
          </a:p>
          <a:p>
            <a:pPr lvl="0" algn="just"/>
            <a:r>
              <a:rPr lang="en-GB" sz="2000" dirty="0">
                <a:solidFill>
                  <a:schemeClr val="bg1"/>
                </a:solidFill>
                <a:effectLst/>
              </a:rPr>
              <a:t>Bank </a:t>
            </a:r>
            <a:r>
              <a:rPr lang="en-GB" sz="2000" dirty="0" err="1">
                <a:solidFill>
                  <a:schemeClr val="bg1"/>
                </a:solidFill>
                <a:effectLst/>
              </a:rPr>
              <a:t>Danamon</a:t>
            </a:r>
            <a:r>
              <a:rPr lang="en-GB" sz="2000" dirty="0">
                <a:solidFill>
                  <a:schemeClr val="bg1"/>
                </a:solidFill>
                <a:effectLst/>
              </a:rPr>
              <a:t> </a:t>
            </a:r>
            <a:r>
              <a:rPr lang="en-GB" sz="2000" dirty="0" err="1">
                <a:solidFill>
                  <a:schemeClr val="bg1"/>
                </a:solidFill>
                <a:effectLst/>
              </a:rPr>
              <a:t>telah</a:t>
            </a:r>
            <a:r>
              <a:rPr lang="en-GB" sz="2000" dirty="0">
                <a:solidFill>
                  <a:schemeClr val="bg1"/>
                </a:solidFill>
                <a:effectLst/>
              </a:rPr>
              <a:t> </a:t>
            </a:r>
            <a:r>
              <a:rPr lang="en-GB" sz="2000" dirty="0" err="1">
                <a:solidFill>
                  <a:schemeClr val="bg1"/>
                </a:solidFill>
                <a:effectLst/>
              </a:rPr>
              <a:t>berhasil</a:t>
            </a:r>
            <a:r>
              <a:rPr lang="en-GB" sz="2000" dirty="0">
                <a:solidFill>
                  <a:schemeClr val="bg1"/>
                </a:solidFill>
                <a:effectLst/>
              </a:rPr>
              <a:t> </a:t>
            </a:r>
            <a:r>
              <a:rPr lang="en-GB" sz="2000" dirty="0" err="1">
                <a:solidFill>
                  <a:schemeClr val="bg1"/>
                </a:solidFill>
                <a:effectLst/>
              </a:rPr>
              <a:t>menagih</a:t>
            </a:r>
            <a:r>
              <a:rPr lang="en-GB" sz="2000" dirty="0">
                <a:solidFill>
                  <a:schemeClr val="bg1"/>
                </a:solidFill>
                <a:effectLst/>
              </a:rPr>
              <a:t> </a:t>
            </a:r>
            <a:r>
              <a:rPr lang="en-GB" sz="2000" dirty="0" err="1">
                <a:solidFill>
                  <a:schemeClr val="bg1"/>
                </a:solidFill>
                <a:effectLst/>
              </a:rPr>
              <a:t>sisa</a:t>
            </a:r>
            <a:r>
              <a:rPr lang="en-GB" sz="2000" dirty="0">
                <a:solidFill>
                  <a:schemeClr val="bg1"/>
                </a:solidFill>
                <a:effectLst/>
              </a:rPr>
              <a:t> AR, </a:t>
            </a:r>
            <a:r>
              <a:rPr lang="en-GB" sz="2000" dirty="0" err="1">
                <a:solidFill>
                  <a:schemeClr val="bg1"/>
                </a:solidFill>
                <a:effectLst/>
              </a:rPr>
              <a:t>dikurangi</a:t>
            </a:r>
            <a:r>
              <a:rPr lang="en-GB" sz="2000" dirty="0">
                <a:solidFill>
                  <a:schemeClr val="bg1"/>
                </a:solidFill>
                <a:effectLst/>
              </a:rPr>
              <a:t> sales return 800 </a:t>
            </a:r>
            <a:r>
              <a:rPr lang="en-GB" sz="2000" dirty="0" err="1">
                <a:solidFill>
                  <a:schemeClr val="bg1"/>
                </a:solidFill>
                <a:effectLst/>
              </a:rPr>
              <a:t>dan</a:t>
            </a:r>
            <a:r>
              <a:rPr lang="en-GB" sz="2000" dirty="0">
                <a:solidFill>
                  <a:schemeClr val="bg1"/>
                </a:solidFill>
                <a:effectLst/>
              </a:rPr>
              <a:t> </a:t>
            </a:r>
            <a:r>
              <a:rPr lang="en-GB" sz="2000" dirty="0" err="1">
                <a:solidFill>
                  <a:schemeClr val="bg1"/>
                </a:solidFill>
                <a:effectLst/>
              </a:rPr>
              <a:t>piutang</a:t>
            </a:r>
            <a:r>
              <a:rPr lang="en-GB" sz="2000" dirty="0">
                <a:solidFill>
                  <a:schemeClr val="bg1"/>
                </a:solidFill>
                <a:effectLst/>
              </a:rPr>
              <a:t> </a:t>
            </a:r>
            <a:r>
              <a:rPr lang="en-GB" sz="2000" dirty="0" err="1">
                <a:solidFill>
                  <a:schemeClr val="bg1"/>
                </a:solidFill>
                <a:effectLst/>
              </a:rPr>
              <a:t>tak</a:t>
            </a:r>
            <a:r>
              <a:rPr lang="en-GB" sz="2000" dirty="0">
                <a:solidFill>
                  <a:schemeClr val="bg1"/>
                </a:solidFill>
                <a:effectLst/>
              </a:rPr>
              <a:t> </a:t>
            </a:r>
            <a:r>
              <a:rPr lang="en-GB" sz="2000" dirty="0" err="1">
                <a:solidFill>
                  <a:schemeClr val="bg1"/>
                </a:solidFill>
                <a:effectLst/>
              </a:rPr>
              <a:t>tertagih</a:t>
            </a:r>
            <a:r>
              <a:rPr lang="en-GB" sz="2000" dirty="0">
                <a:solidFill>
                  <a:schemeClr val="bg1"/>
                </a:solidFill>
                <a:effectLst/>
              </a:rPr>
              <a:t> 1.500</a:t>
            </a:r>
          </a:p>
          <a:p>
            <a:pPr lvl="0" algn="just"/>
            <a:r>
              <a:rPr lang="en-GB" sz="2000" dirty="0">
                <a:solidFill>
                  <a:schemeClr val="bg1"/>
                </a:solidFill>
                <a:effectLst/>
              </a:rPr>
              <a:t>Bank </a:t>
            </a:r>
            <a:r>
              <a:rPr lang="en-GB" sz="2000" dirty="0" err="1">
                <a:solidFill>
                  <a:schemeClr val="bg1"/>
                </a:solidFill>
                <a:effectLst/>
              </a:rPr>
              <a:t>Danamon</a:t>
            </a:r>
            <a:r>
              <a:rPr lang="en-GB" sz="2000" dirty="0">
                <a:solidFill>
                  <a:schemeClr val="bg1"/>
                </a:solidFill>
                <a:effectLst/>
              </a:rPr>
              <a:t> </a:t>
            </a:r>
            <a:r>
              <a:rPr lang="en-GB" sz="2000" dirty="0" err="1">
                <a:solidFill>
                  <a:schemeClr val="bg1"/>
                </a:solidFill>
                <a:effectLst/>
              </a:rPr>
              <a:t>menyelesaikan</a:t>
            </a:r>
            <a:r>
              <a:rPr lang="en-GB" sz="2000" dirty="0">
                <a:solidFill>
                  <a:schemeClr val="bg1"/>
                </a:solidFill>
                <a:effectLst/>
              </a:rPr>
              <a:t> </a:t>
            </a:r>
            <a:r>
              <a:rPr lang="en-GB" sz="2000" dirty="0" err="1">
                <a:solidFill>
                  <a:schemeClr val="bg1"/>
                </a:solidFill>
                <a:effectLst/>
              </a:rPr>
              <a:t>perhitungan</a:t>
            </a:r>
            <a:r>
              <a:rPr lang="en-GB" sz="2000" dirty="0">
                <a:solidFill>
                  <a:schemeClr val="bg1"/>
                </a:solidFill>
                <a:effectLst/>
              </a:rPr>
              <a:t> </a:t>
            </a:r>
            <a:r>
              <a:rPr lang="en-GB" sz="2000" dirty="0" err="1">
                <a:solidFill>
                  <a:schemeClr val="bg1"/>
                </a:solidFill>
                <a:effectLst/>
              </a:rPr>
              <a:t>akhir</a:t>
            </a:r>
            <a:r>
              <a:rPr lang="en-GB" sz="2000" dirty="0">
                <a:solidFill>
                  <a:schemeClr val="bg1"/>
                </a:solidFill>
                <a:effectLst/>
              </a:rPr>
              <a:t> </a:t>
            </a:r>
            <a:r>
              <a:rPr lang="en-GB" sz="2000" dirty="0" err="1">
                <a:solidFill>
                  <a:schemeClr val="bg1"/>
                </a:solidFill>
                <a:effectLst/>
              </a:rPr>
              <a:t>dari</a:t>
            </a:r>
            <a:r>
              <a:rPr lang="en-GB" sz="2000" dirty="0">
                <a:solidFill>
                  <a:schemeClr val="bg1"/>
                </a:solidFill>
                <a:effectLst/>
              </a:rPr>
              <a:t> </a:t>
            </a:r>
            <a:r>
              <a:rPr lang="en-GB" sz="2000" dirty="0" err="1">
                <a:solidFill>
                  <a:schemeClr val="bg1"/>
                </a:solidFill>
                <a:effectLst/>
              </a:rPr>
              <a:t>penjualan</a:t>
            </a:r>
            <a:r>
              <a:rPr lang="en-GB" sz="2000" dirty="0">
                <a:solidFill>
                  <a:schemeClr val="bg1"/>
                </a:solidFill>
                <a:effectLst/>
              </a:rPr>
              <a:t> </a:t>
            </a:r>
            <a:r>
              <a:rPr lang="en-GB" sz="2000" dirty="0" err="1">
                <a:solidFill>
                  <a:schemeClr val="bg1"/>
                </a:solidFill>
                <a:effectLst/>
              </a:rPr>
              <a:t>piutang</a:t>
            </a:r>
            <a:r>
              <a:rPr lang="en-GB" sz="2000" dirty="0">
                <a:solidFill>
                  <a:schemeClr val="bg1"/>
                </a:solidFill>
                <a:effectLst/>
              </a:rPr>
              <a:t> </a:t>
            </a:r>
            <a:r>
              <a:rPr lang="en-GB" sz="2000" dirty="0" err="1">
                <a:solidFill>
                  <a:schemeClr val="bg1"/>
                </a:solidFill>
                <a:effectLst/>
              </a:rPr>
              <a:t>diatas</a:t>
            </a:r>
            <a:r>
              <a:rPr lang="en-GB" sz="2000" dirty="0">
                <a:solidFill>
                  <a:schemeClr val="bg1"/>
                </a:solidFill>
                <a:effectLst/>
              </a:rPr>
              <a:t> </a:t>
            </a:r>
            <a:r>
              <a:rPr lang="en-GB" sz="2000" dirty="0" err="1">
                <a:solidFill>
                  <a:schemeClr val="bg1"/>
                </a:solidFill>
                <a:effectLst/>
              </a:rPr>
              <a:t>secara</a:t>
            </a:r>
            <a:r>
              <a:rPr lang="en-GB" sz="2000" dirty="0">
                <a:solidFill>
                  <a:schemeClr val="bg1"/>
                </a:solidFill>
                <a:effectLst/>
              </a:rPr>
              <a:t> </a:t>
            </a:r>
            <a:r>
              <a:rPr lang="en-GB" sz="2000" dirty="0" err="1">
                <a:solidFill>
                  <a:schemeClr val="bg1"/>
                </a:solidFill>
                <a:effectLst/>
              </a:rPr>
              <a:t>tunai</a:t>
            </a:r>
            <a:r>
              <a:rPr lang="en-GB" sz="2000" dirty="0">
                <a:solidFill>
                  <a:schemeClr val="bg1"/>
                </a:solidFill>
                <a:effectLst/>
              </a:rPr>
              <a:t>.</a:t>
            </a:r>
          </a:p>
          <a:p>
            <a:pPr algn="just"/>
            <a:r>
              <a:rPr lang="en-GB" sz="2000" u="sng" dirty="0" err="1">
                <a:solidFill>
                  <a:schemeClr val="bg1"/>
                </a:solidFill>
                <a:effectLst/>
              </a:rPr>
              <a:t>Diminta</a:t>
            </a:r>
            <a:r>
              <a:rPr lang="en-GB" sz="2000" u="sng" dirty="0">
                <a:solidFill>
                  <a:schemeClr val="bg1"/>
                </a:solidFill>
                <a:effectLst/>
              </a:rPr>
              <a:t>:</a:t>
            </a:r>
            <a:endParaRPr lang="en-GB" sz="2000" dirty="0">
              <a:solidFill>
                <a:schemeClr val="bg1"/>
              </a:solidFill>
              <a:effectLst/>
            </a:endParaRPr>
          </a:p>
          <a:p>
            <a:pPr algn="just"/>
            <a:r>
              <a:rPr lang="en-GB" sz="2000" dirty="0" err="1">
                <a:solidFill>
                  <a:schemeClr val="bg1"/>
                </a:solidFill>
                <a:effectLst/>
              </a:rPr>
              <a:t>Jurnal</a:t>
            </a:r>
            <a:r>
              <a:rPr lang="en-GB" sz="2000" dirty="0">
                <a:solidFill>
                  <a:schemeClr val="bg1"/>
                </a:solidFill>
                <a:effectLst/>
              </a:rPr>
              <a:t> </a:t>
            </a:r>
            <a:r>
              <a:rPr lang="en-GB" sz="2000" dirty="0" err="1">
                <a:solidFill>
                  <a:schemeClr val="bg1"/>
                </a:solidFill>
                <a:effectLst/>
              </a:rPr>
              <a:t>untuk</a:t>
            </a:r>
            <a:r>
              <a:rPr lang="en-GB" sz="2000" dirty="0">
                <a:solidFill>
                  <a:schemeClr val="bg1"/>
                </a:solidFill>
                <a:effectLst/>
              </a:rPr>
              <a:t> PT. </a:t>
            </a:r>
            <a:r>
              <a:rPr lang="en-GB" sz="2000" dirty="0" err="1">
                <a:solidFill>
                  <a:schemeClr val="bg1"/>
                </a:solidFill>
                <a:effectLst/>
              </a:rPr>
              <a:t>Pakasi</a:t>
            </a:r>
            <a:r>
              <a:rPr lang="en-GB" sz="2000" dirty="0">
                <a:solidFill>
                  <a:schemeClr val="bg1"/>
                </a:solidFill>
                <a:effectLst/>
              </a:rPr>
              <a:t> </a:t>
            </a:r>
            <a:r>
              <a:rPr lang="en-GB" sz="2000" dirty="0" err="1">
                <a:solidFill>
                  <a:schemeClr val="bg1"/>
                </a:solidFill>
                <a:effectLst/>
              </a:rPr>
              <a:t>dan</a:t>
            </a:r>
            <a:r>
              <a:rPr lang="en-GB" sz="2000" dirty="0">
                <a:solidFill>
                  <a:schemeClr val="bg1"/>
                </a:solidFill>
                <a:effectLst/>
              </a:rPr>
              <a:t> Bank </a:t>
            </a:r>
            <a:r>
              <a:rPr lang="en-GB" sz="2000" dirty="0" err="1">
                <a:solidFill>
                  <a:schemeClr val="bg1"/>
                </a:solidFill>
                <a:effectLst/>
              </a:rPr>
              <a:t>danamon</a:t>
            </a:r>
            <a:r>
              <a:rPr lang="en-GB" sz="2000" dirty="0">
                <a:solidFill>
                  <a:schemeClr val="bg1"/>
                </a:solidFill>
                <a:effectLst/>
              </a:rPr>
              <a:t>, </a:t>
            </a:r>
            <a:r>
              <a:rPr lang="en-GB" sz="2000" dirty="0" err="1">
                <a:solidFill>
                  <a:schemeClr val="bg1"/>
                </a:solidFill>
                <a:effectLst/>
              </a:rPr>
              <a:t>jika</a:t>
            </a:r>
            <a:r>
              <a:rPr lang="en-GB" sz="2000" dirty="0">
                <a:solidFill>
                  <a:schemeClr val="bg1"/>
                </a:solidFill>
                <a:effectLst/>
              </a:rPr>
              <a:t> </a:t>
            </a:r>
            <a:r>
              <a:rPr lang="en-GB" sz="2000" dirty="0" err="1">
                <a:solidFill>
                  <a:schemeClr val="bg1"/>
                </a:solidFill>
                <a:effectLst/>
              </a:rPr>
              <a:t>dasar</a:t>
            </a:r>
            <a:r>
              <a:rPr lang="en-GB" sz="2000" dirty="0">
                <a:solidFill>
                  <a:schemeClr val="bg1"/>
                </a:solidFill>
                <a:effectLst/>
              </a:rPr>
              <a:t> sale of Receivable:</a:t>
            </a:r>
          </a:p>
          <a:p>
            <a:pPr lvl="0" algn="just"/>
            <a:r>
              <a:rPr lang="en-GB" sz="2000" dirty="0">
                <a:solidFill>
                  <a:schemeClr val="bg1"/>
                </a:solidFill>
                <a:effectLst/>
              </a:rPr>
              <a:t>Without Recourse</a:t>
            </a:r>
          </a:p>
          <a:p>
            <a:pPr lvl="0" algn="just"/>
            <a:r>
              <a:rPr lang="en-GB" sz="2000" dirty="0">
                <a:solidFill>
                  <a:schemeClr val="bg1"/>
                </a:solidFill>
                <a:effectLst/>
              </a:rPr>
              <a:t>With Recourse.</a:t>
            </a:r>
          </a:p>
          <a:p>
            <a:pPr algn="just"/>
            <a:r>
              <a:rPr lang="en-GB" sz="2000" dirty="0">
                <a:solidFill>
                  <a:schemeClr val="bg1"/>
                </a:solidFill>
                <a:effectLst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4771099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3" y="260648"/>
            <a:ext cx="8119538" cy="597666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GB" b="1" dirty="0" err="1">
                <a:effectLst/>
              </a:rPr>
              <a:t>Soal</a:t>
            </a:r>
            <a:r>
              <a:rPr lang="en-GB" b="1" dirty="0">
                <a:effectLst/>
              </a:rPr>
              <a:t> 5</a:t>
            </a:r>
            <a:endParaRPr lang="en-GB" dirty="0">
              <a:effectLst/>
            </a:endParaRPr>
          </a:p>
          <a:p>
            <a:pPr algn="just"/>
            <a:r>
              <a:rPr lang="en-GB" dirty="0" err="1">
                <a:effectLst/>
              </a:rPr>
              <a:t>Tanggal</a:t>
            </a:r>
            <a:r>
              <a:rPr lang="en-GB" dirty="0">
                <a:effectLst/>
              </a:rPr>
              <a:t> 1 </a:t>
            </a:r>
            <a:r>
              <a:rPr lang="en-GB" dirty="0" err="1">
                <a:effectLst/>
              </a:rPr>
              <a:t>Pebruari</a:t>
            </a:r>
            <a:r>
              <a:rPr lang="en-GB" dirty="0">
                <a:effectLst/>
              </a:rPr>
              <a:t> 2007 PT. </a:t>
            </a:r>
            <a:r>
              <a:rPr lang="en-GB" dirty="0" err="1">
                <a:effectLst/>
              </a:rPr>
              <a:t>Fikri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menjual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piutang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usaha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sebesar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Rp</a:t>
            </a:r>
            <a:r>
              <a:rPr lang="en-GB" dirty="0">
                <a:effectLst/>
              </a:rPr>
              <a:t> 26.000.000 </a:t>
            </a:r>
            <a:r>
              <a:rPr lang="en-GB" dirty="0" err="1">
                <a:effectLst/>
              </a:rPr>
              <a:t>kepada</a:t>
            </a:r>
            <a:r>
              <a:rPr lang="en-GB" dirty="0">
                <a:effectLst/>
              </a:rPr>
              <a:t> Bank BNI </a:t>
            </a:r>
            <a:r>
              <a:rPr lang="en-GB" dirty="0" err="1">
                <a:effectLst/>
              </a:rPr>
              <a:t>dan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memperoleh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kas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sebesar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Rp</a:t>
            </a:r>
            <a:r>
              <a:rPr lang="en-GB" dirty="0">
                <a:effectLst/>
              </a:rPr>
              <a:t> 23.000.000 </a:t>
            </a:r>
            <a:r>
              <a:rPr lang="en-GB" dirty="0" err="1">
                <a:effectLst/>
              </a:rPr>
              <a:t>dari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jumlah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ini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ditahan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sebesar</a:t>
            </a:r>
            <a:r>
              <a:rPr lang="en-GB" dirty="0">
                <a:effectLst/>
              </a:rPr>
              <a:t> 10% </a:t>
            </a:r>
            <a:r>
              <a:rPr lang="en-GB" dirty="0" err="1">
                <a:effectLst/>
              </a:rPr>
              <a:t>dari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jumlah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piutang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bersih</a:t>
            </a:r>
            <a:r>
              <a:rPr lang="en-GB" dirty="0">
                <a:effectLst/>
              </a:rPr>
              <a:t>, </a:t>
            </a:r>
            <a:r>
              <a:rPr lang="en-GB" dirty="0" err="1">
                <a:effectLst/>
              </a:rPr>
              <a:t>unutk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berjaga</a:t>
            </a:r>
            <a:r>
              <a:rPr lang="en-GB" dirty="0">
                <a:effectLst/>
              </a:rPr>
              <a:t> – </a:t>
            </a:r>
            <a:r>
              <a:rPr lang="en-GB" dirty="0" err="1">
                <a:effectLst/>
              </a:rPr>
              <a:t>jaga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bila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ada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retur</a:t>
            </a:r>
            <a:r>
              <a:rPr lang="en-GB" dirty="0">
                <a:effectLst/>
              </a:rPr>
              <a:t>.</a:t>
            </a:r>
          </a:p>
          <a:p>
            <a:pPr algn="just"/>
            <a:r>
              <a:rPr lang="en-GB" dirty="0" err="1">
                <a:effectLst/>
              </a:rPr>
              <a:t>Transaksi</a:t>
            </a:r>
            <a:r>
              <a:rPr lang="en-GB" dirty="0">
                <a:effectLst/>
              </a:rPr>
              <a:t> yang </a:t>
            </a:r>
            <a:r>
              <a:rPr lang="en-GB" dirty="0" err="1">
                <a:effectLst/>
              </a:rPr>
              <a:t>terjadi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setelah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piutang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dijual</a:t>
            </a:r>
            <a:r>
              <a:rPr lang="en-GB" dirty="0">
                <a:effectLst/>
              </a:rPr>
              <a:t>:</a:t>
            </a:r>
          </a:p>
          <a:p>
            <a:pPr algn="just"/>
            <a:r>
              <a:rPr lang="en-GB" dirty="0" err="1">
                <a:effectLst/>
              </a:rPr>
              <a:t>Pada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tanggal</a:t>
            </a:r>
            <a:r>
              <a:rPr lang="en-GB" dirty="0">
                <a:effectLst/>
              </a:rPr>
              <a:t> 15 April 2007 </a:t>
            </a:r>
            <a:r>
              <a:rPr lang="en-GB" dirty="0" err="1">
                <a:effectLst/>
              </a:rPr>
              <a:t>ada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retur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penjualan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dari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Debitur</a:t>
            </a:r>
            <a:r>
              <a:rPr lang="en-GB" dirty="0">
                <a:effectLst/>
              </a:rPr>
              <a:t> PT </a:t>
            </a:r>
            <a:r>
              <a:rPr lang="en-GB" dirty="0" err="1">
                <a:effectLst/>
              </a:rPr>
              <a:t>Fachri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senilai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Rp</a:t>
            </a:r>
            <a:r>
              <a:rPr lang="en-GB" dirty="0">
                <a:effectLst/>
              </a:rPr>
              <a:t> 500.000 </a:t>
            </a:r>
            <a:r>
              <a:rPr lang="en-GB" dirty="0" err="1">
                <a:effectLst/>
              </a:rPr>
              <a:t>dan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Tanggal</a:t>
            </a:r>
            <a:r>
              <a:rPr lang="en-GB" dirty="0">
                <a:effectLst/>
              </a:rPr>
              <a:t> 5 Mei 2007 </a:t>
            </a:r>
            <a:r>
              <a:rPr lang="en-GB" dirty="0" err="1">
                <a:effectLst/>
              </a:rPr>
              <a:t>Debitur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Anggoro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tidak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dapat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ditagih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Rp</a:t>
            </a:r>
            <a:r>
              <a:rPr lang="en-GB" dirty="0">
                <a:effectLst/>
              </a:rPr>
              <a:t> 1.000.000. </a:t>
            </a:r>
            <a:r>
              <a:rPr lang="en-GB" dirty="0" err="1">
                <a:effectLst/>
              </a:rPr>
              <a:t>Tanggal</a:t>
            </a:r>
            <a:r>
              <a:rPr lang="en-GB" dirty="0">
                <a:effectLst/>
              </a:rPr>
              <a:t> 1 </a:t>
            </a:r>
            <a:r>
              <a:rPr lang="en-GB" dirty="0" err="1">
                <a:effectLst/>
              </a:rPr>
              <a:t>Juli</a:t>
            </a:r>
            <a:r>
              <a:rPr lang="en-GB" dirty="0">
                <a:effectLst/>
              </a:rPr>
              <a:t> 2007 </a:t>
            </a:r>
            <a:r>
              <a:rPr lang="en-GB" dirty="0" err="1">
                <a:effectLst/>
              </a:rPr>
              <a:t>diterima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kas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dari</a:t>
            </a:r>
            <a:r>
              <a:rPr lang="en-GB" dirty="0">
                <a:effectLst/>
              </a:rPr>
              <a:t> bank BNI </a:t>
            </a:r>
            <a:r>
              <a:rPr lang="en-GB" dirty="0" err="1">
                <a:effectLst/>
              </a:rPr>
              <a:t>untuk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sisa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uang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penjualan</a:t>
            </a:r>
            <a:r>
              <a:rPr lang="en-GB" dirty="0">
                <a:effectLst/>
              </a:rPr>
              <a:t> yang </a:t>
            </a:r>
            <a:r>
              <a:rPr lang="en-GB" dirty="0" err="1">
                <a:effectLst/>
              </a:rPr>
              <a:t>ditahan</a:t>
            </a:r>
            <a:r>
              <a:rPr lang="en-GB" dirty="0">
                <a:effectLst/>
              </a:rPr>
              <a:t>.</a:t>
            </a:r>
          </a:p>
          <a:p>
            <a:pPr algn="just"/>
            <a:r>
              <a:rPr lang="en-GB" b="1" dirty="0" err="1">
                <a:effectLst/>
              </a:rPr>
              <a:t>Diminta</a:t>
            </a:r>
            <a:r>
              <a:rPr lang="en-GB" b="1" dirty="0">
                <a:effectLst/>
              </a:rPr>
              <a:t>:</a:t>
            </a:r>
            <a:endParaRPr lang="en-GB" dirty="0">
              <a:effectLst/>
            </a:endParaRPr>
          </a:p>
          <a:p>
            <a:pPr algn="just"/>
            <a:r>
              <a:rPr lang="en-GB" dirty="0" err="1">
                <a:effectLst/>
              </a:rPr>
              <a:t>Buatlah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jurnal</a:t>
            </a:r>
            <a:r>
              <a:rPr lang="en-GB" dirty="0">
                <a:effectLst/>
              </a:rPr>
              <a:t> yang </a:t>
            </a:r>
            <a:r>
              <a:rPr lang="en-GB" dirty="0" err="1">
                <a:effectLst/>
              </a:rPr>
              <a:t>diperlukan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berdasarkan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transaksi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diatas</a:t>
            </a:r>
            <a:r>
              <a:rPr lang="en-GB" dirty="0">
                <a:effectLst/>
              </a:rPr>
              <a:t>, </a:t>
            </a:r>
            <a:r>
              <a:rPr lang="en-GB" dirty="0" err="1">
                <a:effectLst/>
              </a:rPr>
              <a:t>untuk</a:t>
            </a:r>
            <a:r>
              <a:rPr lang="en-GB" dirty="0">
                <a:effectLst/>
              </a:rPr>
              <a:t> PT </a:t>
            </a:r>
            <a:r>
              <a:rPr lang="en-GB" dirty="0" err="1">
                <a:effectLst/>
              </a:rPr>
              <a:t>Fikri</a:t>
            </a:r>
            <a:r>
              <a:rPr lang="en-GB" dirty="0">
                <a:effectLst/>
              </a:rPr>
              <a:t>. </a:t>
            </a:r>
            <a:r>
              <a:rPr lang="en-GB" dirty="0" err="1">
                <a:effectLst/>
              </a:rPr>
              <a:t>Bila</a:t>
            </a:r>
            <a:r>
              <a:rPr lang="en-GB" dirty="0">
                <a:effectLst/>
              </a:rPr>
              <a:t>:</a:t>
            </a:r>
          </a:p>
          <a:p>
            <a:pPr lvl="0" algn="just"/>
            <a:r>
              <a:rPr lang="en-US" dirty="0" err="1">
                <a:effectLst/>
              </a:rPr>
              <a:t>Tanpa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tanggung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renteng</a:t>
            </a:r>
            <a:r>
              <a:rPr lang="en-US" dirty="0">
                <a:effectLst/>
              </a:rPr>
              <a:t>.</a:t>
            </a:r>
            <a:endParaRPr lang="en-GB" dirty="0">
              <a:effectLst/>
            </a:endParaRPr>
          </a:p>
          <a:p>
            <a:pPr lvl="0" algn="just"/>
            <a:r>
              <a:rPr lang="en-US" dirty="0" err="1">
                <a:effectLst/>
              </a:rPr>
              <a:t>Dengan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tanggung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renteng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diketahui</a:t>
            </a:r>
            <a:r>
              <a:rPr lang="en-US" dirty="0">
                <a:effectLst/>
              </a:rPr>
              <a:t> </a:t>
            </a:r>
            <a:r>
              <a:rPr lang="en-US" i="1" dirty="0">
                <a:effectLst/>
              </a:rPr>
              <a:t>fair value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kewajiban</a:t>
            </a:r>
            <a:r>
              <a:rPr lang="en-US" dirty="0">
                <a:effectLst/>
              </a:rPr>
              <a:t> recourse </a:t>
            </a:r>
            <a:r>
              <a:rPr lang="en-US" dirty="0" err="1">
                <a:effectLst/>
              </a:rPr>
              <a:t>sebesar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Rp</a:t>
            </a:r>
            <a:r>
              <a:rPr lang="en-US" dirty="0">
                <a:effectLst/>
              </a:rPr>
              <a:t> 5.000.000.</a:t>
            </a:r>
            <a:endParaRPr lang="en-GB" dirty="0">
              <a:effectLst/>
            </a:endParaRPr>
          </a:p>
          <a:p>
            <a:pPr algn="just"/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01593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3289"/>
            <a:ext cx="8496944" cy="666936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b="1" dirty="0" err="1">
                <a:solidFill>
                  <a:schemeClr val="bg1"/>
                </a:solidFill>
                <a:effectLst/>
              </a:rPr>
              <a:t>Soal</a:t>
            </a:r>
            <a:r>
              <a:rPr lang="en-US" b="1" dirty="0">
                <a:solidFill>
                  <a:schemeClr val="bg1"/>
                </a:solidFill>
                <a:effectLst/>
              </a:rPr>
              <a:t> 6</a:t>
            </a:r>
            <a:endParaRPr lang="en-GB" dirty="0">
              <a:solidFill>
                <a:schemeClr val="bg1"/>
              </a:solidFill>
              <a:effectLst/>
            </a:endParaRPr>
          </a:p>
          <a:p>
            <a:pPr lvl="0" algn="just"/>
            <a:r>
              <a:rPr lang="en-GB" dirty="0" err="1">
                <a:solidFill>
                  <a:schemeClr val="bg1"/>
                </a:solidFill>
                <a:effectLst/>
              </a:rPr>
              <a:t>Tanggal</a:t>
            </a:r>
            <a:r>
              <a:rPr lang="en-GB" dirty="0">
                <a:solidFill>
                  <a:schemeClr val="bg1"/>
                </a:solidFill>
                <a:effectLst/>
              </a:rPr>
              <a:t> 1 </a:t>
            </a:r>
            <a:r>
              <a:rPr lang="en-GB" dirty="0" err="1">
                <a:solidFill>
                  <a:schemeClr val="bg1"/>
                </a:solidFill>
                <a:effectLst/>
              </a:rPr>
              <a:t>Juli</a:t>
            </a:r>
            <a:r>
              <a:rPr lang="en-GB" dirty="0">
                <a:solidFill>
                  <a:schemeClr val="bg1"/>
                </a:solidFill>
                <a:effectLst/>
              </a:rPr>
              <a:t> 2007 PT. </a:t>
            </a:r>
            <a:r>
              <a:rPr lang="en-GB" dirty="0" err="1">
                <a:solidFill>
                  <a:schemeClr val="bg1"/>
                </a:solidFill>
                <a:effectLst/>
              </a:rPr>
              <a:t>Cilako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menjaminkan</a:t>
            </a:r>
            <a:r>
              <a:rPr lang="en-GB" dirty="0">
                <a:solidFill>
                  <a:schemeClr val="bg1"/>
                </a:solidFill>
                <a:effectLst/>
              </a:rPr>
              <a:t> Account Receivable </a:t>
            </a:r>
            <a:r>
              <a:rPr lang="en-GB" dirty="0" err="1">
                <a:solidFill>
                  <a:schemeClr val="bg1"/>
                </a:solidFill>
                <a:effectLst/>
              </a:rPr>
              <a:t>sejumlah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Rp</a:t>
            </a:r>
            <a:r>
              <a:rPr lang="en-GB" dirty="0">
                <a:solidFill>
                  <a:schemeClr val="bg1"/>
                </a:solidFill>
                <a:effectLst/>
              </a:rPr>
              <a:t>. 50.000.000 </a:t>
            </a:r>
            <a:r>
              <a:rPr lang="en-GB" dirty="0" err="1">
                <a:solidFill>
                  <a:schemeClr val="bg1"/>
                </a:solidFill>
                <a:effectLst/>
              </a:rPr>
              <a:t>untuk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memperoleh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pinjaman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dari</a:t>
            </a:r>
            <a:r>
              <a:rPr lang="en-GB" dirty="0">
                <a:solidFill>
                  <a:schemeClr val="bg1"/>
                </a:solidFill>
                <a:effectLst/>
              </a:rPr>
              <a:t> bank Bali </a:t>
            </a:r>
            <a:r>
              <a:rPr lang="en-GB" dirty="0" err="1">
                <a:solidFill>
                  <a:schemeClr val="bg1"/>
                </a:solidFill>
                <a:effectLst/>
              </a:rPr>
              <a:t>sebesar</a:t>
            </a:r>
            <a:r>
              <a:rPr lang="en-GB" dirty="0">
                <a:solidFill>
                  <a:schemeClr val="bg1"/>
                </a:solidFill>
                <a:effectLst/>
              </a:rPr>
              <a:t> 75 % </a:t>
            </a:r>
            <a:r>
              <a:rPr lang="en-GB" dirty="0" err="1">
                <a:solidFill>
                  <a:schemeClr val="bg1"/>
                </a:solidFill>
                <a:effectLst/>
              </a:rPr>
              <a:t>dari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jaminan</a:t>
            </a:r>
            <a:r>
              <a:rPr lang="en-GB" dirty="0">
                <a:solidFill>
                  <a:schemeClr val="bg1"/>
                </a:solidFill>
                <a:effectLst/>
              </a:rPr>
              <a:t>, </a:t>
            </a:r>
            <a:r>
              <a:rPr lang="en-GB" dirty="0" err="1">
                <a:solidFill>
                  <a:schemeClr val="bg1"/>
                </a:solidFill>
                <a:effectLst/>
              </a:rPr>
              <a:t>dan</a:t>
            </a:r>
            <a:r>
              <a:rPr lang="en-GB" dirty="0">
                <a:solidFill>
                  <a:schemeClr val="bg1"/>
                </a:solidFill>
                <a:effectLst/>
              </a:rPr>
              <a:t> Bank Bali </a:t>
            </a:r>
            <a:r>
              <a:rPr lang="en-GB" dirty="0" err="1">
                <a:solidFill>
                  <a:schemeClr val="bg1"/>
                </a:solidFill>
                <a:effectLst/>
              </a:rPr>
              <a:t>memperhitungkan</a:t>
            </a:r>
            <a:r>
              <a:rPr lang="en-GB" dirty="0">
                <a:solidFill>
                  <a:schemeClr val="bg1"/>
                </a:solidFill>
                <a:effectLst/>
              </a:rPr>
              <a:t> finance charge </a:t>
            </a:r>
            <a:r>
              <a:rPr lang="en-GB" dirty="0" err="1">
                <a:solidFill>
                  <a:schemeClr val="bg1"/>
                </a:solidFill>
                <a:effectLst/>
              </a:rPr>
              <a:t>sebesar</a:t>
            </a:r>
            <a:r>
              <a:rPr lang="en-GB" dirty="0">
                <a:solidFill>
                  <a:schemeClr val="bg1"/>
                </a:solidFill>
                <a:effectLst/>
              </a:rPr>
              <a:t> 1% </a:t>
            </a:r>
            <a:r>
              <a:rPr lang="en-GB" dirty="0" err="1">
                <a:solidFill>
                  <a:schemeClr val="bg1"/>
                </a:solidFill>
                <a:effectLst/>
              </a:rPr>
              <a:t>dari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pinjaman</a:t>
            </a:r>
            <a:r>
              <a:rPr lang="en-GB" dirty="0">
                <a:solidFill>
                  <a:schemeClr val="bg1"/>
                </a:solidFill>
                <a:effectLst/>
              </a:rPr>
              <a:t>. </a:t>
            </a:r>
            <a:r>
              <a:rPr lang="en-GB" dirty="0" err="1">
                <a:solidFill>
                  <a:schemeClr val="bg1"/>
                </a:solidFill>
                <a:effectLst/>
              </a:rPr>
              <a:t>Bunga</a:t>
            </a:r>
            <a:r>
              <a:rPr lang="en-GB" dirty="0">
                <a:solidFill>
                  <a:schemeClr val="bg1"/>
                </a:solidFill>
                <a:effectLst/>
              </a:rPr>
              <a:t> Bank 2% </a:t>
            </a:r>
            <a:r>
              <a:rPr lang="en-GB" dirty="0" err="1">
                <a:solidFill>
                  <a:schemeClr val="bg1"/>
                </a:solidFill>
                <a:effectLst/>
              </a:rPr>
              <a:t>perbulan</a:t>
            </a:r>
            <a:r>
              <a:rPr lang="en-GB" dirty="0">
                <a:solidFill>
                  <a:schemeClr val="bg1"/>
                </a:solidFill>
                <a:effectLst/>
              </a:rPr>
              <a:t>.</a:t>
            </a:r>
          </a:p>
          <a:p>
            <a:pPr lvl="0" algn="just"/>
            <a:r>
              <a:rPr lang="en-GB" dirty="0" err="1">
                <a:solidFill>
                  <a:schemeClr val="bg1"/>
                </a:solidFill>
                <a:effectLst/>
              </a:rPr>
              <a:t>selama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Bulan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Juli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dan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Agustus</a:t>
            </a:r>
            <a:r>
              <a:rPr lang="en-GB" dirty="0">
                <a:solidFill>
                  <a:schemeClr val="bg1"/>
                </a:solidFill>
                <a:effectLst/>
              </a:rPr>
              <a:t> 2007, </a:t>
            </a:r>
            <a:r>
              <a:rPr lang="en-GB" dirty="0" err="1">
                <a:solidFill>
                  <a:schemeClr val="bg1"/>
                </a:solidFill>
                <a:effectLst/>
              </a:rPr>
              <a:t>PT.Cilako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telah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menerima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pembayaran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piutang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Rp</a:t>
            </a:r>
            <a:r>
              <a:rPr lang="en-GB" dirty="0">
                <a:solidFill>
                  <a:schemeClr val="bg1"/>
                </a:solidFill>
                <a:effectLst/>
              </a:rPr>
              <a:t>. 32.000.000 </a:t>
            </a:r>
            <a:r>
              <a:rPr lang="en-GB" dirty="0" err="1">
                <a:solidFill>
                  <a:schemeClr val="bg1"/>
                </a:solidFill>
                <a:effectLst/>
              </a:rPr>
              <a:t>termasuk</a:t>
            </a:r>
            <a:r>
              <a:rPr lang="en-GB" dirty="0">
                <a:solidFill>
                  <a:schemeClr val="bg1"/>
                </a:solidFill>
                <a:effectLst/>
              </a:rPr>
              <a:t> di </a:t>
            </a:r>
            <a:r>
              <a:rPr lang="en-GB" dirty="0" err="1">
                <a:solidFill>
                  <a:schemeClr val="bg1"/>
                </a:solidFill>
                <a:effectLst/>
              </a:rPr>
              <a:t>dalamnya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retur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penjualan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Rp</a:t>
            </a:r>
            <a:r>
              <a:rPr lang="en-GB" dirty="0">
                <a:solidFill>
                  <a:schemeClr val="bg1"/>
                </a:solidFill>
                <a:effectLst/>
              </a:rPr>
              <a:t>. 800.000 </a:t>
            </a:r>
            <a:r>
              <a:rPr lang="en-GB" dirty="0" err="1">
                <a:solidFill>
                  <a:schemeClr val="bg1"/>
                </a:solidFill>
                <a:effectLst/>
              </a:rPr>
              <a:t>dan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potongan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penjualan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sebesar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Rp</a:t>
            </a:r>
            <a:r>
              <a:rPr lang="en-GB" dirty="0">
                <a:solidFill>
                  <a:schemeClr val="bg1"/>
                </a:solidFill>
                <a:effectLst/>
              </a:rPr>
              <a:t>. 1.200.000</a:t>
            </a:r>
          </a:p>
          <a:p>
            <a:pPr lvl="0" algn="just"/>
            <a:r>
              <a:rPr lang="en-GB" dirty="0" err="1">
                <a:solidFill>
                  <a:schemeClr val="bg1"/>
                </a:solidFill>
                <a:effectLst/>
              </a:rPr>
              <a:t>Tanggal</a:t>
            </a:r>
            <a:r>
              <a:rPr lang="en-GB" dirty="0">
                <a:solidFill>
                  <a:schemeClr val="bg1"/>
                </a:solidFill>
                <a:effectLst/>
              </a:rPr>
              <a:t> 1 September PT. </a:t>
            </a:r>
            <a:r>
              <a:rPr lang="en-GB" dirty="0" err="1">
                <a:solidFill>
                  <a:schemeClr val="bg1"/>
                </a:solidFill>
                <a:effectLst/>
              </a:rPr>
              <a:t>Cilako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menyerahkan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hasil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penerimaan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piutang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tersebut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diatas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kepada</a:t>
            </a:r>
            <a:r>
              <a:rPr lang="en-GB" dirty="0">
                <a:solidFill>
                  <a:schemeClr val="bg1"/>
                </a:solidFill>
                <a:effectLst/>
              </a:rPr>
              <a:t> Bank </a:t>
            </a:r>
            <a:r>
              <a:rPr lang="en-GB" dirty="0" err="1">
                <a:solidFill>
                  <a:schemeClr val="bg1"/>
                </a:solidFill>
                <a:effectLst/>
              </a:rPr>
              <a:t>bali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untuk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menutup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pinjamannya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ditambah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bunga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selama</a:t>
            </a:r>
            <a:r>
              <a:rPr lang="en-GB" dirty="0">
                <a:solidFill>
                  <a:schemeClr val="bg1"/>
                </a:solidFill>
                <a:effectLst/>
              </a:rPr>
              <a:t> 2 </a:t>
            </a:r>
            <a:r>
              <a:rPr lang="en-GB" dirty="0" err="1">
                <a:solidFill>
                  <a:schemeClr val="bg1"/>
                </a:solidFill>
                <a:effectLst/>
              </a:rPr>
              <a:t>bulan</a:t>
            </a:r>
            <a:r>
              <a:rPr lang="en-GB" dirty="0">
                <a:solidFill>
                  <a:schemeClr val="bg1"/>
                </a:solidFill>
                <a:effectLst/>
              </a:rPr>
              <a:t>.</a:t>
            </a:r>
          </a:p>
          <a:p>
            <a:pPr lvl="0" algn="just"/>
            <a:r>
              <a:rPr lang="en-GB" dirty="0" err="1">
                <a:solidFill>
                  <a:schemeClr val="bg1"/>
                </a:solidFill>
                <a:effectLst/>
              </a:rPr>
              <a:t>Selama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Bulan</a:t>
            </a:r>
            <a:r>
              <a:rPr lang="en-GB" dirty="0">
                <a:solidFill>
                  <a:schemeClr val="bg1"/>
                </a:solidFill>
                <a:effectLst/>
              </a:rPr>
              <a:t> September 2000 PT. </a:t>
            </a:r>
            <a:r>
              <a:rPr lang="en-GB" dirty="0" err="1">
                <a:solidFill>
                  <a:schemeClr val="bg1"/>
                </a:solidFill>
                <a:effectLst/>
              </a:rPr>
              <a:t>Cilako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telah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berhasil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menagih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sisa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piutang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setelah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dikurangi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retur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penjualan</a:t>
            </a:r>
            <a:r>
              <a:rPr lang="en-GB" dirty="0">
                <a:solidFill>
                  <a:schemeClr val="bg1"/>
                </a:solidFill>
                <a:effectLst/>
              </a:rPr>
              <a:t> RP. 400.000 </a:t>
            </a:r>
            <a:r>
              <a:rPr lang="en-GB" dirty="0" err="1">
                <a:solidFill>
                  <a:schemeClr val="bg1"/>
                </a:solidFill>
                <a:effectLst/>
              </a:rPr>
              <a:t>dan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piutang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dihapuskan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karena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tak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tertagih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Rp</a:t>
            </a:r>
            <a:r>
              <a:rPr lang="en-GB" dirty="0">
                <a:solidFill>
                  <a:schemeClr val="bg1"/>
                </a:solidFill>
                <a:effectLst/>
              </a:rPr>
              <a:t>. 600.000.</a:t>
            </a:r>
          </a:p>
          <a:p>
            <a:pPr lvl="0" algn="just"/>
            <a:r>
              <a:rPr lang="en-GB" dirty="0" err="1">
                <a:solidFill>
                  <a:schemeClr val="bg1"/>
                </a:solidFill>
                <a:effectLst/>
              </a:rPr>
              <a:t>Tanggal</a:t>
            </a:r>
            <a:r>
              <a:rPr lang="en-GB" dirty="0">
                <a:solidFill>
                  <a:schemeClr val="bg1"/>
                </a:solidFill>
                <a:effectLst/>
              </a:rPr>
              <a:t> 1 </a:t>
            </a:r>
            <a:r>
              <a:rPr lang="en-GB" dirty="0" err="1">
                <a:solidFill>
                  <a:schemeClr val="bg1"/>
                </a:solidFill>
                <a:effectLst/>
              </a:rPr>
              <a:t>Oktober</a:t>
            </a:r>
            <a:r>
              <a:rPr lang="en-GB" dirty="0">
                <a:solidFill>
                  <a:schemeClr val="bg1"/>
                </a:solidFill>
                <a:effectLst/>
              </a:rPr>
              <a:t> 2007 PT. </a:t>
            </a:r>
            <a:r>
              <a:rPr lang="en-GB" dirty="0" err="1">
                <a:solidFill>
                  <a:schemeClr val="bg1"/>
                </a:solidFill>
                <a:effectLst/>
              </a:rPr>
              <a:t>Cilako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melunasi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pinjaman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kepada</a:t>
            </a:r>
            <a:r>
              <a:rPr lang="en-GB" dirty="0">
                <a:solidFill>
                  <a:schemeClr val="bg1"/>
                </a:solidFill>
                <a:effectLst/>
              </a:rPr>
              <a:t> Bank Bali </a:t>
            </a:r>
            <a:r>
              <a:rPr lang="en-GB" dirty="0" err="1">
                <a:solidFill>
                  <a:schemeClr val="bg1"/>
                </a:solidFill>
                <a:effectLst/>
              </a:rPr>
              <a:t>ditambah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bunga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selama</a:t>
            </a:r>
            <a:r>
              <a:rPr lang="en-GB" dirty="0">
                <a:solidFill>
                  <a:schemeClr val="bg1"/>
                </a:solidFill>
                <a:effectLst/>
              </a:rPr>
              <a:t> 1 </a:t>
            </a:r>
            <a:r>
              <a:rPr lang="en-GB" dirty="0" err="1">
                <a:solidFill>
                  <a:schemeClr val="bg1"/>
                </a:solidFill>
                <a:effectLst/>
              </a:rPr>
              <a:t>bulan</a:t>
            </a:r>
            <a:r>
              <a:rPr lang="en-GB" dirty="0">
                <a:solidFill>
                  <a:schemeClr val="bg1"/>
                </a:solidFill>
                <a:effectLst/>
              </a:rPr>
              <a:t>.</a:t>
            </a:r>
          </a:p>
          <a:p>
            <a:pPr algn="just"/>
            <a:r>
              <a:rPr lang="en-US" dirty="0" err="1">
                <a:solidFill>
                  <a:schemeClr val="bg1"/>
                </a:solidFill>
                <a:effectLst/>
              </a:rPr>
              <a:t>Diminta</a:t>
            </a:r>
            <a:r>
              <a:rPr lang="en-US" dirty="0">
                <a:solidFill>
                  <a:schemeClr val="bg1"/>
                </a:solidFill>
                <a:effectLst/>
              </a:rPr>
              <a:t>: </a:t>
            </a:r>
            <a:r>
              <a:rPr lang="en-US" dirty="0" err="1">
                <a:solidFill>
                  <a:schemeClr val="bg1"/>
                </a:solidFill>
                <a:effectLst/>
              </a:rPr>
              <a:t>Jurnal</a:t>
            </a:r>
            <a:r>
              <a:rPr lang="en-US" dirty="0">
                <a:solidFill>
                  <a:schemeClr val="bg1"/>
                </a:solidFill>
                <a:effectLst/>
              </a:rPr>
              <a:t> </a:t>
            </a:r>
            <a:r>
              <a:rPr lang="en-US" dirty="0" err="1">
                <a:solidFill>
                  <a:schemeClr val="bg1"/>
                </a:solidFill>
                <a:effectLst/>
              </a:rPr>
              <a:t>transaksi-transaksi</a:t>
            </a:r>
            <a:r>
              <a:rPr lang="en-US" dirty="0">
                <a:solidFill>
                  <a:schemeClr val="bg1"/>
                </a:solidFill>
                <a:effectLst/>
              </a:rPr>
              <a:t> di </a:t>
            </a:r>
            <a:r>
              <a:rPr lang="en-US" dirty="0" err="1">
                <a:solidFill>
                  <a:schemeClr val="bg1"/>
                </a:solidFill>
                <a:effectLst/>
              </a:rPr>
              <a:t>atas</a:t>
            </a:r>
            <a:r>
              <a:rPr lang="en-US" dirty="0">
                <a:solidFill>
                  <a:schemeClr val="bg1"/>
                </a:solidFill>
                <a:effectLst/>
              </a:rPr>
              <a:t> </a:t>
            </a:r>
            <a:r>
              <a:rPr lang="en-US" dirty="0" err="1">
                <a:solidFill>
                  <a:schemeClr val="bg1"/>
                </a:solidFill>
                <a:effectLst/>
              </a:rPr>
              <a:t>untuk</a:t>
            </a:r>
            <a:r>
              <a:rPr lang="en-US" dirty="0">
                <a:solidFill>
                  <a:schemeClr val="bg1"/>
                </a:solidFill>
                <a:effectLst/>
              </a:rPr>
              <a:t> PT. </a:t>
            </a:r>
            <a:r>
              <a:rPr lang="en-US" dirty="0" err="1">
                <a:solidFill>
                  <a:schemeClr val="bg1"/>
                </a:solidFill>
                <a:effectLst/>
              </a:rPr>
              <a:t>Cilako</a:t>
            </a:r>
            <a:r>
              <a:rPr lang="en-US" dirty="0">
                <a:solidFill>
                  <a:schemeClr val="bg1"/>
                </a:solidFill>
                <a:effectLst/>
              </a:rPr>
              <a:t> </a:t>
            </a:r>
            <a:endParaRPr lang="en-GB" dirty="0">
              <a:solidFill>
                <a:schemeClr val="bg1"/>
              </a:solidFill>
              <a:effectLst/>
            </a:endParaRPr>
          </a:p>
          <a:p>
            <a:pPr algn="just"/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33157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kVert">
          <a:fgClr>
            <a:schemeClr val="accent5">
              <a:lumMod val="60000"/>
              <a:lumOff val="40000"/>
            </a:schemeClr>
          </a:fgClr>
          <a:bgClr>
            <a:schemeClr val="accent3">
              <a:lumMod val="20000"/>
              <a:lumOff val="8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60648"/>
            <a:ext cx="8096944" cy="6192688"/>
          </a:xfrm>
        </p:spPr>
        <p:txBody>
          <a:bodyPr>
            <a:normAutofit/>
          </a:bodyPr>
          <a:lstStyle/>
          <a:p>
            <a:pPr algn="l"/>
            <a:r>
              <a:rPr lang="en-GB" b="1" dirty="0" err="1">
                <a:solidFill>
                  <a:schemeClr val="bg1"/>
                </a:solidFill>
                <a:effectLst/>
              </a:rPr>
              <a:t>Soal</a:t>
            </a:r>
            <a:r>
              <a:rPr lang="en-GB" b="1" dirty="0">
                <a:solidFill>
                  <a:schemeClr val="bg1"/>
                </a:solidFill>
                <a:effectLst/>
              </a:rPr>
              <a:t> 7</a:t>
            </a:r>
            <a:endParaRPr lang="en-GB" dirty="0">
              <a:solidFill>
                <a:schemeClr val="bg1"/>
              </a:solidFill>
              <a:effectLst/>
            </a:endParaRPr>
          </a:p>
          <a:p>
            <a:pPr algn="just"/>
            <a:r>
              <a:rPr lang="en-GB" dirty="0">
                <a:solidFill>
                  <a:schemeClr val="bg1"/>
                </a:solidFill>
                <a:effectLst/>
              </a:rPr>
              <a:t>PT. </a:t>
            </a:r>
            <a:r>
              <a:rPr lang="en-GB" dirty="0" err="1">
                <a:solidFill>
                  <a:schemeClr val="bg1"/>
                </a:solidFill>
                <a:effectLst/>
              </a:rPr>
              <a:t>Elok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pada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tanggal</a:t>
            </a:r>
            <a:r>
              <a:rPr lang="en-GB" dirty="0">
                <a:solidFill>
                  <a:schemeClr val="bg1"/>
                </a:solidFill>
                <a:effectLst/>
              </a:rPr>
              <a:t> 1 April 2007 </a:t>
            </a:r>
            <a:r>
              <a:rPr lang="en-GB" dirty="0" err="1">
                <a:solidFill>
                  <a:schemeClr val="bg1"/>
                </a:solidFill>
                <a:effectLst/>
              </a:rPr>
              <a:t>meminjam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ke</a:t>
            </a:r>
            <a:r>
              <a:rPr lang="en-GB" dirty="0">
                <a:solidFill>
                  <a:schemeClr val="bg1"/>
                </a:solidFill>
                <a:effectLst/>
              </a:rPr>
              <a:t> bank </a:t>
            </a:r>
            <a:r>
              <a:rPr lang="en-GB" dirty="0" err="1">
                <a:solidFill>
                  <a:schemeClr val="bg1"/>
                </a:solidFill>
                <a:effectLst/>
              </a:rPr>
              <a:t>Intan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Rp</a:t>
            </a:r>
            <a:r>
              <a:rPr lang="en-GB" dirty="0">
                <a:solidFill>
                  <a:schemeClr val="bg1"/>
                </a:solidFill>
                <a:effectLst/>
              </a:rPr>
              <a:t> 45.000.000 </a:t>
            </a:r>
            <a:r>
              <a:rPr lang="en-GB" dirty="0" err="1">
                <a:solidFill>
                  <a:schemeClr val="bg1"/>
                </a:solidFill>
                <a:effectLst/>
              </a:rPr>
              <a:t>dengan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jaminan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berbentuk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piutang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Rp</a:t>
            </a:r>
            <a:r>
              <a:rPr lang="en-GB" dirty="0">
                <a:solidFill>
                  <a:schemeClr val="bg1"/>
                </a:solidFill>
                <a:effectLst/>
              </a:rPr>
              <a:t> 50.000.000, </a:t>
            </a:r>
            <a:r>
              <a:rPr lang="en-GB" dirty="0" err="1">
                <a:solidFill>
                  <a:schemeClr val="bg1"/>
                </a:solidFill>
                <a:effectLst/>
              </a:rPr>
              <a:t>pinjaman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ini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dipungut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biaya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operasi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adminstrasi</a:t>
            </a:r>
            <a:r>
              <a:rPr lang="en-GB" dirty="0">
                <a:solidFill>
                  <a:schemeClr val="bg1"/>
                </a:solidFill>
                <a:effectLst/>
              </a:rPr>
              <a:t> 1,5% </a:t>
            </a:r>
            <a:r>
              <a:rPr lang="en-GB" dirty="0" err="1">
                <a:solidFill>
                  <a:schemeClr val="bg1"/>
                </a:solidFill>
                <a:effectLst/>
              </a:rPr>
              <a:t>dan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dikenakan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bunga</a:t>
            </a:r>
            <a:r>
              <a:rPr lang="en-GB" dirty="0">
                <a:solidFill>
                  <a:schemeClr val="bg1"/>
                </a:solidFill>
                <a:effectLst/>
              </a:rPr>
              <a:t> 2,5% per </a:t>
            </a:r>
            <a:r>
              <a:rPr lang="en-GB" dirty="0" err="1">
                <a:solidFill>
                  <a:schemeClr val="bg1"/>
                </a:solidFill>
                <a:effectLst/>
              </a:rPr>
              <a:t>tahun</a:t>
            </a:r>
            <a:r>
              <a:rPr lang="en-GB" dirty="0">
                <a:solidFill>
                  <a:schemeClr val="bg1"/>
                </a:solidFill>
                <a:effectLst/>
              </a:rPr>
              <a:t>, </a:t>
            </a:r>
            <a:r>
              <a:rPr lang="en-GB" dirty="0" err="1">
                <a:solidFill>
                  <a:schemeClr val="bg1"/>
                </a:solidFill>
                <a:effectLst/>
              </a:rPr>
              <a:t>langganan</a:t>
            </a:r>
            <a:r>
              <a:rPr lang="en-GB" dirty="0">
                <a:solidFill>
                  <a:schemeClr val="bg1"/>
                </a:solidFill>
                <a:effectLst/>
              </a:rPr>
              <a:t> yang </a:t>
            </a:r>
            <a:r>
              <a:rPr lang="en-GB" dirty="0" err="1">
                <a:solidFill>
                  <a:schemeClr val="bg1"/>
                </a:solidFill>
                <a:effectLst/>
              </a:rPr>
              <a:t>dijaminkan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piutangnya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tidak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diberitahu</a:t>
            </a:r>
            <a:r>
              <a:rPr lang="en-GB" dirty="0">
                <a:solidFill>
                  <a:schemeClr val="bg1"/>
                </a:solidFill>
                <a:effectLst/>
              </a:rPr>
              <a:t>, </a:t>
            </a:r>
            <a:r>
              <a:rPr lang="en-GB" sz="2000" dirty="0" err="1">
                <a:solidFill>
                  <a:schemeClr val="bg1"/>
                </a:solidFill>
                <a:effectLst/>
              </a:rPr>
              <a:t>sehingga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penagihan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dilakukan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perusahaan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bulan</a:t>
            </a:r>
            <a:r>
              <a:rPr lang="en-GB" dirty="0">
                <a:solidFill>
                  <a:schemeClr val="bg1"/>
                </a:solidFill>
                <a:effectLst/>
              </a:rPr>
              <a:t> April 2007 </a:t>
            </a:r>
            <a:r>
              <a:rPr lang="en-GB" dirty="0" err="1">
                <a:solidFill>
                  <a:schemeClr val="bg1"/>
                </a:solidFill>
                <a:effectLst/>
              </a:rPr>
              <a:t>ditagih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Rp</a:t>
            </a:r>
            <a:r>
              <a:rPr lang="en-GB" dirty="0">
                <a:solidFill>
                  <a:schemeClr val="bg1"/>
                </a:solidFill>
                <a:effectLst/>
              </a:rPr>
              <a:t> 22.750.000.dan 30 April </a:t>
            </a:r>
            <a:r>
              <a:rPr lang="en-GB" dirty="0" err="1">
                <a:solidFill>
                  <a:schemeClr val="bg1"/>
                </a:solidFill>
                <a:effectLst/>
              </a:rPr>
              <a:t>disetor</a:t>
            </a:r>
            <a:r>
              <a:rPr lang="en-GB" dirty="0">
                <a:solidFill>
                  <a:schemeClr val="bg1"/>
                </a:solidFill>
                <a:effectLst/>
              </a:rPr>
              <a:t> di Bank </a:t>
            </a:r>
            <a:r>
              <a:rPr lang="en-GB" dirty="0" err="1">
                <a:solidFill>
                  <a:schemeClr val="bg1"/>
                </a:solidFill>
                <a:effectLst/>
              </a:rPr>
              <a:t>untuk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membayar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utang</a:t>
            </a:r>
            <a:r>
              <a:rPr lang="en-GB" dirty="0">
                <a:solidFill>
                  <a:schemeClr val="bg1"/>
                </a:solidFill>
                <a:effectLst/>
              </a:rPr>
              <a:t>  + </a:t>
            </a:r>
            <a:r>
              <a:rPr lang="en-GB" dirty="0" err="1">
                <a:solidFill>
                  <a:schemeClr val="bg1"/>
                </a:solidFill>
                <a:effectLst/>
              </a:rPr>
              <a:t>bunga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selama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bulan</a:t>
            </a:r>
            <a:r>
              <a:rPr lang="en-GB" dirty="0">
                <a:solidFill>
                  <a:schemeClr val="bg1"/>
                </a:solidFill>
                <a:effectLst/>
              </a:rPr>
              <a:t> Mei 2007 </a:t>
            </a:r>
            <a:r>
              <a:rPr lang="en-GB" dirty="0" err="1">
                <a:solidFill>
                  <a:schemeClr val="bg1"/>
                </a:solidFill>
                <a:effectLst/>
              </a:rPr>
              <a:t>piutang</a:t>
            </a:r>
            <a:r>
              <a:rPr lang="en-GB" dirty="0">
                <a:solidFill>
                  <a:schemeClr val="bg1"/>
                </a:solidFill>
                <a:effectLst/>
              </a:rPr>
              <a:t> yang </a:t>
            </a:r>
            <a:r>
              <a:rPr lang="en-GB" dirty="0" err="1">
                <a:solidFill>
                  <a:schemeClr val="bg1"/>
                </a:solidFill>
                <a:effectLst/>
              </a:rPr>
              <a:t>dapat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ditagih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Rp</a:t>
            </a:r>
            <a:r>
              <a:rPr lang="en-GB" dirty="0">
                <a:solidFill>
                  <a:schemeClr val="bg1"/>
                </a:solidFill>
                <a:effectLst/>
              </a:rPr>
              <a:t> 27.500.000 </a:t>
            </a:r>
            <a:r>
              <a:rPr lang="en-GB" dirty="0" err="1">
                <a:solidFill>
                  <a:schemeClr val="bg1"/>
                </a:solidFill>
                <a:effectLst/>
              </a:rPr>
              <a:t>sisa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pinjaman</a:t>
            </a:r>
            <a:r>
              <a:rPr lang="en-GB" dirty="0">
                <a:solidFill>
                  <a:schemeClr val="bg1"/>
                </a:solidFill>
                <a:effectLst/>
              </a:rPr>
              <a:t> per </a:t>
            </a:r>
            <a:r>
              <a:rPr lang="en-GB" dirty="0" err="1">
                <a:solidFill>
                  <a:schemeClr val="bg1"/>
                </a:solidFill>
                <a:effectLst/>
              </a:rPr>
              <a:t>bunga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dilunasi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tgl</a:t>
            </a:r>
            <a:r>
              <a:rPr lang="en-GB" dirty="0">
                <a:solidFill>
                  <a:schemeClr val="bg1"/>
                </a:solidFill>
                <a:effectLst/>
              </a:rPr>
              <a:t> 31 Mei 2007.</a:t>
            </a:r>
          </a:p>
          <a:p>
            <a:r>
              <a:rPr lang="en-GB" dirty="0" err="1">
                <a:solidFill>
                  <a:schemeClr val="bg1"/>
                </a:solidFill>
                <a:effectLst/>
              </a:rPr>
              <a:t>Jurnal</a:t>
            </a:r>
            <a:r>
              <a:rPr lang="en-GB" dirty="0">
                <a:solidFill>
                  <a:schemeClr val="bg1"/>
                </a:solidFill>
                <a:effectLst/>
              </a:rPr>
              <a:t> yang </a:t>
            </a:r>
            <a:r>
              <a:rPr lang="en-GB" dirty="0" err="1">
                <a:solidFill>
                  <a:schemeClr val="bg1"/>
                </a:solidFill>
                <a:effectLst/>
              </a:rPr>
              <a:t>diperlukan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</a:p>
          <a:p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16374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5">
              <a:lumMod val="60000"/>
              <a:lumOff val="40000"/>
            </a:schemeClr>
          </a:fgClr>
          <a:bgClr>
            <a:schemeClr val="accent1">
              <a:lumMod val="60000"/>
              <a:lumOff val="4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7624" y="260648"/>
            <a:ext cx="6400800" cy="6192688"/>
          </a:xfrm>
        </p:spPr>
        <p:txBody>
          <a:bodyPr>
            <a:noAutofit/>
          </a:bodyPr>
          <a:lstStyle/>
          <a:p>
            <a:pPr algn="l"/>
            <a:r>
              <a:rPr lang="id-ID" sz="1200" dirty="0">
                <a:effectLst/>
              </a:rPr>
              <a:t>Soal 6</a:t>
            </a:r>
            <a:endParaRPr lang="en-GB" sz="1200" dirty="0">
              <a:effectLst/>
            </a:endParaRPr>
          </a:p>
          <a:p>
            <a:pPr algn="l"/>
            <a:r>
              <a:rPr lang="id-ID" sz="1200" dirty="0">
                <a:effectLst/>
              </a:rPr>
              <a:t>PD.A&amp;W menjual barang  dagangannya secara kredit dengan syarat 2/10,n/30,transaksi yang terjadi selama tahun bulan agustus  2014,adalah sebagai berikut:</a:t>
            </a:r>
            <a:endParaRPr lang="en-GB" sz="1200" dirty="0">
              <a:effectLst/>
            </a:endParaRPr>
          </a:p>
          <a:p>
            <a:pPr lvl="3" algn="l"/>
            <a:r>
              <a:rPr lang="id-ID" sz="1050" dirty="0"/>
              <a:t>Menjual barang dagangan kepada Tn.Fifa sebesar Rp. 12.000.000</a:t>
            </a:r>
            <a:endParaRPr lang="en-GB" sz="1050" dirty="0"/>
          </a:p>
          <a:p>
            <a:pPr lvl="3" algn="l"/>
            <a:r>
              <a:rPr lang="id-ID" sz="1050" dirty="0"/>
              <a:t>Menjual barang dagangan kepada TK.Fachri sebesar Rp. 4.000.000-tunai</a:t>
            </a:r>
            <a:endParaRPr lang="en-GB" sz="1050" dirty="0"/>
          </a:p>
          <a:p>
            <a:pPr lvl="3" algn="l"/>
            <a:r>
              <a:rPr lang="id-ID" sz="1050" dirty="0"/>
              <a:t>Menjual barang dagangan kepada Toko AA sebesar Rp. 10.000.000</a:t>
            </a:r>
            <a:endParaRPr lang="en-GB" sz="1050" dirty="0"/>
          </a:p>
          <a:p>
            <a:pPr lvl="3" algn="l"/>
            <a:r>
              <a:rPr lang="id-ID" sz="1050" dirty="0"/>
              <a:t>Menerima piutang dari Tn. Fikri atas piutang bulan kemaren sebesar Rp. 4.000.000</a:t>
            </a:r>
            <a:endParaRPr lang="en-GB" sz="1050" dirty="0"/>
          </a:p>
          <a:p>
            <a:pPr lvl="3" algn="l"/>
            <a:r>
              <a:rPr lang="id-ID" sz="1050" dirty="0"/>
              <a:t>Tn. A&amp;W mengganti piutang nya menjadi piutang wesel sebesar Rp. 6.000.000</a:t>
            </a:r>
            <a:endParaRPr lang="en-GB" sz="1050" dirty="0"/>
          </a:p>
          <a:p>
            <a:pPr lvl="3" algn="l"/>
            <a:r>
              <a:rPr lang="id-ID" sz="1050" dirty="0"/>
              <a:t>Menjual barang dagangan sebesar Rp. 15.000.000 diantaranya tunai Rp. 3.000.000 sisanya kredit</a:t>
            </a:r>
            <a:endParaRPr lang="en-GB" sz="1050" dirty="0"/>
          </a:p>
          <a:p>
            <a:pPr lvl="3" algn="l"/>
            <a:r>
              <a:rPr lang="id-ID" sz="1050" dirty="0"/>
              <a:t>Menerima pembayaran atas transaksi tanggal 1 agustus</a:t>
            </a:r>
            <a:endParaRPr lang="en-GB" sz="1050" dirty="0"/>
          </a:p>
          <a:p>
            <a:pPr lvl="3" algn="l"/>
            <a:r>
              <a:rPr lang="id-ID" sz="1050" dirty="0"/>
              <a:t>Menerima piutang dari Toko MM atas piutangnya bulan kemaren sebesar Rp. 6.000.000</a:t>
            </a:r>
            <a:endParaRPr lang="en-GB" sz="1050" dirty="0"/>
          </a:p>
          <a:p>
            <a:pPr lvl="3" algn="l"/>
            <a:r>
              <a:rPr lang="id-ID" sz="1050" dirty="0"/>
              <a:t>Menghapus piutang Tn.FF sebesar Rp. 500.000</a:t>
            </a:r>
            <a:endParaRPr lang="en-GB" sz="1050" dirty="0"/>
          </a:p>
          <a:p>
            <a:pPr lvl="3" algn="l"/>
            <a:r>
              <a:rPr lang="id-ID" sz="1050" dirty="0"/>
              <a:t>Adanya retur penjualan  atas transaksi tanggal 6 agustus dari tunai Rp. 100.000, kredit Rp. 400.000</a:t>
            </a:r>
            <a:endParaRPr lang="en-GB" sz="1050" dirty="0"/>
          </a:p>
          <a:p>
            <a:pPr lvl="3" algn="l"/>
            <a:r>
              <a:rPr lang="id-ID" sz="1050" dirty="0"/>
              <a:t>Menerima piutang atas transaksi tanggal 2 agustus 2014</a:t>
            </a:r>
            <a:endParaRPr lang="en-GB" sz="1050" dirty="0"/>
          </a:p>
          <a:p>
            <a:pPr lvl="3" algn="l"/>
            <a:r>
              <a:rPr lang="id-ID" sz="1050" dirty="0"/>
              <a:t>Menerima piutang yang telah dihapuskan sebesar Rp. 6.000.000 sisanya dihapuskan dari total piutang Rp. 7.000.000</a:t>
            </a:r>
            <a:endParaRPr lang="en-GB" sz="1050" dirty="0"/>
          </a:p>
          <a:p>
            <a:pPr lvl="3" algn="l"/>
            <a:r>
              <a:rPr lang="id-ID" sz="1050" dirty="0"/>
              <a:t>Menghapuskan piutang Tn Ali sebesar Rp. 3.500.000 karena yang bersangkutan pailit</a:t>
            </a:r>
            <a:endParaRPr lang="en-GB" sz="1050" dirty="0"/>
          </a:p>
          <a:p>
            <a:pPr lvl="3" algn="l"/>
            <a:r>
              <a:rPr lang="id-ID" sz="1050" dirty="0"/>
              <a:t>Menjual barang dagangan kepada Mrs. Lee sebesar Rp. 3.800.000 tunai</a:t>
            </a:r>
            <a:endParaRPr lang="en-GB" sz="1050" dirty="0"/>
          </a:p>
          <a:p>
            <a:pPr lvl="3" algn="l"/>
            <a:r>
              <a:rPr lang="id-ID" sz="1050" dirty="0"/>
              <a:t>Menjual barang dagangan kepada ibu ani sebesar Rp. !0.000.000 </a:t>
            </a:r>
            <a:endParaRPr lang="en-GB" sz="1050" dirty="0"/>
          </a:p>
          <a:p>
            <a:pPr lvl="3" algn="l"/>
            <a:r>
              <a:rPr lang="id-ID" sz="1050" dirty="0"/>
              <a:t>Menerima piutang atas tanggal 6 agustus sebesar 50%</a:t>
            </a:r>
            <a:endParaRPr lang="en-GB" sz="1050" dirty="0"/>
          </a:p>
          <a:p>
            <a:pPr lvl="3" algn="l"/>
            <a:r>
              <a:rPr lang="id-ID" sz="1050" dirty="0"/>
              <a:t>Menerima piutang atas transaksi bulan kemaren sebesar Rp. 6.800.000</a:t>
            </a:r>
            <a:endParaRPr lang="en-GB" sz="1050" dirty="0"/>
          </a:p>
          <a:p>
            <a:pPr lvl="3" algn="l"/>
            <a:r>
              <a:rPr lang="id-ID" sz="1050" dirty="0"/>
              <a:t>Menerima  piutang 50% atas transaksi tanggal 6 agustus</a:t>
            </a:r>
            <a:endParaRPr lang="en-GB" sz="1050" dirty="0"/>
          </a:p>
          <a:p>
            <a:pPr lvl="3" algn="l"/>
            <a:r>
              <a:rPr lang="id-ID" sz="1050" dirty="0"/>
              <a:t>Menghapus piutang Tn.Amir sebesar Rp. 6.800.000</a:t>
            </a:r>
            <a:endParaRPr lang="en-GB" sz="1050" dirty="0"/>
          </a:p>
          <a:p>
            <a:pPr lvl="3" algn="l"/>
            <a:r>
              <a:rPr lang="id-ID" sz="1050" dirty="0"/>
              <a:t>Menerima piutang  80% dari piutang  yang sudah dihapuskan Tn Amir, sisanya dihapuskan</a:t>
            </a:r>
            <a:endParaRPr lang="en-GB" sz="1050" dirty="0"/>
          </a:p>
          <a:p>
            <a:pPr algn="l"/>
            <a:r>
              <a:rPr lang="id-ID" sz="1200" dirty="0">
                <a:effectLst/>
              </a:rPr>
              <a:t> </a:t>
            </a:r>
            <a:endParaRPr lang="en-GB" sz="1200" dirty="0">
              <a:effectLst/>
            </a:endParaRPr>
          </a:p>
          <a:p>
            <a:pPr algn="l"/>
            <a:r>
              <a:rPr lang="id-ID" sz="1200" dirty="0">
                <a:effectLst/>
              </a:rPr>
              <a:t>Diminta buatlah jurnal dari transaksi tersebut diatas baik menggunakan metode gross dan method.</a:t>
            </a:r>
            <a:endParaRPr lang="en-GB" sz="12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28290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476672"/>
            <a:ext cx="7776864" cy="576064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000" b="1" dirty="0">
                <a:solidFill>
                  <a:schemeClr val="bg1"/>
                </a:solidFill>
              </a:rPr>
              <a:t>PENCATATAN PENGHAPUSAN PIUTANG</a:t>
            </a:r>
            <a:endParaRPr lang="en-GB" sz="2000" dirty="0">
              <a:solidFill>
                <a:schemeClr val="bg1"/>
              </a:solidFill>
            </a:endParaRPr>
          </a:p>
          <a:p>
            <a:pPr algn="just"/>
            <a:r>
              <a:rPr lang="en-GB" sz="2000" dirty="0" err="1">
                <a:solidFill>
                  <a:schemeClr val="bg1"/>
                </a:solidFill>
              </a:rPr>
              <a:t>Penghapusan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 smtClean="0">
                <a:solidFill>
                  <a:schemeClr val="bg1"/>
                </a:solidFill>
              </a:rPr>
              <a:t>piutang</a:t>
            </a:r>
            <a:r>
              <a:rPr lang="en-GB" sz="2000" dirty="0" smtClean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dilakukan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bila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manajemen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telah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mengetahui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dengan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pasti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bahwa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Debitur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tidak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akan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dapat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membayar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hutangnya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dikarenakan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 smtClean="0">
                <a:solidFill>
                  <a:schemeClr val="bg1"/>
                </a:solidFill>
              </a:rPr>
              <a:t>misalnya</a:t>
            </a:r>
            <a:r>
              <a:rPr lang="en-GB" sz="2000" dirty="0" smtClean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dinyatakan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pailit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oleh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pengadilan</a:t>
            </a:r>
            <a:r>
              <a:rPr lang="en-GB" sz="2000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en-GB" sz="2000" b="1" dirty="0">
                <a:solidFill>
                  <a:schemeClr val="bg1"/>
                </a:solidFill>
              </a:rPr>
              <a:t>METODE CADANGAN</a:t>
            </a:r>
            <a:endParaRPr lang="en-GB" sz="2000" dirty="0">
              <a:solidFill>
                <a:schemeClr val="bg1"/>
              </a:solidFill>
            </a:endParaRPr>
          </a:p>
          <a:p>
            <a:pPr algn="just"/>
            <a:r>
              <a:rPr lang="en-GB" sz="2000" dirty="0" err="1">
                <a:solidFill>
                  <a:schemeClr val="bg1"/>
                </a:solidFill>
              </a:rPr>
              <a:t>Dalam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metode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ini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secara</a:t>
            </a:r>
            <a:r>
              <a:rPr lang="en-GB" sz="2000" dirty="0">
                <a:solidFill>
                  <a:schemeClr val="bg1"/>
                </a:solidFill>
              </a:rPr>
              <a:t> periodic </a:t>
            </a:r>
            <a:r>
              <a:rPr lang="en-GB" sz="2000" dirty="0" err="1">
                <a:solidFill>
                  <a:schemeClr val="bg1"/>
                </a:solidFill>
              </a:rPr>
              <a:t>dilakukan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penaksiran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pembentukan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cadangan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sehingga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bila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terjadi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piutang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tidak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tertagih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akan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mengurangi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cadangan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tersebut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dengan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jurnal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sebagai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berikut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smtClean="0">
                <a:solidFill>
                  <a:schemeClr val="bg1"/>
                </a:solidFill>
              </a:rPr>
              <a:t>:</a:t>
            </a:r>
          </a:p>
          <a:p>
            <a:pPr algn="just"/>
            <a:r>
              <a:rPr lang="en-GB" sz="2000" dirty="0">
                <a:solidFill>
                  <a:schemeClr val="bg1"/>
                </a:solidFill>
              </a:rPr>
              <a:t>	</a:t>
            </a:r>
            <a:r>
              <a:rPr lang="en-GB" sz="2000" dirty="0" smtClean="0">
                <a:solidFill>
                  <a:schemeClr val="bg1"/>
                </a:solidFill>
              </a:rPr>
              <a:t>Allowance For Bad Debt			xxx</a:t>
            </a:r>
          </a:p>
          <a:p>
            <a:pPr algn="just"/>
            <a:r>
              <a:rPr lang="en-GB" sz="2000" dirty="0">
                <a:solidFill>
                  <a:schemeClr val="bg1"/>
                </a:solidFill>
              </a:rPr>
              <a:t>	</a:t>
            </a:r>
            <a:r>
              <a:rPr lang="en-GB" sz="2000" dirty="0" smtClean="0">
                <a:solidFill>
                  <a:schemeClr val="bg1"/>
                </a:solidFill>
              </a:rPr>
              <a:t>	Account </a:t>
            </a:r>
            <a:r>
              <a:rPr lang="en-GB" sz="2000" dirty="0" err="1" smtClean="0">
                <a:solidFill>
                  <a:schemeClr val="bg1"/>
                </a:solidFill>
              </a:rPr>
              <a:t>Recevable</a:t>
            </a:r>
            <a:r>
              <a:rPr lang="en-GB" sz="2000" dirty="0" smtClean="0">
                <a:solidFill>
                  <a:schemeClr val="bg1"/>
                </a:solidFill>
              </a:rPr>
              <a:t>			xxx</a:t>
            </a:r>
            <a:endParaRPr lang="en-GB" sz="2000" dirty="0">
              <a:solidFill>
                <a:schemeClr val="bg1"/>
              </a:solidFill>
            </a:endParaRPr>
          </a:p>
          <a:p>
            <a:pPr algn="just"/>
            <a:r>
              <a:rPr lang="en-GB" sz="2000" b="1" dirty="0">
                <a:solidFill>
                  <a:schemeClr val="bg1"/>
                </a:solidFill>
              </a:rPr>
              <a:t>METODE LANGSUNG</a:t>
            </a:r>
            <a:endParaRPr lang="en-GB" sz="2000" dirty="0">
              <a:solidFill>
                <a:schemeClr val="bg1"/>
              </a:solidFill>
            </a:endParaRPr>
          </a:p>
          <a:p>
            <a:pPr algn="just"/>
            <a:r>
              <a:rPr lang="en-GB" sz="2000" dirty="0" err="1">
                <a:solidFill>
                  <a:schemeClr val="bg1"/>
                </a:solidFill>
              </a:rPr>
              <a:t>Dalam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metode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ini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tidak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ada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pembentukan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cadangan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sehingga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bila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terjadi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piutang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tidak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tertagih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akan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terjadi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kerugian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piutang</a:t>
            </a:r>
            <a:r>
              <a:rPr lang="en-GB" sz="2000" dirty="0">
                <a:solidFill>
                  <a:schemeClr val="bg1"/>
                </a:solidFill>
              </a:rPr>
              <a:t> yang </a:t>
            </a:r>
            <a:r>
              <a:rPr lang="en-GB" sz="2000" dirty="0" err="1">
                <a:solidFill>
                  <a:schemeClr val="bg1"/>
                </a:solidFill>
              </a:rPr>
              <a:t>dicatat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sebagai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berikut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smtClean="0">
                <a:solidFill>
                  <a:schemeClr val="bg1"/>
                </a:solidFill>
              </a:rPr>
              <a:t>:</a:t>
            </a:r>
          </a:p>
          <a:p>
            <a:pPr algn="just"/>
            <a:r>
              <a:rPr lang="en-GB" sz="2000" dirty="0">
                <a:solidFill>
                  <a:schemeClr val="bg1"/>
                </a:solidFill>
              </a:rPr>
              <a:t>	</a:t>
            </a:r>
            <a:r>
              <a:rPr lang="en-GB" sz="2000" dirty="0" smtClean="0">
                <a:solidFill>
                  <a:schemeClr val="bg1"/>
                </a:solidFill>
              </a:rPr>
              <a:t>Bad Debt Expense			xxx</a:t>
            </a:r>
          </a:p>
          <a:p>
            <a:pPr algn="just"/>
            <a:r>
              <a:rPr lang="en-GB" sz="2000" dirty="0">
                <a:solidFill>
                  <a:schemeClr val="bg1"/>
                </a:solidFill>
              </a:rPr>
              <a:t>	</a:t>
            </a:r>
            <a:r>
              <a:rPr lang="en-GB" sz="2000" dirty="0" smtClean="0">
                <a:solidFill>
                  <a:schemeClr val="bg1"/>
                </a:solidFill>
              </a:rPr>
              <a:t>	Account </a:t>
            </a:r>
            <a:r>
              <a:rPr lang="en-GB" sz="2000" dirty="0" err="1" smtClean="0">
                <a:solidFill>
                  <a:schemeClr val="bg1"/>
                </a:solidFill>
              </a:rPr>
              <a:t>Recevable</a:t>
            </a:r>
            <a:r>
              <a:rPr lang="en-GB" sz="2000" dirty="0" smtClean="0">
                <a:solidFill>
                  <a:schemeClr val="bg1"/>
                </a:solidFill>
              </a:rPr>
              <a:t>			xxx</a:t>
            </a:r>
            <a:endParaRPr lang="en-GB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915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692696"/>
            <a:ext cx="7848872" cy="5378152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000" b="1" dirty="0">
                <a:solidFill>
                  <a:schemeClr val="tx1"/>
                </a:solidFill>
              </a:rPr>
              <a:t>PENERIMAAN KEMBALI PIUTANG YANG TELAH DIHAPUS</a:t>
            </a:r>
            <a:endParaRPr lang="en-GB" sz="2000" dirty="0">
              <a:solidFill>
                <a:schemeClr val="tx1"/>
              </a:solidFill>
            </a:endParaRPr>
          </a:p>
          <a:p>
            <a:pPr algn="just"/>
            <a:r>
              <a:rPr lang="en-US" sz="2000" dirty="0" err="1">
                <a:solidFill>
                  <a:schemeClr val="tx1"/>
                </a:solidFill>
              </a:rPr>
              <a:t>Apabila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piutang</a:t>
            </a:r>
            <a:r>
              <a:rPr lang="en-US" sz="2000" dirty="0">
                <a:solidFill>
                  <a:schemeClr val="tx1"/>
                </a:solidFill>
              </a:rPr>
              <a:t> yang </a:t>
            </a:r>
            <a:r>
              <a:rPr lang="en-US" sz="2000" dirty="0" err="1">
                <a:solidFill>
                  <a:schemeClr val="tx1"/>
                </a:solidFill>
              </a:rPr>
              <a:t>telah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dihapus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ternyata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akan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dibayar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atau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langsung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dibayar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oleh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debitur</a:t>
            </a:r>
            <a:r>
              <a:rPr lang="en-US" sz="2000" dirty="0">
                <a:solidFill>
                  <a:schemeClr val="tx1"/>
                </a:solidFill>
              </a:rPr>
              <a:t> yang </a:t>
            </a:r>
            <a:r>
              <a:rPr lang="en-US" sz="2000" dirty="0" err="1">
                <a:solidFill>
                  <a:schemeClr val="tx1"/>
                </a:solidFill>
              </a:rPr>
              <a:t>bersangkutan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>
                <a:solidFill>
                  <a:schemeClr val="tx1"/>
                </a:solidFill>
              </a:rPr>
              <a:t>maka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prosedur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akuntansinya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tergantung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pada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metode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saat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penghapusan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periode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penghapusan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endParaRPr lang="en-GB" sz="2000" dirty="0">
              <a:solidFill>
                <a:schemeClr val="tx1"/>
              </a:solidFill>
            </a:endParaRPr>
          </a:p>
          <a:p>
            <a:pPr algn="just"/>
            <a:r>
              <a:rPr lang="en-GB" sz="2000" b="1" dirty="0">
                <a:solidFill>
                  <a:schemeClr val="tx1"/>
                </a:solidFill>
              </a:rPr>
              <a:t>PERIODE YANG SAMA DENGAN TERJADINYA PIUTANG</a:t>
            </a:r>
            <a:endParaRPr lang="en-GB" sz="2000" dirty="0">
              <a:solidFill>
                <a:schemeClr val="tx1"/>
              </a:solidFill>
            </a:endParaRPr>
          </a:p>
          <a:p>
            <a:pPr algn="just"/>
            <a:r>
              <a:rPr lang="en-GB" sz="2000" dirty="0" err="1">
                <a:solidFill>
                  <a:schemeClr val="tx1"/>
                </a:solidFill>
              </a:rPr>
              <a:t>Metode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langsung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atau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tidak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langsung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sama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yaitu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kreditnya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sama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yaitu</a:t>
            </a:r>
            <a:r>
              <a:rPr lang="en-GB" sz="2000" dirty="0">
                <a:solidFill>
                  <a:schemeClr val="tx1"/>
                </a:solidFill>
              </a:rPr>
              <a:t> allowance for bad debt </a:t>
            </a:r>
            <a:r>
              <a:rPr lang="en-GB" sz="2000" dirty="0" err="1">
                <a:solidFill>
                  <a:schemeClr val="tx1"/>
                </a:solidFill>
              </a:rPr>
              <a:t>sedangkan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debitnya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bisa</a:t>
            </a:r>
            <a:r>
              <a:rPr lang="en-GB" sz="2000" dirty="0">
                <a:solidFill>
                  <a:schemeClr val="tx1"/>
                </a:solidFill>
              </a:rPr>
              <a:t> cash </a:t>
            </a:r>
            <a:r>
              <a:rPr lang="en-GB" sz="2000" dirty="0" err="1">
                <a:solidFill>
                  <a:schemeClr val="tx1"/>
                </a:solidFill>
              </a:rPr>
              <a:t>atau</a:t>
            </a:r>
            <a:r>
              <a:rPr lang="en-GB" sz="2000" dirty="0">
                <a:solidFill>
                  <a:schemeClr val="tx1"/>
                </a:solidFill>
              </a:rPr>
              <a:t> account </a:t>
            </a:r>
            <a:r>
              <a:rPr lang="en-GB" sz="2000" dirty="0" smtClean="0">
                <a:solidFill>
                  <a:schemeClr val="tx1"/>
                </a:solidFill>
              </a:rPr>
              <a:t>receivable.</a:t>
            </a:r>
          </a:p>
          <a:p>
            <a:pPr algn="just"/>
            <a:endParaRPr lang="en-GB" sz="2000" dirty="0">
              <a:solidFill>
                <a:schemeClr val="tx1"/>
              </a:solidFill>
            </a:endParaRPr>
          </a:p>
          <a:p>
            <a:pPr algn="just"/>
            <a:r>
              <a:rPr lang="en-GB" sz="2000" b="1" dirty="0">
                <a:solidFill>
                  <a:schemeClr val="tx1"/>
                </a:solidFill>
              </a:rPr>
              <a:t>PERIODE BERBEDA DENGAN TERJADINYA PIUTANG</a:t>
            </a:r>
            <a:endParaRPr lang="en-GB" sz="2000" dirty="0">
              <a:solidFill>
                <a:schemeClr val="tx1"/>
              </a:solidFill>
            </a:endParaRPr>
          </a:p>
          <a:p>
            <a:pPr algn="just"/>
            <a:r>
              <a:rPr lang="en-US" sz="2000" dirty="0" err="1">
                <a:solidFill>
                  <a:schemeClr val="tx1"/>
                </a:solidFill>
              </a:rPr>
              <a:t>Metode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langsung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atau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tidak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langsung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tidak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sama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yaitu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kreditnya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bisa</a:t>
            </a:r>
            <a:r>
              <a:rPr lang="en-US" sz="2000" dirty="0">
                <a:solidFill>
                  <a:schemeClr val="tx1"/>
                </a:solidFill>
              </a:rPr>
              <a:t> other income </a:t>
            </a:r>
            <a:r>
              <a:rPr lang="en-US" sz="2000" dirty="0" err="1">
                <a:solidFill>
                  <a:schemeClr val="tx1"/>
                </a:solidFill>
              </a:rPr>
              <a:t>atau</a:t>
            </a:r>
            <a:r>
              <a:rPr lang="en-US" sz="2000" dirty="0">
                <a:solidFill>
                  <a:schemeClr val="tx1"/>
                </a:solidFill>
              </a:rPr>
              <a:t>  allowance for bad debt </a:t>
            </a:r>
            <a:r>
              <a:rPr lang="en-US" sz="2000" dirty="0" err="1">
                <a:solidFill>
                  <a:schemeClr val="tx1"/>
                </a:solidFill>
              </a:rPr>
              <a:t>sedangkan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debitnya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bisa</a:t>
            </a:r>
            <a:r>
              <a:rPr lang="en-US" sz="2000" dirty="0">
                <a:solidFill>
                  <a:schemeClr val="tx1"/>
                </a:solidFill>
              </a:rPr>
              <a:t> cash </a:t>
            </a:r>
            <a:r>
              <a:rPr lang="en-US" sz="2000" dirty="0" err="1">
                <a:solidFill>
                  <a:schemeClr val="tx1"/>
                </a:solidFill>
              </a:rPr>
              <a:t>atau</a:t>
            </a:r>
            <a:r>
              <a:rPr lang="en-US" sz="2000" dirty="0">
                <a:solidFill>
                  <a:schemeClr val="tx1"/>
                </a:solidFill>
              </a:rPr>
              <a:t> account </a:t>
            </a:r>
            <a:r>
              <a:rPr lang="en-US" sz="2000" dirty="0" smtClean="0">
                <a:solidFill>
                  <a:schemeClr val="tx1"/>
                </a:solidFill>
              </a:rPr>
              <a:t>receivable</a:t>
            </a:r>
          </a:p>
          <a:p>
            <a:pPr algn="just"/>
            <a:endParaRPr lang="en-GB" sz="2000" dirty="0">
              <a:solidFill>
                <a:schemeClr val="tx1"/>
              </a:solidFill>
            </a:endParaRPr>
          </a:p>
          <a:p>
            <a:pPr algn="just"/>
            <a:r>
              <a:rPr lang="en-GB" sz="2000" dirty="0" smtClean="0">
                <a:solidFill>
                  <a:schemeClr val="tx1"/>
                </a:solidFill>
              </a:rPr>
              <a:t>.</a:t>
            </a:r>
            <a:endParaRPr lang="en-GB" sz="2000" dirty="0">
              <a:solidFill>
                <a:schemeClr val="tx1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5690130"/>
              </p:ext>
            </p:extLst>
          </p:nvPr>
        </p:nvGraphicFramePr>
        <p:xfrm>
          <a:off x="683567" y="5373216"/>
          <a:ext cx="7344818" cy="1082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2380"/>
                <a:gridCol w="1776820"/>
                <a:gridCol w="786362"/>
                <a:gridCol w="794081"/>
                <a:gridCol w="1701357"/>
                <a:gridCol w="729765"/>
                <a:gridCol w="734053"/>
              </a:tblGrid>
              <a:tr h="180340">
                <a:tc grid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Metode Langsung</a:t>
                      </a:r>
                      <a:endParaRPr lang="en-GB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Metode Cadangan</a:t>
                      </a:r>
                      <a:endParaRPr lang="en-GB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803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1-11-2007</a:t>
                      </a:r>
                      <a:endParaRPr lang="en-GB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Cash</a:t>
                      </a:r>
                      <a:endParaRPr lang="en-GB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50.000</a:t>
                      </a:r>
                      <a:endParaRPr lang="en-GB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Cash</a:t>
                      </a:r>
                      <a:endParaRPr lang="en-GB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50.000</a:t>
                      </a:r>
                      <a:endParaRPr lang="en-GB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803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     Bad debt Expense</a:t>
                      </a:r>
                      <a:endParaRPr lang="en-GB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50.000</a:t>
                      </a:r>
                      <a:endParaRPr lang="en-GB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       Allowance for bad debt</a:t>
                      </a:r>
                      <a:endParaRPr lang="en-GB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50.000</a:t>
                      </a:r>
                      <a:endParaRPr lang="en-GB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803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803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1-02-2008</a:t>
                      </a:r>
                      <a:endParaRPr lang="en-GB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Cash</a:t>
                      </a:r>
                      <a:endParaRPr lang="en-GB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50.000</a:t>
                      </a:r>
                      <a:endParaRPr lang="en-GB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Cash </a:t>
                      </a:r>
                      <a:endParaRPr lang="en-GB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50.000</a:t>
                      </a:r>
                      <a:endParaRPr lang="en-GB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803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     Other income</a:t>
                      </a:r>
                      <a:endParaRPr lang="en-GB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50.000</a:t>
                      </a:r>
                      <a:endParaRPr lang="en-GB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     Allowance for bad debt</a:t>
                      </a:r>
                      <a:endParaRPr lang="en-GB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50.000</a:t>
                      </a:r>
                      <a:endParaRPr lang="en-GB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87238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3000" y="692696"/>
            <a:ext cx="8133456" cy="5256584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US" b="1" dirty="0">
                <a:solidFill>
                  <a:schemeClr val="bg1"/>
                </a:solidFill>
                <a:effectLst/>
              </a:rPr>
              <a:t>MENAFSIRKAN PIUTANG TIDAK TERTAGIH</a:t>
            </a:r>
            <a:endParaRPr lang="en-GB" dirty="0">
              <a:solidFill>
                <a:schemeClr val="bg1"/>
              </a:solidFill>
              <a:effectLst/>
            </a:endParaRPr>
          </a:p>
          <a:p>
            <a:pPr algn="just"/>
            <a:r>
              <a:rPr lang="en-US" dirty="0" err="1">
                <a:solidFill>
                  <a:schemeClr val="bg1"/>
                </a:solidFill>
                <a:effectLst/>
              </a:rPr>
              <a:t>Penafsiran</a:t>
            </a:r>
            <a:r>
              <a:rPr lang="en-US" dirty="0">
                <a:solidFill>
                  <a:schemeClr val="bg1"/>
                </a:solidFill>
                <a:effectLst/>
              </a:rPr>
              <a:t> </a:t>
            </a:r>
            <a:r>
              <a:rPr lang="en-US" dirty="0" err="1">
                <a:solidFill>
                  <a:schemeClr val="bg1"/>
                </a:solidFill>
                <a:effectLst/>
              </a:rPr>
              <a:t>dilakukan</a:t>
            </a:r>
            <a:r>
              <a:rPr lang="en-US" dirty="0">
                <a:solidFill>
                  <a:schemeClr val="bg1"/>
                </a:solidFill>
                <a:effectLst/>
              </a:rPr>
              <a:t> </a:t>
            </a:r>
            <a:r>
              <a:rPr lang="en-US" dirty="0" err="1">
                <a:solidFill>
                  <a:schemeClr val="bg1"/>
                </a:solidFill>
                <a:effectLst/>
              </a:rPr>
              <a:t>untuk</a:t>
            </a:r>
            <a:r>
              <a:rPr lang="en-US" dirty="0">
                <a:solidFill>
                  <a:schemeClr val="bg1"/>
                </a:solidFill>
                <a:effectLst/>
              </a:rPr>
              <a:t> </a:t>
            </a:r>
            <a:r>
              <a:rPr lang="en-US" dirty="0" err="1">
                <a:solidFill>
                  <a:schemeClr val="bg1"/>
                </a:solidFill>
                <a:effectLst/>
              </a:rPr>
              <a:t>mengantisipasi</a:t>
            </a:r>
            <a:r>
              <a:rPr lang="en-US" dirty="0">
                <a:solidFill>
                  <a:schemeClr val="bg1"/>
                </a:solidFill>
                <a:effectLst/>
              </a:rPr>
              <a:t> </a:t>
            </a:r>
            <a:r>
              <a:rPr lang="en-US" dirty="0" err="1">
                <a:solidFill>
                  <a:schemeClr val="bg1"/>
                </a:solidFill>
                <a:effectLst/>
              </a:rPr>
              <a:t>tidak</a:t>
            </a:r>
            <a:r>
              <a:rPr lang="en-US" dirty="0">
                <a:solidFill>
                  <a:schemeClr val="bg1"/>
                </a:solidFill>
                <a:effectLst/>
              </a:rPr>
              <a:t> </a:t>
            </a:r>
            <a:r>
              <a:rPr lang="en-US" dirty="0" err="1">
                <a:solidFill>
                  <a:schemeClr val="bg1"/>
                </a:solidFill>
                <a:effectLst/>
              </a:rPr>
              <a:t>tertagihnya</a:t>
            </a:r>
            <a:r>
              <a:rPr lang="en-US" dirty="0">
                <a:solidFill>
                  <a:schemeClr val="bg1"/>
                </a:solidFill>
                <a:effectLst/>
              </a:rPr>
              <a:t> </a:t>
            </a:r>
            <a:r>
              <a:rPr lang="en-US" dirty="0" err="1">
                <a:solidFill>
                  <a:schemeClr val="bg1"/>
                </a:solidFill>
                <a:effectLst/>
              </a:rPr>
              <a:t>piutang</a:t>
            </a:r>
            <a:r>
              <a:rPr lang="en-US" dirty="0">
                <a:solidFill>
                  <a:schemeClr val="bg1"/>
                </a:solidFill>
                <a:effectLst/>
              </a:rPr>
              <a:t> </a:t>
            </a:r>
            <a:r>
              <a:rPr lang="en-US" dirty="0" err="1">
                <a:solidFill>
                  <a:schemeClr val="bg1"/>
                </a:solidFill>
                <a:effectLst/>
              </a:rPr>
              <a:t>dagang</a:t>
            </a:r>
            <a:r>
              <a:rPr lang="en-US" dirty="0">
                <a:solidFill>
                  <a:schemeClr val="bg1"/>
                </a:solidFill>
                <a:effectLst/>
              </a:rPr>
              <a:t> </a:t>
            </a:r>
            <a:r>
              <a:rPr lang="en-US" dirty="0" err="1">
                <a:solidFill>
                  <a:schemeClr val="bg1"/>
                </a:solidFill>
                <a:effectLst/>
              </a:rPr>
              <a:t>dimasa</a:t>
            </a:r>
            <a:r>
              <a:rPr lang="en-US" dirty="0">
                <a:solidFill>
                  <a:schemeClr val="bg1"/>
                </a:solidFill>
                <a:effectLst/>
              </a:rPr>
              <a:t> </a:t>
            </a:r>
            <a:r>
              <a:rPr lang="en-US" dirty="0" err="1">
                <a:solidFill>
                  <a:schemeClr val="bg1"/>
                </a:solidFill>
                <a:effectLst/>
              </a:rPr>
              <a:t>akan</a:t>
            </a:r>
            <a:r>
              <a:rPr lang="en-US" dirty="0">
                <a:solidFill>
                  <a:schemeClr val="bg1"/>
                </a:solidFill>
                <a:effectLst/>
              </a:rPr>
              <a:t> </a:t>
            </a:r>
            <a:r>
              <a:rPr lang="en-US" dirty="0" err="1">
                <a:solidFill>
                  <a:schemeClr val="bg1"/>
                </a:solidFill>
                <a:effectLst/>
              </a:rPr>
              <a:t>datang</a:t>
            </a:r>
            <a:r>
              <a:rPr lang="en-US" dirty="0">
                <a:solidFill>
                  <a:schemeClr val="bg1"/>
                </a:solidFill>
                <a:effectLst/>
              </a:rPr>
              <a:t> </a:t>
            </a:r>
            <a:r>
              <a:rPr lang="en-US" dirty="0" err="1">
                <a:solidFill>
                  <a:schemeClr val="bg1"/>
                </a:solidFill>
                <a:effectLst/>
              </a:rPr>
              <a:t>akibatpenjualan</a:t>
            </a:r>
            <a:r>
              <a:rPr lang="en-US" dirty="0">
                <a:solidFill>
                  <a:schemeClr val="bg1"/>
                </a:solidFill>
                <a:effectLst/>
              </a:rPr>
              <a:t> </a:t>
            </a:r>
            <a:r>
              <a:rPr lang="en-US" dirty="0" err="1">
                <a:solidFill>
                  <a:schemeClr val="bg1"/>
                </a:solidFill>
                <a:effectLst/>
              </a:rPr>
              <a:t>sekarang</a:t>
            </a:r>
            <a:r>
              <a:rPr lang="en-US" dirty="0">
                <a:solidFill>
                  <a:schemeClr val="bg1"/>
                </a:solidFill>
                <a:effectLst/>
              </a:rPr>
              <a:t>, </a:t>
            </a:r>
            <a:r>
              <a:rPr lang="en-US" dirty="0" err="1">
                <a:solidFill>
                  <a:schemeClr val="bg1"/>
                </a:solidFill>
                <a:effectLst/>
              </a:rPr>
              <a:t>untuk</a:t>
            </a:r>
            <a:r>
              <a:rPr lang="en-US" dirty="0">
                <a:solidFill>
                  <a:schemeClr val="bg1"/>
                </a:solidFill>
                <a:effectLst/>
              </a:rPr>
              <a:t> </a:t>
            </a:r>
            <a:r>
              <a:rPr lang="en-US" dirty="0" err="1">
                <a:solidFill>
                  <a:schemeClr val="bg1"/>
                </a:solidFill>
                <a:effectLst/>
              </a:rPr>
              <a:t>dibebankan</a:t>
            </a:r>
            <a:r>
              <a:rPr lang="en-US" dirty="0">
                <a:solidFill>
                  <a:schemeClr val="bg1"/>
                </a:solidFill>
                <a:effectLst/>
              </a:rPr>
              <a:t> </a:t>
            </a:r>
            <a:r>
              <a:rPr lang="en-US" dirty="0" err="1">
                <a:solidFill>
                  <a:schemeClr val="bg1"/>
                </a:solidFill>
                <a:effectLst/>
              </a:rPr>
              <a:t>sebagai</a:t>
            </a:r>
            <a:r>
              <a:rPr lang="en-US" dirty="0">
                <a:solidFill>
                  <a:schemeClr val="bg1"/>
                </a:solidFill>
                <a:effectLst/>
              </a:rPr>
              <a:t> </a:t>
            </a:r>
            <a:r>
              <a:rPr lang="en-US" dirty="0" err="1">
                <a:solidFill>
                  <a:schemeClr val="bg1"/>
                </a:solidFill>
                <a:effectLst/>
              </a:rPr>
              <a:t>periode</a:t>
            </a:r>
            <a:r>
              <a:rPr lang="en-US" dirty="0">
                <a:solidFill>
                  <a:schemeClr val="bg1"/>
                </a:solidFill>
                <a:effectLst/>
              </a:rPr>
              <a:t> yang </a:t>
            </a:r>
            <a:r>
              <a:rPr lang="en-US" dirty="0" err="1">
                <a:solidFill>
                  <a:schemeClr val="bg1"/>
                </a:solidFill>
                <a:effectLst/>
              </a:rPr>
              <a:t>bersangkutan</a:t>
            </a:r>
            <a:r>
              <a:rPr lang="en-US" dirty="0">
                <a:solidFill>
                  <a:schemeClr val="bg1"/>
                </a:solidFill>
                <a:effectLst/>
              </a:rPr>
              <a:t>. </a:t>
            </a:r>
            <a:r>
              <a:rPr lang="en-US" dirty="0" err="1">
                <a:solidFill>
                  <a:schemeClr val="bg1"/>
                </a:solidFill>
                <a:effectLst/>
              </a:rPr>
              <a:t>Taksiran</a:t>
            </a:r>
            <a:r>
              <a:rPr lang="en-US" dirty="0">
                <a:solidFill>
                  <a:schemeClr val="bg1"/>
                </a:solidFill>
                <a:effectLst/>
              </a:rPr>
              <a:t> </a:t>
            </a:r>
            <a:r>
              <a:rPr lang="en-US" dirty="0" err="1">
                <a:solidFill>
                  <a:schemeClr val="bg1"/>
                </a:solidFill>
                <a:effectLst/>
              </a:rPr>
              <a:t>piutang</a:t>
            </a:r>
            <a:r>
              <a:rPr lang="en-US" dirty="0">
                <a:solidFill>
                  <a:schemeClr val="bg1"/>
                </a:solidFill>
                <a:effectLst/>
              </a:rPr>
              <a:t> </a:t>
            </a:r>
            <a:r>
              <a:rPr lang="en-US" dirty="0" err="1">
                <a:solidFill>
                  <a:schemeClr val="bg1"/>
                </a:solidFill>
                <a:effectLst/>
              </a:rPr>
              <a:t>tak</a:t>
            </a:r>
            <a:r>
              <a:rPr lang="en-US" dirty="0">
                <a:solidFill>
                  <a:schemeClr val="bg1"/>
                </a:solidFill>
                <a:effectLst/>
              </a:rPr>
              <a:t> </a:t>
            </a:r>
            <a:r>
              <a:rPr lang="en-US" dirty="0" err="1">
                <a:solidFill>
                  <a:schemeClr val="bg1"/>
                </a:solidFill>
                <a:effectLst/>
              </a:rPr>
              <a:t>tertagih</a:t>
            </a:r>
            <a:r>
              <a:rPr lang="en-US" dirty="0">
                <a:solidFill>
                  <a:schemeClr val="bg1"/>
                </a:solidFill>
                <a:effectLst/>
              </a:rPr>
              <a:t> </a:t>
            </a:r>
            <a:r>
              <a:rPr lang="en-US" dirty="0" err="1">
                <a:solidFill>
                  <a:schemeClr val="bg1"/>
                </a:solidFill>
                <a:effectLst/>
              </a:rPr>
              <a:t>ditentukan</a:t>
            </a:r>
            <a:r>
              <a:rPr lang="en-US" dirty="0">
                <a:solidFill>
                  <a:schemeClr val="bg1"/>
                </a:solidFill>
                <a:effectLst/>
              </a:rPr>
              <a:t> </a:t>
            </a:r>
            <a:r>
              <a:rPr lang="en-US" dirty="0" err="1">
                <a:solidFill>
                  <a:schemeClr val="bg1"/>
                </a:solidFill>
                <a:effectLst/>
              </a:rPr>
              <a:t>setiap</a:t>
            </a:r>
            <a:r>
              <a:rPr lang="en-US" dirty="0">
                <a:solidFill>
                  <a:schemeClr val="bg1"/>
                </a:solidFill>
                <a:effectLst/>
              </a:rPr>
              <a:t> </a:t>
            </a:r>
            <a:r>
              <a:rPr lang="en-US" dirty="0" err="1">
                <a:solidFill>
                  <a:schemeClr val="bg1"/>
                </a:solidFill>
                <a:effectLst/>
              </a:rPr>
              <a:t>akhir</a:t>
            </a:r>
            <a:r>
              <a:rPr lang="en-US" dirty="0">
                <a:solidFill>
                  <a:schemeClr val="bg1"/>
                </a:solidFill>
                <a:effectLst/>
              </a:rPr>
              <a:t> </a:t>
            </a:r>
            <a:r>
              <a:rPr lang="en-US" dirty="0" err="1">
                <a:solidFill>
                  <a:schemeClr val="bg1"/>
                </a:solidFill>
                <a:effectLst/>
              </a:rPr>
              <a:t>periode</a:t>
            </a:r>
            <a:r>
              <a:rPr lang="en-US" dirty="0">
                <a:solidFill>
                  <a:schemeClr val="bg1"/>
                </a:solidFill>
                <a:effectLst/>
              </a:rPr>
              <a:t>. </a:t>
            </a:r>
            <a:r>
              <a:rPr lang="en-US" dirty="0" err="1">
                <a:solidFill>
                  <a:schemeClr val="bg1"/>
                </a:solidFill>
                <a:effectLst/>
              </a:rPr>
              <a:t>Dasar</a:t>
            </a:r>
            <a:r>
              <a:rPr lang="en-US" dirty="0">
                <a:solidFill>
                  <a:schemeClr val="bg1"/>
                </a:solidFill>
                <a:effectLst/>
              </a:rPr>
              <a:t> yang </a:t>
            </a:r>
            <a:r>
              <a:rPr lang="en-US" dirty="0" err="1">
                <a:solidFill>
                  <a:schemeClr val="bg1"/>
                </a:solidFill>
                <a:effectLst/>
              </a:rPr>
              <a:t>digunakan</a:t>
            </a:r>
            <a:r>
              <a:rPr lang="en-US" dirty="0">
                <a:solidFill>
                  <a:schemeClr val="bg1"/>
                </a:solidFill>
                <a:effectLst/>
              </a:rPr>
              <a:t> </a:t>
            </a:r>
            <a:r>
              <a:rPr lang="en-US" dirty="0" err="1">
                <a:solidFill>
                  <a:schemeClr val="bg1"/>
                </a:solidFill>
                <a:effectLst/>
              </a:rPr>
              <a:t>dalam</a:t>
            </a:r>
            <a:r>
              <a:rPr lang="en-US" dirty="0">
                <a:solidFill>
                  <a:schemeClr val="bg1"/>
                </a:solidFill>
                <a:effectLst/>
              </a:rPr>
              <a:t> </a:t>
            </a:r>
            <a:r>
              <a:rPr lang="en-US" dirty="0" err="1">
                <a:solidFill>
                  <a:schemeClr val="bg1"/>
                </a:solidFill>
                <a:effectLst/>
              </a:rPr>
              <a:t>menafsir</a:t>
            </a:r>
            <a:r>
              <a:rPr lang="en-US" dirty="0">
                <a:solidFill>
                  <a:schemeClr val="bg1"/>
                </a:solidFill>
                <a:effectLst/>
              </a:rPr>
              <a:t> </a:t>
            </a:r>
            <a:r>
              <a:rPr lang="en-US" dirty="0" err="1">
                <a:solidFill>
                  <a:schemeClr val="bg1"/>
                </a:solidFill>
                <a:effectLst/>
              </a:rPr>
              <a:t>piutang</a:t>
            </a:r>
            <a:r>
              <a:rPr lang="en-US" dirty="0">
                <a:solidFill>
                  <a:schemeClr val="bg1"/>
                </a:solidFill>
                <a:effectLst/>
              </a:rPr>
              <a:t> </a:t>
            </a:r>
            <a:r>
              <a:rPr lang="en-US" dirty="0" err="1">
                <a:solidFill>
                  <a:schemeClr val="bg1"/>
                </a:solidFill>
                <a:effectLst/>
              </a:rPr>
              <a:t>tak</a:t>
            </a:r>
            <a:r>
              <a:rPr lang="en-US" dirty="0">
                <a:solidFill>
                  <a:schemeClr val="bg1"/>
                </a:solidFill>
                <a:effectLst/>
              </a:rPr>
              <a:t> </a:t>
            </a:r>
            <a:r>
              <a:rPr lang="en-US" dirty="0" err="1">
                <a:solidFill>
                  <a:schemeClr val="bg1"/>
                </a:solidFill>
                <a:effectLst/>
              </a:rPr>
              <a:t>tertagih</a:t>
            </a:r>
            <a:r>
              <a:rPr lang="en-US" dirty="0">
                <a:solidFill>
                  <a:schemeClr val="bg1"/>
                </a:solidFill>
                <a:effectLst/>
              </a:rPr>
              <a:t> </a:t>
            </a:r>
            <a:r>
              <a:rPr lang="en-US" dirty="0" err="1">
                <a:solidFill>
                  <a:schemeClr val="bg1"/>
                </a:solidFill>
                <a:effectLst/>
              </a:rPr>
              <a:t>dapat</a:t>
            </a:r>
            <a:r>
              <a:rPr lang="en-US" dirty="0">
                <a:solidFill>
                  <a:schemeClr val="bg1"/>
                </a:solidFill>
                <a:effectLst/>
              </a:rPr>
              <a:t> </a:t>
            </a:r>
            <a:r>
              <a:rPr lang="en-US" dirty="0" err="1">
                <a:solidFill>
                  <a:schemeClr val="bg1"/>
                </a:solidFill>
                <a:effectLst/>
              </a:rPr>
              <a:t>dilakukan</a:t>
            </a:r>
            <a:r>
              <a:rPr lang="en-US" dirty="0">
                <a:solidFill>
                  <a:schemeClr val="bg1"/>
                </a:solidFill>
                <a:effectLst/>
              </a:rPr>
              <a:t> </a:t>
            </a:r>
            <a:r>
              <a:rPr lang="en-US" dirty="0" err="1">
                <a:solidFill>
                  <a:schemeClr val="bg1"/>
                </a:solidFill>
                <a:effectLst/>
              </a:rPr>
              <a:t>dengan</a:t>
            </a:r>
            <a:r>
              <a:rPr lang="en-US" dirty="0">
                <a:solidFill>
                  <a:schemeClr val="bg1"/>
                </a:solidFill>
                <a:effectLst/>
              </a:rPr>
              <a:t> 2 </a:t>
            </a:r>
            <a:r>
              <a:rPr lang="en-US" dirty="0" err="1">
                <a:solidFill>
                  <a:schemeClr val="bg1"/>
                </a:solidFill>
                <a:effectLst/>
              </a:rPr>
              <a:t>cara</a:t>
            </a:r>
            <a:r>
              <a:rPr lang="en-US" dirty="0">
                <a:solidFill>
                  <a:schemeClr val="bg1"/>
                </a:solidFill>
                <a:effectLst/>
              </a:rPr>
              <a:t> </a:t>
            </a:r>
            <a:r>
              <a:rPr lang="en-US" dirty="0" err="1">
                <a:solidFill>
                  <a:schemeClr val="bg1"/>
                </a:solidFill>
                <a:effectLst/>
              </a:rPr>
              <a:t>yaitu</a:t>
            </a:r>
            <a:r>
              <a:rPr lang="en-US" dirty="0">
                <a:solidFill>
                  <a:schemeClr val="bg1"/>
                </a:solidFill>
                <a:effectLst/>
              </a:rPr>
              <a:t>:</a:t>
            </a:r>
            <a:endParaRPr lang="en-GB" dirty="0">
              <a:solidFill>
                <a:schemeClr val="bg1"/>
              </a:solidFill>
              <a:effectLst/>
            </a:endParaRPr>
          </a:p>
          <a:p>
            <a:pPr lvl="0" algn="just"/>
            <a:r>
              <a:rPr lang="en-US" b="1" dirty="0" err="1">
                <a:solidFill>
                  <a:schemeClr val="bg1"/>
                </a:solidFill>
                <a:effectLst/>
              </a:rPr>
              <a:t>Pendekatan</a:t>
            </a:r>
            <a:r>
              <a:rPr lang="en-US" b="1" dirty="0">
                <a:solidFill>
                  <a:schemeClr val="bg1"/>
                </a:solidFill>
                <a:effectLst/>
              </a:rPr>
              <a:t> </a:t>
            </a:r>
            <a:r>
              <a:rPr lang="en-US" b="1" dirty="0" err="1">
                <a:solidFill>
                  <a:schemeClr val="bg1"/>
                </a:solidFill>
                <a:effectLst/>
              </a:rPr>
              <a:t>Laporan</a:t>
            </a:r>
            <a:r>
              <a:rPr lang="en-US" b="1" dirty="0">
                <a:solidFill>
                  <a:schemeClr val="bg1"/>
                </a:solidFill>
                <a:effectLst/>
              </a:rPr>
              <a:t> </a:t>
            </a:r>
            <a:r>
              <a:rPr lang="en-US" b="1" dirty="0" err="1">
                <a:solidFill>
                  <a:schemeClr val="bg1"/>
                </a:solidFill>
                <a:effectLst/>
              </a:rPr>
              <a:t>Laba</a:t>
            </a:r>
            <a:r>
              <a:rPr lang="en-US" b="1" dirty="0">
                <a:solidFill>
                  <a:schemeClr val="bg1"/>
                </a:solidFill>
                <a:effectLst/>
              </a:rPr>
              <a:t> </a:t>
            </a:r>
            <a:r>
              <a:rPr lang="en-US" b="1" dirty="0" err="1">
                <a:solidFill>
                  <a:schemeClr val="bg1"/>
                </a:solidFill>
                <a:effectLst/>
              </a:rPr>
              <a:t>rugi</a:t>
            </a:r>
            <a:endParaRPr lang="en-GB" dirty="0">
              <a:solidFill>
                <a:schemeClr val="bg1"/>
              </a:solidFill>
              <a:effectLst/>
            </a:endParaRPr>
          </a:p>
          <a:p>
            <a:pPr algn="just"/>
            <a:r>
              <a:rPr lang="en-GB" dirty="0" err="1">
                <a:solidFill>
                  <a:schemeClr val="bg1"/>
                </a:solidFill>
                <a:effectLst/>
              </a:rPr>
              <a:t>Pendekatan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ini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menggunakan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persentase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tertentu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dari</a:t>
            </a:r>
            <a:r>
              <a:rPr lang="en-GB" dirty="0">
                <a:solidFill>
                  <a:schemeClr val="bg1"/>
                </a:solidFill>
                <a:effectLst/>
              </a:rPr>
              <a:t> total </a:t>
            </a:r>
            <a:r>
              <a:rPr lang="en-GB" dirty="0" err="1">
                <a:solidFill>
                  <a:schemeClr val="bg1"/>
                </a:solidFill>
                <a:effectLst/>
              </a:rPr>
              <a:t>penjualan</a:t>
            </a:r>
            <a:r>
              <a:rPr lang="en-GB" dirty="0">
                <a:solidFill>
                  <a:schemeClr val="bg1"/>
                </a:solidFill>
                <a:effectLst/>
              </a:rPr>
              <a:t> (</a:t>
            </a:r>
            <a:r>
              <a:rPr lang="en-GB" dirty="0" err="1">
                <a:solidFill>
                  <a:schemeClr val="bg1"/>
                </a:solidFill>
                <a:effectLst/>
              </a:rPr>
              <a:t>biasanya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penjualan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kredit</a:t>
            </a:r>
            <a:r>
              <a:rPr lang="en-GB" dirty="0">
                <a:solidFill>
                  <a:schemeClr val="bg1"/>
                </a:solidFill>
                <a:effectLst/>
              </a:rPr>
              <a:t>) </a:t>
            </a:r>
            <a:r>
              <a:rPr lang="en-GB" dirty="0" err="1">
                <a:solidFill>
                  <a:schemeClr val="bg1"/>
                </a:solidFill>
                <a:effectLst/>
              </a:rPr>
              <a:t>untuk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menentukan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besarnya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kerugian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piutang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pada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periode</a:t>
            </a:r>
            <a:r>
              <a:rPr lang="en-GB" dirty="0">
                <a:solidFill>
                  <a:schemeClr val="bg1"/>
                </a:solidFill>
                <a:effectLst/>
              </a:rPr>
              <a:t> yang </a:t>
            </a:r>
            <a:r>
              <a:rPr lang="en-GB" dirty="0" err="1">
                <a:solidFill>
                  <a:schemeClr val="bg1"/>
                </a:solidFill>
                <a:effectLst/>
              </a:rPr>
              <a:t>sama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dengan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penjualannya</a:t>
            </a:r>
            <a:r>
              <a:rPr lang="en-GB" dirty="0">
                <a:solidFill>
                  <a:schemeClr val="bg1"/>
                </a:solidFill>
                <a:effectLst/>
              </a:rPr>
              <a:t>.</a:t>
            </a:r>
          </a:p>
          <a:p>
            <a:pPr lvl="0" algn="just"/>
            <a:r>
              <a:rPr lang="en-US" b="1" dirty="0">
                <a:solidFill>
                  <a:schemeClr val="bg1"/>
                </a:solidFill>
                <a:effectLst/>
              </a:rPr>
              <a:t> </a:t>
            </a:r>
            <a:r>
              <a:rPr lang="en-US" b="1" dirty="0" err="1">
                <a:solidFill>
                  <a:schemeClr val="bg1"/>
                </a:solidFill>
                <a:effectLst/>
              </a:rPr>
              <a:t>Pendekatan</a:t>
            </a:r>
            <a:r>
              <a:rPr lang="en-US" b="1" dirty="0">
                <a:solidFill>
                  <a:schemeClr val="bg1"/>
                </a:solidFill>
                <a:effectLst/>
              </a:rPr>
              <a:t> </a:t>
            </a:r>
            <a:r>
              <a:rPr lang="en-US" b="1" dirty="0" err="1">
                <a:solidFill>
                  <a:schemeClr val="bg1"/>
                </a:solidFill>
                <a:effectLst/>
              </a:rPr>
              <a:t>Neraca</a:t>
            </a:r>
            <a:endParaRPr lang="en-GB" dirty="0">
              <a:solidFill>
                <a:schemeClr val="bg1"/>
              </a:solidFill>
              <a:effectLst/>
            </a:endParaRPr>
          </a:p>
          <a:p>
            <a:pPr algn="just"/>
            <a:r>
              <a:rPr lang="en-GB" dirty="0" err="1">
                <a:solidFill>
                  <a:schemeClr val="bg1"/>
                </a:solidFill>
                <a:effectLst/>
              </a:rPr>
              <a:t>Pendekatan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ini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menggunakan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persentase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tertentu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dari</a:t>
            </a:r>
            <a:r>
              <a:rPr lang="en-GB" dirty="0">
                <a:solidFill>
                  <a:schemeClr val="bg1"/>
                </a:solidFill>
                <a:effectLst/>
              </a:rPr>
              <a:t> total </a:t>
            </a:r>
            <a:r>
              <a:rPr lang="en-GB" dirty="0" err="1">
                <a:solidFill>
                  <a:schemeClr val="bg1"/>
                </a:solidFill>
                <a:effectLst/>
              </a:rPr>
              <a:t>piutang</a:t>
            </a:r>
            <a:r>
              <a:rPr lang="en-GB" dirty="0">
                <a:solidFill>
                  <a:schemeClr val="bg1"/>
                </a:solidFill>
                <a:effectLst/>
              </a:rPr>
              <a:t> (</a:t>
            </a:r>
            <a:r>
              <a:rPr lang="en-GB" dirty="0" err="1">
                <a:solidFill>
                  <a:schemeClr val="bg1"/>
                </a:solidFill>
                <a:effectLst/>
              </a:rPr>
              <a:t>saldo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piutang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atau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analisis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umur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piutang</a:t>
            </a:r>
            <a:r>
              <a:rPr lang="en-GB" dirty="0">
                <a:solidFill>
                  <a:schemeClr val="bg1"/>
                </a:solidFill>
                <a:effectLst/>
              </a:rPr>
              <a:t>) </a:t>
            </a:r>
            <a:r>
              <a:rPr lang="en-GB" dirty="0" err="1">
                <a:solidFill>
                  <a:schemeClr val="bg1"/>
                </a:solidFill>
                <a:effectLst/>
              </a:rPr>
              <a:t>untuk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menentukan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besarnya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cadangan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kerugian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piutang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pada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periode</a:t>
            </a:r>
            <a:r>
              <a:rPr lang="en-GB" dirty="0">
                <a:solidFill>
                  <a:schemeClr val="bg1"/>
                </a:solidFill>
                <a:effectLst/>
              </a:rPr>
              <a:t> yang </a:t>
            </a:r>
            <a:r>
              <a:rPr lang="en-GB" dirty="0" err="1">
                <a:solidFill>
                  <a:schemeClr val="bg1"/>
                </a:solidFill>
                <a:effectLst/>
              </a:rPr>
              <a:t>sama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dengan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piutangnya</a:t>
            </a:r>
            <a:r>
              <a:rPr lang="en-GB" dirty="0">
                <a:solidFill>
                  <a:schemeClr val="bg1"/>
                </a:solidFill>
                <a:effectLst/>
              </a:rPr>
              <a:t>. </a:t>
            </a:r>
            <a:r>
              <a:rPr lang="en-GB" dirty="0" err="1">
                <a:solidFill>
                  <a:schemeClr val="bg1"/>
                </a:solidFill>
                <a:effectLst/>
              </a:rPr>
              <a:t>Sedangkan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besarnya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kerugian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piutang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ditentukan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dengan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menselisihkan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antara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saldo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cadangan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akhir</a:t>
            </a:r>
            <a:r>
              <a:rPr lang="en-GB" dirty="0">
                <a:solidFill>
                  <a:schemeClr val="bg1"/>
                </a:solidFill>
                <a:effectLst/>
              </a:rPr>
              <a:t> </a:t>
            </a:r>
            <a:r>
              <a:rPr lang="en-GB" dirty="0" err="1">
                <a:solidFill>
                  <a:schemeClr val="bg1"/>
                </a:solidFill>
                <a:effectLst/>
              </a:rPr>
              <a:t>periode</a:t>
            </a:r>
            <a:r>
              <a:rPr lang="en-GB" dirty="0">
                <a:solidFill>
                  <a:schemeClr val="bg1"/>
                </a:solidFill>
                <a:effectLst/>
              </a:rPr>
              <a:t>.</a:t>
            </a:r>
          </a:p>
          <a:p>
            <a:pPr algn="just"/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875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980728"/>
            <a:ext cx="7880920" cy="5400600"/>
          </a:xfrm>
        </p:spPr>
        <p:txBody>
          <a:bodyPr>
            <a:normAutofit/>
          </a:bodyPr>
          <a:lstStyle/>
          <a:p>
            <a:pPr algn="just"/>
            <a:r>
              <a:rPr lang="en-US" sz="2000" b="1" dirty="0">
                <a:solidFill>
                  <a:schemeClr val="bg1"/>
                </a:solidFill>
                <a:effectLst/>
              </a:rPr>
              <a:t>PENCATATAN DENGAN PENDEKATAN LAPORAN LABA-RUGI</a:t>
            </a:r>
            <a:endParaRPr lang="en-GB" sz="2000" dirty="0">
              <a:solidFill>
                <a:schemeClr val="bg1"/>
              </a:solidFill>
              <a:effectLst/>
            </a:endParaRPr>
          </a:p>
          <a:p>
            <a:pPr algn="just"/>
            <a:r>
              <a:rPr lang="en-US" sz="2000" dirty="0" err="1">
                <a:solidFill>
                  <a:schemeClr val="bg1"/>
                </a:solidFill>
                <a:effectLst/>
              </a:rPr>
              <a:t>Bila</a:t>
            </a:r>
            <a:r>
              <a:rPr lang="en-US" sz="2000" dirty="0">
                <a:solidFill>
                  <a:schemeClr val="bg1"/>
                </a:solidFill>
                <a:effectLst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</a:rPr>
              <a:t>penaksiran</a:t>
            </a:r>
            <a:r>
              <a:rPr lang="en-US" sz="2000" dirty="0">
                <a:solidFill>
                  <a:schemeClr val="bg1"/>
                </a:solidFill>
                <a:effectLst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</a:rPr>
              <a:t>berdasarkan</a:t>
            </a:r>
            <a:r>
              <a:rPr lang="en-US" sz="2000" dirty="0">
                <a:solidFill>
                  <a:schemeClr val="bg1"/>
                </a:solidFill>
                <a:effectLst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</a:rPr>
              <a:t>jumlah</a:t>
            </a:r>
            <a:r>
              <a:rPr lang="en-US" sz="2000" dirty="0">
                <a:solidFill>
                  <a:schemeClr val="bg1"/>
                </a:solidFill>
                <a:effectLst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</a:rPr>
              <a:t>penjualan</a:t>
            </a:r>
            <a:r>
              <a:rPr lang="en-US" sz="2000" dirty="0">
                <a:solidFill>
                  <a:schemeClr val="bg1"/>
                </a:solidFill>
                <a:effectLst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</a:rPr>
              <a:t>maka</a:t>
            </a:r>
            <a:r>
              <a:rPr lang="en-US" sz="2000" dirty="0">
                <a:solidFill>
                  <a:schemeClr val="bg1"/>
                </a:solidFill>
                <a:effectLst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</a:rPr>
              <a:t>jumlah</a:t>
            </a:r>
            <a:r>
              <a:rPr lang="en-US" sz="2000" dirty="0">
                <a:solidFill>
                  <a:schemeClr val="bg1"/>
                </a:solidFill>
                <a:effectLst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</a:rPr>
              <a:t>cadangan</a:t>
            </a:r>
            <a:r>
              <a:rPr lang="en-US" sz="2000" dirty="0">
                <a:solidFill>
                  <a:schemeClr val="bg1"/>
                </a:solidFill>
                <a:effectLst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</a:rPr>
              <a:t>kerugian</a:t>
            </a:r>
            <a:r>
              <a:rPr lang="en-US" sz="2000" dirty="0">
                <a:solidFill>
                  <a:schemeClr val="bg1"/>
                </a:solidFill>
                <a:effectLst/>
              </a:rPr>
              <a:t> yang </a:t>
            </a:r>
            <a:r>
              <a:rPr lang="en-US" sz="2000" dirty="0" err="1">
                <a:solidFill>
                  <a:schemeClr val="bg1"/>
                </a:solidFill>
                <a:effectLst/>
              </a:rPr>
              <a:t>akan</a:t>
            </a:r>
            <a:r>
              <a:rPr lang="en-US" sz="2000" dirty="0">
                <a:solidFill>
                  <a:schemeClr val="bg1"/>
                </a:solidFill>
                <a:effectLst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</a:rPr>
              <a:t>dilaporkan</a:t>
            </a:r>
            <a:r>
              <a:rPr lang="en-US" sz="2000" dirty="0">
                <a:solidFill>
                  <a:schemeClr val="bg1"/>
                </a:solidFill>
                <a:effectLst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</a:rPr>
              <a:t>ditentukan</a:t>
            </a:r>
            <a:r>
              <a:rPr lang="en-US" sz="2000" dirty="0">
                <a:solidFill>
                  <a:schemeClr val="bg1"/>
                </a:solidFill>
                <a:effectLst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</a:rPr>
              <a:t>sebesar</a:t>
            </a:r>
            <a:r>
              <a:rPr lang="en-US" sz="2000" dirty="0">
                <a:solidFill>
                  <a:schemeClr val="bg1"/>
                </a:solidFill>
                <a:effectLst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</a:rPr>
              <a:t>jumlah</a:t>
            </a:r>
            <a:r>
              <a:rPr lang="en-US" sz="2000" dirty="0">
                <a:solidFill>
                  <a:schemeClr val="bg1"/>
                </a:solidFill>
                <a:effectLst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</a:rPr>
              <a:t>taksirannya</a:t>
            </a:r>
            <a:r>
              <a:rPr lang="en-US" sz="2000" dirty="0">
                <a:solidFill>
                  <a:schemeClr val="bg1"/>
                </a:solidFill>
                <a:effectLst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</a:rPr>
              <a:t>ditambah</a:t>
            </a:r>
            <a:r>
              <a:rPr lang="en-US" sz="2000" dirty="0">
                <a:solidFill>
                  <a:schemeClr val="bg1"/>
                </a:solidFill>
                <a:effectLst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</a:rPr>
              <a:t>dengan</a:t>
            </a:r>
            <a:r>
              <a:rPr lang="en-US" sz="2000" dirty="0">
                <a:solidFill>
                  <a:schemeClr val="bg1"/>
                </a:solidFill>
                <a:effectLst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</a:rPr>
              <a:t>sadlo</a:t>
            </a:r>
            <a:r>
              <a:rPr lang="en-US" sz="2000" dirty="0">
                <a:solidFill>
                  <a:schemeClr val="bg1"/>
                </a:solidFill>
                <a:effectLst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</a:rPr>
              <a:t>cadangan</a:t>
            </a:r>
            <a:r>
              <a:rPr lang="en-US" sz="2000" dirty="0">
                <a:solidFill>
                  <a:schemeClr val="bg1"/>
                </a:solidFill>
                <a:effectLst/>
              </a:rPr>
              <a:t> yang </a:t>
            </a:r>
            <a:r>
              <a:rPr lang="en-US" sz="2000" dirty="0" err="1">
                <a:solidFill>
                  <a:schemeClr val="bg1"/>
                </a:solidFill>
                <a:effectLst/>
              </a:rPr>
              <a:t>masih</a:t>
            </a:r>
            <a:r>
              <a:rPr lang="en-US" sz="2000" dirty="0">
                <a:solidFill>
                  <a:schemeClr val="bg1"/>
                </a:solidFill>
                <a:effectLst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</a:rPr>
              <a:t>ada</a:t>
            </a:r>
            <a:r>
              <a:rPr lang="en-US" sz="2000" dirty="0" smtClean="0">
                <a:solidFill>
                  <a:schemeClr val="bg1"/>
                </a:solidFill>
                <a:effectLst/>
              </a:rPr>
              <a:t>.</a:t>
            </a:r>
          </a:p>
          <a:p>
            <a:pPr algn="just"/>
            <a:endParaRPr lang="en-GB" sz="2000" dirty="0">
              <a:solidFill>
                <a:schemeClr val="bg1"/>
              </a:solidFill>
              <a:effectLst/>
            </a:endParaRPr>
          </a:p>
          <a:p>
            <a:pPr algn="just"/>
            <a:r>
              <a:rPr lang="en-US" sz="2000" b="1" dirty="0">
                <a:solidFill>
                  <a:schemeClr val="bg1"/>
                </a:solidFill>
                <a:effectLst/>
              </a:rPr>
              <a:t>PENCATATAN DENGAN PENDEKATAN NERACA</a:t>
            </a:r>
            <a:endParaRPr lang="en-GB" sz="2000" dirty="0">
              <a:solidFill>
                <a:schemeClr val="bg1"/>
              </a:solidFill>
              <a:effectLst/>
            </a:endParaRPr>
          </a:p>
          <a:p>
            <a:pPr algn="just"/>
            <a:r>
              <a:rPr lang="en-US" sz="2000" dirty="0" err="1">
                <a:solidFill>
                  <a:schemeClr val="bg1"/>
                </a:solidFill>
                <a:effectLst/>
              </a:rPr>
              <a:t>Bila</a:t>
            </a:r>
            <a:r>
              <a:rPr lang="en-US" sz="2000" dirty="0">
                <a:solidFill>
                  <a:schemeClr val="bg1"/>
                </a:solidFill>
                <a:effectLst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</a:rPr>
              <a:t>penaksiran</a:t>
            </a:r>
            <a:r>
              <a:rPr lang="en-US" sz="2000" dirty="0">
                <a:solidFill>
                  <a:schemeClr val="bg1"/>
                </a:solidFill>
                <a:effectLst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</a:rPr>
              <a:t>berdasarkan</a:t>
            </a:r>
            <a:r>
              <a:rPr lang="en-US" sz="2000" dirty="0">
                <a:solidFill>
                  <a:schemeClr val="bg1"/>
                </a:solidFill>
                <a:effectLst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</a:rPr>
              <a:t>saldo</a:t>
            </a:r>
            <a:r>
              <a:rPr lang="en-US" sz="2000" dirty="0">
                <a:solidFill>
                  <a:schemeClr val="bg1"/>
                </a:solidFill>
                <a:effectLst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</a:rPr>
              <a:t>piutang</a:t>
            </a:r>
            <a:r>
              <a:rPr lang="en-US" sz="2000" dirty="0">
                <a:solidFill>
                  <a:schemeClr val="bg1"/>
                </a:solidFill>
                <a:effectLst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</a:rPr>
              <a:t>maka</a:t>
            </a:r>
            <a:r>
              <a:rPr lang="en-US" sz="2000" dirty="0">
                <a:solidFill>
                  <a:schemeClr val="bg1"/>
                </a:solidFill>
                <a:effectLst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</a:rPr>
              <a:t>jumlah</a:t>
            </a:r>
            <a:r>
              <a:rPr lang="en-US" sz="2000" dirty="0">
                <a:solidFill>
                  <a:schemeClr val="bg1"/>
                </a:solidFill>
                <a:effectLst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</a:rPr>
              <a:t>cadangan</a:t>
            </a:r>
            <a:r>
              <a:rPr lang="en-US" sz="2000" dirty="0">
                <a:solidFill>
                  <a:schemeClr val="bg1"/>
                </a:solidFill>
                <a:effectLst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</a:rPr>
              <a:t>kerugian</a:t>
            </a:r>
            <a:r>
              <a:rPr lang="en-US" sz="2000" dirty="0">
                <a:solidFill>
                  <a:schemeClr val="bg1"/>
                </a:solidFill>
                <a:effectLst/>
              </a:rPr>
              <a:t> yang </a:t>
            </a:r>
            <a:r>
              <a:rPr lang="en-US" sz="2000" dirty="0" err="1">
                <a:solidFill>
                  <a:schemeClr val="bg1"/>
                </a:solidFill>
                <a:effectLst/>
              </a:rPr>
              <a:t>akan</a:t>
            </a:r>
            <a:r>
              <a:rPr lang="en-US" sz="2000" dirty="0">
                <a:solidFill>
                  <a:schemeClr val="bg1"/>
                </a:solidFill>
                <a:effectLst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</a:rPr>
              <a:t>dilaporkan</a:t>
            </a:r>
            <a:r>
              <a:rPr lang="en-US" sz="2000" dirty="0">
                <a:solidFill>
                  <a:schemeClr val="bg1"/>
                </a:solidFill>
                <a:effectLst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</a:rPr>
              <a:t>ditentukan</a:t>
            </a:r>
            <a:r>
              <a:rPr lang="en-US" sz="2000" dirty="0">
                <a:solidFill>
                  <a:schemeClr val="bg1"/>
                </a:solidFill>
                <a:effectLst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</a:rPr>
              <a:t>sebesar</a:t>
            </a:r>
            <a:r>
              <a:rPr lang="en-US" sz="2000" dirty="0">
                <a:solidFill>
                  <a:schemeClr val="bg1"/>
                </a:solidFill>
                <a:effectLst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</a:rPr>
              <a:t>jumlah</a:t>
            </a:r>
            <a:r>
              <a:rPr lang="en-US" sz="2000" dirty="0">
                <a:solidFill>
                  <a:schemeClr val="bg1"/>
                </a:solidFill>
                <a:effectLst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</a:rPr>
              <a:t>taksirannya</a:t>
            </a:r>
            <a:r>
              <a:rPr lang="en-US" sz="2000" dirty="0">
                <a:solidFill>
                  <a:schemeClr val="bg1"/>
                </a:solidFill>
                <a:effectLst/>
              </a:rPr>
              <a:t>, </a:t>
            </a:r>
            <a:r>
              <a:rPr lang="en-US" sz="2000" dirty="0" err="1">
                <a:solidFill>
                  <a:schemeClr val="bg1"/>
                </a:solidFill>
                <a:effectLst/>
              </a:rPr>
              <a:t>sehingga</a:t>
            </a:r>
            <a:r>
              <a:rPr lang="en-US" sz="2000" dirty="0">
                <a:solidFill>
                  <a:schemeClr val="bg1"/>
                </a:solidFill>
                <a:effectLst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</a:rPr>
              <a:t>ada</a:t>
            </a:r>
            <a:r>
              <a:rPr lang="en-US" sz="2000" dirty="0">
                <a:solidFill>
                  <a:schemeClr val="bg1"/>
                </a:solidFill>
                <a:effectLst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</a:rPr>
              <a:t>dua</a:t>
            </a:r>
            <a:r>
              <a:rPr lang="en-US" sz="2000" dirty="0">
                <a:solidFill>
                  <a:schemeClr val="bg1"/>
                </a:solidFill>
                <a:effectLst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</a:rPr>
              <a:t>kemungkinan</a:t>
            </a:r>
            <a:r>
              <a:rPr lang="en-US" sz="2000" dirty="0">
                <a:solidFill>
                  <a:schemeClr val="bg1"/>
                </a:solidFill>
                <a:effectLst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</a:rPr>
              <a:t>yaitu</a:t>
            </a:r>
            <a:r>
              <a:rPr lang="en-US" sz="2000" dirty="0">
                <a:solidFill>
                  <a:schemeClr val="bg1"/>
                </a:solidFill>
                <a:effectLst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</a:rPr>
              <a:t>apakah</a:t>
            </a:r>
            <a:r>
              <a:rPr lang="en-US" sz="2000" dirty="0">
                <a:solidFill>
                  <a:schemeClr val="bg1"/>
                </a:solidFill>
                <a:effectLst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</a:rPr>
              <a:t>saldo</a:t>
            </a:r>
            <a:r>
              <a:rPr lang="en-US" sz="2000" dirty="0">
                <a:solidFill>
                  <a:schemeClr val="bg1"/>
                </a:solidFill>
                <a:effectLst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</a:rPr>
              <a:t>cadangan</a:t>
            </a:r>
            <a:r>
              <a:rPr lang="en-US" sz="2000" dirty="0">
                <a:solidFill>
                  <a:schemeClr val="bg1"/>
                </a:solidFill>
                <a:effectLst/>
              </a:rPr>
              <a:t> yang </a:t>
            </a:r>
            <a:r>
              <a:rPr lang="en-US" sz="2000" dirty="0" err="1">
                <a:solidFill>
                  <a:schemeClr val="bg1"/>
                </a:solidFill>
                <a:effectLst/>
              </a:rPr>
              <a:t>masih</a:t>
            </a:r>
            <a:r>
              <a:rPr lang="en-US" sz="2000" dirty="0">
                <a:solidFill>
                  <a:schemeClr val="bg1"/>
                </a:solidFill>
                <a:effectLst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</a:rPr>
              <a:t>ada</a:t>
            </a:r>
            <a:r>
              <a:rPr lang="en-US" sz="2000" dirty="0">
                <a:solidFill>
                  <a:schemeClr val="bg1"/>
                </a:solidFill>
                <a:effectLst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</a:rPr>
              <a:t>lebih</a:t>
            </a:r>
            <a:r>
              <a:rPr lang="en-US" sz="2000" dirty="0">
                <a:solidFill>
                  <a:schemeClr val="bg1"/>
                </a:solidFill>
                <a:effectLst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</a:rPr>
              <a:t>kecil</a:t>
            </a:r>
            <a:r>
              <a:rPr lang="en-US" sz="2000" dirty="0">
                <a:solidFill>
                  <a:schemeClr val="bg1"/>
                </a:solidFill>
                <a:effectLst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</a:rPr>
              <a:t>atau</a:t>
            </a:r>
            <a:r>
              <a:rPr lang="en-US" sz="2000" dirty="0">
                <a:solidFill>
                  <a:schemeClr val="bg1"/>
                </a:solidFill>
                <a:effectLst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</a:rPr>
              <a:t>lebih</a:t>
            </a:r>
            <a:r>
              <a:rPr lang="en-US" sz="2000" dirty="0">
                <a:solidFill>
                  <a:schemeClr val="bg1"/>
                </a:solidFill>
                <a:effectLst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</a:rPr>
              <a:t>besar</a:t>
            </a:r>
            <a:r>
              <a:rPr lang="en-US" sz="2000" dirty="0">
                <a:solidFill>
                  <a:schemeClr val="bg1"/>
                </a:solidFill>
                <a:effectLst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</a:rPr>
              <a:t>dari</a:t>
            </a:r>
            <a:r>
              <a:rPr lang="en-US" sz="2000" dirty="0">
                <a:solidFill>
                  <a:schemeClr val="bg1"/>
                </a:solidFill>
                <a:effectLst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</a:rPr>
              <a:t>jumlah</a:t>
            </a:r>
            <a:r>
              <a:rPr lang="en-US" sz="2000" dirty="0">
                <a:solidFill>
                  <a:schemeClr val="bg1"/>
                </a:solidFill>
                <a:effectLst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</a:rPr>
              <a:t>taksiran</a:t>
            </a:r>
            <a:r>
              <a:rPr lang="en-US" sz="2000" dirty="0">
                <a:solidFill>
                  <a:schemeClr val="bg1"/>
                </a:solidFill>
                <a:effectLst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</a:rPr>
              <a:t>tersebut</a:t>
            </a:r>
            <a:r>
              <a:rPr lang="en-US" sz="2000" dirty="0">
                <a:solidFill>
                  <a:schemeClr val="bg1"/>
                </a:solidFill>
                <a:effectLst/>
              </a:rPr>
              <a:t>.</a:t>
            </a:r>
            <a:endParaRPr lang="en-GB" sz="2000" dirty="0">
              <a:solidFill>
                <a:schemeClr val="bg1"/>
              </a:solidFill>
              <a:effectLst/>
            </a:endParaRPr>
          </a:p>
          <a:p>
            <a:pPr algn="just"/>
            <a:endParaRPr lang="en-GB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94863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7624" y="260648"/>
            <a:ext cx="6777318" cy="1105159"/>
          </a:xfrm>
        </p:spPr>
        <p:txBody>
          <a:bodyPr/>
          <a:lstStyle/>
          <a:p>
            <a:r>
              <a:rPr lang="en-US" sz="2400" b="1" dirty="0">
                <a:effectLst/>
              </a:rPr>
              <a:t>PERTEMUAN IX</a:t>
            </a:r>
            <a:r>
              <a:rPr lang="en-GB" sz="2400" dirty="0">
                <a:effectLst/>
              </a:rPr>
              <a:t/>
            </a:r>
            <a:br>
              <a:rPr lang="en-GB" sz="2400" dirty="0">
                <a:effectLst/>
              </a:rPr>
            </a:br>
            <a:r>
              <a:rPr lang="en-US" sz="2400" b="1" dirty="0">
                <a:effectLst/>
              </a:rPr>
              <a:t>DISPOSISI PIUTANG DAGANG</a:t>
            </a:r>
            <a:r>
              <a:rPr lang="en-GB" sz="2400" dirty="0">
                <a:effectLst/>
              </a:rPr>
              <a:t/>
            </a:r>
            <a:br>
              <a:rPr lang="en-GB" sz="2400" dirty="0">
                <a:effectLst/>
              </a:rPr>
            </a:br>
            <a:endParaRPr lang="en-GB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124744"/>
            <a:ext cx="8496944" cy="4896544"/>
          </a:xfrm>
        </p:spPr>
        <p:txBody>
          <a:bodyPr>
            <a:noAutofit/>
          </a:bodyPr>
          <a:lstStyle/>
          <a:p>
            <a:pPr algn="just"/>
            <a:r>
              <a:rPr lang="en-GB" sz="1600" dirty="0" err="1">
                <a:effectLst/>
              </a:rPr>
              <a:t>Dalam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keadaan</a:t>
            </a:r>
            <a:r>
              <a:rPr lang="en-GB" sz="1600" dirty="0">
                <a:effectLst/>
              </a:rPr>
              <a:t> normal </a:t>
            </a:r>
            <a:r>
              <a:rPr lang="en-GB" sz="1600" dirty="0" err="1">
                <a:effectLst/>
              </a:rPr>
              <a:t>piutang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dan</a:t>
            </a:r>
            <a:r>
              <a:rPr lang="en-GB" sz="1600" dirty="0">
                <a:effectLst/>
              </a:rPr>
              <a:t> notes </a:t>
            </a:r>
            <a:r>
              <a:rPr lang="en-GB" sz="1600" dirty="0" err="1">
                <a:effectLst/>
              </a:rPr>
              <a:t>dapat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ditagih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pada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saat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jatuh</a:t>
            </a:r>
            <a:r>
              <a:rPr lang="en-GB" sz="1600" dirty="0">
                <a:effectLst/>
              </a:rPr>
              <a:t> tempo. </a:t>
            </a:r>
            <a:r>
              <a:rPr lang="en-GB" sz="1600" dirty="0" err="1">
                <a:effectLst/>
              </a:rPr>
              <a:t>Untuk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mempercepat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penerimaan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kas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dari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piutang</a:t>
            </a:r>
            <a:r>
              <a:rPr lang="en-GB" sz="1600" dirty="0">
                <a:effectLst/>
              </a:rPr>
              <a:t>, </a:t>
            </a:r>
            <a:r>
              <a:rPr lang="en-GB" sz="1600" dirty="0" err="1">
                <a:effectLst/>
              </a:rPr>
              <a:t>maka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pemilik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dapat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mentransfer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piutang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atau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atau</a:t>
            </a:r>
            <a:r>
              <a:rPr lang="en-GB" sz="1600" dirty="0">
                <a:effectLst/>
              </a:rPr>
              <a:t> notes </a:t>
            </a:r>
            <a:r>
              <a:rPr lang="en-GB" sz="1600" dirty="0" err="1">
                <a:effectLst/>
              </a:rPr>
              <a:t>kepada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perusahaan</a:t>
            </a:r>
            <a:r>
              <a:rPr lang="en-GB" sz="1600" dirty="0">
                <a:effectLst/>
              </a:rPr>
              <a:t> lain (</a:t>
            </a:r>
            <a:r>
              <a:rPr lang="en-GB" sz="1600" dirty="0" err="1">
                <a:effectLst/>
              </a:rPr>
              <a:t>lembaga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keuangan</a:t>
            </a:r>
            <a:r>
              <a:rPr lang="en-GB" sz="1600" dirty="0">
                <a:effectLst/>
              </a:rPr>
              <a:t>). Transfer </a:t>
            </a:r>
            <a:r>
              <a:rPr lang="en-GB" sz="1600" dirty="0" err="1">
                <a:effectLst/>
              </a:rPr>
              <a:t>dapat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dilakukan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dengan</a:t>
            </a:r>
            <a:r>
              <a:rPr lang="en-GB" sz="1600" dirty="0">
                <a:effectLst/>
              </a:rPr>
              <a:t>:</a:t>
            </a:r>
            <a:endParaRPr lang="en-GB" sz="1100" dirty="0">
              <a:effectLst/>
            </a:endParaRPr>
          </a:p>
          <a:p>
            <a:pPr lvl="2" algn="just"/>
            <a:r>
              <a:rPr lang="en-GB" sz="1400" b="1" i="1" dirty="0"/>
              <a:t>secured borrowing</a:t>
            </a:r>
            <a:endParaRPr lang="en-GB" sz="1000" dirty="0"/>
          </a:p>
          <a:p>
            <a:pPr algn="just"/>
            <a:r>
              <a:rPr lang="en-GB" sz="1600" dirty="0" err="1">
                <a:effectLst/>
              </a:rPr>
              <a:t>Dalam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hal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ini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si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peminjam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menggadaikan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piutang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kepada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perusahaan</a:t>
            </a:r>
            <a:r>
              <a:rPr lang="en-GB" sz="1600" dirty="0">
                <a:effectLst/>
              </a:rPr>
              <a:t> lain (bank) </a:t>
            </a:r>
            <a:r>
              <a:rPr lang="en-GB" sz="1600" dirty="0" err="1">
                <a:effectLst/>
              </a:rPr>
              <a:t>untuk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memperoleh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sejumlah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pinjaman.Si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peminjam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tetap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menagih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piutang</a:t>
            </a:r>
            <a:r>
              <a:rPr lang="en-GB" sz="1600" dirty="0">
                <a:effectLst/>
              </a:rPr>
              <a:t> yang </a:t>
            </a:r>
            <a:r>
              <a:rPr lang="en-GB" sz="1600" dirty="0" err="1">
                <a:effectLst/>
              </a:rPr>
              <a:t>dijaminkan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dan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hasil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harus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ditransfer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kepada</a:t>
            </a:r>
            <a:r>
              <a:rPr lang="en-GB" sz="1600" dirty="0">
                <a:effectLst/>
              </a:rPr>
              <a:t> yang </a:t>
            </a:r>
            <a:r>
              <a:rPr lang="en-GB" sz="1600" dirty="0" err="1">
                <a:effectLst/>
              </a:rPr>
              <a:t>memberi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pinjaman</a:t>
            </a:r>
            <a:r>
              <a:rPr lang="en-GB" sz="1600" dirty="0">
                <a:effectLst/>
              </a:rPr>
              <a:t> (bank).</a:t>
            </a:r>
            <a:endParaRPr lang="en-GB" sz="1100" dirty="0">
              <a:effectLst/>
            </a:endParaRPr>
          </a:p>
          <a:p>
            <a:pPr algn="just"/>
            <a:r>
              <a:rPr lang="en-GB" sz="1600" dirty="0" err="1">
                <a:effectLst/>
              </a:rPr>
              <a:t>Contoh</a:t>
            </a:r>
            <a:r>
              <a:rPr lang="en-GB" sz="1600" dirty="0">
                <a:effectLst/>
              </a:rPr>
              <a:t> :</a:t>
            </a:r>
            <a:endParaRPr lang="en-GB" sz="1100" dirty="0">
              <a:effectLst/>
            </a:endParaRPr>
          </a:p>
          <a:p>
            <a:pPr lvl="0" algn="just"/>
            <a:r>
              <a:rPr lang="en-GB" sz="1600" dirty="0">
                <a:effectLst/>
              </a:rPr>
              <a:t>1/3 PT. </a:t>
            </a:r>
            <a:r>
              <a:rPr lang="en-GB" sz="1600" dirty="0" err="1">
                <a:effectLst/>
              </a:rPr>
              <a:t>Ca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Karyo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menjaminkan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piutang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sejumlah</a:t>
            </a:r>
            <a:r>
              <a:rPr lang="en-GB" sz="1600" dirty="0">
                <a:effectLst/>
              </a:rPr>
              <a:t> $700.000 </a:t>
            </a:r>
            <a:r>
              <a:rPr lang="en-GB" sz="1600" dirty="0" err="1">
                <a:effectLst/>
              </a:rPr>
              <a:t>untuk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memperoleh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pinjaman</a:t>
            </a:r>
            <a:r>
              <a:rPr lang="en-GB" sz="1600" dirty="0">
                <a:effectLst/>
              </a:rPr>
              <a:t> notes </a:t>
            </a:r>
            <a:r>
              <a:rPr lang="en-GB" sz="1600" dirty="0" err="1">
                <a:effectLst/>
              </a:rPr>
              <a:t>senilai</a:t>
            </a:r>
            <a:r>
              <a:rPr lang="en-GB" sz="1600" dirty="0">
                <a:effectLst/>
              </a:rPr>
              <a:t> $500.000 </a:t>
            </a:r>
            <a:r>
              <a:rPr lang="en-GB" sz="1600" dirty="0" err="1">
                <a:effectLst/>
              </a:rPr>
              <a:t>dari</a:t>
            </a:r>
            <a:r>
              <a:rPr lang="en-GB" sz="1600" dirty="0">
                <a:effectLst/>
              </a:rPr>
              <a:t> BCA. BCA </a:t>
            </a:r>
            <a:r>
              <a:rPr lang="en-GB" sz="1600" dirty="0" err="1">
                <a:effectLst/>
              </a:rPr>
              <a:t>membebani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biaya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pinjaman</a:t>
            </a:r>
            <a:r>
              <a:rPr lang="en-GB" sz="1600" dirty="0">
                <a:effectLst/>
              </a:rPr>
              <a:t> 1% </a:t>
            </a:r>
            <a:r>
              <a:rPr lang="en-GB" sz="1600" dirty="0" err="1">
                <a:effectLst/>
              </a:rPr>
              <a:t>dari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jaminan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dan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mengenakan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bunga</a:t>
            </a:r>
            <a:r>
              <a:rPr lang="en-GB" sz="1600" dirty="0">
                <a:effectLst/>
              </a:rPr>
              <a:t> 12% / </a:t>
            </a:r>
            <a:r>
              <a:rPr lang="en-GB" sz="1600" dirty="0" err="1">
                <a:effectLst/>
              </a:rPr>
              <a:t>tahun</a:t>
            </a:r>
            <a:r>
              <a:rPr lang="en-GB" sz="1600" dirty="0">
                <a:effectLst/>
              </a:rPr>
              <a:t>. </a:t>
            </a:r>
            <a:r>
              <a:rPr lang="en-GB" sz="1600" dirty="0" err="1">
                <a:effectLst/>
              </a:rPr>
              <a:t>Semua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kas</a:t>
            </a:r>
            <a:r>
              <a:rPr lang="en-GB" sz="1600" dirty="0">
                <a:effectLst/>
              </a:rPr>
              <a:t> yang </a:t>
            </a:r>
            <a:r>
              <a:rPr lang="en-GB" sz="1600" dirty="0" err="1">
                <a:effectLst/>
              </a:rPr>
              <a:t>diterima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dari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piutang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harus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ditransfer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ke</a:t>
            </a:r>
            <a:r>
              <a:rPr lang="en-GB" sz="1600" dirty="0">
                <a:effectLst/>
              </a:rPr>
              <a:t> BCA.</a:t>
            </a:r>
            <a:endParaRPr lang="en-GB" sz="1100" dirty="0">
              <a:effectLst/>
            </a:endParaRPr>
          </a:p>
          <a:p>
            <a:pPr lvl="0" algn="just"/>
            <a:r>
              <a:rPr lang="en-GB" sz="1600" dirty="0" err="1">
                <a:effectLst/>
              </a:rPr>
              <a:t>Selama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bulan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maret</a:t>
            </a:r>
            <a:r>
              <a:rPr lang="en-GB" sz="1600" dirty="0">
                <a:effectLst/>
              </a:rPr>
              <a:t> 2008 PT. </a:t>
            </a:r>
            <a:r>
              <a:rPr lang="en-GB" sz="1600" dirty="0" err="1">
                <a:effectLst/>
              </a:rPr>
              <a:t>Ca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Karyo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telah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menerima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pembayaran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piutang</a:t>
            </a:r>
            <a:r>
              <a:rPr lang="en-GB" sz="1600" dirty="0">
                <a:effectLst/>
              </a:rPr>
              <a:t> $440.000 </a:t>
            </a:r>
            <a:r>
              <a:rPr lang="en-GB" sz="1600" dirty="0" err="1">
                <a:effectLst/>
              </a:rPr>
              <a:t>dikurangi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diskon</a:t>
            </a:r>
            <a:r>
              <a:rPr lang="en-GB" sz="1600" dirty="0">
                <a:effectLst/>
              </a:rPr>
              <a:t> $6.000. </a:t>
            </a:r>
            <a:r>
              <a:rPr lang="en-GB" sz="1600" dirty="0" err="1">
                <a:effectLst/>
              </a:rPr>
              <a:t>selain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itu</a:t>
            </a:r>
            <a:r>
              <a:rPr lang="en-GB" sz="1600" dirty="0">
                <a:effectLst/>
              </a:rPr>
              <a:t> PT. </a:t>
            </a:r>
            <a:r>
              <a:rPr lang="en-GB" sz="1600" dirty="0" err="1">
                <a:effectLst/>
              </a:rPr>
              <a:t>Ca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Karyo</a:t>
            </a:r>
            <a:r>
              <a:rPr lang="en-GB" sz="1600" dirty="0">
                <a:effectLst/>
              </a:rPr>
              <a:t>  </a:t>
            </a:r>
            <a:r>
              <a:rPr lang="en-GB" sz="1600" dirty="0" err="1">
                <a:effectLst/>
              </a:rPr>
              <a:t>juga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menerima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retur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penjualan</a:t>
            </a:r>
            <a:r>
              <a:rPr lang="en-GB" sz="1600" dirty="0">
                <a:effectLst/>
              </a:rPr>
              <a:t> $14.000.</a:t>
            </a:r>
            <a:endParaRPr lang="en-GB" sz="1100" dirty="0">
              <a:effectLst/>
            </a:endParaRPr>
          </a:p>
          <a:p>
            <a:pPr lvl="0" algn="just"/>
            <a:r>
              <a:rPr lang="en-GB" sz="1600" dirty="0" err="1">
                <a:effectLst/>
              </a:rPr>
              <a:t>Pada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tanggal</a:t>
            </a:r>
            <a:r>
              <a:rPr lang="en-GB" sz="1600" dirty="0">
                <a:effectLst/>
              </a:rPr>
              <a:t> 1 April PT. </a:t>
            </a:r>
            <a:r>
              <a:rPr lang="en-GB" sz="1600" dirty="0" err="1">
                <a:effectLst/>
              </a:rPr>
              <a:t>Ca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Karyo</a:t>
            </a:r>
            <a:r>
              <a:rPr lang="en-GB" sz="1600" dirty="0">
                <a:effectLst/>
              </a:rPr>
              <a:t>  </a:t>
            </a:r>
            <a:r>
              <a:rPr lang="en-GB" sz="1600" dirty="0" err="1">
                <a:effectLst/>
              </a:rPr>
              <a:t>menyerahkan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hasil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penerimaan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piutang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bulan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maret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ditambah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bunga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kepada</a:t>
            </a:r>
            <a:r>
              <a:rPr lang="en-GB" sz="1600" dirty="0">
                <a:effectLst/>
              </a:rPr>
              <a:t> BCA.</a:t>
            </a:r>
            <a:endParaRPr lang="en-GB" sz="1100" dirty="0">
              <a:effectLst/>
            </a:endParaRPr>
          </a:p>
          <a:p>
            <a:pPr lvl="0" algn="just"/>
            <a:r>
              <a:rPr lang="en-GB" sz="1600" dirty="0" err="1">
                <a:effectLst/>
              </a:rPr>
              <a:t>Selama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bulan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april</a:t>
            </a:r>
            <a:r>
              <a:rPr lang="en-GB" sz="1600" dirty="0">
                <a:effectLst/>
              </a:rPr>
              <a:t>, PT. </a:t>
            </a:r>
            <a:r>
              <a:rPr lang="en-GB" sz="1600" dirty="0" err="1">
                <a:effectLst/>
              </a:rPr>
              <a:t>Ca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Karyo</a:t>
            </a:r>
            <a:r>
              <a:rPr lang="en-GB" sz="1600" dirty="0">
                <a:effectLst/>
              </a:rPr>
              <a:t>  </a:t>
            </a:r>
            <a:r>
              <a:rPr lang="en-GB" sz="1600" dirty="0" err="1">
                <a:effectLst/>
              </a:rPr>
              <a:t>menerima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pembayaran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sisa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piutang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dikurangi</a:t>
            </a:r>
            <a:r>
              <a:rPr lang="en-GB" sz="1600" dirty="0">
                <a:effectLst/>
              </a:rPr>
              <a:t> $2000 </a:t>
            </a:r>
            <a:r>
              <a:rPr lang="en-GB" sz="1600" dirty="0" err="1">
                <a:effectLst/>
              </a:rPr>
              <a:t>sebagai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piutang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tak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tertagih</a:t>
            </a:r>
            <a:r>
              <a:rPr lang="en-GB" sz="1600" dirty="0">
                <a:effectLst/>
              </a:rPr>
              <a:t>.</a:t>
            </a:r>
            <a:endParaRPr lang="en-GB" sz="1100" dirty="0">
              <a:effectLst/>
            </a:endParaRPr>
          </a:p>
          <a:p>
            <a:pPr lvl="0" algn="just"/>
            <a:r>
              <a:rPr lang="en-GB" sz="1600" dirty="0" err="1">
                <a:effectLst/>
              </a:rPr>
              <a:t>Pada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tanggal</a:t>
            </a:r>
            <a:r>
              <a:rPr lang="en-GB" sz="1600" dirty="0">
                <a:effectLst/>
              </a:rPr>
              <a:t> 1 Mei PT. </a:t>
            </a:r>
            <a:r>
              <a:rPr lang="en-GB" sz="1600" dirty="0" err="1">
                <a:effectLst/>
              </a:rPr>
              <a:t>Ca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Karyo</a:t>
            </a:r>
            <a:r>
              <a:rPr lang="en-GB" sz="1600" dirty="0">
                <a:effectLst/>
              </a:rPr>
              <a:t>  </a:t>
            </a:r>
            <a:r>
              <a:rPr lang="en-GB" sz="1600" dirty="0" err="1">
                <a:effectLst/>
              </a:rPr>
              <a:t>melunasi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pinjaman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kepada</a:t>
            </a:r>
            <a:r>
              <a:rPr lang="en-GB" sz="1600" dirty="0">
                <a:effectLst/>
              </a:rPr>
              <a:t> BCA </a:t>
            </a:r>
            <a:r>
              <a:rPr lang="en-GB" sz="1600" dirty="0" err="1">
                <a:effectLst/>
              </a:rPr>
              <a:t>ditambah</a:t>
            </a:r>
            <a:r>
              <a:rPr lang="en-GB" sz="1600" dirty="0">
                <a:effectLst/>
              </a:rPr>
              <a:t> </a:t>
            </a:r>
            <a:r>
              <a:rPr lang="en-GB" sz="1600" dirty="0" err="1">
                <a:effectLst/>
              </a:rPr>
              <a:t>bunga</a:t>
            </a:r>
            <a:r>
              <a:rPr lang="en-GB" sz="1600" dirty="0">
                <a:effectLst/>
              </a:rPr>
              <a:t>.</a:t>
            </a:r>
            <a:endParaRPr lang="en-GB" sz="1100" dirty="0">
              <a:effectLst/>
            </a:endParaRPr>
          </a:p>
          <a:p>
            <a:pPr algn="just"/>
            <a:r>
              <a:rPr lang="en-GB" sz="1600" dirty="0" err="1">
                <a:effectLst/>
              </a:rPr>
              <a:t>Diminta</a:t>
            </a:r>
            <a:r>
              <a:rPr lang="en-GB" sz="1600" dirty="0">
                <a:effectLst/>
              </a:rPr>
              <a:t>: </a:t>
            </a:r>
            <a:r>
              <a:rPr lang="en-GB" sz="1600" dirty="0" err="1">
                <a:effectLst/>
              </a:rPr>
              <a:t>Jurnal</a:t>
            </a:r>
            <a:endParaRPr lang="en-GB" sz="1100" dirty="0">
              <a:effectLst/>
            </a:endParaRPr>
          </a:p>
          <a:p>
            <a:pPr algn="just"/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6923766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5">
              <a:lumMod val="60000"/>
              <a:lumOff val="40000"/>
            </a:schemeClr>
          </a:fgClr>
          <a:bgClr>
            <a:schemeClr val="accent5">
              <a:lumMod val="40000"/>
              <a:lumOff val="6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404664"/>
            <a:ext cx="8496944" cy="5976664"/>
          </a:xfrm>
        </p:spPr>
        <p:txBody>
          <a:bodyPr>
            <a:normAutofit fontScale="85000" lnSpcReduction="20000"/>
          </a:bodyPr>
          <a:lstStyle/>
          <a:p>
            <a:pPr lvl="2" algn="just"/>
            <a:r>
              <a:rPr lang="en-GB" b="1" i="1" dirty="0"/>
              <a:t>sale of receivable</a:t>
            </a:r>
            <a:endParaRPr lang="en-GB" sz="1400" dirty="0"/>
          </a:p>
          <a:p>
            <a:pPr algn="just"/>
            <a:r>
              <a:rPr lang="en-GB" dirty="0" err="1">
                <a:effectLst/>
              </a:rPr>
              <a:t>Dalam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beberapa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tahun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terakhir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ini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sering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terjadi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penjualan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piutang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kepada</a:t>
            </a:r>
            <a:r>
              <a:rPr lang="en-GB" dirty="0">
                <a:effectLst/>
              </a:rPr>
              <a:t> factor </a:t>
            </a:r>
            <a:r>
              <a:rPr lang="en-GB" dirty="0" err="1">
                <a:effectLst/>
              </a:rPr>
              <a:t>yaitu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lembaga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keuangan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atau</a:t>
            </a:r>
            <a:r>
              <a:rPr lang="en-GB" dirty="0">
                <a:effectLst/>
              </a:rPr>
              <a:t> bank </a:t>
            </a:r>
            <a:r>
              <a:rPr lang="en-GB" dirty="0" err="1">
                <a:effectLst/>
              </a:rPr>
              <a:t>dengan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mendapat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sejumlah</a:t>
            </a:r>
            <a:r>
              <a:rPr lang="en-GB" dirty="0">
                <a:effectLst/>
              </a:rPr>
              <a:t> fee (</a:t>
            </a:r>
            <a:r>
              <a:rPr lang="en-GB" dirty="0" err="1">
                <a:effectLst/>
              </a:rPr>
              <a:t>imbalan</a:t>
            </a:r>
            <a:r>
              <a:rPr lang="en-GB" dirty="0">
                <a:effectLst/>
              </a:rPr>
              <a:t>). Factor </a:t>
            </a:r>
            <a:r>
              <a:rPr lang="en-GB" dirty="0" err="1">
                <a:effectLst/>
              </a:rPr>
              <a:t>menagih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langsung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piutang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kepada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pelanggan</a:t>
            </a:r>
            <a:r>
              <a:rPr lang="en-GB" dirty="0">
                <a:effectLst/>
              </a:rPr>
              <a:t>. </a:t>
            </a:r>
            <a:r>
              <a:rPr lang="en-GB" dirty="0" err="1">
                <a:effectLst/>
              </a:rPr>
              <a:t>Penjualan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piutang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dapat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atas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dasar</a:t>
            </a:r>
            <a:r>
              <a:rPr lang="en-GB" dirty="0">
                <a:effectLst/>
              </a:rPr>
              <a:t>:</a:t>
            </a:r>
            <a:endParaRPr lang="en-GB" sz="1600" dirty="0">
              <a:effectLst/>
            </a:endParaRPr>
          </a:p>
          <a:p>
            <a:pPr lvl="0" algn="just"/>
            <a:r>
              <a:rPr lang="en-GB" i="1" dirty="0">
                <a:effectLst/>
              </a:rPr>
              <a:t>sale without recourse</a:t>
            </a:r>
            <a:endParaRPr lang="en-GB" sz="1600" dirty="0">
              <a:effectLst/>
            </a:endParaRPr>
          </a:p>
          <a:p>
            <a:pPr lvl="0" algn="just"/>
            <a:r>
              <a:rPr lang="en-GB" i="1" dirty="0">
                <a:effectLst/>
              </a:rPr>
              <a:t>sale with recourse</a:t>
            </a:r>
            <a:endParaRPr lang="en-GB" sz="1600" dirty="0">
              <a:effectLst/>
            </a:endParaRPr>
          </a:p>
          <a:p>
            <a:pPr algn="just"/>
            <a:r>
              <a:rPr lang="en-GB" b="1" u="sng" dirty="0">
                <a:effectLst/>
              </a:rPr>
              <a:t>1. </a:t>
            </a:r>
            <a:r>
              <a:rPr lang="en-GB" b="1" i="1" u="sng" dirty="0">
                <a:effectLst/>
              </a:rPr>
              <a:t>Without Recourse</a:t>
            </a:r>
            <a:r>
              <a:rPr lang="en-GB" b="1" u="sng" dirty="0">
                <a:effectLst/>
              </a:rPr>
              <a:t> (</a:t>
            </a:r>
            <a:r>
              <a:rPr lang="en-GB" b="1" u="sng" dirty="0" err="1">
                <a:effectLst/>
              </a:rPr>
              <a:t>tanpa</a:t>
            </a:r>
            <a:r>
              <a:rPr lang="en-GB" b="1" u="sng" dirty="0">
                <a:effectLst/>
              </a:rPr>
              <a:t> </a:t>
            </a:r>
            <a:r>
              <a:rPr lang="en-GB" b="1" u="sng" dirty="0" err="1">
                <a:effectLst/>
              </a:rPr>
              <a:t>tanggung</a:t>
            </a:r>
            <a:r>
              <a:rPr lang="en-GB" b="1" u="sng" dirty="0">
                <a:effectLst/>
              </a:rPr>
              <a:t> </a:t>
            </a:r>
            <a:r>
              <a:rPr lang="en-GB" b="1" u="sng" dirty="0" err="1">
                <a:effectLst/>
              </a:rPr>
              <a:t>renteng</a:t>
            </a:r>
            <a:r>
              <a:rPr lang="en-GB" b="1" u="sng" dirty="0">
                <a:effectLst/>
              </a:rPr>
              <a:t>)</a:t>
            </a:r>
            <a:endParaRPr lang="en-GB" sz="1600" dirty="0">
              <a:effectLst/>
            </a:endParaRPr>
          </a:p>
          <a:p>
            <a:pPr algn="just"/>
            <a:r>
              <a:rPr lang="en-GB" dirty="0" err="1">
                <a:effectLst/>
              </a:rPr>
              <a:t>Dalam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hal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ini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resiko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piutang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tak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tertagih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merupakan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tanggung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jawab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si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pembeli</a:t>
            </a:r>
            <a:r>
              <a:rPr lang="en-GB" dirty="0">
                <a:effectLst/>
              </a:rPr>
              <a:t> (factor), </a:t>
            </a:r>
            <a:r>
              <a:rPr lang="en-GB" dirty="0" err="1">
                <a:effectLst/>
              </a:rPr>
              <a:t>sedangkan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retur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dan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potongan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penjualan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tetap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tanggung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jawab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si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penjual</a:t>
            </a:r>
            <a:r>
              <a:rPr lang="en-GB" dirty="0">
                <a:effectLst/>
              </a:rPr>
              <a:t>.</a:t>
            </a:r>
            <a:endParaRPr lang="en-GB" sz="1600" dirty="0">
              <a:effectLst/>
            </a:endParaRPr>
          </a:p>
          <a:p>
            <a:pPr algn="just"/>
            <a:r>
              <a:rPr lang="en-GB" dirty="0" err="1">
                <a:effectLst/>
              </a:rPr>
              <a:t>Contoh</a:t>
            </a:r>
            <a:r>
              <a:rPr lang="en-GB" dirty="0">
                <a:effectLst/>
              </a:rPr>
              <a:t>:</a:t>
            </a:r>
            <a:endParaRPr lang="en-GB" sz="1600" dirty="0">
              <a:effectLst/>
            </a:endParaRPr>
          </a:p>
          <a:p>
            <a:pPr lvl="0" algn="just"/>
            <a:r>
              <a:rPr lang="en-GB" dirty="0" err="1">
                <a:effectLst/>
              </a:rPr>
              <a:t>PT.Haha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menjual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piutang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sejumlah</a:t>
            </a:r>
            <a:r>
              <a:rPr lang="en-GB" dirty="0">
                <a:effectLst/>
              </a:rPr>
              <a:t> 500.000 </a:t>
            </a:r>
            <a:r>
              <a:rPr lang="en-GB" dirty="0" err="1">
                <a:effectLst/>
              </a:rPr>
              <a:t>kepada</a:t>
            </a:r>
            <a:r>
              <a:rPr lang="en-GB" dirty="0">
                <a:effectLst/>
              </a:rPr>
              <a:t> BCA </a:t>
            </a:r>
            <a:r>
              <a:rPr lang="en-GB" dirty="0" err="1">
                <a:effectLst/>
              </a:rPr>
              <a:t>atas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dasar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tanpa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tanggung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renteng</a:t>
            </a:r>
            <a:r>
              <a:rPr lang="en-GB" dirty="0">
                <a:effectLst/>
              </a:rPr>
              <a:t>. BCA </a:t>
            </a:r>
            <a:r>
              <a:rPr lang="en-GB" dirty="0" err="1">
                <a:effectLst/>
              </a:rPr>
              <a:t>mengenakan</a:t>
            </a:r>
            <a:r>
              <a:rPr lang="en-GB" dirty="0">
                <a:effectLst/>
              </a:rPr>
              <a:t> Finance charge 3% </a:t>
            </a:r>
            <a:r>
              <a:rPr lang="en-GB" dirty="0" err="1">
                <a:effectLst/>
              </a:rPr>
              <a:t>dan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menahan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piutang</a:t>
            </a:r>
            <a:r>
              <a:rPr lang="en-GB" dirty="0">
                <a:effectLst/>
              </a:rPr>
              <a:t> 5%. BCA </a:t>
            </a:r>
            <a:r>
              <a:rPr lang="en-GB" dirty="0" err="1">
                <a:effectLst/>
              </a:rPr>
              <a:t>menaksir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dari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piutang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tersebut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tidak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dapat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ditagih</a:t>
            </a:r>
            <a:r>
              <a:rPr lang="en-GB" dirty="0">
                <a:effectLst/>
              </a:rPr>
              <a:t> = 4.100</a:t>
            </a:r>
            <a:endParaRPr lang="en-GB" sz="1600" dirty="0">
              <a:effectLst/>
            </a:endParaRPr>
          </a:p>
          <a:p>
            <a:pPr lvl="0" algn="just"/>
            <a:r>
              <a:rPr lang="en-GB" dirty="0">
                <a:effectLst/>
              </a:rPr>
              <a:t>Factor </a:t>
            </a:r>
            <a:r>
              <a:rPr lang="en-GB" dirty="0" err="1">
                <a:effectLst/>
              </a:rPr>
              <a:t>telah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berhasil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menagih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piutang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secara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tunai</a:t>
            </a:r>
            <a:r>
              <a:rPr lang="en-GB" dirty="0">
                <a:effectLst/>
              </a:rPr>
              <a:t> 423.800 </a:t>
            </a:r>
            <a:r>
              <a:rPr lang="en-GB" dirty="0" err="1">
                <a:effectLst/>
              </a:rPr>
              <a:t>sedangkan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retur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penjualan</a:t>
            </a:r>
            <a:r>
              <a:rPr lang="en-GB" dirty="0">
                <a:effectLst/>
              </a:rPr>
              <a:t> 9.500 </a:t>
            </a:r>
            <a:r>
              <a:rPr lang="en-GB" dirty="0" err="1">
                <a:effectLst/>
              </a:rPr>
              <a:t>dan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potongan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penjualan</a:t>
            </a:r>
            <a:r>
              <a:rPr lang="en-GB" dirty="0">
                <a:effectLst/>
              </a:rPr>
              <a:t> 2.600. </a:t>
            </a:r>
            <a:r>
              <a:rPr lang="en-GB" dirty="0" err="1">
                <a:effectLst/>
              </a:rPr>
              <a:t>piutang</a:t>
            </a:r>
            <a:r>
              <a:rPr lang="en-GB" dirty="0">
                <a:effectLst/>
              </a:rPr>
              <a:t> yang </a:t>
            </a:r>
            <a:r>
              <a:rPr lang="en-GB" dirty="0" err="1">
                <a:effectLst/>
              </a:rPr>
              <a:t>tak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tertagih</a:t>
            </a:r>
            <a:r>
              <a:rPr lang="en-GB" dirty="0">
                <a:effectLst/>
              </a:rPr>
              <a:t> 4.100.</a:t>
            </a:r>
            <a:endParaRPr lang="en-GB" sz="1600" dirty="0">
              <a:effectLst/>
            </a:endParaRPr>
          </a:p>
          <a:p>
            <a:pPr lvl="0" algn="just"/>
            <a:r>
              <a:rPr lang="en-GB" dirty="0">
                <a:effectLst/>
              </a:rPr>
              <a:t>Factor </a:t>
            </a:r>
            <a:r>
              <a:rPr lang="en-GB" dirty="0" err="1">
                <a:effectLst/>
              </a:rPr>
              <a:t>menyelesaikan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perhitungan</a:t>
            </a:r>
            <a:r>
              <a:rPr lang="en-GB" dirty="0">
                <a:effectLst/>
              </a:rPr>
              <a:t> PT.X </a:t>
            </a:r>
            <a:r>
              <a:rPr lang="en-GB" dirty="0" err="1">
                <a:effectLst/>
              </a:rPr>
              <a:t>secara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tunai</a:t>
            </a:r>
            <a:r>
              <a:rPr lang="en-GB" dirty="0">
                <a:effectLst/>
              </a:rPr>
              <a:t>.</a:t>
            </a:r>
            <a:endParaRPr lang="en-GB" sz="1600" dirty="0">
              <a:effectLst/>
            </a:endParaRPr>
          </a:p>
          <a:p>
            <a:pPr algn="just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42454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wdUpDiag">
          <a:fgClr>
            <a:schemeClr val="accent5">
              <a:lumMod val="60000"/>
              <a:lumOff val="40000"/>
            </a:schemeClr>
          </a:fgClr>
          <a:bgClr>
            <a:schemeClr val="accent3">
              <a:lumMod val="5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188640"/>
            <a:ext cx="8280920" cy="6264696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GB" b="1" dirty="0">
                <a:effectLst/>
              </a:rPr>
              <a:t>PIUTANG WESEL/NOTES RECEIVABLE</a:t>
            </a:r>
            <a:endParaRPr lang="en-GB" dirty="0">
              <a:effectLst/>
            </a:endParaRPr>
          </a:p>
          <a:p>
            <a:pPr algn="l"/>
            <a:r>
              <a:rPr lang="en-US" dirty="0" smtClean="0">
                <a:effectLst/>
              </a:rPr>
              <a:t>Notes </a:t>
            </a:r>
            <a:r>
              <a:rPr lang="en-US" dirty="0">
                <a:effectLst/>
              </a:rPr>
              <a:t>Receivable </a:t>
            </a:r>
            <a:r>
              <a:rPr lang="en-US" dirty="0" err="1">
                <a:effectLst/>
              </a:rPr>
              <a:t>adalah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piutang</a:t>
            </a:r>
            <a:r>
              <a:rPr lang="en-US" dirty="0">
                <a:effectLst/>
              </a:rPr>
              <a:t> yang </a:t>
            </a:r>
            <a:r>
              <a:rPr lang="en-US" dirty="0" err="1">
                <a:effectLst/>
              </a:rPr>
              <a:t>disertai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dengan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kesanggupan</a:t>
            </a:r>
            <a:r>
              <a:rPr lang="en-US" dirty="0">
                <a:effectLst/>
              </a:rPr>
              <a:t> formal </a:t>
            </a:r>
            <a:r>
              <a:rPr lang="en-US" dirty="0" err="1">
                <a:effectLst/>
              </a:rPr>
              <a:t>atau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tertulis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dari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debitur</a:t>
            </a:r>
            <a:endParaRPr lang="en-GB" dirty="0">
              <a:effectLst/>
            </a:endParaRPr>
          </a:p>
          <a:p>
            <a:pPr algn="l"/>
            <a:r>
              <a:rPr lang="en-US" dirty="0" smtClean="0">
                <a:effectLst/>
              </a:rPr>
              <a:t>Notes </a:t>
            </a:r>
            <a:r>
              <a:rPr lang="en-US" dirty="0">
                <a:effectLst/>
              </a:rPr>
              <a:t>Payable </a:t>
            </a:r>
            <a:r>
              <a:rPr lang="en-US" dirty="0" err="1">
                <a:effectLst/>
              </a:rPr>
              <a:t>adalah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hutang</a:t>
            </a:r>
            <a:r>
              <a:rPr lang="en-US" dirty="0">
                <a:effectLst/>
              </a:rPr>
              <a:t> yang </a:t>
            </a:r>
            <a:r>
              <a:rPr lang="en-US" dirty="0" err="1">
                <a:effectLst/>
              </a:rPr>
              <a:t>disertai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dengan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kesanggupan</a:t>
            </a:r>
            <a:r>
              <a:rPr lang="en-US" dirty="0">
                <a:effectLst/>
              </a:rPr>
              <a:t> formal </a:t>
            </a:r>
            <a:r>
              <a:rPr lang="en-US" dirty="0" err="1">
                <a:effectLst/>
              </a:rPr>
              <a:t>untuk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melunasinya</a:t>
            </a:r>
            <a:endParaRPr lang="en-GB" dirty="0">
              <a:effectLst/>
            </a:endParaRPr>
          </a:p>
          <a:p>
            <a:pPr algn="l"/>
            <a:r>
              <a:rPr lang="en-GB" b="1" dirty="0" err="1">
                <a:effectLst/>
              </a:rPr>
              <a:t>Jenis</a:t>
            </a:r>
            <a:r>
              <a:rPr lang="en-GB" b="1" dirty="0">
                <a:effectLst/>
              </a:rPr>
              <a:t> Notes Receivable</a:t>
            </a:r>
            <a:endParaRPr lang="en-GB" dirty="0">
              <a:effectLst/>
            </a:endParaRPr>
          </a:p>
          <a:p>
            <a:pPr lvl="0" algn="l"/>
            <a:r>
              <a:rPr lang="en-GB" dirty="0">
                <a:effectLst/>
              </a:rPr>
              <a:t>Non Interest bearing notes ( </a:t>
            </a:r>
            <a:r>
              <a:rPr lang="en-GB" dirty="0" err="1">
                <a:effectLst/>
              </a:rPr>
              <a:t>wesel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tidak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berbunga</a:t>
            </a:r>
            <a:r>
              <a:rPr lang="en-GB" dirty="0">
                <a:effectLst/>
              </a:rPr>
              <a:t>)</a:t>
            </a:r>
          </a:p>
          <a:p>
            <a:pPr lvl="0" algn="l"/>
            <a:r>
              <a:rPr lang="en-GB" dirty="0">
                <a:effectLst/>
              </a:rPr>
              <a:t>Interest bearing notes (</a:t>
            </a:r>
            <a:r>
              <a:rPr lang="en-GB" dirty="0" err="1">
                <a:effectLst/>
              </a:rPr>
              <a:t>wesel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berbunga</a:t>
            </a:r>
            <a:r>
              <a:rPr lang="en-GB" dirty="0" smtClean="0">
                <a:effectLst/>
              </a:rPr>
              <a:t>)</a:t>
            </a:r>
          </a:p>
          <a:p>
            <a:pPr lvl="0" algn="l"/>
            <a:endParaRPr lang="en-GB" dirty="0">
              <a:effectLst/>
            </a:endParaRPr>
          </a:p>
          <a:p>
            <a:pPr algn="l"/>
            <a:r>
              <a:rPr lang="en-GB" dirty="0">
                <a:effectLst/>
              </a:rPr>
              <a:t>            </a:t>
            </a:r>
            <a:r>
              <a:rPr lang="en-GB" dirty="0" err="1">
                <a:effectLst/>
              </a:rPr>
              <a:t>Bunga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wesel</a:t>
            </a:r>
            <a:r>
              <a:rPr lang="en-GB" dirty="0">
                <a:effectLst/>
              </a:rPr>
              <a:t> = </a:t>
            </a:r>
            <a:r>
              <a:rPr lang="en-GB" dirty="0" err="1">
                <a:effectLst/>
              </a:rPr>
              <a:t>nilai</a:t>
            </a:r>
            <a:r>
              <a:rPr lang="en-GB" dirty="0">
                <a:effectLst/>
              </a:rPr>
              <a:t> nominal X </a:t>
            </a:r>
            <a:r>
              <a:rPr lang="en-GB" dirty="0" err="1">
                <a:effectLst/>
              </a:rPr>
              <a:t>tarip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bunga</a:t>
            </a:r>
            <a:r>
              <a:rPr lang="en-GB" dirty="0">
                <a:effectLst/>
              </a:rPr>
              <a:t> X </a:t>
            </a:r>
            <a:r>
              <a:rPr lang="en-GB" dirty="0" err="1">
                <a:effectLst/>
              </a:rPr>
              <a:t>jangka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waktu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wesel</a:t>
            </a:r>
            <a:endParaRPr lang="en-GB" dirty="0">
              <a:effectLst/>
            </a:endParaRPr>
          </a:p>
          <a:p>
            <a:pPr algn="l"/>
            <a:r>
              <a:rPr lang="it-IT" dirty="0">
                <a:effectLst/>
              </a:rPr>
              <a:t>            Nilai jatuh tempo = nilai nominal + bunga</a:t>
            </a:r>
            <a:endParaRPr lang="en-GB" dirty="0">
              <a:effectLst/>
            </a:endParaRPr>
          </a:p>
          <a:p>
            <a:pPr algn="l"/>
            <a:r>
              <a:rPr lang="it-IT" dirty="0">
                <a:effectLst/>
              </a:rPr>
              <a:t>	</a:t>
            </a:r>
            <a:endParaRPr lang="en-GB" dirty="0">
              <a:effectLst/>
            </a:endParaRPr>
          </a:p>
          <a:p>
            <a:pPr algn="l"/>
            <a:r>
              <a:rPr lang="it-IT" b="1" dirty="0">
                <a:effectLst/>
              </a:rPr>
              <a:t>Pendiskontoan Wesel</a:t>
            </a:r>
            <a:endParaRPr lang="en-GB" dirty="0">
              <a:effectLst/>
            </a:endParaRPr>
          </a:p>
          <a:p>
            <a:pPr algn="l"/>
            <a:r>
              <a:rPr lang="it-IT" dirty="0">
                <a:effectLst/>
              </a:rPr>
              <a:t>pendiskontoan atau penjualan wesel dilakukan dalam rangka untuk memenuhi keperluan kas segera. </a:t>
            </a:r>
            <a:r>
              <a:rPr lang="en-GB" dirty="0" err="1">
                <a:effectLst/>
              </a:rPr>
              <a:t>Penjualan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piutang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wesel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dapat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berupa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tanggung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renteng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atau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tanpa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tanggung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renteng</a:t>
            </a:r>
            <a:endParaRPr lang="en-GB" dirty="0">
              <a:effectLst/>
            </a:endParaRPr>
          </a:p>
          <a:p>
            <a:pPr algn="l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45246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10">
          <a:fgClr>
            <a:schemeClr val="accent5">
              <a:lumMod val="60000"/>
              <a:lumOff val="40000"/>
            </a:schemeClr>
          </a:fgClr>
          <a:bgClr>
            <a:schemeClr val="tx1">
              <a:lumMod val="5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188640"/>
            <a:ext cx="8352928" cy="6264696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b="1" dirty="0" err="1">
                <a:effectLst/>
              </a:rPr>
              <a:t>Masalah</a:t>
            </a:r>
            <a:r>
              <a:rPr lang="en-US" b="1" dirty="0">
                <a:effectLst/>
              </a:rPr>
              <a:t> </a:t>
            </a:r>
            <a:r>
              <a:rPr lang="en-US" b="1" dirty="0" err="1">
                <a:effectLst/>
              </a:rPr>
              <a:t>pendiskontoan</a:t>
            </a:r>
            <a:r>
              <a:rPr lang="en-US" b="1" dirty="0">
                <a:effectLst/>
              </a:rPr>
              <a:t> </a:t>
            </a:r>
            <a:r>
              <a:rPr lang="en-US" b="1" dirty="0" err="1">
                <a:effectLst/>
              </a:rPr>
              <a:t>wesel</a:t>
            </a:r>
            <a:r>
              <a:rPr lang="en-US" b="1" dirty="0">
                <a:effectLst/>
              </a:rPr>
              <a:t> :</a:t>
            </a:r>
            <a:endParaRPr lang="en-GB" dirty="0">
              <a:effectLst/>
            </a:endParaRPr>
          </a:p>
          <a:p>
            <a:pPr lvl="0" algn="l"/>
            <a:r>
              <a:rPr lang="en-US" dirty="0" err="1">
                <a:effectLst/>
              </a:rPr>
              <a:t>menghitung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nilai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jatuh</a:t>
            </a:r>
            <a:r>
              <a:rPr lang="en-US" dirty="0">
                <a:effectLst/>
              </a:rPr>
              <a:t> tempo </a:t>
            </a:r>
            <a:r>
              <a:rPr lang="en-US" dirty="0" err="1">
                <a:effectLst/>
              </a:rPr>
              <a:t>yaitu</a:t>
            </a:r>
            <a:r>
              <a:rPr lang="en-US" dirty="0">
                <a:effectLst/>
              </a:rPr>
              <a:t> nominal + </a:t>
            </a:r>
            <a:r>
              <a:rPr lang="en-US" dirty="0" err="1">
                <a:effectLst/>
              </a:rPr>
              <a:t>bunga</a:t>
            </a:r>
            <a:endParaRPr lang="en-GB" dirty="0">
              <a:effectLst/>
            </a:endParaRPr>
          </a:p>
          <a:p>
            <a:pPr lvl="0" algn="l"/>
            <a:r>
              <a:rPr lang="en-GB" dirty="0" err="1">
                <a:effectLst/>
              </a:rPr>
              <a:t>menghitung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diskon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dengan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tingkat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diskon</a:t>
            </a:r>
            <a:r>
              <a:rPr lang="en-GB" dirty="0">
                <a:effectLst/>
              </a:rPr>
              <a:t> yang </a:t>
            </a:r>
            <a:r>
              <a:rPr lang="en-GB" dirty="0" err="1">
                <a:effectLst/>
              </a:rPr>
              <a:t>disepakati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dengan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cara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sbb</a:t>
            </a:r>
            <a:r>
              <a:rPr lang="en-GB" dirty="0">
                <a:effectLst/>
              </a:rPr>
              <a:t> :</a:t>
            </a:r>
          </a:p>
          <a:p>
            <a:pPr algn="l"/>
            <a:r>
              <a:rPr lang="en-GB" dirty="0" err="1">
                <a:effectLst/>
              </a:rPr>
              <a:t>Nilai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jatuh</a:t>
            </a:r>
            <a:r>
              <a:rPr lang="en-GB" dirty="0">
                <a:effectLst/>
              </a:rPr>
              <a:t> Tempo X </a:t>
            </a:r>
            <a:r>
              <a:rPr lang="en-GB" dirty="0" err="1">
                <a:effectLst/>
              </a:rPr>
              <a:t>tarip</a:t>
            </a:r>
            <a:r>
              <a:rPr lang="en-GB" dirty="0">
                <a:effectLst/>
              </a:rPr>
              <a:t> X </a:t>
            </a:r>
            <a:r>
              <a:rPr lang="en-GB" dirty="0" err="1">
                <a:effectLst/>
              </a:rPr>
              <a:t>diskon</a:t>
            </a:r>
            <a:r>
              <a:rPr lang="en-GB" dirty="0">
                <a:effectLst/>
              </a:rPr>
              <a:t> X </a:t>
            </a:r>
            <a:r>
              <a:rPr lang="en-GB" dirty="0" err="1">
                <a:effectLst/>
              </a:rPr>
              <a:t>Jangka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waktu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diskon</a:t>
            </a:r>
            <a:endParaRPr lang="en-GB" dirty="0">
              <a:effectLst/>
            </a:endParaRPr>
          </a:p>
          <a:p>
            <a:pPr algn="l"/>
            <a:r>
              <a:rPr lang="en-GB" dirty="0">
                <a:effectLst/>
              </a:rPr>
              <a:t>  </a:t>
            </a:r>
            <a:br>
              <a:rPr lang="en-GB" dirty="0">
                <a:effectLst/>
              </a:rPr>
            </a:br>
            <a:r>
              <a:rPr lang="en-US" dirty="0" err="1">
                <a:effectLst/>
              </a:rPr>
              <a:t>jumlah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diskon</a:t>
            </a:r>
            <a:r>
              <a:rPr lang="en-US" dirty="0">
                <a:effectLst/>
              </a:rPr>
              <a:t> </a:t>
            </a:r>
            <a:endParaRPr lang="en-GB" dirty="0">
              <a:effectLst/>
            </a:endParaRPr>
          </a:p>
          <a:p>
            <a:pPr algn="l"/>
            <a:r>
              <a:rPr lang="en-US" dirty="0">
                <a:effectLst/>
              </a:rPr>
              <a:t> </a:t>
            </a:r>
            <a:endParaRPr lang="en-GB" dirty="0">
              <a:effectLst/>
            </a:endParaRPr>
          </a:p>
          <a:p>
            <a:pPr algn="l"/>
            <a:r>
              <a:rPr lang="it-IT" dirty="0">
                <a:effectLst/>
              </a:rPr>
              <a:t>Dari tanggal penjualan ke tanggal jatuh tempo</a:t>
            </a:r>
            <a:endParaRPr lang="en-GB" dirty="0">
              <a:effectLst/>
            </a:endParaRPr>
          </a:p>
          <a:p>
            <a:pPr algn="l"/>
            <a:r>
              <a:rPr lang="en-US" dirty="0">
                <a:effectLst/>
              </a:rPr>
              <a:t> </a:t>
            </a:r>
            <a:r>
              <a:rPr lang="en-GB" dirty="0">
                <a:effectLst/>
              </a:rPr>
              <a:t> </a:t>
            </a:r>
            <a:br>
              <a:rPr lang="en-GB" dirty="0">
                <a:effectLst/>
              </a:rPr>
            </a:br>
            <a:r>
              <a:rPr lang="en-US" dirty="0" err="1">
                <a:effectLst/>
              </a:rPr>
              <a:t>jumlah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waktu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diskon</a:t>
            </a:r>
            <a:r>
              <a:rPr lang="en-US" dirty="0">
                <a:effectLst/>
              </a:rPr>
              <a:t> </a:t>
            </a:r>
            <a:endParaRPr lang="en-GB" dirty="0">
              <a:effectLst/>
            </a:endParaRPr>
          </a:p>
          <a:p>
            <a:pPr algn="l"/>
            <a:r>
              <a:rPr lang="en-GB" dirty="0" err="1">
                <a:effectLst/>
              </a:rPr>
              <a:t>Nilai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jatuh</a:t>
            </a:r>
            <a:r>
              <a:rPr lang="en-GB" dirty="0">
                <a:effectLst/>
              </a:rPr>
              <a:t> tempo </a:t>
            </a:r>
            <a:r>
              <a:rPr lang="en-GB" dirty="0" err="1">
                <a:effectLst/>
              </a:rPr>
              <a:t>dikurangi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diskon</a:t>
            </a:r>
            <a:endParaRPr lang="en-GB" dirty="0">
              <a:effectLst/>
            </a:endParaRPr>
          </a:p>
          <a:p>
            <a:pPr lvl="0" algn="l"/>
            <a:r>
              <a:rPr lang="en-US" dirty="0">
                <a:effectLst/>
              </a:rPr>
              <a:t> </a:t>
            </a:r>
            <a:r>
              <a:rPr lang="en-GB" dirty="0">
                <a:effectLst/>
              </a:rPr>
              <a:t> </a:t>
            </a:r>
            <a:br>
              <a:rPr lang="en-GB" dirty="0">
                <a:effectLst/>
              </a:rPr>
            </a:br>
            <a:r>
              <a:rPr lang="en-GB" dirty="0" err="1">
                <a:effectLst/>
              </a:rPr>
              <a:t>menghitung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jumlah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kas</a:t>
            </a:r>
            <a:r>
              <a:rPr lang="en-GB" dirty="0">
                <a:effectLst/>
              </a:rPr>
              <a:t> yang </a:t>
            </a:r>
            <a:r>
              <a:rPr lang="en-GB" dirty="0" err="1">
                <a:effectLst/>
              </a:rPr>
              <a:t>diterima</a:t>
            </a:r>
            <a:r>
              <a:rPr lang="en-GB" dirty="0">
                <a:effectLst/>
              </a:rPr>
              <a:t> =</a:t>
            </a:r>
          </a:p>
          <a:p>
            <a:pPr lvl="0" algn="l"/>
            <a:r>
              <a:rPr lang="en-GB" dirty="0" err="1">
                <a:effectLst/>
              </a:rPr>
              <a:t>menghitung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selisih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kas</a:t>
            </a:r>
            <a:r>
              <a:rPr lang="en-GB" dirty="0">
                <a:effectLst/>
              </a:rPr>
              <a:t> yang </a:t>
            </a:r>
            <a:r>
              <a:rPr lang="en-GB" dirty="0" err="1">
                <a:effectLst/>
              </a:rPr>
              <a:t>diteima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dengan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nilai</a:t>
            </a:r>
            <a:r>
              <a:rPr lang="en-GB" dirty="0">
                <a:effectLst/>
              </a:rPr>
              <a:t> nominal :</a:t>
            </a:r>
          </a:p>
          <a:p>
            <a:pPr algn="l"/>
            <a:r>
              <a:rPr lang="en-US" dirty="0" err="1">
                <a:effectLst/>
              </a:rPr>
              <a:t>bila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kas</a:t>
            </a:r>
            <a:r>
              <a:rPr lang="en-US" dirty="0">
                <a:effectLst/>
              </a:rPr>
              <a:t> yang </a:t>
            </a:r>
            <a:r>
              <a:rPr lang="en-US" dirty="0" err="1">
                <a:effectLst/>
              </a:rPr>
              <a:t>diterima</a:t>
            </a:r>
            <a:r>
              <a:rPr lang="en-US" dirty="0">
                <a:effectLst/>
              </a:rPr>
              <a:t> &gt; </a:t>
            </a:r>
            <a:r>
              <a:rPr lang="en-US" dirty="0" err="1">
                <a:effectLst/>
              </a:rPr>
              <a:t>nilai</a:t>
            </a:r>
            <a:r>
              <a:rPr lang="en-US" dirty="0">
                <a:effectLst/>
              </a:rPr>
              <a:t> nominal </a:t>
            </a:r>
            <a:r>
              <a:rPr lang="en-US" dirty="0" err="1">
                <a:effectLst/>
              </a:rPr>
              <a:t>berarti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terjadi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pendapatan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bunga</a:t>
            </a:r>
            <a:endParaRPr lang="en-GB" dirty="0">
              <a:effectLst/>
            </a:endParaRPr>
          </a:p>
          <a:p>
            <a:pPr algn="l"/>
            <a:r>
              <a:rPr lang="en-US" dirty="0" err="1">
                <a:effectLst/>
              </a:rPr>
              <a:t>bila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kas</a:t>
            </a:r>
            <a:r>
              <a:rPr lang="en-US" dirty="0">
                <a:effectLst/>
              </a:rPr>
              <a:t> yang </a:t>
            </a:r>
            <a:r>
              <a:rPr lang="en-US" dirty="0" err="1">
                <a:effectLst/>
              </a:rPr>
              <a:t>diterima</a:t>
            </a:r>
            <a:r>
              <a:rPr lang="en-US" dirty="0">
                <a:effectLst/>
              </a:rPr>
              <a:t> &lt; </a:t>
            </a:r>
            <a:r>
              <a:rPr lang="en-US" dirty="0" err="1">
                <a:effectLst/>
              </a:rPr>
              <a:t>nilai</a:t>
            </a:r>
            <a:r>
              <a:rPr lang="en-US" dirty="0">
                <a:effectLst/>
              </a:rPr>
              <a:t> nominal </a:t>
            </a:r>
            <a:r>
              <a:rPr lang="en-US" dirty="0" err="1">
                <a:effectLst/>
              </a:rPr>
              <a:t>berarti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trjadi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biaya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bunga</a:t>
            </a:r>
            <a:endParaRPr lang="en-GB" dirty="0">
              <a:effectLst/>
            </a:endParaRPr>
          </a:p>
          <a:p>
            <a:pPr algn="l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61118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58</TotalTime>
  <Words>1750</Words>
  <Application>Microsoft Office PowerPoint</Application>
  <PresentationFormat>On-screen Show (4:3)</PresentationFormat>
  <Paragraphs>184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Hardcover</vt:lpstr>
      <vt:lpstr>PERTEMUAN VIII BAB III ACCOUNT RECEIVABLE </vt:lpstr>
      <vt:lpstr>PowerPoint Presentation</vt:lpstr>
      <vt:lpstr>PowerPoint Presentation</vt:lpstr>
      <vt:lpstr>PowerPoint Presentation</vt:lpstr>
      <vt:lpstr>PowerPoint Presentation</vt:lpstr>
      <vt:lpstr>PERTEMUAN IX DISPOSISI PIUTANG DAGANG </vt:lpstr>
      <vt:lpstr>PowerPoint Presentation</vt:lpstr>
      <vt:lpstr>PowerPoint Presentation</vt:lpstr>
      <vt:lpstr>PowerPoint Presentation</vt:lpstr>
      <vt:lpstr>Pertemuan IX dan X Bab III Account Recevable</vt:lpstr>
      <vt:lpstr>Soal2: Pada tanggal 1 mei 2006 Tuan Hadi menerima promes dalam rangka meminjamkan uang dari Tuan Indra dengan nominal Rp. 4.000.000 promes yang berbungan 12% tersebut jatuh tempo pada tanggal 1 agustus 2006. Dua bulan kemudian, Tuan Hadi mendiskotoan promes tersebut kepada Bank dengan diskonto sebesar 18%.  Soal 3 Diminta : Buatlah ayat jurnal yang dibuat oleh Tuan Hadi serta perhitungannya saat : Penerimaan promes Pendiskotoan promes Jatuh tempo dilunasi oleh tuan Indra 1 Maret 2007 Toko Caca menjual barang dagangan dengan syarat 2/15; n/30 seharga $ 10,000. 60% diantaranya membayar pada tanggal 10 Maret 2007, sedangkan 30% membayar setelah tanggal 15 Maret 2001 dan yang 10% belum membayar sampai dengan tutup buku tanggal 31 Maret 2007. Diminta : Buatlah jurnal yang diperlukan Toko Casandra dengan menggunakan metode: Piutang bersih  Piutang kotor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Pertemuan VIII Bab III Account Recevable</dc:title>
  <dc:creator>ismail - [2010]</dc:creator>
  <cp:lastModifiedBy>ismail - [2010]</cp:lastModifiedBy>
  <cp:revision>6</cp:revision>
  <dcterms:created xsi:type="dcterms:W3CDTF">2014-12-15T18:45:51Z</dcterms:created>
  <dcterms:modified xsi:type="dcterms:W3CDTF">2014-12-16T00:26:41Z</dcterms:modified>
</cp:coreProperties>
</file>