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259B-ADDF-43F1-A22D-4EA4BDDB4F08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A0D9-34DB-4329-802E-8C37117F2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955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259B-ADDF-43F1-A22D-4EA4BDDB4F08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A0D9-34DB-4329-802E-8C37117F2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73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259B-ADDF-43F1-A22D-4EA4BDDB4F08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A0D9-34DB-4329-802E-8C37117F2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38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259B-ADDF-43F1-A22D-4EA4BDDB4F08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A0D9-34DB-4329-802E-8C37117F2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77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259B-ADDF-43F1-A22D-4EA4BDDB4F08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A0D9-34DB-4329-802E-8C37117F2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147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259B-ADDF-43F1-A22D-4EA4BDDB4F08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A0D9-34DB-4329-802E-8C37117F2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366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259B-ADDF-43F1-A22D-4EA4BDDB4F08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A0D9-34DB-4329-802E-8C37117F2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87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259B-ADDF-43F1-A22D-4EA4BDDB4F08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A0D9-34DB-4329-802E-8C37117F2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136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259B-ADDF-43F1-A22D-4EA4BDDB4F08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A0D9-34DB-4329-802E-8C37117F2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01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259B-ADDF-43F1-A22D-4EA4BDDB4F08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A0D9-34DB-4329-802E-8C37117F2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420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259B-ADDF-43F1-A22D-4EA4BDDB4F08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A0D9-34DB-4329-802E-8C37117F2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485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A259B-ADDF-43F1-A22D-4EA4BDDB4F08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9A0D9-34DB-4329-802E-8C37117F2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347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7772400" cy="1152128"/>
          </a:xfrm>
        </p:spPr>
        <p:txBody>
          <a:bodyPr>
            <a:noAutofit/>
          </a:bodyPr>
          <a:lstStyle/>
          <a:p>
            <a:r>
              <a:rPr lang="en-GB" sz="2000" b="1" dirty="0"/>
              <a:t>PERTEMUAN XII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b="1" dirty="0"/>
              <a:t>BAB IV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b="1" dirty="0"/>
              <a:t>MERCHANDISE INVENTORY</a:t>
            </a: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268760"/>
            <a:ext cx="8208912" cy="5112568"/>
          </a:xfrm>
        </p:spPr>
        <p:txBody>
          <a:bodyPr>
            <a:normAutofit/>
          </a:bodyPr>
          <a:lstStyle/>
          <a:p>
            <a:pPr algn="just"/>
            <a:r>
              <a:rPr lang="en-GB" sz="1800" b="1" dirty="0" err="1">
                <a:solidFill>
                  <a:schemeClr val="tx1"/>
                </a:solidFill>
              </a:rPr>
              <a:t>Persediaan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adalah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tersedia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untuk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dijual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dalam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kegiatan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usaha</a:t>
            </a:r>
            <a:r>
              <a:rPr lang="en-GB" sz="1800" dirty="0">
                <a:solidFill>
                  <a:schemeClr val="tx1"/>
                </a:solidFill>
              </a:rPr>
              <a:t> normal </a:t>
            </a:r>
            <a:r>
              <a:rPr lang="en-GB" sz="1800" dirty="0" err="1">
                <a:solidFill>
                  <a:schemeClr val="tx1"/>
                </a:solidFill>
              </a:rPr>
              <a:t>perusahaan</a:t>
            </a:r>
            <a:r>
              <a:rPr lang="en-GB" sz="18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GB" sz="1800" dirty="0" err="1">
                <a:solidFill>
                  <a:schemeClr val="tx1"/>
                </a:solidFill>
              </a:rPr>
              <a:t>Barang</a:t>
            </a:r>
            <a:r>
              <a:rPr lang="en-GB" sz="1800" dirty="0">
                <a:solidFill>
                  <a:schemeClr val="tx1"/>
                </a:solidFill>
              </a:rPr>
              <a:t> yang </a:t>
            </a:r>
            <a:r>
              <a:rPr lang="en-GB" sz="1800" dirty="0" err="1">
                <a:solidFill>
                  <a:schemeClr val="tx1"/>
                </a:solidFill>
              </a:rPr>
              <a:t>dimiliki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perusahaan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untuk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dijual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dalam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aktivitas</a:t>
            </a:r>
            <a:r>
              <a:rPr lang="en-GB" sz="1800" dirty="0">
                <a:solidFill>
                  <a:schemeClr val="tx1"/>
                </a:solidFill>
              </a:rPr>
              <a:t> normal, </a:t>
            </a:r>
            <a:r>
              <a:rPr lang="en-GB" sz="1800" dirty="0" err="1">
                <a:solidFill>
                  <a:schemeClr val="tx1"/>
                </a:solidFill>
              </a:rPr>
              <a:t>termasuk</a:t>
            </a:r>
            <a:r>
              <a:rPr lang="en-GB" sz="1800" dirty="0">
                <a:solidFill>
                  <a:schemeClr val="tx1"/>
                </a:solidFill>
              </a:rPr>
              <a:t> pula </a:t>
            </a:r>
            <a:r>
              <a:rPr lang="en-GB" sz="1800" dirty="0" err="1">
                <a:solidFill>
                  <a:schemeClr val="tx1"/>
                </a:solidFill>
              </a:rPr>
              <a:t>bahan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mentah</a:t>
            </a:r>
            <a:r>
              <a:rPr lang="en-GB" sz="1800" dirty="0">
                <a:solidFill>
                  <a:schemeClr val="tx1"/>
                </a:solidFill>
              </a:rPr>
              <a:t> yang </a:t>
            </a:r>
            <a:r>
              <a:rPr lang="en-GB" sz="1800" dirty="0" err="1">
                <a:solidFill>
                  <a:schemeClr val="tx1"/>
                </a:solidFill>
              </a:rPr>
              <a:t>dipersiapkan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untuk</a:t>
            </a:r>
            <a:r>
              <a:rPr lang="en-GB" sz="1800" dirty="0">
                <a:solidFill>
                  <a:schemeClr val="tx1"/>
                </a:solidFill>
              </a:rPr>
              <a:t> proses </a:t>
            </a:r>
            <a:r>
              <a:rPr lang="en-GB" sz="1800" dirty="0" err="1">
                <a:solidFill>
                  <a:schemeClr val="tx1"/>
                </a:solidFill>
              </a:rPr>
              <a:t>produksi</a:t>
            </a:r>
            <a:r>
              <a:rPr lang="en-GB" sz="18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GB" sz="1800" b="1" u="sng" dirty="0" err="1">
                <a:solidFill>
                  <a:schemeClr val="tx1"/>
                </a:solidFill>
              </a:rPr>
              <a:t>Jenis</a:t>
            </a:r>
            <a:r>
              <a:rPr lang="en-GB" sz="1800" b="1" u="sng" dirty="0">
                <a:solidFill>
                  <a:schemeClr val="tx1"/>
                </a:solidFill>
              </a:rPr>
              <a:t> </a:t>
            </a:r>
            <a:r>
              <a:rPr lang="en-GB" sz="1800" b="1" u="sng" dirty="0" err="1">
                <a:solidFill>
                  <a:schemeClr val="tx1"/>
                </a:solidFill>
              </a:rPr>
              <a:t>Persediaan</a:t>
            </a:r>
            <a:r>
              <a:rPr lang="en-GB" sz="1800" b="1" u="sng" dirty="0">
                <a:solidFill>
                  <a:schemeClr val="tx1"/>
                </a:solidFill>
              </a:rPr>
              <a:t> ;</a:t>
            </a:r>
            <a:endParaRPr lang="en-GB" sz="1800" dirty="0">
              <a:solidFill>
                <a:schemeClr val="tx1"/>
              </a:solidFill>
            </a:endParaRPr>
          </a:p>
          <a:p>
            <a:pPr lvl="0" algn="just"/>
            <a:r>
              <a:rPr lang="en-GB" sz="1800" dirty="0" err="1">
                <a:solidFill>
                  <a:schemeClr val="tx1"/>
                </a:solidFill>
              </a:rPr>
              <a:t>Bahan</a:t>
            </a:r>
            <a:r>
              <a:rPr lang="en-GB" sz="1800" dirty="0">
                <a:solidFill>
                  <a:schemeClr val="tx1"/>
                </a:solidFill>
              </a:rPr>
              <a:t> Baku (</a:t>
            </a:r>
            <a:r>
              <a:rPr lang="en-GB" sz="1800" i="1" dirty="0">
                <a:solidFill>
                  <a:schemeClr val="tx1"/>
                </a:solidFill>
              </a:rPr>
              <a:t>Raw material</a:t>
            </a:r>
            <a:r>
              <a:rPr lang="en-GB" sz="1800" dirty="0">
                <a:solidFill>
                  <a:schemeClr val="tx1"/>
                </a:solidFill>
              </a:rPr>
              <a:t>)</a:t>
            </a:r>
          </a:p>
          <a:p>
            <a:pPr lvl="0" algn="just"/>
            <a:r>
              <a:rPr lang="en-GB" sz="1800" dirty="0" err="1">
                <a:solidFill>
                  <a:schemeClr val="tx1"/>
                </a:solidFill>
              </a:rPr>
              <a:t>Barang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Dalam</a:t>
            </a:r>
            <a:r>
              <a:rPr lang="en-GB" sz="1800" dirty="0">
                <a:solidFill>
                  <a:schemeClr val="tx1"/>
                </a:solidFill>
              </a:rPr>
              <a:t> Proses (</a:t>
            </a:r>
            <a:r>
              <a:rPr lang="en-GB" sz="1800" i="1" dirty="0">
                <a:solidFill>
                  <a:schemeClr val="tx1"/>
                </a:solidFill>
              </a:rPr>
              <a:t>Work in Process</a:t>
            </a:r>
            <a:r>
              <a:rPr lang="en-GB" sz="1800" dirty="0">
                <a:solidFill>
                  <a:schemeClr val="tx1"/>
                </a:solidFill>
              </a:rPr>
              <a:t>)</a:t>
            </a:r>
          </a:p>
          <a:p>
            <a:pPr lvl="0" algn="just"/>
            <a:r>
              <a:rPr lang="en-GB" sz="1800" dirty="0" err="1">
                <a:solidFill>
                  <a:schemeClr val="tx1"/>
                </a:solidFill>
              </a:rPr>
              <a:t>Barang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Selesai</a:t>
            </a:r>
            <a:r>
              <a:rPr lang="en-GB" sz="1800" dirty="0">
                <a:solidFill>
                  <a:schemeClr val="tx1"/>
                </a:solidFill>
              </a:rPr>
              <a:t> (</a:t>
            </a:r>
            <a:r>
              <a:rPr lang="en-GB" sz="1800" i="1" dirty="0">
                <a:solidFill>
                  <a:schemeClr val="tx1"/>
                </a:solidFill>
              </a:rPr>
              <a:t>Finished goods</a:t>
            </a:r>
            <a:r>
              <a:rPr lang="en-GB" sz="1800" dirty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en-GB" sz="1800" b="1" u="sng" dirty="0" err="1">
                <a:solidFill>
                  <a:schemeClr val="tx1"/>
                </a:solidFill>
              </a:rPr>
              <a:t>Sistem</a:t>
            </a:r>
            <a:r>
              <a:rPr lang="en-GB" sz="1800" b="1" u="sng" dirty="0">
                <a:solidFill>
                  <a:schemeClr val="tx1"/>
                </a:solidFill>
              </a:rPr>
              <a:t> </a:t>
            </a:r>
            <a:r>
              <a:rPr lang="en-GB" sz="1800" b="1" u="sng" dirty="0" err="1">
                <a:solidFill>
                  <a:schemeClr val="tx1"/>
                </a:solidFill>
              </a:rPr>
              <a:t>Pencatatan</a:t>
            </a:r>
            <a:r>
              <a:rPr lang="en-GB" sz="1800" b="1" u="sng" dirty="0">
                <a:solidFill>
                  <a:schemeClr val="tx1"/>
                </a:solidFill>
              </a:rPr>
              <a:t> </a:t>
            </a:r>
            <a:endParaRPr lang="en-GB" sz="1800" dirty="0">
              <a:solidFill>
                <a:schemeClr val="tx1"/>
              </a:solidFill>
            </a:endParaRPr>
          </a:p>
          <a:p>
            <a:pPr lvl="0" algn="just"/>
            <a:r>
              <a:rPr lang="en-GB" sz="1800" b="1" dirty="0">
                <a:solidFill>
                  <a:schemeClr val="tx1"/>
                </a:solidFill>
              </a:rPr>
              <a:t>Physical System</a:t>
            </a:r>
            <a:r>
              <a:rPr lang="en-GB" sz="1800" dirty="0">
                <a:solidFill>
                  <a:schemeClr val="tx1"/>
                </a:solidFill>
              </a:rPr>
              <a:t> (</a:t>
            </a:r>
            <a:r>
              <a:rPr lang="en-GB" sz="1800" dirty="0" err="1">
                <a:solidFill>
                  <a:schemeClr val="tx1"/>
                </a:solidFill>
              </a:rPr>
              <a:t>Perhitungan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fisik</a:t>
            </a:r>
            <a:r>
              <a:rPr lang="en-GB" sz="1800" dirty="0">
                <a:solidFill>
                  <a:schemeClr val="tx1"/>
                </a:solidFill>
              </a:rPr>
              <a:t>)</a:t>
            </a:r>
          </a:p>
          <a:p>
            <a:pPr lvl="0" algn="just"/>
            <a:r>
              <a:rPr lang="en-GB" sz="1800" b="1" dirty="0" err="1">
                <a:solidFill>
                  <a:schemeClr val="tx1"/>
                </a:solidFill>
              </a:rPr>
              <a:t>Perpectual</a:t>
            </a:r>
            <a:r>
              <a:rPr lang="en-GB" sz="1800" b="1" dirty="0">
                <a:solidFill>
                  <a:schemeClr val="tx1"/>
                </a:solidFill>
              </a:rPr>
              <a:t> system</a:t>
            </a:r>
            <a:r>
              <a:rPr lang="en-GB" sz="1800" dirty="0">
                <a:solidFill>
                  <a:schemeClr val="tx1"/>
                </a:solidFill>
              </a:rPr>
              <a:t> (</a:t>
            </a:r>
            <a:r>
              <a:rPr lang="en-GB" sz="1800" dirty="0" err="1">
                <a:solidFill>
                  <a:schemeClr val="tx1"/>
                </a:solidFill>
              </a:rPr>
              <a:t>Pencatatan</a:t>
            </a:r>
            <a:r>
              <a:rPr lang="en-GB" sz="1800" dirty="0">
                <a:solidFill>
                  <a:schemeClr val="tx1"/>
                </a:solidFill>
              </a:rPr>
              <a:t> k. </a:t>
            </a:r>
            <a:r>
              <a:rPr lang="en-GB" sz="1800" dirty="0" err="1">
                <a:solidFill>
                  <a:schemeClr val="tx1"/>
                </a:solidFill>
              </a:rPr>
              <a:t>Persediaan</a:t>
            </a:r>
            <a:r>
              <a:rPr lang="en-GB" sz="1800" dirty="0">
                <a:solidFill>
                  <a:schemeClr val="tx1"/>
                </a:solidFill>
              </a:rPr>
              <a:t>)</a:t>
            </a:r>
          </a:p>
          <a:p>
            <a:pPr algn="just"/>
            <a:endParaRPr lang="en-GB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651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60648"/>
            <a:ext cx="8061448" cy="5976664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tx1"/>
                </a:solidFill>
              </a:rPr>
              <a:t>PERTEMUAN XIII</a:t>
            </a:r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b="1" dirty="0">
                <a:solidFill>
                  <a:schemeClr val="tx1"/>
                </a:solidFill>
              </a:rPr>
              <a:t>PERTANYAAN</a:t>
            </a:r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b="1" dirty="0" err="1">
                <a:solidFill>
                  <a:schemeClr val="tx1"/>
                </a:solidFill>
              </a:rPr>
              <a:t>Soal</a:t>
            </a:r>
            <a:r>
              <a:rPr lang="en-GB" sz="2000" b="1" dirty="0">
                <a:solidFill>
                  <a:schemeClr val="tx1"/>
                </a:solidFill>
              </a:rPr>
              <a:t> 1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sz="2000" dirty="0">
                <a:solidFill>
                  <a:schemeClr val="tx1"/>
                </a:solidFill>
              </a:rPr>
              <a:t>PT RAHAYU </a:t>
            </a:r>
            <a:r>
              <a:rPr lang="en-GB" sz="2000" dirty="0" err="1">
                <a:solidFill>
                  <a:schemeClr val="tx1"/>
                </a:solidFill>
              </a:rPr>
              <a:t>memiliki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transaksi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berikut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ini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mengenai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produk</a:t>
            </a:r>
            <a:r>
              <a:rPr lang="en-GB" sz="2000" dirty="0">
                <a:solidFill>
                  <a:schemeClr val="tx1"/>
                </a:solidFill>
              </a:rPr>
              <a:t> DF </a:t>
            </a:r>
            <a:r>
              <a:rPr lang="en-GB" sz="2000" dirty="0" err="1">
                <a:solidFill>
                  <a:schemeClr val="tx1"/>
                </a:solidFill>
              </a:rPr>
              <a:t>selama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bulan</a:t>
            </a:r>
            <a:r>
              <a:rPr lang="en-GB" sz="2000" dirty="0">
                <a:solidFill>
                  <a:schemeClr val="tx1"/>
                </a:solidFill>
              </a:rPr>
              <a:t> September </a:t>
            </a:r>
            <a:r>
              <a:rPr lang="en-GB" sz="2000" dirty="0" smtClean="0">
                <a:solidFill>
                  <a:schemeClr val="tx1"/>
                </a:solidFill>
              </a:rPr>
              <a:t>2003</a:t>
            </a:r>
          </a:p>
          <a:p>
            <a:pPr algn="just"/>
            <a:endParaRPr lang="en-GB" sz="200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006978"/>
              </p:ext>
            </p:extLst>
          </p:nvPr>
        </p:nvGraphicFramePr>
        <p:xfrm>
          <a:off x="539552" y="2204864"/>
          <a:ext cx="5688631" cy="2448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1090"/>
                <a:gridCol w="1785140"/>
                <a:gridCol w="1137039"/>
                <a:gridCol w="1305362"/>
              </a:tblGrid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Tanggal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Transaksi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Unit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Cost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Sediaan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500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5.000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Beli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4.500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Jual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12.000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Jual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12.000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18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Beli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6.000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Beli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4.000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25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Jual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12.000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95536" y="4725144"/>
            <a:ext cx="7848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err="1"/>
              <a:t>Diminta</a:t>
            </a:r>
            <a:r>
              <a:rPr lang="en-GB" sz="1600" dirty="0"/>
              <a:t>: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 err="1"/>
              <a:t>Tentukanlah</a:t>
            </a:r>
            <a:r>
              <a:rPr lang="en-US" sz="1600" dirty="0"/>
              <a:t> </a:t>
            </a:r>
            <a:r>
              <a:rPr lang="en-US" sz="1600" dirty="0" err="1"/>
              <a:t>nilai</a:t>
            </a:r>
            <a:r>
              <a:rPr lang="en-US" sz="1600" dirty="0"/>
              <a:t> </a:t>
            </a:r>
            <a:r>
              <a:rPr lang="en-US" sz="1600" dirty="0" err="1"/>
              <a:t>persediaan</a:t>
            </a:r>
            <a:r>
              <a:rPr lang="en-US" sz="1600" dirty="0"/>
              <a:t> </a:t>
            </a:r>
            <a:r>
              <a:rPr lang="en-US" sz="1600" dirty="0" err="1"/>
              <a:t>akhir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menggunakan</a:t>
            </a:r>
            <a:r>
              <a:rPr lang="en-US" sz="1600" dirty="0"/>
              <a:t> </a:t>
            </a:r>
            <a:r>
              <a:rPr lang="en-US" sz="1600" dirty="0" err="1"/>
              <a:t>metode</a:t>
            </a:r>
            <a:r>
              <a:rPr lang="en-US" sz="1600" dirty="0"/>
              <a:t> </a:t>
            </a:r>
            <a:r>
              <a:rPr lang="en-US" sz="1600" dirty="0" err="1"/>
              <a:t>penilai</a:t>
            </a:r>
            <a:r>
              <a:rPr lang="en-US" sz="1600" dirty="0"/>
              <a:t>:</a:t>
            </a:r>
            <a:endParaRPr lang="en-GB" sz="1600" dirty="0"/>
          </a:p>
          <a:p>
            <a:pPr lvl="0"/>
            <a:r>
              <a:rPr lang="en-US" sz="1600" dirty="0" smtClean="0"/>
              <a:t>	FIFO </a:t>
            </a:r>
            <a:r>
              <a:rPr lang="en-US" sz="1600" dirty="0"/>
              <a:t>perpetual</a:t>
            </a:r>
            <a:endParaRPr lang="en-GB" sz="1600" dirty="0"/>
          </a:p>
          <a:p>
            <a:pPr lvl="0"/>
            <a:r>
              <a:rPr lang="en-US" sz="1600" dirty="0" smtClean="0"/>
              <a:t>	FIFO </a:t>
            </a:r>
            <a:r>
              <a:rPr lang="en-US" sz="1600" dirty="0"/>
              <a:t>periodic</a:t>
            </a:r>
            <a:endParaRPr lang="en-GB" sz="1600" dirty="0"/>
          </a:p>
          <a:p>
            <a:pPr lvl="0"/>
            <a:r>
              <a:rPr lang="en-US" sz="1600" dirty="0" smtClean="0"/>
              <a:t>	LIFO </a:t>
            </a:r>
            <a:r>
              <a:rPr lang="en-US" sz="1600" dirty="0"/>
              <a:t>perpetual</a:t>
            </a:r>
            <a:endParaRPr lang="en-GB" sz="1600" dirty="0"/>
          </a:p>
          <a:p>
            <a:pPr lvl="0"/>
            <a:r>
              <a:rPr lang="en-US" sz="1600" dirty="0" smtClean="0"/>
              <a:t>	LIFO </a:t>
            </a:r>
            <a:r>
              <a:rPr lang="en-US" sz="1600" dirty="0" err="1" smtClean="0"/>
              <a:t>periodik</a:t>
            </a:r>
            <a:endParaRPr lang="en-GB" sz="1600" dirty="0" smtClean="0"/>
          </a:p>
          <a:p>
            <a:pPr lvl="0"/>
            <a:r>
              <a:rPr lang="en-GB" sz="1600" dirty="0" smtClean="0"/>
              <a:t>2.     </a:t>
            </a:r>
            <a:r>
              <a:rPr lang="en-US" sz="1600" dirty="0" err="1" smtClean="0"/>
              <a:t>Buatlah</a:t>
            </a:r>
            <a:r>
              <a:rPr lang="en-US" sz="1600" dirty="0" smtClean="0"/>
              <a:t> </a:t>
            </a:r>
            <a:r>
              <a:rPr lang="en-US" sz="1600" dirty="0" err="1"/>
              <a:t>jurnal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mencatat</a:t>
            </a:r>
            <a:r>
              <a:rPr lang="en-US" sz="1600" dirty="0"/>
              <a:t> </a:t>
            </a:r>
            <a:r>
              <a:rPr lang="en-US" sz="1600" dirty="0" err="1"/>
              <a:t>pertanyaan</a:t>
            </a:r>
            <a:r>
              <a:rPr lang="en-US" sz="1600" dirty="0"/>
              <a:t> point 1a) </a:t>
            </a:r>
            <a:r>
              <a:rPr lang="en-US" sz="1600" dirty="0" err="1"/>
              <a:t>dan</a:t>
            </a:r>
            <a:r>
              <a:rPr lang="en-US" sz="1600" dirty="0"/>
              <a:t> 1b)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708651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8064896" cy="5904656"/>
          </a:xfrm>
        </p:spPr>
        <p:txBody>
          <a:bodyPr>
            <a:noAutofit/>
          </a:bodyPr>
          <a:lstStyle/>
          <a:p>
            <a:pPr algn="just"/>
            <a:r>
              <a:rPr lang="en-GB" sz="1600" b="1" dirty="0" err="1">
                <a:solidFill>
                  <a:schemeClr val="tx1"/>
                </a:solidFill>
              </a:rPr>
              <a:t>Soal</a:t>
            </a:r>
            <a:r>
              <a:rPr lang="en-GB" sz="1600" b="1" dirty="0">
                <a:solidFill>
                  <a:schemeClr val="tx1"/>
                </a:solidFill>
              </a:rPr>
              <a:t> 2</a:t>
            </a:r>
            <a:endParaRPr lang="en-GB" sz="1600" dirty="0">
              <a:solidFill>
                <a:schemeClr val="tx1"/>
              </a:solidFill>
            </a:endParaRPr>
          </a:p>
          <a:p>
            <a:pPr algn="just"/>
            <a:r>
              <a:rPr lang="en-GB" sz="1600" dirty="0">
                <a:solidFill>
                  <a:schemeClr val="tx1"/>
                </a:solidFill>
              </a:rPr>
              <a:t>Di </a:t>
            </a:r>
            <a:r>
              <a:rPr lang="en-GB" sz="1600" dirty="0" err="1">
                <a:solidFill>
                  <a:schemeClr val="tx1"/>
                </a:solidFill>
              </a:rPr>
              <a:t>bawah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ini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adalah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informasi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Toko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Sagalo</a:t>
            </a:r>
            <a:r>
              <a:rPr lang="en-GB" sz="1600" dirty="0">
                <a:solidFill>
                  <a:schemeClr val="tx1"/>
                </a:solidFill>
              </a:rPr>
              <a:t> Ado </a:t>
            </a:r>
            <a:r>
              <a:rPr lang="en-GB" sz="1600" dirty="0" err="1">
                <a:solidFill>
                  <a:schemeClr val="tx1"/>
                </a:solidFill>
              </a:rPr>
              <a:t>mengenai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barang-barang</a:t>
            </a:r>
            <a:r>
              <a:rPr lang="en-GB" sz="1600" dirty="0">
                <a:solidFill>
                  <a:schemeClr val="tx1"/>
                </a:solidFill>
              </a:rPr>
              <a:t> yang </a:t>
            </a:r>
            <a:r>
              <a:rPr lang="en-GB" sz="1600" dirty="0" err="1">
                <a:solidFill>
                  <a:schemeClr val="tx1"/>
                </a:solidFill>
              </a:rPr>
              <a:t>dijualnya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berdasarkan</a:t>
            </a:r>
            <a:r>
              <a:rPr lang="en-GB" sz="1600" dirty="0">
                <a:solidFill>
                  <a:schemeClr val="tx1"/>
                </a:solidFill>
              </a:rPr>
              <a:t> Retail </a:t>
            </a:r>
            <a:r>
              <a:rPr lang="en-GB" sz="1600" dirty="0" smtClean="0">
                <a:solidFill>
                  <a:schemeClr val="tx1"/>
                </a:solidFill>
              </a:rPr>
              <a:t>Method</a:t>
            </a:r>
            <a:endParaRPr lang="en-GB" sz="1600" dirty="0">
              <a:solidFill>
                <a:schemeClr val="tx1"/>
              </a:solidFill>
            </a:endParaRPr>
          </a:p>
          <a:p>
            <a:pPr algn="just"/>
            <a:r>
              <a:rPr lang="en-GB" sz="1600" dirty="0">
                <a:solidFill>
                  <a:schemeClr val="tx1"/>
                </a:solidFill>
              </a:rPr>
              <a:t>	</a:t>
            </a:r>
            <a:r>
              <a:rPr lang="en-GB" sz="1600" dirty="0" smtClean="0">
                <a:solidFill>
                  <a:schemeClr val="tx1"/>
                </a:solidFill>
              </a:rPr>
              <a:t>		</a:t>
            </a:r>
            <a:r>
              <a:rPr lang="en-GB" sz="1600" dirty="0">
                <a:solidFill>
                  <a:schemeClr val="tx1"/>
                </a:solidFill>
              </a:rPr>
              <a:t>	</a:t>
            </a:r>
            <a:r>
              <a:rPr lang="en-GB" sz="1600" dirty="0" smtClean="0">
                <a:solidFill>
                  <a:schemeClr val="tx1"/>
                </a:solidFill>
              </a:rPr>
              <a:t>  Costs</a:t>
            </a:r>
            <a:r>
              <a:rPr lang="en-GB" sz="1600" dirty="0">
                <a:solidFill>
                  <a:schemeClr val="tx1"/>
                </a:solidFill>
              </a:rPr>
              <a:t>			</a:t>
            </a:r>
            <a:r>
              <a:rPr lang="en-GB" sz="1600" dirty="0" smtClean="0">
                <a:solidFill>
                  <a:schemeClr val="tx1"/>
                </a:solidFill>
              </a:rPr>
              <a:t>    </a:t>
            </a:r>
            <a:r>
              <a:rPr lang="en-GB" sz="1600" dirty="0">
                <a:solidFill>
                  <a:schemeClr val="tx1"/>
                </a:solidFill>
              </a:rPr>
              <a:t>Retail</a:t>
            </a:r>
          </a:p>
          <a:p>
            <a:pPr algn="just"/>
            <a:r>
              <a:rPr lang="en-GB" sz="1600" dirty="0">
                <a:solidFill>
                  <a:schemeClr val="tx1"/>
                </a:solidFill>
              </a:rPr>
              <a:t>Merchandise Inventory 1/1 </a:t>
            </a:r>
            <a:r>
              <a:rPr lang="en-GB" sz="1600" dirty="0" smtClean="0">
                <a:solidFill>
                  <a:schemeClr val="tx1"/>
                </a:solidFill>
              </a:rPr>
              <a:t>2004	</a:t>
            </a:r>
            <a:r>
              <a:rPr lang="en-GB" sz="1600" dirty="0">
                <a:solidFill>
                  <a:schemeClr val="tx1"/>
                </a:solidFill>
              </a:rPr>
              <a:t>	  8.000			  12.500</a:t>
            </a:r>
          </a:p>
          <a:p>
            <a:pPr algn="just"/>
            <a:r>
              <a:rPr lang="en-GB" sz="1600" dirty="0">
                <a:solidFill>
                  <a:schemeClr val="tx1"/>
                </a:solidFill>
              </a:rPr>
              <a:t>Purchases Return			  1.830			    2.690</a:t>
            </a:r>
          </a:p>
          <a:p>
            <a:pPr algn="just"/>
            <a:r>
              <a:rPr lang="en-GB" sz="1600" dirty="0">
                <a:solidFill>
                  <a:schemeClr val="tx1"/>
                </a:solidFill>
              </a:rPr>
              <a:t>Sales				    -			  85.800</a:t>
            </a:r>
          </a:p>
          <a:p>
            <a:pPr algn="just"/>
            <a:r>
              <a:rPr lang="en-GB" sz="1600" dirty="0">
                <a:solidFill>
                  <a:schemeClr val="tx1"/>
                </a:solidFill>
              </a:rPr>
              <a:t>Normal </a:t>
            </a:r>
            <a:r>
              <a:rPr lang="en-GB" sz="1600" dirty="0" err="1" smtClean="0">
                <a:solidFill>
                  <a:schemeClr val="tx1"/>
                </a:solidFill>
              </a:rPr>
              <a:t>Shortgage</a:t>
            </a:r>
            <a:r>
              <a:rPr lang="en-GB" sz="1600" dirty="0">
                <a:solidFill>
                  <a:schemeClr val="tx1"/>
                </a:solidFill>
              </a:rPr>
              <a:t>		</a:t>
            </a:r>
            <a:r>
              <a:rPr lang="en-GB" sz="1600" dirty="0" smtClean="0">
                <a:solidFill>
                  <a:schemeClr val="tx1"/>
                </a:solidFill>
              </a:rPr>
              <a:t>	    </a:t>
            </a:r>
            <a:r>
              <a:rPr lang="en-GB" sz="1600" dirty="0">
                <a:solidFill>
                  <a:schemeClr val="tx1"/>
                </a:solidFill>
              </a:rPr>
              <a:t>-			    1.900</a:t>
            </a:r>
          </a:p>
          <a:p>
            <a:pPr algn="just"/>
            <a:r>
              <a:rPr lang="en-GB" sz="1600" dirty="0">
                <a:solidFill>
                  <a:schemeClr val="tx1"/>
                </a:solidFill>
              </a:rPr>
              <a:t>Abnormal </a:t>
            </a:r>
            <a:r>
              <a:rPr lang="en-GB" sz="1600" dirty="0" err="1" smtClean="0">
                <a:solidFill>
                  <a:schemeClr val="tx1"/>
                </a:solidFill>
              </a:rPr>
              <a:t>Shortgage</a:t>
            </a:r>
            <a:r>
              <a:rPr lang="en-GB" sz="1600" dirty="0">
                <a:solidFill>
                  <a:schemeClr val="tx1"/>
                </a:solidFill>
              </a:rPr>
              <a:t>			  4.370			    6.630</a:t>
            </a:r>
          </a:p>
          <a:p>
            <a:pPr algn="just"/>
            <a:r>
              <a:rPr lang="en-GB" sz="1600" dirty="0">
                <a:solidFill>
                  <a:schemeClr val="tx1"/>
                </a:solidFill>
              </a:rPr>
              <a:t>Purchases				72.620			118.460</a:t>
            </a:r>
          </a:p>
          <a:p>
            <a:pPr algn="just"/>
            <a:r>
              <a:rPr lang="en-GB" sz="1600" dirty="0">
                <a:solidFill>
                  <a:schemeClr val="tx1"/>
                </a:solidFill>
              </a:rPr>
              <a:t>Employee Discount			    -			    2.400</a:t>
            </a:r>
          </a:p>
          <a:p>
            <a:pPr algn="just"/>
            <a:r>
              <a:rPr lang="en-GB" sz="1600" dirty="0">
                <a:solidFill>
                  <a:schemeClr val="tx1"/>
                </a:solidFill>
              </a:rPr>
              <a:t>Marks </a:t>
            </a:r>
            <a:r>
              <a:rPr lang="en-GB" sz="1600" dirty="0" smtClean="0">
                <a:solidFill>
                  <a:schemeClr val="tx1"/>
                </a:solidFill>
              </a:rPr>
              <a:t>Downs</a:t>
            </a:r>
            <a:r>
              <a:rPr lang="en-GB" sz="1600" dirty="0">
                <a:solidFill>
                  <a:schemeClr val="tx1"/>
                </a:solidFill>
              </a:rPr>
              <a:t>			    -			    1.930	</a:t>
            </a:r>
          </a:p>
          <a:p>
            <a:pPr algn="just"/>
            <a:r>
              <a:rPr lang="en-GB" sz="1600" dirty="0">
                <a:solidFill>
                  <a:schemeClr val="tx1"/>
                </a:solidFill>
              </a:rPr>
              <a:t>Marks Ups					    -			    3.850</a:t>
            </a:r>
          </a:p>
          <a:p>
            <a:pPr algn="just"/>
            <a:r>
              <a:rPr lang="en-GB" sz="1600" dirty="0">
                <a:solidFill>
                  <a:schemeClr val="tx1"/>
                </a:solidFill>
              </a:rPr>
              <a:t>Freight In				 7.840			     -</a:t>
            </a:r>
          </a:p>
          <a:p>
            <a:pPr algn="just"/>
            <a:r>
              <a:rPr lang="en-GB" sz="1600" dirty="0">
                <a:solidFill>
                  <a:schemeClr val="tx1"/>
                </a:solidFill>
              </a:rPr>
              <a:t>Purchases Discounts			 2.580			     -</a:t>
            </a:r>
          </a:p>
          <a:p>
            <a:pPr algn="just"/>
            <a:r>
              <a:rPr lang="en-GB" sz="1600" dirty="0">
                <a:solidFill>
                  <a:schemeClr val="tx1"/>
                </a:solidFill>
              </a:rPr>
              <a:t>Sales </a:t>
            </a:r>
            <a:r>
              <a:rPr lang="en-GB" sz="1600" dirty="0" smtClean="0">
                <a:solidFill>
                  <a:schemeClr val="tx1"/>
                </a:solidFill>
              </a:rPr>
              <a:t>Returns</a:t>
            </a:r>
            <a:r>
              <a:rPr lang="en-GB" sz="1600" dirty="0">
                <a:solidFill>
                  <a:schemeClr val="tx1"/>
                </a:solidFill>
              </a:rPr>
              <a:t>			   -			    2.100</a:t>
            </a:r>
          </a:p>
          <a:p>
            <a:pPr algn="just"/>
            <a:r>
              <a:rPr lang="en-GB" sz="1600" dirty="0">
                <a:solidFill>
                  <a:schemeClr val="tx1"/>
                </a:solidFill>
              </a:rPr>
              <a:t>Mark Up cancellation			   -			    1.090</a:t>
            </a:r>
          </a:p>
          <a:p>
            <a:pPr algn="just"/>
            <a:r>
              <a:rPr lang="en-GB" sz="1600" dirty="0">
                <a:solidFill>
                  <a:schemeClr val="tx1"/>
                </a:solidFill>
              </a:rPr>
              <a:t>Mark Down </a:t>
            </a:r>
            <a:r>
              <a:rPr lang="en-GB" sz="1600" dirty="0" smtClean="0">
                <a:solidFill>
                  <a:schemeClr val="tx1"/>
                </a:solidFill>
              </a:rPr>
              <a:t>Cancellation</a:t>
            </a:r>
            <a:r>
              <a:rPr lang="en-GB" sz="1600" dirty="0">
                <a:solidFill>
                  <a:schemeClr val="tx1"/>
                </a:solidFill>
              </a:rPr>
              <a:t>		   -			       </a:t>
            </a:r>
            <a:r>
              <a:rPr lang="en-GB" sz="1600" dirty="0" smtClean="0">
                <a:solidFill>
                  <a:schemeClr val="tx1"/>
                </a:solidFill>
              </a:rPr>
              <a:t>430</a:t>
            </a:r>
          </a:p>
          <a:p>
            <a:pPr algn="just"/>
            <a:endParaRPr lang="en-GB" sz="1600" dirty="0">
              <a:solidFill>
                <a:schemeClr val="tx1"/>
              </a:solidFill>
            </a:endParaRPr>
          </a:p>
          <a:p>
            <a:pPr algn="just"/>
            <a:r>
              <a:rPr lang="en-GB" sz="1600" dirty="0" err="1">
                <a:solidFill>
                  <a:schemeClr val="tx1"/>
                </a:solidFill>
              </a:rPr>
              <a:t>Diminta</a:t>
            </a:r>
            <a:r>
              <a:rPr lang="en-GB" sz="1600" dirty="0">
                <a:solidFill>
                  <a:schemeClr val="tx1"/>
                </a:solidFill>
              </a:rPr>
              <a:t>: </a:t>
            </a:r>
            <a:r>
              <a:rPr lang="en-GB" sz="1600" dirty="0" err="1">
                <a:solidFill>
                  <a:schemeClr val="tx1"/>
                </a:solidFill>
              </a:rPr>
              <a:t>hitunglah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besarnya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nilai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persediaan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barang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berdasarkan</a:t>
            </a:r>
            <a:r>
              <a:rPr lang="en-GB" sz="1600" dirty="0">
                <a:solidFill>
                  <a:schemeClr val="tx1"/>
                </a:solidFill>
              </a:rPr>
              <a:t> retail method</a:t>
            </a:r>
          </a:p>
          <a:p>
            <a:pPr algn="just"/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449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8208912" cy="5616624"/>
          </a:xfrm>
        </p:spPr>
        <p:txBody>
          <a:bodyPr>
            <a:noAutofit/>
          </a:bodyPr>
          <a:lstStyle/>
          <a:p>
            <a:pPr algn="just"/>
            <a:r>
              <a:rPr lang="en-GB" sz="1800" b="1" dirty="0" err="1">
                <a:solidFill>
                  <a:schemeClr val="tx1"/>
                </a:solidFill>
              </a:rPr>
              <a:t>Soal</a:t>
            </a:r>
            <a:r>
              <a:rPr lang="en-GB" sz="1800" b="1" dirty="0">
                <a:solidFill>
                  <a:schemeClr val="tx1"/>
                </a:solidFill>
              </a:rPr>
              <a:t> 3</a:t>
            </a:r>
            <a:endParaRPr lang="en-GB" sz="1800" dirty="0">
              <a:solidFill>
                <a:schemeClr val="tx1"/>
              </a:solidFill>
            </a:endParaRPr>
          </a:p>
          <a:p>
            <a:pPr algn="just"/>
            <a:r>
              <a:rPr lang="en-GB" sz="1800" dirty="0">
                <a:solidFill>
                  <a:schemeClr val="tx1"/>
                </a:solidFill>
              </a:rPr>
              <a:t>PT CIPADUNG </a:t>
            </a:r>
            <a:r>
              <a:rPr lang="en-GB" sz="1800" dirty="0" err="1">
                <a:solidFill>
                  <a:schemeClr val="tx1"/>
                </a:solidFill>
              </a:rPr>
              <a:t>adalah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perusahaan</a:t>
            </a:r>
            <a:r>
              <a:rPr lang="en-GB" sz="1800" dirty="0">
                <a:solidFill>
                  <a:schemeClr val="tx1"/>
                </a:solidFill>
              </a:rPr>
              <a:t> yang </a:t>
            </a:r>
            <a:r>
              <a:rPr lang="en-GB" sz="1800" dirty="0" err="1">
                <a:solidFill>
                  <a:schemeClr val="tx1"/>
                </a:solidFill>
              </a:rPr>
              <a:t>bergerak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dibidang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perumahan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telah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membeli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beberapa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hektar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tanah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dengan</a:t>
            </a:r>
            <a:r>
              <a:rPr lang="en-GB" sz="1800" dirty="0">
                <a:solidFill>
                  <a:schemeClr val="tx1"/>
                </a:solidFill>
              </a:rPr>
              <a:t> total </a:t>
            </a:r>
            <a:r>
              <a:rPr lang="en-GB" sz="1800" dirty="0" err="1">
                <a:solidFill>
                  <a:schemeClr val="tx1"/>
                </a:solidFill>
              </a:rPr>
              <a:t>harga</a:t>
            </a:r>
            <a:r>
              <a:rPr lang="en-GB" sz="1800" dirty="0">
                <a:solidFill>
                  <a:schemeClr val="tx1"/>
                </a:solidFill>
              </a:rPr>
              <a:t> $ 1,100,000. Tanah </a:t>
            </a:r>
            <a:r>
              <a:rPr lang="en-GB" sz="1800" dirty="0" err="1">
                <a:solidFill>
                  <a:schemeClr val="tx1"/>
                </a:solidFill>
              </a:rPr>
              <a:t>tersebut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selanjutnya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dibagi-bagi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dan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dikelompokkan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dalam</a:t>
            </a:r>
            <a:r>
              <a:rPr lang="en-GB" sz="1800" dirty="0">
                <a:solidFill>
                  <a:schemeClr val="tx1"/>
                </a:solidFill>
              </a:rPr>
              <a:t> 3 </a:t>
            </a:r>
            <a:r>
              <a:rPr lang="en-GB" sz="1800" dirty="0" err="1">
                <a:solidFill>
                  <a:schemeClr val="tx1"/>
                </a:solidFill>
              </a:rPr>
              <a:t>jenis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kapling</a:t>
            </a:r>
            <a:r>
              <a:rPr lang="en-GB" sz="1800" dirty="0">
                <a:solidFill>
                  <a:schemeClr val="tx1"/>
                </a:solidFill>
              </a:rPr>
              <a:t>. </a:t>
            </a:r>
            <a:r>
              <a:rPr lang="en-GB" sz="1800" dirty="0" err="1">
                <a:solidFill>
                  <a:schemeClr val="tx1"/>
                </a:solidFill>
              </a:rPr>
              <a:t>Biaya</a:t>
            </a:r>
            <a:r>
              <a:rPr lang="en-GB" sz="1800" dirty="0">
                <a:solidFill>
                  <a:schemeClr val="tx1"/>
                </a:solidFill>
              </a:rPr>
              <a:t> yang </a:t>
            </a:r>
            <a:r>
              <a:rPr lang="en-GB" sz="1800" dirty="0" err="1">
                <a:solidFill>
                  <a:schemeClr val="tx1"/>
                </a:solidFill>
              </a:rPr>
              <a:t>dikeluarkan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untuk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menyelesaikan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surat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izin</a:t>
            </a:r>
            <a:r>
              <a:rPr lang="en-GB" sz="1800" dirty="0">
                <a:solidFill>
                  <a:schemeClr val="tx1"/>
                </a:solidFill>
              </a:rPr>
              <a:t>, </a:t>
            </a:r>
            <a:r>
              <a:rPr lang="en-GB" sz="1800" dirty="0" err="1">
                <a:solidFill>
                  <a:schemeClr val="tx1"/>
                </a:solidFill>
              </a:rPr>
              <a:t>pembuatan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jalan</a:t>
            </a:r>
            <a:r>
              <a:rPr lang="en-GB" sz="1800" dirty="0">
                <a:solidFill>
                  <a:schemeClr val="tx1"/>
                </a:solidFill>
              </a:rPr>
              <a:t>, </a:t>
            </a:r>
            <a:r>
              <a:rPr lang="en-GB" sz="1800" dirty="0" err="1">
                <a:solidFill>
                  <a:schemeClr val="tx1"/>
                </a:solidFill>
              </a:rPr>
              <a:t>penerangan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dan</a:t>
            </a:r>
            <a:r>
              <a:rPr lang="en-GB" sz="1800" dirty="0">
                <a:solidFill>
                  <a:schemeClr val="tx1"/>
                </a:solidFill>
              </a:rPr>
              <a:t> lain-lain </a:t>
            </a:r>
            <a:r>
              <a:rPr lang="en-GB" sz="1800" dirty="0" err="1">
                <a:solidFill>
                  <a:schemeClr val="tx1"/>
                </a:solidFill>
              </a:rPr>
              <a:t>berjumlah</a:t>
            </a:r>
            <a:r>
              <a:rPr lang="en-GB" sz="1800" dirty="0">
                <a:solidFill>
                  <a:schemeClr val="tx1"/>
                </a:solidFill>
              </a:rPr>
              <a:t> $ 1,500,00.</a:t>
            </a:r>
          </a:p>
          <a:p>
            <a:pPr algn="just"/>
            <a:r>
              <a:rPr lang="en-GB" sz="1800" dirty="0" err="1">
                <a:solidFill>
                  <a:schemeClr val="tx1"/>
                </a:solidFill>
              </a:rPr>
              <a:t>Setelah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dilakukan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pembagian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akhirnya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diperoleh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rincian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sbb</a:t>
            </a:r>
            <a:r>
              <a:rPr lang="en-GB" sz="1800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en-GB" sz="1800" dirty="0">
                <a:solidFill>
                  <a:schemeClr val="tx1"/>
                </a:solidFill>
              </a:rPr>
              <a:t>	50 </a:t>
            </a:r>
            <a:r>
              <a:rPr lang="en-GB" sz="1800" dirty="0" err="1">
                <a:solidFill>
                  <a:schemeClr val="tx1"/>
                </a:solidFill>
              </a:rPr>
              <a:t>Kapling</a:t>
            </a:r>
            <a:r>
              <a:rPr lang="en-GB" sz="1800" dirty="0">
                <a:solidFill>
                  <a:schemeClr val="tx1"/>
                </a:solidFill>
              </a:rPr>
              <a:t> Type A </a:t>
            </a:r>
            <a:r>
              <a:rPr lang="en-GB" sz="1800" dirty="0" err="1">
                <a:solidFill>
                  <a:schemeClr val="tx1"/>
                </a:solidFill>
              </a:rPr>
              <a:t>dengan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harga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jual</a:t>
            </a:r>
            <a:r>
              <a:rPr lang="en-GB" sz="1800" dirty="0">
                <a:solidFill>
                  <a:schemeClr val="tx1"/>
                </a:solidFill>
              </a:rPr>
              <a:t> 	@ $ 20,000</a:t>
            </a:r>
          </a:p>
          <a:p>
            <a:pPr algn="just"/>
            <a:r>
              <a:rPr lang="en-GB" sz="1800" dirty="0">
                <a:solidFill>
                  <a:schemeClr val="tx1"/>
                </a:solidFill>
              </a:rPr>
              <a:t>	100 </a:t>
            </a:r>
            <a:r>
              <a:rPr lang="en-GB" sz="1800" dirty="0" err="1">
                <a:solidFill>
                  <a:schemeClr val="tx1"/>
                </a:solidFill>
              </a:rPr>
              <a:t>Kapling</a:t>
            </a:r>
            <a:r>
              <a:rPr lang="en-GB" sz="1800" dirty="0">
                <a:solidFill>
                  <a:schemeClr val="tx1"/>
                </a:solidFill>
              </a:rPr>
              <a:t> Type B </a:t>
            </a:r>
            <a:r>
              <a:rPr lang="en-GB" sz="1800" dirty="0" err="1">
                <a:solidFill>
                  <a:schemeClr val="tx1"/>
                </a:solidFill>
              </a:rPr>
              <a:t>dengan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harga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jual</a:t>
            </a:r>
            <a:r>
              <a:rPr lang="en-GB" sz="1800" dirty="0">
                <a:solidFill>
                  <a:schemeClr val="tx1"/>
                </a:solidFill>
              </a:rPr>
              <a:t> 	@ $ 25,000</a:t>
            </a:r>
          </a:p>
          <a:p>
            <a:pPr algn="just"/>
            <a:r>
              <a:rPr lang="en-GB" sz="1800" dirty="0">
                <a:solidFill>
                  <a:schemeClr val="tx1"/>
                </a:solidFill>
              </a:rPr>
              <a:t>	10 </a:t>
            </a:r>
            <a:r>
              <a:rPr lang="en-GB" sz="1800" dirty="0" err="1">
                <a:solidFill>
                  <a:schemeClr val="tx1"/>
                </a:solidFill>
              </a:rPr>
              <a:t>Kapling</a:t>
            </a:r>
            <a:r>
              <a:rPr lang="en-GB" sz="1800" dirty="0">
                <a:solidFill>
                  <a:schemeClr val="tx1"/>
                </a:solidFill>
              </a:rPr>
              <a:t> Type C </a:t>
            </a:r>
            <a:r>
              <a:rPr lang="en-GB" sz="1800" dirty="0" err="1">
                <a:solidFill>
                  <a:schemeClr val="tx1"/>
                </a:solidFill>
              </a:rPr>
              <a:t>dengan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harga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jual</a:t>
            </a:r>
            <a:r>
              <a:rPr lang="en-GB" sz="1800" dirty="0">
                <a:solidFill>
                  <a:schemeClr val="tx1"/>
                </a:solidFill>
              </a:rPr>
              <a:t> 	@ $ 50,000</a:t>
            </a:r>
          </a:p>
          <a:p>
            <a:pPr algn="just"/>
            <a:r>
              <a:rPr lang="en-GB" sz="1800" b="1" dirty="0" err="1">
                <a:solidFill>
                  <a:schemeClr val="tx1"/>
                </a:solidFill>
              </a:rPr>
              <a:t>Diminta</a:t>
            </a:r>
            <a:r>
              <a:rPr lang="en-GB" sz="1800" b="1" dirty="0">
                <a:solidFill>
                  <a:schemeClr val="tx1"/>
                </a:solidFill>
              </a:rPr>
              <a:t>:</a:t>
            </a:r>
            <a:endParaRPr lang="en-GB" sz="1800" dirty="0">
              <a:solidFill>
                <a:schemeClr val="tx1"/>
              </a:solidFill>
            </a:endParaRPr>
          </a:p>
          <a:p>
            <a:pPr algn="just"/>
            <a:r>
              <a:rPr lang="en-GB" sz="1800" dirty="0" err="1">
                <a:solidFill>
                  <a:schemeClr val="tx1"/>
                </a:solidFill>
              </a:rPr>
              <a:t>Hitunglah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harga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pokok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untuk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masing-masing</a:t>
            </a:r>
            <a:r>
              <a:rPr lang="en-GB" sz="1800" dirty="0">
                <a:solidFill>
                  <a:schemeClr val="tx1"/>
                </a:solidFill>
              </a:rPr>
              <a:t> type </a:t>
            </a:r>
            <a:r>
              <a:rPr lang="en-GB" sz="1800" dirty="0" err="1">
                <a:solidFill>
                  <a:schemeClr val="tx1"/>
                </a:solidFill>
              </a:rPr>
              <a:t>kapling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tersebut</a:t>
            </a:r>
            <a:endParaRPr lang="en-GB" sz="1800" dirty="0">
              <a:solidFill>
                <a:schemeClr val="tx1"/>
              </a:solidFill>
            </a:endParaRPr>
          </a:p>
          <a:p>
            <a:pPr algn="just"/>
            <a:endParaRPr lang="en-GB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132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064896" cy="5760640"/>
          </a:xfrm>
        </p:spPr>
        <p:txBody>
          <a:bodyPr>
            <a:noAutofit/>
          </a:bodyPr>
          <a:lstStyle/>
          <a:p>
            <a:pPr algn="just"/>
            <a:r>
              <a:rPr lang="en-GB" sz="2000" b="1" dirty="0" err="1">
                <a:solidFill>
                  <a:schemeClr val="bg1"/>
                </a:solidFill>
              </a:rPr>
              <a:t>Soal</a:t>
            </a:r>
            <a:r>
              <a:rPr lang="en-GB" sz="2000" b="1" dirty="0">
                <a:solidFill>
                  <a:schemeClr val="bg1"/>
                </a:solidFill>
              </a:rPr>
              <a:t> 4</a:t>
            </a:r>
          </a:p>
          <a:p>
            <a:pPr algn="just"/>
            <a:r>
              <a:rPr lang="en-GB" sz="2000" b="1" dirty="0" err="1">
                <a:solidFill>
                  <a:schemeClr val="bg1"/>
                </a:solidFill>
              </a:rPr>
              <a:t>Pada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tanggal</a:t>
            </a:r>
            <a:r>
              <a:rPr lang="en-GB" sz="2000" b="1" dirty="0">
                <a:solidFill>
                  <a:schemeClr val="bg1"/>
                </a:solidFill>
              </a:rPr>
              <a:t> 9 </a:t>
            </a:r>
            <a:r>
              <a:rPr lang="en-GB" sz="2000" b="1" dirty="0" err="1">
                <a:solidFill>
                  <a:schemeClr val="bg1"/>
                </a:solidFill>
              </a:rPr>
              <a:t>maret</a:t>
            </a:r>
            <a:r>
              <a:rPr lang="en-GB" sz="2000" b="1" dirty="0">
                <a:solidFill>
                  <a:schemeClr val="bg1"/>
                </a:solidFill>
              </a:rPr>
              <a:t> 2008, PT.A&amp;W </a:t>
            </a:r>
            <a:r>
              <a:rPr lang="en-GB" sz="2000" b="1" dirty="0" err="1">
                <a:solidFill>
                  <a:schemeClr val="bg1"/>
                </a:solidFill>
              </a:rPr>
              <a:t>mengalami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kebakaran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gudang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penyimpanan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barang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dagangan</a:t>
            </a:r>
            <a:r>
              <a:rPr lang="en-GB" sz="2000" b="1" dirty="0">
                <a:solidFill>
                  <a:schemeClr val="bg1"/>
                </a:solidFill>
              </a:rPr>
              <a:t>. PT.A&amp;W </a:t>
            </a:r>
            <a:r>
              <a:rPr lang="en-GB" sz="2000" b="1" dirty="0" err="1">
                <a:solidFill>
                  <a:schemeClr val="bg1"/>
                </a:solidFill>
              </a:rPr>
              <a:t>bermaksud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ingin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mengetahui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berapa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jumlah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persediaan</a:t>
            </a:r>
            <a:r>
              <a:rPr lang="en-GB" sz="2000" b="1" dirty="0">
                <a:solidFill>
                  <a:schemeClr val="bg1"/>
                </a:solidFill>
              </a:rPr>
              <a:t> yang </a:t>
            </a:r>
            <a:r>
              <a:rPr lang="en-GB" sz="2000" b="1" dirty="0" err="1">
                <a:solidFill>
                  <a:schemeClr val="bg1"/>
                </a:solidFill>
              </a:rPr>
              <a:t>terbakar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dan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kerugian</a:t>
            </a:r>
            <a:r>
              <a:rPr lang="en-GB" sz="2000" b="1" dirty="0">
                <a:solidFill>
                  <a:schemeClr val="bg1"/>
                </a:solidFill>
              </a:rPr>
              <a:t> yang </a:t>
            </a:r>
            <a:r>
              <a:rPr lang="en-GB" sz="2000" b="1" dirty="0" err="1">
                <a:solidFill>
                  <a:schemeClr val="bg1"/>
                </a:solidFill>
              </a:rPr>
              <a:t>dialami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pada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tanggal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tersebut.Setelah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mengumpulkan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berbagai</a:t>
            </a:r>
            <a:r>
              <a:rPr lang="en-GB" sz="2000" b="1" dirty="0">
                <a:solidFill>
                  <a:schemeClr val="bg1"/>
                </a:solidFill>
              </a:rPr>
              <a:t> data </a:t>
            </a:r>
            <a:r>
              <a:rPr lang="en-GB" sz="2000" b="1" dirty="0" err="1">
                <a:solidFill>
                  <a:schemeClr val="bg1"/>
                </a:solidFill>
              </a:rPr>
              <a:t>dari</a:t>
            </a:r>
            <a:r>
              <a:rPr lang="en-GB" sz="2000" b="1" dirty="0">
                <a:solidFill>
                  <a:schemeClr val="bg1"/>
                </a:solidFill>
              </a:rPr>
              <a:t> PT.A&amp;W </a:t>
            </a:r>
            <a:r>
              <a:rPr lang="en-GB" sz="2000" b="1" dirty="0" err="1">
                <a:solidFill>
                  <a:schemeClr val="bg1"/>
                </a:solidFill>
              </a:rPr>
              <a:t>mendapat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informasi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sebagai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berikut</a:t>
            </a:r>
            <a:r>
              <a:rPr lang="en-GB" sz="2000" b="1" dirty="0">
                <a:solidFill>
                  <a:schemeClr val="bg1"/>
                </a:solidFill>
              </a:rPr>
              <a:t> :</a:t>
            </a:r>
          </a:p>
          <a:p>
            <a:pPr lvl="0" algn="just"/>
            <a:r>
              <a:rPr lang="en-GB" sz="2000" b="1" dirty="0" err="1">
                <a:solidFill>
                  <a:schemeClr val="bg1"/>
                </a:solidFill>
              </a:rPr>
              <a:t>Persediaan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barang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dagangan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tanggal</a:t>
            </a:r>
            <a:r>
              <a:rPr lang="en-GB" sz="2000" b="1" dirty="0">
                <a:solidFill>
                  <a:schemeClr val="bg1"/>
                </a:solidFill>
              </a:rPr>
              <a:t> 1 </a:t>
            </a:r>
            <a:r>
              <a:rPr lang="en-GB" sz="2000" b="1" dirty="0" err="1">
                <a:solidFill>
                  <a:schemeClr val="bg1"/>
                </a:solidFill>
              </a:rPr>
              <a:t>Januari</a:t>
            </a:r>
            <a:r>
              <a:rPr lang="en-GB" sz="2000" b="1" dirty="0">
                <a:solidFill>
                  <a:schemeClr val="bg1"/>
                </a:solidFill>
              </a:rPr>
              <a:t> 2008 </a:t>
            </a:r>
            <a:r>
              <a:rPr lang="en-GB" sz="2000" b="1" dirty="0" err="1">
                <a:solidFill>
                  <a:schemeClr val="bg1"/>
                </a:solidFill>
              </a:rPr>
              <a:t>sebesar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Rp</a:t>
            </a:r>
            <a:r>
              <a:rPr lang="en-GB" sz="2000" b="1" dirty="0">
                <a:solidFill>
                  <a:schemeClr val="bg1"/>
                </a:solidFill>
              </a:rPr>
              <a:t>. 38.000.000</a:t>
            </a:r>
          </a:p>
          <a:p>
            <a:pPr lvl="0" algn="just"/>
            <a:r>
              <a:rPr lang="en-GB" sz="2000" b="1" dirty="0" err="1">
                <a:solidFill>
                  <a:schemeClr val="bg1"/>
                </a:solidFill>
              </a:rPr>
              <a:t>Pembelian</a:t>
            </a:r>
            <a:r>
              <a:rPr lang="en-GB" sz="2000" b="1" dirty="0">
                <a:solidFill>
                  <a:schemeClr val="bg1"/>
                </a:solidFill>
              </a:rPr>
              <a:t> yang </a:t>
            </a:r>
            <a:r>
              <a:rPr lang="en-GB" sz="2000" b="1" dirty="0" err="1">
                <a:solidFill>
                  <a:schemeClr val="bg1"/>
                </a:solidFill>
              </a:rPr>
              <a:t>terjadi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mulai</a:t>
            </a:r>
            <a:r>
              <a:rPr lang="en-GB" sz="2000" b="1" dirty="0">
                <a:solidFill>
                  <a:schemeClr val="bg1"/>
                </a:solidFill>
              </a:rPr>
              <a:t> 1 </a:t>
            </a:r>
            <a:r>
              <a:rPr lang="en-GB" sz="2000" b="1" dirty="0" err="1">
                <a:solidFill>
                  <a:schemeClr val="bg1"/>
                </a:solidFill>
              </a:rPr>
              <a:t>januari</a:t>
            </a:r>
            <a:r>
              <a:rPr lang="en-GB" sz="2000" b="1" dirty="0">
                <a:solidFill>
                  <a:schemeClr val="bg1"/>
                </a:solidFill>
              </a:rPr>
              <a:t> 2008 </a:t>
            </a:r>
            <a:r>
              <a:rPr lang="en-GB" sz="2000" b="1" dirty="0" err="1">
                <a:solidFill>
                  <a:schemeClr val="bg1"/>
                </a:solidFill>
              </a:rPr>
              <a:t>sebesar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Rp</a:t>
            </a:r>
            <a:r>
              <a:rPr lang="en-GB" sz="2000" b="1" dirty="0">
                <a:solidFill>
                  <a:schemeClr val="bg1"/>
                </a:solidFill>
              </a:rPr>
              <a:t>. 75.000.000,- </a:t>
            </a:r>
            <a:r>
              <a:rPr lang="en-GB" sz="2000" b="1" dirty="0" err="1">
                <a:solidFill>
                  <a:schemeClr val="bg1"/>
                </a:solidFill>
              </a:rPr>
              <a:t>dengan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beban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angkut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masuk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Rp</a:t>
            </a:r>
            <a:r>
              <a:rPr lang="en-GB" sz="2000" b="1" dirty="0">
                <a:solidFill>
                  <a:schemeClr val="bg1"/>
                </a:solidFill>
              </a:rPr>
              <a:t>. 3.400.000,- </a:t>
            </a:r>
            <a:r>
              <a:rPr lang="en-GB" sz="2000" b="1" dirty="0" err="1">
                <a:solidFill>
                  <a:schemeClr val="bg1"/>
                </a:solidFill>
              </a:rPr>
              <a:t>retur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pembelian</a:t>
            </a:r>
            <a:r>
              <a:rPr lang="en-GB" sz="2000" b="1" dirty="0">
                <a:solidFill>
                  <a:schemeClr val="bg1"/>
                </a:solidFill>
              </a:rPr>
              <a:t> yang </a:t>
            </a:r>
            <a:r>
              <a:rPr lang="en-GB" sz="2000" b="1" dirty="0" err="1">
                <a:solidFill>
                  <a:schemeClr val="bg1"/>
                </a:solidFill>
              </a:rPr>
              <a:t>terjadi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sebesar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Rp</a:t>
            </a:r>
            <a:r>
              <a:rPr lang="en-GB" sz="2000" b="1" dirty="0">
                <a:solidFill>
                  <a:schemeClr val="bg1"/>
                </a:solidFill>
              </a:rPr>
              <a:t>. 2.400.000.</a:t>
            </a:r>
          </a:p>
          <a:p>
            <a:pPr lvl="0" algn="just"/>
            <a:r>
              <a:rPr lang="en-GB" sz="2000" b="1" dirty="0" err="1">
                <a:solidFill>
                  <a:schemeClr val="bg1"/>
                </a:solidFill>
              </a:rPr>
              <a:t>Penjualan</a:t>
            </a:r>
            <a:r>
              <a:rPr lang="en-GB" sz="2000" b="1" dirty="0">
                <a:solidFill>
                  <a:schemeClr val="bg1"/>
                </a:solidFill>
              </a:rPr>
              <a:t> yang </a:t>
            </a:r>
            <a:r>
              <a:rPr lang="en-GB" sz="2000" b="1" dirty="0" err="1">
                <a:solidFill>
                  <a:schemeClr val="bg1"/>
                </a:solidFill>
              </a:rPr>
              <a:t>terjadi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selama</a:t>
            </a:r>
            <a:r>
              <a:rPr lang="en-GB" sz="2000" b="1" dirty="0">
                <a:solidFill>
                  <a:schemeClr val="bg1"/>
                </a:solidFill>
              </a:rPr>
              <a:t> 1 </a:t>
            </a:r>
            <a:r>
              <a:rPr lang="en-GB" sz="2000" b="1" dirty="0" err="1">
                <a:solidFill>
                  <a:schemeClr val="bg1"/>
                </a:solidFill>
              </a:rPr>
              <a:t>januari</a:t>
            </a:r>
            <a:r>
              <a:rPr lang="en-GB" sz="2000" b="1" dirty="0">
                <a:solidFill>
                  <a:schemeClr val="bg1"/>
                </a:solidFill>
              </a:rPr>
              <a:t> 2008 </a:t>
            </a:r>
            <a:r>
              <a:rPr lang="en-GB" sz="2000" b="1" dirty="0" err="1">
                <a:solidFill>
                  <a:schemeClr val="bg1"/>
                </a:solidFill>
              </a:rPr>
              <a:t>sebesar</a:t>
            </a:r>
            <a:r>
              <a:rPr lang="en-GB" sz="2000" b="1" dirty="0">
                <a:solidFill>
                  <a:schemeClr val="bg1"/>
                </a:solidFill>
              </a:rPr>
              <a:t> Rp.102.000.000, </a:t>
            </a:r>
            <a:r>
              <a:rPr lang="en-GB" sz="2000" b="1" dirty="0" err="1">
                <a:solidFill>
                  <a:schemeClr val="bg1"/>
                </a:solidFill>
              </a:rPr>
              <a:t>dengan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laba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kotor</a:t>
            </a:r>
            <a:r>
              <a:rPr lang="en-GB" sz="2000" b="1" dirty="0">
                <a:solidFill>
                  <a:schemeClr val="bg1"/>
                </a:solidFill>
              </a:rPr>
              <a:t> 35% </a:t>
            </a:r>
            <a:r>
              <a:rPr lang="en-GB" sz="2000" b="1" dirty="0" err="1">
                <a:solidFill>
                  <a:schemeClr val="bg1"/>
                </a:solidFill>
              </a:rPr>
              <a:t>dari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harga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pokok</a:t>
            </a:r>
            <a:endParaRPr lang="en-GB" sz="2000" b="1" dirty="0">
              <a:solidFill>
                <a:schemeClr val="bg1"/>
              </a:solidFill>
            </a:endParaRPr>
          </a:p>
          <a:p>
            <a:pPr lvl="0" algn="just"/>
            <a:r>
              <a:rPr lang="en-GB" sz="2000" b="1" dirty="0" err="1">
                <a:solidFill>
                  <a:schemeClr val="bg1"/>
                </a:solidFill>
              </a:rPr>
              <a:t>Pada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tanggal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terjadinya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kebakaran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ternyata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masih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ada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persediaan</a:t>
            </a:r>
            <a:r>
              <a:rPr lang="en-GB" sz="2000" b="1" dirty="0">
                <a:solidFill>
                  <a:schemeClr val="bg1"/>
                </a:solidFill>
              </a:rPr>
              <a:t> yang </a:t>
            </a:r>
            <a:r>
              <a:rPr lang="en-GB" sz="2000" b="1" dirty="0" err="1">
                <a:solidFill>
                  <a:schemeClr val="bg1"/>
                </a:solidFill>
              </a:rPr>
              <a:t>bisa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diselamatkan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sebesar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Rp</a:t>
            </a:r>
            <a:r>
              <a:rPr lang="en-GB" sz="2000" b="1" dirty="0">
                <a:solidFill>
                  <a:schemeClr val="bg1"/>
                </a:solidFill>
              </a:rPr>
              <a:t>. 7.700.000, </a:t>
            </a:r>
            <a:r>
              <a:rPr lang="en-GB" sz="2000" b="1" dirty="0" err="1">
                <a:solidFill>
                  <a:schemeClr val="bg1"/>
                </a:solidFill>
              </a:rPr>
              <a:t>berdasarkan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harga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jual</a:t>
            </a:r>
            <a:r>
              <a:rPr lang="en-GB" sz="2000" b="1" dirty="0">
                <a:solidFill>
                  <a:schemeClr val="bg1"/>
                </a:solidFill>
              </a:rPr>
              <a:t> (</a:t>
            </a:r>
            <a:r>
              <a:rPr lang="en-GB" sz="2000" b="1" i="1" dirty="0">
                <a:solidFill>
                  <a:schemeClr val="bg1"/>
                </a:solidFill>
              </a:rPr>
              <a:t>sales price</a:t>
            </a:r>
            <a:r>
              <a:rPr lang="en-GB" sz="2000" b="1" dirty="0">
                <a:solidFill>
                  <a:schemeClr val="bg1"/>
                </a:solidFill>
              </a:rPr>
              <a:t>)</a:t>
            </a:r>
          </a:p>
          <a:p>
            <a:pPr algn="just"/>
            <a:r>
              <a:rPr lang="en-GB" sz="2000" b="1" dirty="0" err="1">
                <a:solidFill>
                  <a:schemeClr val="bg1"/>
                </a:solidFill>
              </a:rPr>
              <a:t>Berdasarkan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informasi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tersebut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hitunglah</a:t>
            </a:r>
            <a:r>
              <a:rPr lang="en-GB" sz="2000" b="1" dirty="0">
                <a:solidFill>
                  <a:schemeClr val="bg1"/>
                </a:solidFill>
              </a:rPr>
              <a:t> :</a:t>
            </a:r>
          </a:p>
          <a:p>
            <a:pPr lvl="0" algn="just"/>
            <a:r>
              <a:rPr lang="it-IT" sz="2000" b="1" dirty="0">
                <a:solidFill>
                  <a:schemeClr val="bg1"/>
                </a:solidFill>
              </a:rPr>
              <a:t>Nilai persediaan yang ada pada tanggal 9 maret 2008</a:t>
            </a:r>
            <a:endParaRPr lang="en-GB" sz="2000" b="1" dirty="0">
              <a:solidFill>
                <a:schemeClr val="bg1"/>
              </a:solidFill>
            </a:endParaRPr>
          </a:p>
          <a:p>
            <a:pPr lvl="0" algn="just"/>
            <a:r>
              <a:rPr lang="it-IT" sz="2000" b="1" dirty="0">
                <a:solidFill>
                  <a:schemeClr val="bg1"/>
                </a:solidFill>
              </a:rPr>
              <a:t>Kerugian yang dialami oleh PT.A&amp;W karena kebakaran tersebut</a:t>
            </a:r>
            <a:endParaRPr lang="en-GB" sz="2000" b="1" dirty="0">
              <a:solidFill>
                <a:schemeClr val="bg1"/>
              </a:solidFill>
            </a:endParaRPr>
          </a:p>
          <a:p>
            <a:pPr algn="just"/>
            <a:endParaRPr lang="en-GB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788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04664"/>
            <a:ext cx="8064896" cy="5904656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it-IT" b="1" dirty="0">
                <a:solidFill>
                  <a:schemeClr val="bg1"/>
                </a:solidFill>
              </a:rPr>
              <a:t>Soal 5</a:t>
            </a:r>
            <a:endParaRPr lang="en-GB" b="1" dirty="0">
              <a:solidFill>
                <a:schemeClr val="bg1"/>
              </a:solidFill>
            </a:endParaRPr>
          </a:p>
          <a:p>
            <a:pPr algn="just"/>
            <a:r>
              <a:rPr lang="it-IT" b="1" dirty="0">
                <a:solidFill>
                  <a:schemeClr val="bg1"/>
                </a:solidFill>
              </a:rPr>
              <a:t>PT. Hahaha pada tanggal 30 september 2008 telah terjadi kebakaran yang mengakibatkan sebagian besar barang dagangan beserta catatan akuntansinya hangus terbakar. Informasi tahun 2008 sampai dengan terjadinya kebakaran sebagai berikut :</a:t>
            </a:r>
            <a:endParaRPr lang="en-GB" b="1" dirty="0">
              <a:solidFill>
                <a:schemeClr val="bg1"/>
              </a:solidFill>
            </a:endParaRPr>
          </a:p>
          <a:p>
            <a:pPr algn="just"/>
            <a:r>
              <a:rPr lang="it-IT" b="1" dirty="0">
                <a:solidFill>
                  <a:schemeClr val="bg1"/>
                </a:solidFill>
              </a:rPr>
              <a:t>				1 januari </a:t>
            </a:r>
            <a:r>
              <a:rPr lang="it-IT" b="1" dirty="0" smtClean="0">
                <a:solidFill>
                  <a:schemeClr val="bg1"/>
                </a:solidFill>
              </a:rPr>
              <a:t>2008</a:t>
            </a:r>
            <a:r>
              <a:rPr lang="it-IT" b="1" dirty="0">
                <a:solidFill>
                  <a:schemeClr val="bg1"/>
                </a:solidFill>
              </a:rPr>
              <a:t>	</a:t>
            </a:r>
            <a:r>
              <a:rPr lang="it-IT" b="1" dirty="0" smtClean="0">
                <a:solidFill>
                  <a:schemeClr val="bg1"/>
                </a:solidFill>
              </a:rPr>
              <a:t>         30 </a:t>
            </a:r>
            <a:r>
              <a:rPr lang="it-IT" b="1" dirty="0">
                <a:solidFill>
                  <a:schemeClr val="bg1"/>
                </a:solidFill>
              </a:rPr>
              <a:t>september 2008</a:t>
            </a:r>
            <a:endParaRPr lang="en-GB" b="1" dirty="0">
              <a:solidFill>
                <a:schemeClr val="bg1"/>
              </a:solidFill>
            </a:endParaRPr>
          </a:p>
          <a:p>
            <a:pPr algn="just"/>
            <a:r>
              <a:rPr lang="it-IT" b="1" dirty="0">
                <a:solidFill>
                  <a:schemeClr val="bg1"/>
                </a:solidFill>
              </a:rPr>
              <a:t>Begining </a:t>
            </a:r>
            <a:r>
              <a:rPr lang="it-IT" b="1" dirty="0" smtClean="0">
                <a:solidFill>
                  <a:schemeClr val="bg1"/>
                </a:solidFill>
              </a:rPr>
              <a:t>inventory</a:t>
            </a:r>
            <a:r>
              <a:rPr lang="it-IT" b="1" dirty="0">
                <a:solidFill>
                  <a:schemeClr val="bg1"/>
                </a:solidFill>
              </a:rPr>
              <a:t>			</a:t>
            </a:r>
            <a:r>
              <a:rPr lang="it-IT" b="1" dirty="0" smtClean="0">
                <a:solidFill>
                  <a:schemeClr val="bg1"/>
                </a:solidFill>
              </a:rPr>
              <a:t>   Rp</a:t>
            </a:r>
            <a:r>
              <a:rPr lang="it-IT" b="1" dirty="0">
                <a:solidFill>
                  <a:schemeClr val="bg1"/>
                </a:solidFill>
              </a:rPr>
              <a:t>. </a:t>
            </a:r>
            <a:r>
              <a:rPr lang="it-IT" b="1" dirty="0" smtClean="0">
                <a:solidFill>
                  <a:schemeClr val="bg1"/>
                </a:solidFill>
              </a:rPr>
              <a:t>257.180	</a:t>
            </a:r>
            <a:r>
              <a:rPr lang="it-IT" b="1" dirty="0">
                <a:solidFill>
                  <a:schemeClr val="bg1"/>
                </a:solidFill>
              </a:rPr>
              <a:t>	</a:t>
            </a:r>
            <a:r>
              <a:rPr lang="it-IT" b="1" dirty="0" smtClean="0">
                <a:solidFill>
                  <a:schemeClr val="bg1"/>
                </a:solidFill>
              </a:rPr>
              <a:t>    -</a:t>
            </a:r>
            <a:endParaRPr lang="en-GB" b="1" dirty="0">
              <a:solidFill>
                <a:schemeClr val="bg1"/>
              </a:solidFill>
            </a:endParaRPr>
          </a:p>
          <a:p>
            <a:pPr algn="just"/>
            <a:r>
              <a:rPr lang="it-IT" b="1" dirty="0">
                <a:solidFill>
                  <a:schemeClr val="bg1"/>
                </a:solidFill>
              </a:rPr>
              <a:t>Account </a:t>
            </a:r>
            <a:r>
              <a:rPr lang="it-IT" b="1" dirty="0" smtClean="0">
                <a:solidFill>
                  <a:schemeClr val="bg1"/>
                </a:solidFill>
              </a:rPr>
              <a:t>Receivable</a:t>
            </a:r>
            <a:r>
              <a:rPr lang="it-IT" b="1" dirty="0">
                <a:solidFill>
                  <a:schemeClr val="bg1"/>
                </a:solidFill>
              </a:rPr>
              <a:t>	</a:t>
            </a:r>
            <a:r>
              <a:rPr lang="it-IT" b="1" dirty="0" smtClean="0">
                <a:solidFill>
                  <a:schemeClr val="bg1"/>
                </a:solidFill>
              </a:rPr>
              <a:t>	</a:t>
            </a:r>
            <a:r>
              <a:rPr lang="it-IT" b="1" dirty="0">
                <a:solidFill>
                  <a:schemeClr val="bg1"/>
                </a:solidFill>
              </a:rPr>
              <a:t>	</a:t>
            </a:r>
            <a:r>
              <a:rPr lang="it-IT" b="1" dirty="0" smtClean="0">
                <a:solidFill>
                  <a:schemeClr val="bg1"/>
                </a:solidFill>
              </a:rPr>
              <a:t>   Rp</a:t>
            </a:r>
            <a:r>
              <a:rPr lang="it-IT" b="1" dirty="0">
                <a:solidFill>
                  <a:schemeClr val="bg1"/>
                </a:solidFill>
              </a:rPr>
              <a:t>. </a:t>
            </a:r>
            <a:r>
              <a:rPr lang="it-IT" b="1" dirty="0" smtClean="0">
                <a:solidFill>
                  <a:schemeClr val="bg1"/>
                </a:solidFill>
              </a:rPr>
              <a:t>261.180</a:t>
            </a:r>
            <a:r>
              <a:rPr lang="it-IT" b="1" dirty="0">
                <a:solidFill>
                  <a:schemeClr val="bg1"/>
                </a:solidFill>
              </a:rPr>
              <a:t>	</a:t>
            </a:r>
            <a:r>
              <a:rPr lang="it-IT" b="1" dirty="0" smtClean="0">
                <a:solidFill>
                  <a:schemeClr val="bg1"/>
                </a:solidFill>
              </a:rPr>
              <a:t>            Rp</a:t>
            </a:r>
            <a:r>
              <a:rPr lang="it-IT" b="1" dirty="0">
                <a:solidFill>
                  <a:schemeClr val="bg1"/>
                </a:solidFill>
              </a:rPr>
              <a:t>.    214.640</a:t>
            </a:r>
            <a:endParaRPr lang="en-GB" b="1" dirty="0">
              <a:solidFill>
                <a:schemeClr val="bg1"/>
              </a:solidFill>
            </a:endParaRPr>
          </a:p>
          <a:p>
            <a:pPr algn="just"/>
            <a:r>
              <a:rPr lang="it-IT" b="1" dirty="0">
                <a:solidFill>
                  <a:schemeClr val="bg1"/>
                </a:solidFill>
              </a:rPr>
              <a:t>Penerimaan pelunasan piutang selama</a:t>
            </a:r>
            <a:endParaRPr lang="en-GB" b="1" dirty="0">
              <a:solidFill>
                <a:schemeClr val="bg1"/>
              </a:solidFill>
            </a:endParaRPr>
          </a:p>
          <a:p>
            <a:pPr algn="just"/>
            <a:r>
              <a:rPr lang="en-GB" b="1" dirty="0">
                <a:solidFill>
                  <a:schemeClr val="bg1"/>
                </a:solidFill>
              </a:rPr>
              <a:t>1 </a:t>
            </a:r>
            <a:r>
              <a:rPr lang="en-GB" b="1" dirty="0" err="1">
                <a:solidFill>
                  <a:schemeClr val="bg1"/>
                </a:solidFill>
              </a:rPr>
              <a:t>januari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sampai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dengan</a:t>
            </a:r>
            <a:r>
              <a:rPr lang="en-GB" b="1" dirty="0">
                <a:solidFill>
                  <a:schemeClr val="bg1"/>
                </a:solidFill>
              </a:rPr>
              <a:t> 30 </a:t>
            </a:r>
            <a:r>
              <a:rPr lang="en-GB" b="1" dirty="0" err="1">
                <a:solidFill>
                  <a:schemeClr val="bg1"/>
                </a:solidFill>
              </a:rPr>
              <a:t>september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smtClean="0">
                <a:solidFill>
                  <a:schemeClr val="bg1"/>
                </a:solidFill>
              </a:rPr>
              <a:t>2008			            </a:t>
            </a:r>
            <a:r>
              <a:rPr lang="en-GB" b="1" dirty="0" err="1" smtClean="0">
                <a:solidFill>
                  <a:schemeClr val="bg1"/>
                </a:solidFill>
              </a:rPr>
              <a:t>Rp</a:t>
            </a:r>
            <a:r>
              <a:rPr lang="en-GB" b="1" dirty="0">
                <a:solidFill>
                  <a:schemeClr val="bg1"/>
                </a:solidFill>
              </a:rPr>
              <a:t>. 1.394.500</a:t>
            </a:r>
          </a:p>
          <a:p>
            <a:pPr algn="just"/>
            <a:r>
              <a:rPr lang="en-GB" b="1" dirty="0" err="1">
                <a:solidFill>
                  <a:schemeClr val="bg1"/>
                </a:solidFill>
              </a:rPr>
              <a:t>Pembayaran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hutang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dagang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selama</a:t>
            </a:r>
            <a:endParaRPr lang="en-GB" b="1" dirty="0">
              <a:solidFill>
                <a:schemeClr val="bg1"/>
              </a:solidFill>
            </a:endParaRPr>
          </a:p>
          <a:p>
            <a:pPr algn="just"/>
            <a:r>
              <a:rPr lang="en-GB" b="1" dirty="0">
                <a:solidFill>
                  <a:schemeClr val="bg1"/>
                </a:solidFill>
              </a:rPr>
              <a:t>1 </a:t>
            </a:r>
            <a:r>
              <a:rPr lang="en-GB" b="1" dirty="0" err="1">
                <a:solidFill>
                  <a:schemeClr val="bg1"/>
                </a:solidFill>
              </a:rPr>
              <a:t>januari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sampai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dengan</a:t>
            </a:r>
            <a:r>
              <a:rPr lang="en-GB" b="1" dirty="0">
                <a:solidFill>
                  <a:schemeClr val="bg1"/>
                </a:solidFill>
              </a:rPr>
              <a:t> 30 </a:t>
            </a:r>
            <a:r>
              <a:rPr lang="en-GB" b="1" dirty="0" err="1">
                <a:solidFill>
                  <a:schemeClr val="bg1"/>
                </a:solidFill>
              </a:rPr>
              <a:t>september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smtClean="0">
                <a:solidFill>
                  <a:schemeClr val="bg1"/>
                </a:solidFill>
              </a:rPr>
              <a:t>2008			             </a:t>
            </a:r>
            <a:r>
              <a:rPr lang="en-GB" b="1" dirty="0" err="1" smtClean="0">
                <a:solidFill>
                  <a:schemeClr val="bg1"/>
                </a:solidFill>
              </a:rPr>
              <a:t>Rp</a:t>
            </a:r>
            <a:r>
              <a:rPr lang="en-GB" b="1" dirty="0">
                <a:solidFill>
                  <a:schemeClr val="bg1"/>
                </a:solidFill>
              </a:rPr>
              <a:t>.    975.000</a:t>
            </a:r>
          </a:p>
          <a:p>
            <a:pPr algn="just"/>
            <a:r>
              <a:rPr lang="en-US" b="1" dirty="0" err="1">
                <a:solidFill>
                  <a:schemeClr val="bg1"/>
                </a:solidFill>
              </a:rPr>
              <a:t>Barang</a:t>
            </a:r>
            <a:r>
              <a:rPr lang="en-US" b="1" dirty="0">
                <a:solidFill>
                  <a:schemeClr val="bg1"/>
                </a:solidFill>
              </a:rPr>
              <a:t> yang </a:t>
            </a:r>
            <a:r>
              <a:rPr lang="en-US" b="1" dirty="0" err="1">
                <a:solidFill>
                  <a:schemeClr val="bg1"/>
                </a:solidFill>
              </a:rPr>
              <a:t>dapat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diselamatkan</a:t>
            </a:r>
            <a:r>
              <a:rPr lang="en-US" b="1" dirty="0">
                <a:solidFill>
                  <a:schemeClr val="bg1"/>
                </a:solidFill>
              </a:rPr>
              <a:t> (</a:t>
            </a:r>
            <a:r>
              <a:rPr lang="en-US" b="1" i="1" dirty="0">
                <a:solidFill>
                  <a:schemeClr val="bg1"/>
                </a:solidFill>
              </a:rPr>
              <a:t>at sales </a:t>
            </a:r>
            <a:r>
              <a:rPr lang="en-US" b="1" i="1" dirty="0" smtClean="0">
                <a:solidFill>
                  <a:schemeClr val="bg1"/>
                </a:solidFill>
              </a:rPr>
              <a:t>price</a:t>
            </a:r>
            <a:r>
              <a:rPr lang="en-US" b="1" dirty="0" smtClean="0">
                <a:solidFill>
                  <a:schemeClr val="bg1"/>
                </a:solidFill>
              </a:rPr>
              <a:t>)		             </a:t>
            </a:r>
            <a:r>
              <a:rPr lang="en-US" b="1" dirty="0" err="1" smtClean="0">
                <a:solidFill>
                  <a:schemeClr val="bg1"/>
                </a:solidFill>
              </a:rPr>
              <a:t>Rp</a:t>
            </a:r>
            <a:r>
              <a:rPr lang="en-US" b="1" dirty="0">
                <a:solidFill>
                  <a:schemeClr val="bg1"/>
                </a:solidFill>
              </a:rPr>
              <a:t>.       </a:t>
            </a:r>
            <a:r>
              <a:rPr lang="en-GB" b="1" dirty="0">
                <a:solidFill>
                  <a:schemeClr val="bg1"/>
                </a:solidFill>
              </a:rPr>
              <a:t>90.000</a:t>
            </a:r>
          </a:p>
          <a:p>
            <a:pPr algn="just"/>
            <a:r>
              <a:rPr lang="en-GB" b="1" dirty="0">
                <a:solidFill>
                  <a:schemeClr val="bg1"/>
                </a:solidFill>
              </a:rPr>
              <a:t>Account </a:t>
            </a:r>
            <a:r>
              <a:rPr lang="en-GB" b="1" dirty="0" smtClean="0">
                <a:solidFill>
                  <a:schemeClr val="bg1"/>
                </a:solidFill>
              </a:rPr>
              <a:t>Payable</a:t>
            </a:r>
            <a:r>
              <a:rPr lang="en-GB" b="1" dirty="0">
                <a:solidFill>
                  <a:schemeClr val="bg1"/>
                </a:solidFill>
              </a:rPr>
              <a:t>			</a:t>
            </a:r>
            <a:r>
              <a:rPr lang="en-GB" b="1" dirty="0" smtClean="0">
                <a:solidFill>
                  <a:schemeClr val="bg1"/>
                </a:solidFill>
              </a:rPr>
              <a:t>   </a:t>
            </a:r>
            <a:r>
              <a:rPr lang="en-GB" b="1" dirty="0" err="1" smtClean="0">
                <a:solidFill>
                  <a:schemeClr val="bg1"/>
                </a:solidFill>
              </a:rPr>
              <a:t>Rp</a:t>
            </a:r>
            <a:r>
              <a:rPr lang="en-GB" b="1" dirty="0">
                <a:solidFill>
                  <a:schemeClr val="bg1"/>
                </a:solidFill>
              </a:rPr>
              <a:t>. 176.280	</a:t>
            </a:r>
            <a:r>
              <a:rPr lang="en-GB" b="1" dirty="0" smtClean="0">
                <a:solidFill>
                  <a:schemeClr val="bg1"/>
                </a:solidFill>
              </a:rPr>
              <a:t>             </a:t>
            </a:r>
            <a:r>
              <a:rPr lang="en-GB" b="1" dirty="0" err="1" smtClean="0">
                <a:solidFill>
                  <a:schemeClr val="bg1"/>
                </a:solidFill>
              </a:rPr>
              <a:t>Rp</a:t>
            </a:r>
            <a:r>
              <a:rPr lang="en-GB" b="1" dirty="0">
                <a:solidFill>
                  <a:schemeClr val="bg1"/>
                </a:solidFill>
              </a:rPr>
              <a:t>.     245.700</a:t>
            </a:r>
          </a:p>
          <a:p>
            <a:pPr algn="just"/>
            <a:r>
              <a:rPr lang="en-GB" b="1" dirty="0">
                <a:solidFill>
                  <a:schemeClr val="bg1"/>
                </a:solidFill>
              </a:rPr>
              <a:t> </a:t>
            </a:r>
          </a:p>
          <a:p>
            <a:pPr algn="just"/>
            <a:r>
              <a:rPr lang="en-GB" b="1" dirty="0" err="1">
                <a:solidFill>
                  <a:schemeClr val="bg1"/>
                </a:solidFill>
              </a:rPr>
              <a:t>Ringkasan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kegiatan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usaha</a:t>
            </a:r>
            <a:r>
              <a:rPr lang="en-GB" b="1" dirty="0">
                <a:solidFill>
                  <a:schemeClr val="bg1"/>
                </a:solidFill>
              </a:rPr>
              <a:t> 3 </a:t>
            </a:r>
            <a:r>
              <a:rPr lang="en-GB" b="1" dirty="0" err="1">
                <a:solidFill>
                  <a:schemeClr val="bg1"/>
                </a:solidFill>
              </a:rPr>
              <a:t>tahun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sebelumnya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sebagai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berikut</a:t>
            </a:r>
            <a:r>
              <a:rPr lang="en-GB" b="1" dirty="0">
                <a:solidFill>
                  <a:schemeClr val="bg1"/>
                </a:solidFill>
              </a:rPr>
              <a:t> :</a:t>
            </a:r>
          </a:p>
          <a:p>
            <a:pPr algn="just"/>
            <a:r>
              <a:rPr lang="en-GB" b="1" dirty="0">
                <a:solidFill>
                  <a:schemeClr val="bg1"/>
                </a:solidFill>
              </a:rPr>
              <a:t>		</a:t>
            </a:r>
            <a:r>
              <a:rPr lang="en-GB" b="1" dirty="0" smtClean="0">
                <a:solidFill>
                  <a:schemeClr val="bg1"/>
                </a:solidFill>
              </a:rPr>
              <a:t>	2005</a:t>
            </a:r>
            <a:r>
              <a:rPr lang="en-GB" b="1" dirty="0">
                <a:solidFill>
                  <a:schemeClr val="bg1"/>
                </a:solidFill>
              </a:rPr>
              <a:t>		2006		</a:t>
            </a:r>
            <a:r>
              <a:rPr lang="en-GB" b="1" dirty="0" smtClean="0">
                <a:solidFill>
                  <a:schemeClr val="bg1"/>
                </a:solidFill>
              </a:rPr>
              <a:t>2007</a:t>
            </a:r>
            <a:endParaRPr lang="en-GB" b="1" dirty="0">
              <a:solidFill>
                <a:schemeClr val="bg1"/>
              </a:solidFill>
            </a:endParaRP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Sales (net)	</a:t>
            </a:r>
            <a:r>
              <a:rPr lang="en-US" b="1" dirty="0" smtClean="0">
                <a:solidFill>
                  <a:schemeClr val="bg1"/>
                </a:solidFill>
              </a:rPr>
              <a:t>                                     </a:t>
            </a:r>
            <a:r>
              <a:rPr lang="en-US" b="1" dirty="0" err="1" smtClean="0">
                <a:solidFill>
                  <a:schemeClr val="bg1"/>
                </a:solidFill>
              </a:rPr>
              <a:t>Rp</a:t>
            </a:r>
            <a:r>
              <a:rPr lang="en-US" b="1" dirty="0">
                <a:solidFill>
                  <a:schemeClr val="bg1"/>
                </a:solidFill>
              </a:rPr>
              <a:t>. </a:t>
            </a:r>
            <a:r>
              <a:rPr lang="en-US" b="1" dirty="0" smtClean="0">
                <a:solidFill>
                  <a:schemeClr val="bg1"/>
                </a:solidFill>
              </a:rPr>
              <a:t>1.252.000                </a:t>
            </a:r>
            <a:r>
              <a:rPr lang="en-US" b="1" dirty="0" err="1" smtClean="0">
                <a:solidFill>
                  <a:schemeClr val="bg1"/>
                </a:solidFill>
              </a:rPr>
              <a:t>Rp</a:t>
            </a:r>
            <a:r>
              <a:rPr lang="en-US" b="1" dirty="0">
                <a:solidFill>
                  <a:schemeClr val="bg1"/>
                </a:solidFill>
              </a:rPr>
              <a:t>. </a:t>
            </a:r>
            <a:r>
              <a:rPr lang="en-US" b="1" dirty="0" smtClean="0">
                <a:solidFill>
                  <a:schemeClr val="bg1"/>
                </a:solidFill>
              </a:rPr>
              <a:t>1.350.000               </a:t>
            </a:r>
            <a:r>
              <a:rPr lang="en-US" b="1" dirty="0" err="1" smtClean="0">
                <a:solidFill>
                  <a:schemeClr val="bg1"/>
                </a:solidFill>
              </a:rPr>
              <a:t>Rp</a:t>
            </a:r>
            <a:r>
              <a:rPr lang="en-US" b="1" dirty="0">
                <a:solidFill>
                  <a:schemeClr val="bg1"/>
                </a:solidFill>
              </a:rPr>
              <a:t>. 1.360.000</a:t>
            </a:r>
            <a:endParaRPr lang="en-GB" b="1" dirty="0">
              <a:solidFill>
                <a:schemeClr val="bg1"/>
              </a:solidFill>
            </a:endParaRP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Gross Profit on </a:t>
            </a:r>
            <a:r>
              <a:rPr lang="en-US" b="1" dirty="0" smtClean="0">
                <a:solidFill>
                  <a:schemeClr val="bg1"/>
                </a:solidFill>
              </a:rPr>
              <a:t>sales</a:t>
            </a:r>
            <a:r>
              <a:rPr lang="en-US" b="1" dirty="0">
                <a:solidFill>
                  <a:schemeClr val="bg1"/>
                </a:solidFill>
              </a:rPr>
              <a:t>	 </a:t>
            </a:r>
            <a:r>
              <a:rPr lang="en-US" b="1" dirty="0" smtClean="0">
                <a:solidFill>
                  <a:schemeClr val="bg1"/>
                </a:solidFill>
              </a:rPr>
              <a:t>               </a:t>
            </a:r>
            <a:r>
              <a:rPr lang="en-US" b="1" dirty="0" err="1" smtClean="0">
                <a:solidFill>
                  <a:schemeClr val="bg1"/>
                </a:solidFill>
              </a:rPr>
              <a:t>Rp</a:t>
            </a:r>
            <a:r>
              <a:rPr lang="en-US" b="1" dirty="0">
                <a:solidFill>
                  <a:schemeClr val="bg1"/>
                </a:solidFill>
              </a:rPr>
              <a:t>.    </a:t>
            </a:r>
            <a:r>
              <a:rPr lang="en-US" b="1" dirty="0" smtClean="0">
                <a:solidFill>
                  <a:schemeClr val="bg1"/>
                </a:solidFill>
              </a:rPr>
              <a:t>400.640	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            </a:t>
            </a:r>
            <a:r>
              <a:rPr lang="en-US" b="1" dirty="0" err="1" smtClean="0">
                <a:solidFill>
                  <a:schemeClr val="bg1"/>
                </a:solidFill>
              </a:rPr>
              <a:t>Rp</a:t>
            </a:r>
            <a:r>
              <a:rPr lang="en-US" b="1" dirty="0">
                <a:solidFill>
                  <a:schemeClr val="bg1"/>
                </a:solidFill>
              </a:rPr>
              <a:t>.    </a:t>
            </a:r>
            <a:r>
              <a:rPr lang="en-US" b="1" dirty="0" smtClean="0">
                <a:solidFill>
                  <a:schemeClr val="bg1"/>
                </a:solidFill>
              </a:rPr>
              <a:t>351.000                </a:t>
            </a:r>
            <a:r>
              <a:rPr lang="en-US" b="1" dirty="0" err="1" smtClean="0">
                <a:solidFill>
                  <a:schemeClr val="bg1"/>
                </a:solidFill>
              </a:rPr>
              <a:t>Rp</a:t>
            </a:r>
            <a:r>
              <a:rPr lang="en-US" b="1" dirty="0">
                <a:solidFill>
                  <a:schemeClr val="bg1"/>
                </a:solidFill>
              </a:rPr>
              <a:t>.    435.200</a:t>
            </a:r>
            <a:endParaRPr lang="en-GB" b="1" dirty="0">
              <a:solidFill>
                <a:schemeClr val="bg1"/>
              </a:solidFill>
            </a:endParaRP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 </a:t>
            </a:r>
            <a:endParaRPr lang="en-GB" b="1" dirty="0">
              <a:solidFill>
                <a:schemeClr val="bg1"/>
              </a:solidFill>
            </a:endParaRPr>
          </a:p>
          <a:p>
            <a:pPr algn="just"/>
            <a:r>
              <a:rPr lang="it-IT" b="1" dirty="0">
                <a:solidFill>
                  <a:schemeClr val="bg1"/>
                </a:solidFill>
              </a:rPr>
              <a:t>Catatan : pembulatan persentase laba kotor kedalam persentase penuh</a:t>
            </a:r>
            <a:endParaRPr lang="en-GB" b="1" dirty="0">
              <a:solidFill>
                <a:schemeClr val="bg1"/>
              </a:solidFill>
            </a:endParaRPr>
          </a:p>
          <a:p>
            <a:pPr algn="just"/>
            <a:r>
              <a:rPr lang="it-IT" b="1" dirty="0">
                <a:solidFill>
                  <a:schemeClr val="bg1"/>
                </a:solidFill>
              </a:rPr>
              <a:t>Diminta : </a:t>
            </a:r>
          </a:p>
          <a:p>
            <a:pPr algn="just"/>
            <a:r>
              <a:rPr lang="it-IT" b="1" dirty="0" smtClean="0">
                <a:solidFill>
                  <a:schemeClr val="bg1"/>
                </a:solidFill>
              </a:rPr>
              <a:t>1</a:t>
            </a:r>
            <a:r>
              <a:rPr lang="it-IT" b="1" dirty="0">
                <a:solidFill>
                  <a:schemeClr val="bg1"/>
                </a:solidFill>
              </a:rPr>
              <a:t>.  Hitung nilai persediaan yang harus ada pada saat terjadi kebakaran 30 september 2008</a:t>
            </a:r>
            <a:endParaRPr lang="en-GB" b="1" dirty="0">
              <a:solidFill>
                <a:schemeClr val="bg1"/>
              </a:solidFill>
            </a:endParaRPr>
          </a:p>
          <a:p>
            <a:pPr algn="just"/>
            <a:r>
              <a:rPr lang="en-GB" b="1" dirty="0">
                <a:solidFill>
                  <a:schemeClr val="bg1"/>
                </a:solidFill>
              </a:rPr>
              <a:t>2.  </a:t>
            </a:r>
            <a:r>
              <a:rPr lang="en-GB" b="1" dirty="0" err="1">
                <a:solidFill>
                  <a:schemeClr val="bg1"/>
                </a:solidFill>
              </a:rPr>
              <a:t>Hitunglah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kerugian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dari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nilai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persediaan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barang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dagangan</a:t>
            </a:r>
            <a:r>
              <a:rPr lang="en-GB" b="1" dirty="0">
                <a:solidFill>
                  <a:schemeClr val="bg1"/>
                </a:solidFill>
              </a:rPr>
              <a:t> yang </a:t>
            </a:r>
            <a:r>
              <a:rPr lang="en-GB" b="1" dirty="0" err="1">
                <a:solidFill>
                  <a:schemeClr val="bg1"/>
                </a:solidFill>
              </a:rPr>
              <a:t>terbakar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pr</a:t>
            </a:r>
            <a:r>
              <a:rPr lang="en-GB" b="1" dirty="0">
                <a:solidFill>
                  <a:schemeClr val="bg1"/>
                </a:solidFill>
              </a:rPr>
              <a:t> 30 </a:t>
            </a:r>
            <a:r>
              <a:rPr lang="en-GB" b="1" dirty="0" err="1">
                <a:solidFill>
                  <a:schemeClr val="bg1"/>
                </a:solidFill>
              </a:rPr>
              <a:t>september</a:t>
            </a:r>
            <a:r>
              <a:rPr lang="en-GB" b="1" dirty="0">
                <a:solidFill>
                  <a:schemeClr val="bg1"/>
                </a:solidFill>
              </a:rPr>
              <a:t> 2008.</a:t>
            </a:r>
          </a:p>
          <a:p>
            <a:pPr algn="just"/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787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1008112"/>
          </a:xfrm>
        </p:spPr>
        <p:txBody>
          <a:bodyPr>
            <a:noAutofit/>
          </a:bodyPr>
          <a:lstStyle/>
          <a:p>
            <a:pPr lvl="0"/>
            <a:r>
              <a:rPr kumimoji="0" lang="en-GB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Perbedaan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pencatatan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persediaan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menurut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metode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fisik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perpetual</a:t>
            </a: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GB" sz="2400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479634" y="45778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559469"/>
              </p:ext>
            </p:extLst>
          </p:nvPr>
        </p:nvGraphicFramePr>
        <p:xfrm>
          <a:off x="611560" y="1340768"/>
          <a:ext cx="7920881" cy="49710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5911"/>
                <a:gridCol w="2004160"/>
                <a:gridCol w="483122"/>
                <a:gridCol w="504359"/>
                <a:gridCol w="251980"/>
                <a:gridCol w="2192631"/>
                <a:gridCol w="504359"/>
                <a:gridCol w="504359"/>
              </a:tblGrid>
              <a:tr h="1575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err="1">
                          <a:effectLst/>
                        </a:rPr>
                        <a:t>Keterangan</a:t>
                      </a:r>
                      <a:endParaRPr lang="en-GB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Periodik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Perpetual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63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Pembelian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Purchase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xxx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Merchandise Inventory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xxx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</a:tr>
              <a:tr h="3563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     Account Payable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xxx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     Account Payable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xxx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</a:tr>
              <a:tr h="1781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</a:tr>
              <a:tr h="3563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Retur Pembelian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Account Payable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xxx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Account Payable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xxx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</a:tr>
              <a:tr h="3563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     Purchase Return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xxx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     Merchandise Inventory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xxx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</a:tr>
              <a:tr h="1781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</a:tr>
              <a:tr h="3563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Penjualan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Account Receivable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xxx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Account Receivable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xxx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</a:tr>
              <a:tr h="3563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     Sales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xxx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     Sales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xxx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</a:tr>
              <a:tr h="3563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Cost of good sold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xxx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</a:tr>
              <a:tr h="3563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     Merchandise Inventory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xxx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</a:tr>
              <a:tr h="1781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</a:tr>
              <a:tr h="3563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Retur Penjualan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Sales Return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xxx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Sales Return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xxx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</a:tr>
              <a:tr h="3563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     Account Receivable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xxx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     Account Receivable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xxx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</a:tr>
              <a:tr h="3563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Merchandise Inventory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xxx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</a:tr>
              <a:tr h="3563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    Cost of good sold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xxx</a:t>
                      </a:r>
                      <a:endParaRPr lang="en-GB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10" marR="4041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0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16632"/>
            <a:ext cx="7952928" cy="6840760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en-GB" dirty="0" err="1">
                <a:solidFill>
                  <a:schemeClr val="tx1"/>
                </a:solidFill>
              </a:rPr>
              <a:t>Metode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Penilaian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Persediaan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US" dirty="0" err="1">
                <a:solidFill>
                  <a:schemeClr val="tx1"/>
                </a:solidFill>
              </a:rPr>
              <a:t>Penilaian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persediaan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berapapersediaan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dilaporkan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neraca</a:t>
            </a:r>
            <a:r>
              <a:rPr lang="en-US" dirty="0">
                <a:solidFill>
                  <a:schemeClr val="tx1"/>
                </a:solidFill>
              </a:rPr>
              <a:t>. Hal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disebabkan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berbedanya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perubahan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menyusun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neraca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GB" sz="2800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 </a:t>
            </a:r>
            <a:endParaRPr lang="en-GB" sz="2800" dirty="0">
              <a:solidFill>
                <a:schemeClr val="tx1"/>
              </a:solidFill>
            </a:endParaRPr>
          </a:p>
          <a:p>
            <a:pPr lvl="2" algn="just"/>
            <a:r>
              <a:rPr lang="en-GB" dirty="0">
                <a:solidFill>
                  <a:schemeClr val="tx1"/>
                </a:solidFill>
              </a:rPr>
              <a:t>Physical Inventory System</a:t>
            </a:r>
            <a:endParaRPr lang="en-GB" sz="1600" dirty="0">
              <a:solidFill>
                <a:schemeClr val="tx1"/>
              </a:solidFill>
            </a:endParaRPr>
          </a:p>
          <a:p>
            <a:pPr algn="just"/>
            <a:r>
              <a:rPr lang="en-GB" dirty="0">
                <a:solidFill>
                  <a:schemeClr val="tx1"/>
                </a:solidFill>
              </a:rPr>
              <a:t>1. Simple Average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dirty="0">
                <a:solidFill>
                  <a:schemeClr val="tx1"/>
                </a:solidFill>
              </a:rPr>
              <a:t>	2. Weighted Average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dirty="0">
                <a:solidFill>
                  <a:schemeClr val="tx1"/>
                </a:solidFill>
              </a:rPr>
              <a:t>	3. FIFO	       At Cost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dirty="0">
                <a:solidFill>
                  <a:schemeClr val="tx1"/>
                </a:solidFill>
              </a:rPr>
              <a:t>	4. LIFO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dirty="0">
                <a:solidFill>
                  <a:schemeClr val="tx1"/>
                </a:solidFill>
              </a:rPr>
              <a:t>	5. </a:t>
            </a:r>
            <a:r>
              <a:rPr lang="en-GB" dirty="0" err="1">
                <a:solidFill>
                  <a:schemeClr val="tx1"/>
                </a:solidFill>
              </a:rPr>
              <a:t>Atretail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dirty="0">
                <a:solidFill>
                  <a:schemeClr val="tx1"/>
                </a:solidFill>
              </a:rPr>
              <a:t>	6. Gross Profit	Estimated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dirty="0">
                <a:solidFill>
                  <a:schemeClr val="tx1"/>
                </a:solidFill>
              </a:rPr>
              <a:t>	7. Lower Of Cost Or Market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dirty="0">
                <a:solidFill>
                  <a:schemeClr val="tx1"/>
                </a:solidFill>
              </a:rPr>
              <a:t>	8. Relative Sale Value 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dirty="0" err="1">
                <a:solidFill>
                  <a:schemeClr val="tx1"/>
                </a:solidFill>
              </a:rPr>
              <a:t>Contoh</a:t>
            </a:r>
            <a:r>
              <a:rPr lang="en-GB" dirty="0">
                <a:solidFill>
                  <a:schemeClr val="tx1"/>
                </a:solidFill>
              </a:rPr>
              <a:t> :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dirty="0">
                <a:solidFill>
                  <a:schemeClr val="tx1"/>
                </a:solidFill>
              </a:rPr>
              <a:t>Jan 1  	= Inventory	200 unit @ </a:t>
            </a:r>
            <a:r>
              <a:rPr lang="en-GB" dirty="0" err="1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. 90 	= </a:t>
            </a:r>
            <a:r>
              <a:rPr lang="en-GB" dirty="0" err="1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. 18.000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dirty="0">
                <a:solidFill>
                  <a:schemeClr val="tx1"/>
                </a:solidFill>
              </a:rPr>
              <a:t>Mar 10	= Purchases	300 unit @ Rp.100	= </a:t>
            </a:r>
            <a:r>
              <a:rPr lang="en-GB" dirty="0" err="1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. 30.000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dirty="0">
                <a:solidFill>
                  <a:schemeClr val="tx1"/>
                </a:solidFill>
              </a:rPr>
              <a:t>Sep 21	= Purchases	400 unit @ Rp.110	= </a:t>
            </a:r>
            <a:r>
              <a:rPr lang="en-GB" dirty="0" err="1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. 44.000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dirty="0">
                <a:solidFill>
                  <a:schemeClr val="tx1"/>
                </a:solidFill>
              </a:rPr>
              <a:t>Nov 18= Purchases	</a:t>
            </a:r>
            <a:r>
              <a:rPr lang="en-GB" u="sng" dirty="0">
                <a:solidFill>
                  <a:schemeClr val="tx1"/>
                </a:solidFill>
              </a:rPr>
              <a:t>100 unit</a:t>
            </a:r>
            <a:r>
              <a:rPr lang="en-GB" dirty="0">
                <a:solidFill>
                  <a:schemeClr val="tx1"/>
                </a:solidFill>
              </a:rPr>
              <a:t> @ Rp.120	</a:t>
            </a:r>
            <a:r>
              <a:rPr lang="en-GB" u="sng" dirty="0">
                <a:solidFill>
                  <a:schemeClr val="tx1"/>
                </a:solidFill>
              </a:rPr>
              <a:t>= </a:t>
            </a:r>
            <a:r>
              <a:rPr lang="en-GB" u="sng" dirty="0" err="1">
                <a:solidFill>
                  <a:schemeClr val="tx1"/>
                </a:solidFill>
              </a:rPr>
              <a:t>Rp</a:t>
            </a:r>
            <a:r>
              <a:rPr lang="en-GB" u="sng" dirty="0">
                <a:solidFill>
                  <a:schemeClr val="tx1"/>
                </a:solidFill>
              </a:rPr>
              <a:t>. 12.000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dirty="0">
                <a:solidFill>
                  <a:schemeClr val="tx1"/>
                </a:solidFill>
              </a:rPr>
              <a:t>				</a:t>
            </a:r>
            <a:r>
              <a:rPr lang="fi-FI" dirty="0">
                <a:solidFill>
                  <a:schemeClr val="tx1"/>
                </a:solidFill>
              </a:rPr>
              <a:t>1000 unit		  Rp. 104.000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fi-FI" dirty="0">
                <a:solidFill>
                  <a:schemeClr val="tx1"/>
                </a:solidFill>
              </a:rPr>
              <a:t>Pada tanggal 31/12 persediaan 300 unit	</a:t>
            </a:r>
            <a:endParaRPr lang="en-GB" sz="2000" dirty="0">
              <a:solidFill>
                <a:schemeClr val="tx1"/>
              </a:solidFill>
            </a:endParaRPr>
          </a:p>
          <a:p>
            <a:pPr lvl="3" algn="just"/>
            <a:r>
              <a:rPr lang="en-GB" dirty="0">
                <a:solidFill>
                  <a:schemeClr val="tx1"/>
                </a:solidFill>
              </a:rPr>
              <a:t>Simple Average</a:t>
            </a:r>
            <a:endParaRPr lang="en-GB" sz="1400" dirty="0">
              <a:solidFill>
                <a:schemeClr val="tx1"/>
              </a:solidFill>
            </a:endParaRPr>
          </a:p>
          <a:p>
            <a:pPr algn="just"/>
            <a:r>
              <a:rPr lang="en-GB" dirty="0" err="1">
                <a:solidFill>
                  <a:schemeClr val="tx1"/>
                </a:solidFill>
              </a:rPr>
              <a:t>Persediaan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dinilai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berdasarkan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harga</a:t>
            </a:r>
            <a:r>
              <a:rPr lang="en-GB" dirty="0">
                <a:solidFill>
                  <a:schemeClr val="tx1"/>
                </a:solidFill>
              </a:rPr>
              <a:t> rata-rata </a:t>
            </a:r>
            <a:r>
              <a:rPr lang="en-GB" dirty="0" err="1">
                <a:solidFill>
                  <a:schemeClr val="tx1"/>
                </a:solidFill>
              </a:rPr>
              <a:t>sederhana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yaitu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penjumlahan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jenis-jenis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harga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beli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dibagi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banyak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jenisnya</a:t>
            </a:r>
            <a:r>
              <a:rPr lang="en-GB" dirty="0">
                <a:solidFill>
                  <a:schemeClr val="tx1"/>
                </a:solidFill>
              </a:rPr>
              <a:t>.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it-IT" dirty="0">
                <a:solidFill>
                  <a:schemeClr val="tx1"/>
                </a:solidFill>
              </a:rPr>
              <a:t>S.A = </a:t>
            </a:r>
            <a:r>
              <a:rPr lang="it-IT" u="sng" dirty="0">
                <a:solidFill>
                  <a:schemeClr val="tx1"/>
                </a:solidFill>
              </a:rPr>
              <a:t>90+100+110+120 </a:t>
            </a:r>
            <a:r>
              <a:rPr lang="it-IT" dirty="0">
                <a:solidFill>
                  <a:schemeClr val="tx1"/>
                </a:solidFill>
              </a:rPr>
              <a:t> =  </a:t>
            </a:r>
            <a:r>
              <a:rPr lang="it-IT" u="sng" dirty="0">
                <a:solidFill>
                  <a:schemeClr val="tx1"/>
                </a:solidFill>
              </a:rPr>
              <a:t>420 </a:t>
            </a:r>
            <a:r>
              <a:rPr lang="it-IT" dirty="0">
                <a:solidFill>
                  <a:schemeClr val="tx1"/>
                </a:solidFill>
              </a:rPr>
              <a:t> = Rp.105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it-IT" dirty="0">
                <a:solidFill>
                  <a:schemeClr val="tx1"/>
                </a:solidFill>
              </a:rPr>
              <a:t>		     4		      4  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it-IT" dirty="0">
                <a:solidFill>
                  <a:schemeClr val="tx1"/>
                </a:solidFill>
              </a:rPr>
              <a:t>Jadi nilai persediaan 31/12 = 300 x Rp. 105 = Rp. 31.500</a:t>
            </a:r>
            <a:endParaRPr lang="en-GB" sz="2000" dirty="0">
              <a:solidFill>
                <a:schemeClr val="tx1"/>
              </a:solidFill>
            </a:endParaRPr>
          </a:p>
          <a:p>
            <a:pPr lvl="3" algn="just"/>
            <a:r>
              <a:rPr lang="en-GB" dirty="0">
                <a:solidFill>
                  <a:schemeClr val="tx1"/>
                </a:solidFill>
              </a:rPr>
              <a:t>Weighted Average</a:t>
            </a:r>
            <a:endParaRPr lang="en-GB" sz="1400" dirty="0">
              <a:solidFill>
                <a:schemeClr val="tx1"/>
              </a:solidFill>
            </a:endParaRPr>
          </a:p>
          <a:p>
            <a:pPr algn="just"/>
            <a:r>
              <a:rPr lang="en-GB" dirty="0" err="1">
                <a:solidFill>
                  <a:schemeClr val="tx1"/>
                </a:solidFill>
              </a:rPr>
              <a:t>Persediaan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dinilai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berdasarkan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harga</a:t>
            </a:r>
            <a:r>
              <a:rPr lang="en-GB" dirty="0">
                <a:solidFill>
                  <a:schemeClr val="tx1"/>
                </a:solidFill>
              </a:rPr>
              <a:t> rata-rata </a:t>
            </a:r>
            <a:r>
              <a:rPr lang="en-GB" dirty="0" err="1">
                <a:solidFill>
                  <a:schemeClr val="tx1"/>
                </a:solidFill>
              </a:rPr>
              <a:t>tertimbang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yaitu</a:t>
            </a:r>
            <a:r>
              <a:rPr lang="en-GB" dirty="0">
                <a:solidFill>
                  <a:schemeClr val="tx1"/>
                </a:solidFill>
              </a:rPr>
              <a:t> total </a:t>
            </a:r>
            <a:r>
              <a:rPr lang="en-GB" dirty="0" err="1">
                <a:solidFill>
                  <a:schemeClr val="tx1"/>
                </a:solidFill>
              </a:rPr>
              <a:t>harga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beli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dibagi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dengan</a:t>
            </a:r>
            <a:r>
              <a:rPr lang="en-GB" dirty="0">
                <a:solidFill>
                  <a:schemeClr val="tx1"/>
                </a:solidFill>
              </a:rPr>
              <a:t> total unit yang </a:t>
            </a:r>
            <a:r>
              <a:rPr lang="en-GB" dirty="0" err="1">
                <a:solidFill>
                  <a:schemeClr val="tx1"/>
                </a:solidFill>
              </a:rPr>
              <a:t>dibeli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it-IT" dirty="0">
                <a:solidFill>
                  <a:schemeClr val="tx1"/>
                </a:solidFill>
              </a:rPr>
              <a:t>W.A = </a:t>
            </a:r>
            <a:r>
              <a:rPr lang="it-IT" u="sng" dirty="0">
                <a:solidFill>
                  <a:schemeClr val="tx1"/>
                </a:solidFill>
              </a:rPr>
              <a:t> Rp.104.000 </a:t>
            </a:r>
            <a:r>
              <a:rPr lang="it-IT" dirty="0">
                <a:solidFill>
                  <a:schemeClr val="tx1"/>
                </a:solidFill>
              </a:rPr>
              <a:t>= Rp. 104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it-IT" dirty="0">
                <a:solidFill>
                  <a:schemeClr val="tx1"/>
                </a:solidFill>
              </a:rPr>
              <a:t>                  1.000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it-IT" dirty="0">
                <a:solidFill>
                  <a:schemeClr val="tx1"/>
                </a:solidFill>
              </a:rPr>
              <a:t>Jadi nilai persediaan 31/12 = 300 x Rp. 104 = Rp.  </a:t>
            </a:r>
            <a:r>
              <a:rPr lang="en-GB" dirty="0">
                <a:solidFill>
                  <a:schemeClr val="tx1"/>
                </a:solidFill>
              </a:rPr>
              <a:t>31.200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236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8128992" cy="5832648"/>
          </a:xfrm>
        </p:spPr>
        <p:txBody>
          <a:bodyPr>
            <a:noAutofit/>
          </a:bodyPr>
          <a:lstStyle/>
          <a:p>
            <a:pPr algn="l"/>
            <a:r>
              <a:rPr lang="en-GB" sz="2000" dirty="0" smtClean="0">
                <a:solidFill>
                  <a:schemeClr val="tx1"/>
                </a:solidFill>
              </a:rPr>
              <a:t>FIFO (First In First Out)</a:t>
            </a:r>
          </a:p>
          <a:p>
            <a:pPr algn="l"/>
            <a:r>
              <a:rPr lang="en-GB" sz="2000" dirty="0" err="1" smtClean="0">
                <a:solidFill>
                  <a:schemeClr val="tx1"/>
                </a:solidFill>
              </a:rPr>
              <a:t>Persediaan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dinilai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berdasarkan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harga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pembelian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terakhir</a:t>
            </a:r>
            <a:r>
              <a:rPr lang="en-GB" sz="2000" dirty="0">
                <a:solidFill>
                  <a:schemeClr val="tx1"/>
                </a:solidFill>
              </a:rPr>
              <a:t>, </a:t>
            </a:r>
            <a:r>
              <a:rPr lang="en-GB" sz="2000" dirty="0" err="1">
                <a:solidFill>
                  <a:schemeClr val="tx1"/>
                </a:solidFill>
              </a:rPr>
              <a:t>bila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persediaan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lebih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besar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dari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pembelian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terakhir</a:t>
            </a:r>
            <a:r>
              <a:rPr lang="en-GB" sz="2000" dirty="0">
                <a:solidFill>
                  <a:schemeClr val="tx1"/>
                </a:solidFill>
              </a:rPr>
              <a:t>, </a:t>
            </a:r>
            <a:r>
              <a:rPr lang="en-GB" sz="2000" dirty="0" err="1">
                <a:solidFill>
                  <a:schemeClr val="tx1"/>
                </a:solidFill>
              </a:rPr>
              <a:t>maka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sisanya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dinilai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berdasarkan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harga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pembelian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kedua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terakhir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  <a:endParaRPr lang="en-GB" sz="1400" dirty="0">
              <a:solidFill>
                <a:schemeClr val="tx1"/>
              </a:solidFill>
            </a:endParaRP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Persediaan</a:t>
            </a:r>
            <a:r>
              <a:rPr lang="en-GB" sz="2000" dirty="0">
                <a:solidFill>
                  <a:schemeClr val="tx1"/>
                </a:solidFill>
              </a:rPr>
              <a:t> = 300 unit : 100 x 120 = 12.000</a:t>
            </a:r>
            <a:endParaRPr lang="en-GB" sz="1400" dirty="0">
              <a:solidFill>
                <a:schemeClr val="tx1"/>
              </a:solidFill>
            </a:endParaRP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	</a:t>
            </a:r>
            <a:r>
              <a:rPr lang="en-GB" sz="2000" dirty="0" smtClean="0">
                <a:solidFill>
                  <a:schemeClr val="tx1"/>
                </a:solidFill>
              </a:rPr>
              <a:t>	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          200 </a:t>
            </a:r>
            <a:r>
              <a:rPr lang="en-GB" sz="2000" dirty="0">
                <a:solidFill>
                  <a:schemeClr val="tx1"/>
                </a:solidFill>
              </a:rPr>
              <a:t>x 110 = </a:t>
            </a:r>
            <a:r>
              <a:rPr lang="en-GB" sz="2000" u="sng" dirty="0" smtClean="0">
                <a:solidFill>
                  <a:schemeClr val="tx1"/>
                </a:solidFill>
              </a:rPr>
              <a:t>22.000</a:t>
            </a:r>
            <a:endParaRPr lang="en-GB" sz="1400" dirty="0" smtClean="0">
              <a:solidFill>
                <a:schemeClr val="tx1"/>
              </a:solidFill>
            </a:endParaRPr>
          </a:p>
          <a:p>
            <a:pPr algn="l"/>
            <a:r>
              <a:rPr lang="en-GB" sz="1400" dirty="0">
                <a:solidFill>
                  <a:schemeClr val="tx1"/>
                </a:solidFill>
              </a:rPr>
              <a:t>	</a:t>
            </a:r>
            <a:r>
              <a:rPr lang="en-GB" sz="1400" dirty="0" smtClean="0">
                <a:solidFill>
                  <a:schemeClr val="tx1"/>
                </a:solidFill>
              </a:rPr>
              <a:t>			 </a:t>
            </a:r>
            <a:r>
              <a:rPr lang="en-GB" sz="2000" dirty="0" smtClean="0">
                <a:solidFill>
                  <a:schemeClr val="tx1"/>
                </a:solidFill>
              </a:rPr>
              <a:t>34.000</a:t>
            </a:r>
            <a:endParaRPr lang="en-GB" sz="1400" dirty="0">
              <a:solidFill>
                <a:schemeClr val="tx1"/>
              </a:solidFill>
            </a:endParaRPr>
          </a:p>
          <a:p>
            <a:pPr algn="l"/>
            <a:r>
              <a:rPr lang="en-GB" sz="2000" dirty="0" smtClean="0">
                <a:solidFill>
                  <a:schemeClr val="tx1"/>
                </a:solidFill>
              </a:rPr>
              <a:t>LIFO </a:t>
            </a:r>
            <a:r>
              <a:rPr lang="en-GB" sz="2000" dirty="0">
                <a:solidFill>
                  <a:schemeClr val="tx1"/>
                </a:solidFill>
              </a:rPr>
              <a:t>(Last In First Out)</a:t>
            </a:r>
            <a:endParaRPr lang="en-GB" sz="1400" dirty="0">
              <a:solidFill>
                <a:schemeClr val="tx1"/>
              </a:solidFill>
            </a:endParaRPr>
          </a:p>
          <a:p>
            <a:pPr algn="l"/>
            <a:r>
              <a:rPr lang="en-GB" sz="2000" dirty="0" err="1">
                <a:solidFill>
                  <a:schemeClr val="tx1"/>
                </a:solidFill>
              </a:rPr>
              <a:t>Persediaan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dinilai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berdasarkan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harga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persediaan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awal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tahun</a:t>
            </a:r>
            <a:r>
              <a:rPr lang="en-GB" sz="2000" dirty="0">
                <a:solidFill>
                  <a:schemeClr val="tx1"/>
                </a:solidFill>
              </a:rPr>
              <a:t>, </a:t>
            </a:r>
            <a:r>
              <a:rPr lang="en-GB" sz="2000" dirty="0" err="1">
                <a:solidFill>
                  <a:schemeClr val="tx1"/>
                </a:solidFill>
              </a:rPr>
              <a:t>bilapersediaan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lebih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besar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dari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persediaan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awal</a:t>
            </a:r>
            <a:r>
              <a:rPr lang="en-GB" sz="2000" dirty="0">
                <a:solidFill>
                  <a:schemeClr val="tx1"/>
                </a:solidFill>
              </a:rPr>
              <a:t>, </a:t>
            </a:r>
            <a:r>
              <a:rPr lang="en-GB" sz="2000" dirty="0" err="1">
                <a:solidFill>
                  <a:schemeClr val="tx1"/>
                </a:solidFill>
              </a:rPr>
              <a:t>maka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selisihnya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dinilai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dari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harga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pembelian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pertama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  <a:endParaRPr lang="en-GB" sz="1400" dirty="0">
              <a:solidFill>
                <a:schemeClr val="tx1"/>
              </a:solidFill>
            </a:endParaRPr>
          </a:p>
          <a:p>
            <a:pPr algn="l"/>
            <a:r>
              <a:rPr lang="en-GB" sz="2000" dirty="0" err="1">
                <a:solidFill>
                  <a:schemeClr val="tx1"/>
                </a:solidFill>
              </a:rPr>
              <a:t>Persediaan</a:t>
            </a:r>
            <a:r>
              <a:rPr lang="en-GB" sz="2000" dirty="0">
                <a:solidFill>
                  <a:schemeClr val="tx1"/>
                </a:solidFill>
              </a:rPr>
              <a:t> : 300 unit = </a:t>
            </a:r>
            <a:r>
              <a:rPr lang="en-GB" sz="2000" dirty="0" smtClean="0">
                <a:solidFill>
                  <a:schemeClr val="tx1"/>
                </a:solidFill>
              </a:rPr>
              <a:t>200 x </a:t>
            </a:r>
            <a:r>
              <a:rPr lang="en-GB" sz="2000" dirty="0">
                <a:solidFill>
                  <a:schemeClr val="tx1"/>
                </a:solidFill>
              </a:rPr>
              <a:t>90 =  18.000</a:t>
            </a:r>
            <a:endParaRPr lang="en-GB" sz="1400" dirty="0">
              <a:solidFill>
                <a:schemeClr val="tx1"/>
              </a:solidFill>
            </a:endParaRP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	</a:t>
            </a:r>
            <a:r>
              <a:rPr lang="en-GB" sz="2000" dirty="0" smtClean="0">
                <a:solidFill>
                  <a:schemeClr val="tx1"/>
                </a:solidFill>
              </a:rPr>
              <a:t>	          100 x </a:t>
            </a:r>
            <a:r>
              <a:rPr lang="en-GB" sz="2000" dirty="0">
                <a:solidFill>
                  <a:schemeClr val="tx1"/>
                </a:solidFill>
              </a:rPr>
              <a:t>100= </a:t>
            </a:r>
            <a:r>
              <a:rPr lang="en-GB" sz="2000" u="sng" dirty="0">
                <a:solidFill>
                  <a:schemeClr val="tx1"/>
                </a:solidFill>
              </a:rPr>
              <a:t>10.000</a:t>
            </a:r>
            <a:endParaRPr lang="en-GB" sz="1400" dirty="0">
              <a:solidFill>
                <a:schemeClr val="tx1"/>
              </a:solidFill>
            </a:endParaRPr>
          </a:p>
          <a:p>
            <a:pPr algn="l"/>
            <a:r>
              <a:rPr lang="en-GB" sz="2000" dirty="0" smtClean="0">
                <a:solidFill>
                  <a:schemeClr val="tx1"/>
                </a:solidFill>
              </a:rPr>
              <a:t>			              28.000</a:t>
            </a:r>
            <a:endParaRPr lang="en-GB" sz="1400" dirty="0">
              <a:solidFill>
                <a:schemeClr val="tx1"/>
              </a:solidFill>
            </a:endParaRPr>
          </a:p>
          <a:p>
            <a:pPr algn="l"/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853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280920" cy="6048672"/>
          </a:xfrm>
        </p:spPr>
        <p:txBody>
          <a:bodyPr>
            <a:noAutofit/>
          </a:bodyPr>
          <a:lstStyle/>
          <a:p>
            <a:pPr algn="just"/>
            <a:r>
              <a:rPr lang="en-GB" sz="2000" dirty="0">
                <a:solidFill>
                  <a:schemeClr val="tx1"/>
                </a:solidFill>
              </a:rPr>
              <a:t>5.   At Retail</a:t>
            </a:r>
          </a:p>
          <a:p>
            <a:pPr algn="just"/>
            <a:r>
              <a:rPr lang="en-GB" sz="2000" dirty="0" err="1">
                <a:solidFill>
                  <a:schemeClr val="tx1"/>
                </a:solidFill>
              </a:rPr>
              <a:t>Persediaan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dinilai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berdasarkan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perbandingan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harga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beli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denngan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harga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jual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eceran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atas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barang</a:t>
            </a:r>
            <a:r>
              <a:rPr lang="en-GB" sz="2000" dirty="0">
                <a:solidFill>
                  <a:schemeClr val="tx1"/>
                </a:solidFill>
              </a:rPr>
              <a:t> yang </a:t>
            </a:r>
            <a:r>
              <a:rPr lang="en-GB" sz="2000" dirty="0" err="1">
                <a:solidFill>
                  <a:schemeClr val="tx1"/>
                </a:solidFill>
              </a:rPr>
              <a:t>tersedia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untuk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dijual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GB" sz="2000" dirty="0">
                <a:solidFill>
                  <a:schemeClr val="tx1"/>
                </a:solidFill>
              </a:rPr>
              <a:t> 					</a:t>
            </a:r>
            <a:r>
              <a:rPr lang="en-GB" sz="2000" u="sng" dirty="0">
                <a:solidFill>
                  <a:schemeClr val="tx1"/>
                </a:solidFill>
              </a:rPr>
              <a:t>At Cost </a:t>
            </a:r>
            <a:r>
              <a:rPr lang="en-GB" sz="2000" dirty="0">
                <a:solidFill>
                  <a:schemeClr val="tx1"/>
                </a:solidFill>
              </a:rPr>
              <a:t>    	</a:t>
            </a:r>
            <a:r>
              <a:rPr lang="en-GB" sz="2000" u="sng" dirty="0" smtClean="0">
                <a:solidFill>
                  <a:schemeClr val="tx1"/>
                </a:solidFill>
              </a:rPr>
              <a:t>At </a:t>
            </a:r>
            <a:r>
              <a:rPr lang="en-GB" sz="2000" u="sng" dirty="0">
                <a:solidFill>
                  <a:schemeClr val="tx1"/>
                </a:solidFill>
              </a:rPr>
              <a:t>Retail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sz="2000" dirty="0">
                <a:solidFill>
                  <a:schemeClr val="tx1"/>
                </a:solidFill>
              </a:rPr>
              <a:t>M. I Jan 1				19.400		36.000</a:t>
            </a:r>
          </a:p>
          <a:p>
            <a:pPr algn="just"/>
            <a:r>
              <a:rPr lang="en-GB" sz="2000" dirty="0">
                <a:solidFill>
                  <a:schemeClr val="tx1"/>
                </a:solidFill>
              </a:rPr>
              <a:t>Purchases				</a:t>
            </a:r>
            <a:r>
              <a:rPr lang="en-GB" sz="2000" u="sng" dirty="0">
                <a:solidFill>
                  <a:schemeClr val="tx1"/>
                </a:solidFill>
              </a:rPr>
              <a:t>42.600</a:t>
            </a:r>
            <a:r>
              <a:rPr lang="en-GB" sz="2000" dirty="0">
                <a:solidFill>
                  <a:schemeClr val="tx1"/>
                </a:solidFill>
              </a:rPr>
              <a:t>		</a:t>
            </a:r>
            <a:r>
              <a:rPr lang="en-GB" sz="2000" u="sng" dirty="0">
                <a:solidFill>
                  <a:schemeClr val="tx1"/>
                </a:solidFill>
              </a:rPr>
              <a:t>64.000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sz="2000" dirty="0">
                <a:solidFill>
                  <a:schemeClr val="tx1"/>
                </a:solidFill>
              </a:rPr>
              <a:t>M.I available for sale		</a:t>
            </a:r>
            <a:r>
              <a:rPr lang="en-GB" sz="2000" dirty="0" smtClean="0">
                <a:solidFill>
                  <a:schemeClr val="tx1"/>
                </a:solidFill>
              </a:rPr>
              <a:t>	62.000</a:t>
            </a:r>
            <a:r>
              <a:rPr lang="en-GB" sz="2000" dirty="0">
                <a:solidFill>
                  <a:schemeClr val="tx1"/>
                </a:solidFill>
              </a:rPr>
              <a:t>	</a:t>
            </a:r>
            <a:r>
              <a:rPr lang="en-GB" sz="2000" dirty="0" smtClean="0">
                <a:solidFill>
                  <a:schemeClr val="tx1"/>
                </a:solidFill>
              </a:rPr>
              <a:t>              100.000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sz="2000" dirty="0">
                <a:solidFill>
                  <a:schemeClr val="tx1"/>
                </a:solidFill>
              </a:rPr>
              <a:t>			</a:t>
            </a:r>
          </a:p>
          <a:p>
            <a:pPr algn="just"/>
            <a:r>
              <a:rPr lang="en-GB" sz="2000" dirty="0" err="1">
                <a:solidFill>
                  <a:schemeClr val="tx1"/>
                </a:solidFill>
              </a:rPr>
              <a:t>Penjualan</a:t>
            </a:r>
            <a:r>
              <a:rPr lang="en-GB" sz="2000" dirty="0">
                <a:solidFill>
                  <a:schemeClr val="tx1"/>
                </a:solidFill>
              </a:rPr>
              <a:t>						 </a:t>
            </a:r>
            <a:r>
              <a:rPr lang="en-GB" sz="2000" u="sng" dirty="0" smtClean="0">
                <a:solidFill>
                  <a:schemeClr val="tx1"/>
                </a:solidFill>
              </a:rPr>
              <a:t>70.000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sz="2000" dirty="0" smtClean="0">
                <a:solidFill>
                  <a:schemeClr val="tx1"/>
                </a:solidFill>
              </a:rPr>
              <a:t>MI </a:t>
            </a:r>
            <a:r>
              <a:rPr lang="en-GB" sz="2000" dirty="0">
                <a:solidFill>
                  <a:schemeClr val="tx1"/>
                </a:solidFill>
              </a:rPr>
              <a:t>31/12 At </a:t>
            </a:r>
            <a:r>
              <a:rPr lang="en-GB" sz="2000" dirty="0" smtClean="0">
                <a:solidFill>
                  <a:schemeClr val="tx1"/>
                </a:solidFill>
              </a:rPr>
              <a:t>Retail			</a:t>
            </a:r>
            <a:r>
              <a:rPr lang="en-GB" sz="2000" dirty="0">
                <a:solidFill>
                  <a:schemeClr val="tx1"/>
                </a:solidFill>
              </a:rPr>
              <a:t>		 </a:t>
            </a:r>
            <a:r>
              <a:rPr lang="en-GB" sz="2000" dirty="0" smtClean="0">
                <a:solidFill>
                  <a:schemeClr val="tx1"/>
                </a:solidFill>
              </a:rPr>
              <a:t>30.000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sz="2000" dirty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n-GB" sz="2000" dirty="0">
                <a:solidFill>
                  <a:schemeClr val="tx1"/>
                </a:solidFill>
              </a:rPr>
              <a:t>MI estimates cost :</a:t>
            </a:r>
          </a:p>
          <a:p>
            <a:pPr algn="just"/>
            <a:r>
              <a:rPr lang="en-GB" sz="2000" dirty="0">
                <a:solidFill>
                  <a:schemeClr val="tx1"/>
                </a:solidFill>
              </a:rPr>
              <a:t>  </a:t>
            </a:r>
            <a:r>
              <a:rPr lang="en-GB" sz="2000" u="sng" dirty="0">
                <a:solidFill>
                  <a:schemeClr val="tx1"/>
                </a:solidFill>
              </a:rPr>
              <a:t>62.000 </a:t>
            </a:r>
            <a:r>
              <a:rPr lang="en-GB" sz="2000" dirty="0">
                <a:solidFill>
                  <a:schemeClr val="tx1"/>
                </a:solidFill>
              </a:rPr>
              <a:t> x </a:t>
            </a:r>
            <a:r>
              <a:rPr lang="en-GB" sz="2000" dirty="0" err="1">
                <a:solidFill>
                  <a:schemeClr val="tx1"/>
                </a:solidFill>
              </a:rPr>
              <a:t>Rp</a:t>
            </a:r>
            <a:r>
              <a:rPr lang="en-GB" sz="2000" dirty="0">
                <a:solidFill>
                  <a:schemeClr val="tx1"/>
                </a:solidFill>
              </a:rPr>
              <a:t>. 30.000 = </a:t>
            </a:r>
            <a:r>
              <a:rPr lang="en-GB" sz="2000" dirty="0" err="1">
                <a:solidFill>
                  <a:schemeClr val="tx1"/>
                </a:solidFill>
              </a:rPr>
              <a:t>Rp</a:t>
            </a:r>
            <a:r>
              <a:rPr lang="en-GB" sz="2000" dirty="0">
                <a:solidFill>
                  <a:schemeClr val="tx1"/>
                </a:solidFill>
              </a:rPr>
              <a:t>. 18.600</a:t>
            </a:r>
          </a:p>
          <a:p>
            <a:pPr algn="just"/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100.000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900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280920" cy="5904656"/>
          </a:xfrm>
        </p:spPr>
        <p:txBody>
          <a:bodyPr>
            <a:noAutofit/>
          </a:bodyPr>
          <a:lstStyle/>
          <a:p>
            <a:pPr lvl="2" algn="just"/>
            <a:r>
              <a:rPr lang="en-GB" sz="1400" b="1" dirty="0">
                <a:solidFill>
                  <a:schemeClr val="tx1"/>
                </a:solidFill>
              </a:rPr>
              <a:t>Retail Method</a:t>
            </a:r>
            <a:endParaRPr lang="en-GB" sz="1050" b="1" dirty="0">
              <a:solidFill>
                <a:schemeClr val="tx1"/>
              </a:solidFill>
            </a:endParaRPr>
          </a:p>
          <a:p>
            <a:pPr algn="just"/>
            <a:r>
              <a:rPr lang="en-GB" sz="1200" dirty="0">
                <a:solidFill>
                  <a:schemeClr val="tx1"/>
                </a:solidFill>
              </a:rPr>
              <a:t>			</a:t>
            </a:r>
            <a:r>
              <a:rPr lang="en-GB" sz="1200" dirty="0" smtClean="0">
                <a:solidFill>
                  <a:schemeClr val="tx1"/>
                </a:solidFill>
              </a:rPr>
              <a:t>	          </a:t>
            </a:r>
            <a:r>
              <a:rPr lang="en-GB" sz="1200" u="sng" dirty="0" smtClean="0">
                <a:solidFill>
                  <a:schemeClr val="tx1"/>
                </a:solidFill>
              </a:rPr>
              <a:t>Costs  </a:t>
            </a:r>
            <a:r>
              <a:rPr lang="en-GB" sz="1200" dirty="0">
                <a:solidFill>
                  <a:schemeClr val="tx1"/>
                </a:solidFill>
              </a:rPr>
              <a:t>			</a:t>
            </a:r>
            <a:r>
              <a:rPr lang="en-GB" sz="1200" dirty="0" smtClean="0">
                <a:solidFill>
                  <a:schemeClr val="tx1"/>
                </a:solidFill>
              </a:rPr>
              <a:t>          </a:t>
            </a:r>
            <a:r>
              <a:rPr lang="en-GB" sz="1200" u="sng" dirty="0" smtClean="0">
                <a:solidFill>
                  <a:schemeClr val="tx1"/>
                </a:solidFill>
              </a:rPr>
              <a:t>Retail</a:t>
            </a:r>
            <a:endParaRPr lang="en-GB" sz="900" dirty="0">
              <a:solidFill>
                <a:schemeClr val="tx1"/>
              </a:solidFill>
            </a:endParaRPr>
          </a:p>
          <a:p>
            <a:pPr algn="just"/>
            <a:r>
              <a:rPr lang="en-GB" sz="1200" dirty="0">
                <a:solidFill>
                  <a:schemeClr val="tx1"/>
                </a:solidFill>
              </a:rPr>
              <a:t>Beginning Inventory			     </a:t>
            </a:r>
            <a:r>
              <a:rPr lang="en-GB" sz="1200" dirty="0" smtClean="0">
                <a:solidFill>
                  <a:schemeClr val="tx1"/>
                </a:solidFill>
              </a:rPr>
              <a:t>        900</a:t>
            </a:r>
            <a:r>
              <a:rPr lang="en-GB" sz="1200" dirty="0">
                <a:solidFill>
                  <a:schemeClr val="tx1"/>
                </a:solidFill>
              </a:rPr>
              <a:t>			  </a:t>
            </a:r>
            <a:r>
              <a:rPr lang="en-GB" sz="1200" dirty="0" smtClean="0">
                <a:solidFill>
                  <a:schemeClr val="tx1"/>
                </a:solidFill>
              </a:rPr>
              <a:t>        2.000</a:t>
            </a:r>
            <a:endParaRPr lang="en-GB" sz="900" dirty="0">
              <a:solidFill>
                <a:schemeClr val="tx1"/>
              </a:solidFill>
            </a:endParaRPr>
          </a:p>
          <a:p>
            <a:pPr algn="just"/>
            <a:r>
              <a:rPr lang="en-GB" sz="1200" dirty="0">
                <a:solidFill>
                  <a:schemeClr val="tx1"/>
                </a:solidFill>
              </a:rPr>
              <a:t>Purchases				</a:t>
            </a:r>
            <a:r>
              <a:rPr lang="en-GB" sz="1200" dirty="0" smtClean="0">
                <a:solidFill>
                  <a:schemeClr val="tx1"/>
                </a:solidFill>
              </a:rPr>
              <a:t>       32.600</a:t>
            </a:r>
            <a:r>
              <a:rPr lang="en-GB" sz="1200" dirty="0">
                <a:solidFill>
                  <a:schemeClr val="tx1"/>
                </a:solidFill>
              </a:rPr>
              <a:t>			</a:t>
            </a:r>
            <a:r>
              <a:rPr lang="en-GB" sz="1200" dirty="0" smtClean="0">
                <a:solidFill>
                  <a:schemeClr val="tx1"/>
                </a:solidFill>
              </a:rPr>
              <a:t>        80.000</a:t>
            </a:r>
            <a:endParaRPr lang="en-GB" sz="900" dirty="0">
              <a:solidFill>
                <a:schemeClr val="tx1"/>
              </a:solidFill>
            </a:endParaRPr>
          </a:p>
          <a:p>
            <a:pPr algn="just"/>
            <a:r>
              <a:rPr lang="en-GB" sz="1200" dirty="0">
                <a:solidFill>
                  <a:schemeClr val="tx1"/>
                </a:solidFill>
              </a:rPr>
              <a:t>Purchases Returns			</a:t>
            </a:r>
            <a:r>
              <a:rPr lang="en-GB" sz="1200" dirty="0" smtClean="0">
                <a:solidFill>
                  <a:schemeClr val="tx1"/>
                </a:solidFill>
              </a:rPr>
              <a:t>       (</a:t>
            </a:r>
            <a:r>
              <a:rPr lang="en-GB" sz="1200" dirty="0">
                <a:solidFill>
                  <a:schemeClr val="tx1"/>
                </a:solidFill>
              </a:rPr>
              <a:t>2.100</a:t>
            </a:r>
            <a:r>
              <a:rPr lang="en-GB" sz="1200" dirty="0" smtClean="0">
                <a:solidFill>
                  <a:schemeClr val="tx1"/>
                </a:solidFill>
              </a:rPr>
              <a:t>)</a:t>
            </a:r>
            <a:r>
              <a:rPr lang="en-GB" sz="1200" dirty="0">
                <a:solidFill>
                  <a:schemeClr val="tx1"/>
                </a:solidFill>
              </a:rPr>
              <a:t>			</a:t>
            </a:r>
            <a:r>
              <a:rPr lang="en-GB" sz="1200" dirty="0" smtClean="0">
                <a:solidFill>
                  <a:schemeClr val="tx1"/>
                </a:solidFill>
              </a:rPr>
              <a:t>         (</a:t>
            </a:r>
            <a:r>
              <a:rPr lang="en-GB" sz="1200" dirty="0">
                <a:solidFill>
                  <a:schemeClr val="tx1"/>
                </a:solidFill>
              </a:rPr>
              <a:t>5.000)</a:t>
            </a:r>
            <a:endParaRPr lang="en-GB" sz="900" dirty="0">
              <a:solidFill>
                <a:schemeClr val="tx1"/>
              </a:solidFill>
            </a:endParaRPr>
          </a:p>
          <a:p>
            <a:pPr algn="just"/>
            <a:r>
              <a:rPr lang="en-GB" sz="1200" dirty="0">
                <a:solidFill>
                  <a:schemeClr val="tx1"/>
                </a:solidFill>
              </a:rPr>
              <a:t>Purchases Discount			   </a:t>
            </a:r>
            <a:r>
              <a:rPr lang="en-GB" sz="1200" dirty="0" smtClean="0">
                <a:solidFill>
                  <a:schemeClr val="tx1"/>
                </a:solidFill>
              </a:rPr>
              <a:t>       (600)</a:t>
            </a:r>
            <a:r>
              <a:rPr lang="en-GB" sz="1200" dirty="0">
                <a:solidFill>
                  <a:schemeClr val="tx1"/>
                </a:solidFill>
              </a:rPr>
              <a:t>			    </a:t>
            </a:r>
            <a:r>
              <a:rPr lang="en-GB" sz="1200" dirty="0" smtClean="0">
                <a:solidFill>
                  <a:schemeClr val="tx1"/>
                </a:solidFill>
              </a:rPr>
              <a:t>           </a:t>
            </a:r>
            <a:r>
              <a:rPr lang="en-GB" sz="1200" dirty="0">
                <a:solidFill>
                  <a:schemeClr val="tx1"/>
                </a:solidFill>
              </a:rPr>
              <a:t>-</a:t>
            </a:r>
            <a:endParaRPr lang="en-GB" sz="900" dirty="0">
              <a:solidFill>
                <a:schemeClr val="tx1"/>
              </a:solidFill>
            </a:endParaRPr>
          </a:p>
          <a:p>
            <a:pPr algn="just"/>
            <a:r>
              <a:rPr lang="en-GB" sz="1200" dirty="0">
                <a:solidFill>
                  <a:schemeClr val="tx1"/>
                </a:solidFill>
              </a:rPr>
              <a:t>Freight in 				  </a:t>
            </a:r>
            <a:r>
              <a:rPr lang="en-GB" sz="1200" dirty="0" smtClean="0">
                <a:solidFill>
                  <a:schemeClr val="tx1"/>
                </a:solidFill>
              </a:rPr>
              <a:t>      4.000			               -	      Abnormal </a:t>
            </a:r>
            <a:r>
              <a:rPr lang="en-GB" sz="1200" dirty="0" err="1">
                <a:solidFill>
                  <a:schemeClr val="tx1"/>
                </a:solidFill>
              </a:rPr>
              <a:t>Shortgage</a:t>
            </a:r>
            <a:r>
              <a:rPr lang="en-GB" sz="1200" dirty="0">
                <a:solidFill>
                  <a:schemeClr val="tx1"/>
                </a:solidFill>
              </a:rPr>
              <a:t>			 </a:t>
            </a:r>
            <a:r>
              <a:rPr lang="en-GB" sz="1200" dirty="0" smtClean="0">
                <a:solidFill>
                  <a:schemeClr val="tx1"/>
                </a:solidFill>
              </a:rPr>
              <a:t>     (</a:t>
            </a:r>
            <a:r>
              <a:rPr lang="en-GB" sz="1200" dirty="0">
                <a:solidFill>
                  <a:schemeClr val="tx1"/>
                </a:solidFill>
              </a:rPr>
              <a:t>1.200</a:t>
            </a:r>
            <a:r>
              <a:rPr lang="en-GB" sz="1200" dirty="0" smtClean="0">
                <a:solidFill>
                  <a:schemeClr val="tx1"/>
                </a:solidFill>
              </a:rPr>
              <a:t>)		</a:t>
            </a:r>
            <a:r>
              <a:rPr lang="en-GB" sz="1200" dirty="0">
                <a:solidFill>
                  <a:schemeClr val="tx1"/>
                </a:solidFill>
              </a:rPr>
              <a:t>	</a:t>
            </a:r>
            <a:r>
              <a:rPr lang="en-GB" sz="1200" dirty="0" smtClean="0">
                <a:solidFill>
                  <a:schemeClr val="tx1"/>
                </a:solidFill>
              </a:rPr>
              <a:t>         (</a:t>
            </a:r>
            <a:r>
              <a:rPr lang="en-GB" sz="1200" dirty="0">
                <a:solidFill>
                  <a:schemeClr val="tx1"/>
                </a:solidFill>
              </a:rPr>
              <a:t>3.000)</a:t>
            </a:r>
            <a:endParaRPr lang="en-GB" sz="900" dirty="0">
              <a:solidFill>
                <a:schemeClr val="tx1"/>
              </a:solidFill>
            </a:endParaRPr>
          </a:p>
          <a:p>
            <a:pPr algn="just"/>
            <a:r>
              <a:rPr lang="en-GB" sz="1200" dirty="0" err="1">
                <a:solidFill>
                  <a:schemeClr val="tx1"/>
                </a:solidFill>
              </a:rPr>
              <a:t>Markups</a:t>
            </a:r>
            <a:r>
              <a:rPr lang="en-GB" sz="1200" dirty="0">
                <a:solidFill>
                  <a:schemeClr val="tx1"/>
                </a:solidFill>
              </a:rPr>
              <a:t> 					</a:t>
            </a:r>
            <a:r>
              <a:rPr lang="en-GB" sz="1200" dirty="0" smtClean="0">
                <a:solidFill>
                  <a:schemeClr val="tx1"/>
                </a:solidFill>
              </a:rPr>
              <a:t>                     13.000</a:t>
            </a:r>
            <a:endParaRPr lang="en-GB" sz="900" dirty="0">
              <a:solidFill>
                <a:schemeClr val="tx1"/>
              </a:solidFill>
            </a:endParaRPr>
          </a:p>
          <a:p>
            <a:pPr algn="just"/>
            <a:r>
              <a:rPr lang="en-GB" sz="1200" dirty="0" err="1">
                <a:solidFill>
                  <a:schemeClr val="tx1"/>
                </a:solidFill>
              </a:rPr>
              <a:t>Markups</a:t>
            </a:r>
            <a:r>
              <a:rPr lang="en-GB" sz="1200" dirty="0">
                <a:solidFill>
                  <a:schemeClr val="tx1"/>
                </a:solidFill>
              </a:rPr>
              <a:t> cancellation			</a:t>
            </a:r>
            <a:r>
              <a:rPr lang="en-GB" sz="1200" dirty="0" smtClean="0">
                <a:solidFill>
                  <a:schemeClr val="tx1"/>
                </a:solidFill>
              </a:rPr>
              <a:t>	                       </a:t>
            </a:r>
            <a:r>
              <a:rPr lang="en-GB" sz="1200" u="sng" dirty="0" smtClean="0">
                <a:solidFill>
                  <a:schemeClr val="tx1"/>
                </a:solidFill>
              </a:rPr>
              <a:t>3.000</a:t>
            </a:r>
            <a:r>
              <a:rPr lang="en-GB" sz="900" dirty="0">
                <a:solidFill>
                  <a:schemeClr val="tx1"/>
                </a:solidFill>
              </a:rPr>
              <a:t>	 </a:t>
            </a:r>
            <a:r>
              <a:rPr lang="en-GB" sz="900" dirty="0" smtClean="0">
                <a:solidFill>
                  <a:schemeClr val="tx1"/>
                </a:solidFill>
              </a:rPr>
              <a:t>           </a:t>
            </a:r>
            <a:r>
              <a:rPr lang="en-GB" sz="1200" dirty="0" smtClean="0">
                <a:solidFill>
                  <a:schemeClr val="tx1"/>
                </a:solidFill>
              </a:rPr>
              <a:t>10.000</a:t>
            </a:r>
            <a:r>
              <a:rPr lang="en-GB" sz="1200" dirty="0">
                <a:solidFill>
                  <a:schemeClr val="tx1"/>
                </a:solidFill>
              </a:rPr>
              <a:t>	</a:t>
            </a:r>
            <a:endParaRPr lang="en-GB" sz="900" dirty="0">
              <a:solidFill>
                <a:schemeClr val="tx1"/>
              </a:solidFill>
            </a:endParaRPr>
          </a:p>
          <a:p>
            <a:pPr lvl="1" algn="just"/>
            <a:r>
              <a:rPr lang="en-GB" sz="1050" dirty="0" smtClean="0">
                <a:solidFill>
                  <a:schemeClr val="tx1"/>
                </a:solidFill>
              </a:rPr>
              <a:t>				</a:t>
            </a:r>
            <a:r>
              <a:rPr lang="en-GB" sz="1050" dirty="0">
                <a:solidFill>
                  <a:schemeClr val="tx1"/>
                </a:solidFill>
              </a:rPr>
              <a:t> </a:t>
            </a:r>
            <a:r>
              <a:rPr lang="en-GB" sz="1050" dirty="0" smtClean="0">
                <a:solidFill>
                  <a:schemeClr val="tx1"/>
                </a:solidFill>
              </a:rPr>
              <a:t>      </a:t>
            </a:r>
            <a:r>
              <a:rPr lang="en-GB" sz="1200" dirty="0" smtClean="0">
                <a:solidFill>
                  <a:schemeClr val="tx1"/>
                </a:solidFill>
              </a:rPr>
              <a:t>33.600			</a:t>
            </a:r>
            <a:r>
              <a:rPr lang="en-GB" sz="1600" dirty="0" smtClean="0">
                <a:solidFill>
                  <a:schemeClr val="tx1"/>
                </a:solidFill>
              </a:rPr>
              <a:t>       </a:t>
            </a:r>
            <a:r>
              <a:rPr lang="en-GB" sz="1200" dirty="0" smtClean="0">
                <a:solidFill>
                  <a:schemeClr val="tx1"/>
                </a:solidFill>
              </a:rPr>
              <a:t>84.000</a:t>
            </a:r>
            <a:endParaRPr lang="en-GB" sz="1000" dirty="0">
              <a:solidFill>
                <a:schemeClr val="tx1"/>
              </a:solidFill>
            </a:endParaRPr>
          </a:p>
          <a:p>
            <a:pPr algn="just"/>
            <a:r>
              <a:rPr lang="en-GB" sz="1200" dirty="0">
                <a:solidFill>
                  <a:schemeClr val="tx1"/>
                </a:solidFill>
              </a:rPr>
              <a:t>	</a:t>
            </a:r>
            <a:endParaRPr lang="en-GB" sz="900" dirty="0">
              <a:solidFill>
                <a:schemeClr val="tx1"/>
              </a:solidFill>
            </a:endParaRPr>
          </a:p>
          <a:p>
            <a:pPr algn="just"/>
            <a:r>
              <a:rPr lang="en-GB" sz="1200" dirty="0">
                <a:solidFill>
                  <a:schemeClr val="tx1"/>
                </a:solidFill>
              </a:rPr>
              <a:t>Mark downs					</a:t>
            </a:r>
            <a:r>
              <a:rPr lang="en-GB" sz="1200" dirty="0" smtClean="0">
                <a:solidFill>
                  <a:schemeClr val="tx1"/>
                </a:solidFill>
              </a:rPr>
              <a:t>                      7.500</a:t>
            </a:r>
            <a:r>
              <a:rPr lang="en-GB" sz="1200" dirty="0">
                <a:solidFill>
                  <a:schemeClr val="tx1"/>
                </a:solidFill>
              </a:rPr>
              <a:t>	</a:t>
            </a:r>
            <a:endParaRPr lang="en-GB" sz="900" dirty="0">
              <a:solidFill>
                <a:schemeClr val="tx1"/>
              </a:solidFill>
            </a:endParaRPr>
          </a:p>
          <a:p>
            <a:pPr algn="just"/>
            <a:r>
              <a:rPr lang="en-GB" sz="1200" dirty="0" err="1">
                <a:solidFill>
                  <a:schemeClr val="tx1"/>
                </a:solidFill>
              </a:rPr>
              <a:t>Mak</a:t>
            </a:r>
            <a:r>
              <a:rPr lang="en-GB" sz="1200" dirty="0">
                <a:solidFill>
                  <a:schemeClr val="tx1"/>
                </a:solidFill>
              </a:rPr>
              <a:t> down cancel				</a:t>
            </a:r>
            <a:r>
              <a:rPr lang="en-GB" sz="1200" dirty="0" smtClean="0">
                <a:solidFill>
                  <a:schemeClr val="tx1"/>
                </a:solidFill>
              </a:rPr>
              <a:t>                      </a:t>
            </a:r>
            <a:r>
              <a:rPr lang="en-GB" sz="1200" u="sng" dirty="0" smtClean="0">
                <a:solidFill>
                  <a:schemeClr val="tx1"/>
                </a:solidFill>
              </a:rPr>
              <a:t>2.500</a:t>
            </a:r>
            <a:r>
              <a:rPr lang="en-GB" sz="1200" dirty="0">
                <a:solidFill>
                  <a:schemeClr val="tx1"/>
                </a:solidFill>
              </a:rPr>
              <a:t>	</a:t>
            </a:r>
            <a:r>
              <a:rPr lang="en-GB" sz="1200" dirty="0" smtClean="0">
                <a:solidFill>
                  <a:schemeClr val="tx1"/>
                </a:solidFill>
              </a:rPr>
              <a:t>           </a:t>
            </a:r>
            <a:r>
              <a:rPr lang="en-GB" sz="1200" dirty="0">
                <a:solidFill>
                  <a:schemeClr val="tx1"/>
                </a:solidFill>
              </a:rPr>
              <a:t>(5000)</a:t>
            </a:r>
            <a:endParaRPr lang="en-GB" sz="900" dirty="0">
              <a:solidFill>
                <a:schemeClr val="tx1"/>
              </a:solidFill>
            </a:endParaRPr>
          </a:p>
          <a:p>
            <a:pPr algn="just"/>
            <a:r>
              <a:rPr lang="en-GB" sz="1200" dirty="0">
                <a:solidFill>
                  <a:schemeClr val="tx1"/>
                </a:solidFill>
              </a:rPr>
              <a:t> </a:t>
            </a:r>
            <a:endParaRPr lang="en-GB" sz="900" dirty="0">
              <a:solidFill>
                <a:schemeClr val="tx1"/>
              </a:solidFill>
            </a:endParaRPr>
          </a:p>
          <a:p>
            <a:pPr algn="just"/>
            <a:r>
              <a:rPr lang="en-GB" sz="1200" dirty="0">
                <a:solidFill>
                  <a:schemeClr val="tx1"/>
                </a:solidFill>
              </a:rPr>
              <a:t>Sales 				</a:t>
            </a:r>
            <a:r>
              <a:rPr lang="en-GB" sz="1200" dirty="0" smtClean="0">
                <a:solidFill>
                  <a:schemeClr val="tx1"/>
                </a:solidFill>
              </a:rPr>
              <a:t>	                    58.000</a:t>
            </a:r>
            <a:r>
              <a:rPr lang="en-GB" sz="1200" dirty="0">
                <a:solidFill>
                  <a:schemeClr val="tx1"/>
                </a:solidFill>
              </a:rPr>
              <a:t>	</a:t>
            </a:r>
            <a:endParaRPr lang="en-GB" sz="900" dirty="0">
              <a:solidFill>
                <a:schemeClr val="tx1"/>
              </a:solidFill>
            </a:endParaRPr>
          </a:p>
          <a:p>
            <a:pPr algn="just"/>
            <a:r>
              <a:rPr lang="en-GB" sz="1200" dirty="0">
                <a:solidFill>
                  <a:schemeClr val="tx1"/>
                </a:solidFill>
              </a:rPr>
              <a:t>Sales return					</a:t>
            </a:r>
            <a:r>
              <a:rPr lang="en-GB" sz="1200" dirty="0" smtClean="0">
                <a:solidFill>
                  <a:schemeClr val="tx1"/>
                </a:solidFill>
              </a:rPr>
              <a:t>                      </a:t>
            </a:r>
            <a:r>
              <a:rPr lang="en-GB" sz="1200" u="sng" dirty="0" smtClean="0">
                <a:solidFill>
                  <a:schemeClr val="tx1"/>
                </a:solidFill>
              </a:rPr>
              <a:t>4.000</a:t>
            </a:r>
            <a:r>
              <a:rPr lang="en-GB" sz="1200" dirty="0">
                <a:solidFill>
                  <a:schemeClr val="tx1"/>
                </a:solidFill>
              </a:rPr>
              <a:t>	 </a:t>
            </a:r>
            <a:r>
              <a:rPr lang="en-GB" sz="1200" dirty="0" smtClean="0">
                <a:solidFill>
                  <a:schemeClr val="tx1"/>
                </a:solidFill>
              </a:rPr>
              <a:t>       (</a:t>
            </a:r>
            <a:r>
              <a:rPr lang="en-GB" sz="1200" dirty="0">
                <a:solidFill>
                  <a:schemeClr val="tx1"/>
                </a:solidFill>
              </a:rPr>
              <a:t>54.000)</a:t>
            </a:r>
            <a:endParaRPr lang="en-GB" sz="900" dirty="0">
              <a:solidFill>
                <a:schemeClr val="tx1"/>
              </a:solidFill>
            </a:endParaRPr>
          </a:p>
          <a:p>
            <a:pPr algn="just"/>
            <a:r>
              <a:rPr lang="en-GB" sz="1200" dirty="0">
                <a:solidFill>
                  <a:schemeClr val="tx1"/>
                </a:solidFill>
              </a:rPr>
              <a:t>Employee Discount					</a:t>
            </a:r>
            <a:r>
              <a:rPr lang="en-GB" sz="1200" dirty="0" smtClean="0">
                <a:solidFill>
                  <a:schemeClr val="tx1"/>
                </a:solidFill>
              </a:rPr>
              <a:t>	          (</a:t>
            </a:r>
            <a:r>
              <a:rPr lang="en-GB" sz="1200" dirty="0">
                <a:solidFill>
                  <a:schemeClr val="tx1"/>
                </a:solidFill>
              </a:rPr>
              <a:t>3.000)</a:t>
            </a:r>
            <a:endParaRPr lang="en-GB" sz="900" dirty="0">
              <a:solidFill>
                <a:schemeClr val="tx1"/>
              </a:solidFill>
            </a:endParaRPr>
          </a:p>
          <a:p>
            <a:pPr algn="just"/>
            <a:r>
              <a:rPr lang="en-GB" sz="1200" dirty="0">
                <a:solidFill>
                  <a:schemeClr val="tx1"/>
                </a:solidFill>
              </a:rPr>
              <a:t>Normal </a:t>
            </a:r>
            <a:r>
              <a:rPr lang="en-GB" sz="1200" dirty="0" err="1">
                <a:solidFill>
                  <a:schemeClr val="tx1"/>
                </a:solidFill>
              </a:rPr>
              <a:t>Shortgage</a:t>
            </a:r>
            <a:r>
              <a:rPr lang="en-GB" sz="1200" dirty="0">
                <a:solidFill>
                  <a:schemeClr val="tx1"/>
                </a:solidFill>
              </a:rPr>
              <a:t>						</a:t>
            </a:r>
            <a:r>
              <a:rPr lang="en-GB" sz="1200" dirty="0" smtClean="0">
                <a:solidFill>
                  <a:schemeClr val="tx1"/>
                </a:solidFill>
              </a:rPr>
              <a:t>          </a:t>
            </a:r>
            <a:r>
              <a:rPr lang="en-GB" sz="1200" u="sng" dirty="0" smtClean="0">
                <a:solidFill>
                  <a:schemeClr val="tx1"/>
                </a:solidFill>
              </a:rPr>
              <a:t>(2.000</a:t>
            </a:r>
            <a:r>
              <a:rPr lang="en-GB" sz="1200" u="sng" dirty="0">
                <a:solidFill>
                  <a:schemeClr val="tx1"/>
                </a:solidFill>
              </a:rPr>
              <a:t>)</a:t>
            </a:r>
            <a:endParaRPr lang="en-GB" sz="900" dirty="0">
              <a:solidFill>
                <a:schemeClr val="tx1"/>
              </a:solidFill>
            </a:endParaRPr>
          </a:p>
          <a:p>
            <a:pPr algn="just"/>
            <a:r>
              <a:rPr lang="en-GB" sz="1200" dirty="0">
                <a:solidFill>
                  <a:schemeClr val="tx1"/>
                </a:solidFill>
              </a:rPr>
              <a:t>							</a:t>
            </a:r>
            <a:r>
              <a:rPr lang="en-GB" sz="1200" dirty="0" smtClean="0">
                <a:solidFill>
                  <a:schemeClr val="tx1"/>
                </a:solidFill>
              </a:rPr>
              <a:t>         20.000</a:t>
            </a:r>
            <a:endParaRPr lang="en-GB" sz="900" dirty="0">
              <a:solidFill>
                <a:schemeClr val="tx1"/>
              </a:solidFill>
            </a:endParaRPr>
          </a:p>
          <a:p>
            <a:pPr algn="just"/>
            <a:r>
              <a:rPr lang="en-GB" sz="1200" dirty="0">
                <a:solidFill>
                  <a:schemeClr val="tx1"/>
                </a:solidFill>
              </a:rPr>
              <a:t> </a:t>
            </a:r>
            <a:endParaRPr lang="en-GB" sz="900" dirty="0">
              <a:solidFill>
                <a:schemeClr val="tx1"/>
              </a:solidFill>
            </a:endParaRPr>
          </a:p>
          <a:p>
            <a:pPr algn="just"/>
            <a:r>
              <a:rPr lang="en-GB" sz="1200" dirty="0" smtClean="0">
                <a:solidFill>
                  <a:schemeClr val="tx1"/>
                </a:solidFill>
                <a:effectLst/>
              </a:rPr>
              <a:t/>
            </a:r>
            <a:br>
              <a:rPr lang="en-GB" sz="1200" dirty="0" smtClean="0">
                <a:solidFill>
                  <a:schemeClr val="tx1"/>
                </a:solidFill>
                <a:effectLst/>
              </a:rPr>
            </a:br>
            <a:r>
              <a:rPr lang="en-GB" sz="1200" dirty="0">
                <a:solidFill>
                  <a:schemeClr val="tx1"/>
                </a:solidFill>
              </a:rPr>
              <a:t>Cost to Retail ratio : </a:t>
            </a:r>
            <a:r>
              <a:rPr lang="en-GB" sz="1200" u="sng" dirty="0">
                <a:solidFill>
                  <a:schemeClr val="tx1"/>
                </a:solidFill>
              </a:rPr>
              <a:t>33.600</a:t>
            </a:r>
            <a:r>
              <a:rPr lang="en-GB" sz="1200" dirty="0">
                <a:solidFill>
                  <a:schemeClr val="tx1"/>
                </a:solidFill>
              </a:rPr>
              <a:t> x 100% = 40%</a:t>
            </a:r>
            <a:endParaRPr lang="en-GB" sz="900" dirty="0">
              <a:solidFill>
                <a:schemeClr val="tx1"/>
              </a:solidFill>
            </a:endParaRPr>
          </a:p>
          <a:p>
            <a:pPr algn="just"/>
            <a:r>
              <a:rPr lang="en-GB" sz="1200" dirty="0" smtClean="0">
                <a:solidFill>
                  <a:schemeClr val="tx1"/>
                </a:solidFill>
              </a:rPr>
              <a:t>	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         84.000</a:t>
            </a:r>
            <a:endParaRPr lang="en-GB" sz="900" dirty="0">
              <a:solidFill>
                <a:schemeClr val="tx1"/>
              </a:solidFill>
            </a:endParaRPr>
          </a:p>
          <a:p>
            <a:pPr algn="just"/>
            <a:r>
              <a:rPr lang="en-GB" sz="1200" dirty="0">
                <a:solidFill>
                  <a:schemeClr val="tx1"/>
                </a:solidFill>
              </a:rPr>
              <a:t>Ending Inventory at cost :</a:t>
            </a:r>
            <a:endParaRPr lang="en-GB" sz="900" dirty="0">
              <a:solidFill>
                <a:schemeClr val="tx1"/>
              </a:solidFill>
            </a:endParaRPr>
          </a:p>
          <a:p>
            <a:pPr algn="just"/>
            <a:r>
              <a:rPr lang="en-GB" sz="1200" dirty="0">
                <a:solidFill>
                  <a:schemeClr val="tx1"/>
                </a:solidFill>
              </a:rPr>
              <a:t>40% x 20.000 = 8.000</a:t>
            </a:r>
            <a:endParaRPr lang="en-GB" sz="900" dirty="0">
              <a:solidFill>
                <a:schemeClr val="tx1"/>
              </a:solidFill>
            </a:endParaRPr>
          </a:p>
          <a:p>
            <a:pPr algn="just"/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633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8280920" cy="612068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GB" u="sng" dirty="0">
                <a:solidFill>
                  <a:schemeClr val="tx1"/>
                </a:solidFill>
              </a:rPr>
              <a:t>Gross Profit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dirty="0" err="1">
                <a:solidFill>
                  <a:schemeClr val="tx1"/>
                </a:solidFill>
              </a:rPr>
              <a:t>Persediaan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dinilai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berdasarkan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laba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kotor</a:t>
            </a:r>
            <a:r>
              <a:rPr lang="en-GB" dirty="0">
                <a:solidFill>
                  <a:schemeClr val="tx1"/>
                </a:solidFill>
              </a:rPr>
              <a:t>, yang </a:t>
            </a:r>
            <a:r>
              <a:rPr lang="en-GB" dirty="0" err="1">
                <a:solidFill>
                  <a:schemeClr val="tx1"/>
                </a:solidFill>
              </a:rPr>
              <a:t>dapat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dihitung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dari</a:t>
            </a:r>
            <a:r>
              <a:rPr lang="en-GB" dirty="0">
                <a:solidFill>
                  <a:schemeClr val="tx1"/>
                </a:solidFill>
              </a:rPr>
              <a:t>:</a:t>
            </a:r>
            <a:endParaRPr lang="en-GB" sz="2000" dirty="0">
              <a:solidFill>
                <a:schemeClr val="tx1"/>
              </a:solidFill>
            </a:endParaRPr>
          </a:p>
          <a:p>
            <a:pPr lvl="3" algn="just"/>
            <a:r>
              <a:rPr lang="en-GB" dirty="0" smtClean="0">
                <a:solidFill>
                  <a:schemeClr val="tx1"/>
                </a:solidFill>
              </a:rPr>
              <a:t>A ….% </a:t>
            </a:r>
            <a:r>
              <a:rPr lang="en-GB" dirty="0">
                <a:solidFill>
                  <a:schemeClr val="tx1"/>
                </a:solidFill>
              </a:rPr>
              <a:t>x net sales</a:t>
            </a:r>
            <a:endParaRPr lang="en-GB" sz="1400" dirty="0">
              <a:solidFill>
                <a:schemeClr val="tx1"/>
              </a:solidFill>
            </a:endParaRPr>
          </a:p>
          <a:p>
            <a:pPr lvl="3" algn="just"/>
            <a:r>
              <a:rPr lang="en-GB" dirty="0" smtClean="0">
                <a:solidFill>
                  <a:schemeClr val="tx1"/>
                </a:solidFill>
              </a:rPr>
              <a:t>B ….% </a:t>
            </a:r>
            <a:r>
              <a:rPr lang="en-GB" dirty="0">
                <a:solidFill>
                  <a:schemeClr val="tx1"/>
                </a:solidFill>
              </a:rPr>
              <a:t>x cost</a:t>
            </a:r>
            <a:endParaRPr lang="en-GB" sz="1400" dirty="0">
              <a:solidFill>
                <a:schemeClr val="tx1"/>
              </a:solidFill>
            </a:endParaRPr>
          </a:p>
          <a:p>
            <a:pPr algn="just"/>
            <a:r>
              <a:rPr lang="en-GB" dirty="0" err="1">
                <a:solidFill>
                  <a:schemeClr val="tx1"/>
                </a:solidFill>
              </a:rPr>
              <a:t>Misal</a:t>
            </a:r>
            <a:r>
              <a:rPr lang="en-GB" dirty="0">
                <a:solidFill>
                  <a:schemeClr val="tx1"/>
                </a:solidFill>
              </a:rPr>
              <a:t> :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dirty="0">
                <a:solidFill>
                  <a:schemeClr val="tx1"/>
                </a:solidFill>
              </a:rPr>
              <a:t>MI					</a:t>
            </a:r>
            <a:r>
              <a:rPr lang="en-GB" dirty="0" smtClean="0">
                <a:solidFill>
                  <a:schemeClr val="tx1"/>
                </a:solidFill>
              </a:rPr>
              <a:t>	</a:t>
            </a:r>
            <a:r>
              <a:rPr lang="en-GB" dirty="0" err="1" smtClean="0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.   57.000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dirty="0">
                <a:solidFill>
                  <a:schemeClr val="tx1"/>
                </a:solidFill>
              </a:rPr>
              <a:t>Net Purchases				</a:t>
            </a:r>
            <a:r>
              <a:rPr lang="en-GB" dirty="0" smtClean="0">
                <a:solidFill>
                  <a:schemeClr val="tx1"/>
                </a:solidFill>
              </a:rPr>
              <a:t>	</a:t>
            </a:r>
            <a:r>
              <a:rPr lang="en-GB" u="sng" dirty="0" err="1" smtClean="0">
                <a:solidFill>
                  <a:schemeClr val="tx1"/>
                </a:solidFill>
              </a:rPr>
              <a:t>Rp</a:t>
            </a:r>
            <a:r>
              <a:rPr lang="en-GB" u="sng" dirty="0">
                <a:solidFill>
                  <a:schemeClr val="tx1"/>
                </a:solidFill>
              </a:rPr>
              <a:t>. 180.000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dirty="0">
                <a:solidFill>
                  <a:schemeClr val="tx1"/>
                </a:solidFill>
              </a:rPr>
              <a:t>MI available for sales			</a:t>
            </a:r>
            <a:r>
              <a:rPr lang="en-GB" dirty="0" smtClean="0">
                <a:solidFill>
                  <a:schemeClr val="tx1"/>
                </a:solidFill>
              </a:rPr>
              <a:t>	</a:t>
            </a:r>
            <a:r>
              <a:rPr lang="en-GB" dirty="0" err="1" smtClean="0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. 237.000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dirty="0">
                <a:solidFill>
                  <a:schemeClr val="tx1"/>
                </a:solidFill>
              </a:rPr>
              <a:t>Net sales	</a:t>
            </a:r>
            <a:r>
              <a:rPr lang="en-GB" dirty="0" err="1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. 250.000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dirty="0" err="1">
                <a:solidFill>
                  <a:schemeClr val="tx1"/>
                </a:solidFill>
              </a:rPr>
              <a:t>a.Gross</a:t>
            </a:r>
            <a:r>
              <a:rPr lang="en-GB" dirty="0">
                <a:solidFill>
                  <a:schemeClr val="tx1"/>
                </a:solidFill>
              </a:rPr>
              <a:t> Profit 30% x net sales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dirty="0">
                <a:solidFill>
                  <a:schemeClr val="tx1"/>
                </a:solidFill>
              </a:rPr>
              <a:t>Cost Of </a:t>
            </a:r>
            <a:r>
              <a:rPr lang="en-GB" dirty="0" err="1">
                <a:solidFill>
                  <a:schemeClr val="tx1"/>
                </a:solidFill>
              </a:rPr>
              <a:t>Merch.Sold</a:t>
            </a:r>
            <a:r>
              <a:rPr lang="en-GB" dirty="0">
                <a:solidFill>
                  <a:schemeClr val="tx1"/>
                </a:solidFill>
              </a:rPr>
              <a:t> 70% x 250.000</a:t>
            </a:r>
            <a:r>
              <a:rPr lang="en-GB" dirty="0" smtClean="0">
                <a:solidFill>
                  <a:schemeClr val="tx1"/>
                </a:solidFill>
              </a:rPr>
              <a:t>=			</a:t>
            </a:r>
            <a:r>
              <a:rPr lang="en-GB" u="sng" dirty="0" err="1" smtClean="0">
                <a:solidFill>
                  <a:schemeClr val="tx1"/>
                </a:solidFill>
              </a:rPr>
              <a:t>Rp</a:t>
            </a:r>
            <a:r>
              <a:rPr lang="en-GB" u="sng" dirty="0">
                <a:solidFill>
                  <a:schemeClr val="tx1"/>
                </a:solidFill>
              </a:rPr>
              <a:t>. 175.000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dirty="0" err="1">
                <a:solidFill>
                  <a:schemeClr val="tx1"/>
                </a:solidFill>
              </a:rPr>
              <a:t>Persediaan</a:t>
            </a:r>
            <a:r>
              <a:rPr lang="en-GB" dirty="0">
                <a:solidFill>
                  <a:schemeClr val="tx1"/>
                </a:solidFill>
              </a:rPr>
              <a:t> 31/12		</a:t>
            </a:r>
            <a:r>
              <a:rPr lang="en-GB" dirty="0" smtClean="0">
                <a:solidFill>
                  <a:schemeClr val="tx1"/>
                </a:solidFill>
              </a:rPr>
              <a:t>		</a:t>
            </a:r>
            <a:r>
              <a:rPr lang="en-GB" dirty="0" err="1" smtClean="0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.   62.000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dirty="0">
                <a:solidFill>
                  <a:schemeClr val="tx1"/>
                </a:solidFill>
              </a:rPr>
              <a:t> 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dirty="0">
                <a:solidFill>
                  <a:schemeClr val="tx1"/>
                </a:solidFill>
              </a:rPr>
              <a:t>MI 1/1					</a:t>
            </a:r>
            <a:r>
              <a:rPr lang="en-GB" dirty="0" smtClean="0">
                <a:solidFill>
                  <a:schemeClr val="tx1"/>
                </a:solidFill>
              </a:rPr>
              <a:t>	</a:t>
            </a:r>
            <a:r>
              <a:rPr lang="en-GB" dirty="0" err="1" smtClean="0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.   57.000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dirty="0">
                <a:solidFill>
                  <a:schemeClr val="tx1"/>
                </a:solidFill>
              </a:rPr>
              <a:t>Net Purchases			</a:t>
            </a:r>
            <a:r>
              <a:rPr lang="en-GB" dirty="0" smtClean="0">
                <a:solidFill>
                  <a:schemeClr val="tx1"/>
                </a:solidFill>
              </a:rPr>
              <a:t>	</a:t>
            </a:r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u="sng" dirty="0" err="1">
                <a:solidFill>
                  <a:schemeClr val="tx1"/>
                </a:solidFill>
              </a:rPr>
              <a:t>Rp</a:t>
            </a:r>
            <a:r>
              <a:rPr lang="en-GB" u="sng" dirty="0">
                <a:solidFill>
                  <a:schemeClr val="tx1"/>
                </a:solidFill>
              </a:rPr>
              <a:t>. 180.000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dirty="0">
                <a:solidFill>
                  <a:schemeClr val="tx1"/>
                </a:solidFill>
              </a:rPr>
              <a:t>MI avail. For sales			</a:t>
            </a:r>
            <a:r>
              <a:rPr lang="en-GB" dirty="0" smtClean="0">
                <a:solidFill>
                  <a:schemeClr val="tx1"/>
                </a:solidFill>
              </a:rPr>
              <a:t>		</a:t>
            </a:r>
            <a:r>
              <a:rPr lang="en-GB" dirty="0" err="1" smtClean="0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. 237.000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dirty="0">
                <a:solidFill>
                  <a:schemeClr val="tx1"/>
                </a:solidFill>
              </a:rPr>
              <a:t>Net Sales </a:t>
            </a:r>
            <a:r>
              <a:rPr lang="en-GB" dirty="0" err="1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. 252.000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dirty="0">
                <a:solidFill>
                  <a:schemeClr val="tx1"/>
                </a:solidFill>
              </a:rPr>
              <a:t>b. Gross Profit 40% x Cost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dirty="0">
                <a:solidFill>
                  <a:schemeClr val="tx1"/>
                </a:solidFill>
              </a:rPr>
              <a:t>Cost of </a:t>
            </a:r>
            <a:r>
              <a:rPr lang="en-GB" dirty="0" err="1">
                <a:solidFill>
                  <a:schemeClr val="tx1"/>
                </a:solidFill>
              </a:rPr>
              <a:t>Merch</a:t>
            </a:r>
            <a:r>
              <a:rPr lang="en-GB" dirty="0">
                <a:solidFill>
                  <a:schemeClr val="tx1"/>
                </a:solidFill>
              </a:rPr>
              <a:t>. Sold </a:t>
            </a:r>
            <a:r>
              <a:rPr lang="en-GB" u="sng" dirty="0">
                <a:solidFill>
                  <a:schemeClr val="tx1"/>
                </a:solidFill>
              </a:rPr>
              <a:t>100</a:t>
            </a:r>
            <a:r>
              <a:rPr lang="en-GB" dirty="0">
                <a:solidFill>
                  <a:schemeClr val="tx1"/>
                </a:solidFill>
              </a:rPr>
              <a:t> x 252.000</a:t>
            </a:r>
            <a:r>
              <a:rPr lang="en-GB" dirty="0" smtClean="0">
                <a:solidFill>
                  <a:schemeClr val="tx1"/>
                </a:solidFill>
              </a:rPr>
              <a:t>=			</a:t>
            </a:r>
            <a:r>
              <a:rPr lang="en-GB" u="sng" dirty="0" err="1" smtClean="0">
                <a:solidFill>
                  <a:schemeClr val="tx1"/>
                </a:solidFill>
              </a:rPr>
              <a:t>Rp</a:t>
            </a:r>
            <a:r>
              <a:rPr lang="en-GB" u="sng" dirty="0">
                <a:solidFill>
                  <a:schemeClr val="tx1"/>
                </a:solidFill>
              </a:rPr>
              <a:t>.  180.000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dirty="0">
                <a:solidFill>
                  <a:schemeClr val="tx1"/>
                </a:solidFill>
              </a:rPr>
              <a:t>		         140	          	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dirty="0" err="1">
                <a:solidFill>
                  <a:schemeClr val="tx1"/>
                </a:solidFill>
              </a:rPr>
              <a:t>Persediaan</a:t>
            </a:r>
            <a:r>
              <a:rPr lang="en-GB" dirty="0">
                <a:solidFill>
                  <a:schemeClr val="tx1"/>
                </a:solidFill>
              </a:rPr>
              <a:t> 31/12		</a:t>
            </a:r>
            <a:r>
              <a:rPr lang="en-GB" dirty="0" smtClean="0">
                <a:solidFill>
                  <a:schemeClr val="tx1"/>
                </a:solidFill>
              </a:rPr>
              <a:t>		</a:t>
            </a:r>
            <a:r>
              <a:rPr lang="en-GB" dirty="0" err="1" smtClean="0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. </a:t>
            </a:r>
            <a:r>
              <a:rPr lang="en-GB" dirty="0" smtClean="0">
                <a:solidFill>
                  <a:schemeClr val="tx1"/>
                </a:solidFill>
              </a:rPr>
              <a:t>   </a:t>
            </a:r>
            <a:r>
              <a:rPr lang="en-GB" dirty="0">
                <a:solidFill>
                  <a:schemeClr val="tx1"/>
                </a:solidFill>
              </a:rPr>
              <a:t>57.000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609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548680"/>
            <a:ext cx="7704856" cy="5810200"/>
          </a:xfrm>
        </p:spPr>
        <p:txBody>
          <a:bodyPr>
            <a:noAutofit/>
          </a:bodyPr>
          <a:lstStyle/>
          <a:p>
            <a:pPr algn="just"/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Penjualan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Relatif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just"/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sz="2000" dirty="0" err="1">
                <a:solidFill>
                  <a:schemeClr val="tx1"/>
                </a:solidFill>
              </a:rPr>
              <a:t>Masalah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akuntansi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khusus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akan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timbul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bila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dari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beberapa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barang</a:t>
            </a:r>
            <a:r>
              <a:rPr lang="en-GB" sz="2000" dirty="0">
                <a:solidFill>
                  <a:schemeClr val="tx1"/>
                </a:solidFill>
              </a:rPr>
              <a:t> yang </a:t>
            </a:r>
            <a:r>
              <a:rPr lang="en-GB" sz="2000" dirty="0" err="1">
                <a:solidFill>
                  <a:schemeClr val="tx1"/>
                </a:solidFill>
              </a:rPr>
              <a:t>harganya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dijadikan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satu</a:t>
            </a:r>
            <a:r>
              <a:rPr lang="en-GB" sz="2000" dirty="0">
                <a:solidFill>
                  <a:schemeClr val="tx1"/>
                </a:solidFill>
              </a:rPr>
              <a:t>, </a:t>
            </a:r>
            <a:r>
              <a:rPr lang="en-GB" sz="2000" dirty="0" err="1">
                <a:solidFill>
                  <a:schemeClr val="tx1"/>
                </a:solidFill>
              </a:rPr>
              <a:t>yaitu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guna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menetapkan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berapa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harga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pokok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dari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masing-masing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barang</a:t>
            </a:r>
            <a:r>
              <a:rPr lang="en-GB" sz="2000" dirty="0">
                <a:solidFill>
                  <a:schemeClr val="tx1"/>
                </a:solidFill>
              </a:rPr>
              <a:t> yang </a:t>
            </a:r>
            <a:r>
              <a:rPr lang="en-GB" sz="2000" dirty="0" err="1">
                <a:solidFill>
                  <a:schemeClr val="tx1"/>
                </a:solidFill>
              </a:rPr>
              <a:t>berbeda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tersebut</a:t>
            </a:r>
            <a:r>
              <a:rPr lang="en-GB" sz="2000" dirty="0">
                <a:solidFill>
                  <a:schemeClr val="tx1"/>
                </a:solidFill>
              </a:rPr>
              <a:t>. </a:t>
            </a:r>
            <a:r>
              <a:rPr lang="en-GB" sz="2000" dirty="0" err="1">
                <a:solidFill>
                  <a:schemeClr val="tx1"/>
                </a:solidFill>
              </a:rPr>
              <a:t>Pembagian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biaya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bersama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dapat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diambil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cara</a:t>
            </a:r>
            <a:r>
              <a:rPr lang="en-GB" sz="2000" dirty="0">
                <a:solidFill>
                  <a:schemeClr val="tx1"/>
                </a:solidFill>
              </a:rPr>
              <a:t> yang </a:t>
            </a:r>
            <a:r>
              <a:rPr lang="en-GB" sz="2000" dirty="0" err="1">
                <a:solidFill>
                  <a:schemeClr val="tx1"/>
                </a:solidFill>
              </a:rPr>
              <a:t>terbaik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yaitu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mengaitkan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dengan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taksiran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nilai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penjualan</a:t>
            </a:r>
            <a:r>
              <a:rPr lang="en-GB" sz="2000" dirty="0">
                <a:solidFill>
                  <a:schemeClr val="tx1"/>
                </a:solidFill>
              </a:rPr>
              <a:t> relative </a:t>
            </a:r>
            <a:r>
              <a:rPr lang="en-GB" sz="2000" dirty="0" err="1">
                <a:solidFill>
                  <a:schemeClr val="tx1"/>
                </a:solidFill>
              </a:rPr>
              <a:t>dari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setiap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masing-masing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barang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sz="2000" dirty="0">
                <a:solidFill>
                  <a:schemeClr val="tx1"/>
                </a:solidFill>
              </a:rPr>
              <a:t>PT PERUMNAS </a:t>
            </a:r>
            <a:r>
              <a:rPr lang="en-GB" sz="2000" dirty="0" err="1">
                <a:solidFill>
                  <a:schemeClr val="tx1"/>
                </a:solidFill>
              </a:rPr>
              <a:t>membeli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sebidang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tanah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seharga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Rp</a:t>
            </a:r>
            <a:r>
              <a:rPr lang="en-GB" sz="2000" dirty="0">
                <a:solidFill>
                  <a:schemeClr val="tx1"/>
                </a:solidFill>
              </a:rPr>
              <a:t> 132.000.000 </a:t>
            </a:r>
            <a:r>
              <a:rPr lang="en-GB" sz="2000" dirty="0" err="1">
                <a:solidFill>
                  <a:schemeClr val="tx1"/>
                </a:solidFill>
              </a:rPr>
              <a:t>biaya</a:t>
            </a:r>
            <a:r>
              <a:rPr lang="en-GB" sz="2000" dirty="0">
                <a:solidFill>
                  <a:schemeClr val="tx1"/>
                </a:solidFill>
              </a:rPr>
              <a:t> yang </a:t>
            </a:r>
            <a:r>
              <a:rPr lang="en-GB" sz="2000" dirty="0" err="1">
                <a:solidFill>
                  <a:schemeClr val="tx1"/>
                </a:solidFill>
              </a:rPr>
              <a:t>dikeluarkan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untuk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perataan</a:t>
            </a:r>
            <a:r>
              <a:rPr lang="en-GB" sz="2000" dirty="0">
                <a:solidFill>
                  <a:schemeClr val="tx1"/>
                </a:solidFill>
              </a:rPr>
              <a:t>, </a:t>
            </a:r>
            <a:r>
              <a:rPr lang="en-GB" sz="2000" dirty="0" err="1">
                <a:solidFill>
                  <a:schemeClr val="tx1"/>
                </a:solidFill>
              </a:rPr>
              <a:t>pembuatan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jalan</a:t>
            </a:r>
            <a:r>
              <a:rPr lang="en-GB" sz="2000" dirty="0">
                <a:solidFill>
                  <a:schemeClr val="tx1"/>
                </a:solidFill>
              </a:rPr>
              <a:t>, </a:t>
            </a:r>
            <a:r>
              <a:rPr lang="en-GB" sz="2000" dirty="0" err="1">
                <a:solidFill>
                  <a:schemeClr val="tx1"/>
                </a:solidFill>
              </a:rPr>
              <a:t>saluran</a:t>
            </a:r>
            <a:r>
              <a:rPr lang="en-GB" sz="2000" dirty="0">
                <a:solidFill>
                  <a:schemeClr val="tx1"/>
                </a:solidFill>
              </a:rPr>
              <a:t> air, </a:t>
            </a:r>
            <a:r>
              <a:rPr lang="en-GB" sz="2000" dirty="0" err="1">
                <a:solidFill>
                  <a:schemeClr val="tx1"/>
                </a:solidFill>
              </a:rPr>
              <a:t>penerangan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fasilitas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lainnya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berjumlah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Rp</a:t>
            </a:r>
            <a:r>
              <a:rPr lang="en-GB" sz="2000" dirty="0">
                <a:solidFill>
                  <a:schemeClr val="tx1"/>
                </a:solidFill>
              </a:rPr>
              <a:t> 180.000.000. Areal </a:t>
            </a:r>
            <a:r>
              <a:rPr lang="en-GB" sz="2000" dirty="0" err="1">
                <a:solidFill>
                  <a:schemeClr val="tx1"/>
                </a:solidFill>
              </a:rPr>
              <a:t>tanah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tersebut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kemudian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dibagi</a:t>
            </a:r>
            <a:r>
              <a:rPr lang="en-GB" sz="2000" dirty="0">
                <a:solidFill>
                  <a:schemeClr val="tx1"/>
                </a:solidFill>
              </a:rPr>
              <a:t> / </a:t>
            </a:r>
            <a:r>
              <a:rPr lang="en-GB" sz="2000" dirty="0" err="1">
                <a:solidFill>
                  <a:schemeClr val="tx1"/>
                </a:solidFill>
              </a:rPr>
              <a:t>dikapling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dalam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tiga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tipe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yaitu</a:t>
            </a:r>
            <a:r>
              <a:rPr lang="en-GB" sz="2000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en-GB" sz="2000" dirty="0" err="1">
                <a:solidFill>
                  <a:schemeClr val="tx1"/>
                </a:solidFill>
              </a:rPr>
              <a:t>Tipe</a:t>
            </a:r>
            <a:r>
              <a:rPr lang="en-GB" sz="2000" dirty="0">
                <a:solidFill>
                  <a:schemeClr val="tx1"/>
                </a:solidFill>
              </a:rPr>
              <a:t> A = 100 </a:t>
            </a:r>
            <a:r>
              <a:rPr lang="en-GB" sz="2000" dirty="0" err="1">
                <a:solidFill>
                  <a:schemeClr val="tx1"/>
                </a:solidFill>
              </a:rPr>
              <a:t>kapling</a:t>
            </a:r>
            <a:r>
              <a:rPr lang="en-GB" sz="2000" dirty="0">
                <a:solidFill>
                  <a:schemeClr val="tx1"/>
                </a:solidFill>
              </a:rPr>
              <a:t>, </a:t>
            </a:r>
            <a:r>
              <a:rPr lang="en-GB" sz="2000" dirty="0" err="1">
                <a:solidFill>
                  <a:schemeClr val="tx1"/>
                </a:solidFill>
              </a:rPr>
              <a:t>harga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jual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Rp</a:t>
            </a:r>
            <a:r>
              <a:rPr lang="en-GB" sz="2000" dirty="0">
                <a:solidFill>
                  <a:schemeClr val="tx1"/>
                </a:solidFill>
              </a:rPr>
              <a:t> 1.200.000 per </a:t>
            </a:r>
            <a:r>
              <a:rPr lang="en-GB" sz="2000" dirty="0" err="1">
                <a:solidFill>
                  <a:schemeClr val="tx1"/>
                </a:solidFill>
              </a:rPr>
              <a:t>kapling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sz="2000" dirty="0" err="1">
                <a:solidFill>
                  <a:schemeClr val="tx1"/>
                </a:solidFill>
              </a:rPr>
              <a:t>Tipe</a:t>
            </a:r>
            <a:r>
              <a:rPr lang="en-GB" sz="2000" dirty="0">
                <a:solidFill>
                  <a:schemeClr val="tx1"/>
                </a:solidFill>
              </a:rPr>
              <a:t> B = 200 </a:t>
            </a:r>
            <a:r>
              <a:rPr lang="en-GB" sz="2000" dirty="0" err="1">
                <a:solidFill>
                  <a:schemeClr val="tx1"/>
                </a:solidFill>
              </a:rPr>
              <a:t>kapling</a:t>
            </a:r>
            <a:r>
              <a:rPr lang="en-GB" sz="2000" dirty="0">
                <a:solidFill>
                  <a:schemeClr val="tx1"/>
                </a:solidFill>
              </a:rPr>
              <a:t>, </a:t>
            </a:r>
            <a:r>
              <a:rPr lang="en-GB" sz="2000" dirty="0" err="1">
                <a:solidFill>
                  <a:schemeClr val="tx1"/>
                </a:solidFill>
              </a:rPr>
              <a:t>harga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jual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Rp</a:t>
            </a:r>
            <a:r>
              <a:rPr lang="en-GB" sz="2000" dirty="0">
                <a:solidFill>
                  <a:schemeClr val="tx1"/>
                </a:solidFill>
              </a:rPr>
              <a:t> 1.500.000 per </a:t>
            </a:r>
            <a:r>
              <a:rPr lang="en-GB" sz="2000" dirty="0" err="1">
                <a:solidFill>
                  <a:schemeClr val="tx1"/>
                </a:solidFill>
              </a:rPr>
              <a:t>kapling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r>
              <a:rPr lang="en-GB" sz="2000" dirty="0" err="1">
                <a:solidFill>
                  <a:schemeClr val="tx1"/>
                </a:solidFill>
              </a:rPr>
              <a:t>Tipe</a:t>
            </a:r>
            <a:r>
              <a:rPr lang="en-GB" sz="2000" dirty="0">
                <a:solidFill>
                  <a:schemeClr val="tx1"/>
                </a:solidFill>
              </a:rPr>
              <a:t> C =   20 </a:t>
            </a:r>
            <a:r>
              <a:rPr lang="en-GB" sz="2000" dirty="0" err="1">
                <a:solidFill>
                  <a:schemeClr val="tx1"/>
                </a:solidFill>
              </a:rPr>
              <a:t>kapling</a:t>
            </a:r>
            <a:r>
              <a:rPr lang="en-GB" sz="2000" dirty="0">
                <a:solidFill>
                  <a:schemeClr val="tx1"/>
                </a:solidFill>
              </a:rPr>
              <a:t>, </a:t>
            </a:r>
            <a:r>
              <a:rPr lang="en-GB" sz="2000" dirty="0" err="1">
                <a:solidFill>
                  <a:schemeClr val="tx1"/>
                </a:solidFill>
              </a:rPr>
              <a:t>harga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jual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Rp</a:t>
            </a:r>
            <a:r>
              <a:rPr lang="en-GB" sz="2000" dirty="0">
                <a:solidFill>
                  <a:schemeClr val="tx1"/>
                </a:solidFill>
              </a:rPr>
              <a:t> 3.000.000 per </a:t>
            </a:r>
            <a:r>
              <a:rPr lang="en-GB" sz="2000" dirty="0" err="1">
                <a:solidFill>
                  <a:schemeClr val="tx1"/>
                </a:solidFill>
              </a:rPr>
              <a:t>kapling</a:t>
            </a:r>
            <a:endParaRPr lang="en-GB" sz="2000" dirty="0">
              <a:solidFill>
                <a:schemeClr val="tx1"/>
              </a:solidFill>
            </a:endParaRPr>
          </a:p>
          <a:p>
            <a:pPr algn="just"/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783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04664"/>
            <a:ext cx="8208912" cy="588220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GB" dirty="0" err="1">
                <a:solidFill>
                  <a:schemeClr val="tx1"/>
                </a:solidFill>
              </a:rPr>
              <a:t>Harga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pokok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tanah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kapling</a:t>
            </a:r>
            <a:r>
              <a:rPr lang="en-GB" dirty="0">
                <a:solidFill>
                  <a:schemeClr val="tx1"/>
                </a:solidFill>
              </a:rPr>
              <a:t> yang </a:t>
            </a:r>
            <a:r>
              <a:rPr lang="en-GB" dirty="0" err="1">
                <a:solidFill>
                  <a:schemeClr val="tx1"/>
                </a:solidFill>
              </a:rPr>
              <a:t>dibeli</a:t>
            </a:r>
            <a:r>
              <a:rPr lang="en-GB" dirty="0">
                <a:solidFill>
                  <a:schemeClr val="tx1"/>
                </a:solidFill>
              </a:rPr>
              <a:t> PERUMNAS </a:t>
            </a:r>
            <a:r>
              <a:rPr lang="en-GB" dirty="0" err="1">
                <a:solidFill>
                  <a:schemeClr val="tx1"/>
                </a:solidFill>
              </a:rPr>
              <a:t>adalah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 132.000.000 + </a:t>
            </a:r>
            <a:r>
              <a:rPr lang="en-GB" dirty="0" err="1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 180.000.000 = </a:t>
            </a:r>
            <a:r>
              <a:rPr lang="en-GB" dirty="0" err="1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 312.000.000 yang </a:t>
            </a:r>
            <a:r>
              <a:rPr lang="en-GB" dirty="0" err="1">
                <a:solidFill>
                  <a:schemeClr val="tx1"/>
                </a:solidFill>
              </a:rPr>
              <a:t>akan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diperhitungkan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berdasarkan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perbandingan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harga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jualnya</a:t>
            </a:r>
            <a:r>
              <a:rPr lang="en-GB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GB" dirty="0" err="1">
                <a:solidFill>
                  <a:schemeClr val="tx1"/>
                </a:solidFill>
              </a:rPr>
              <a:t>Harga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jual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kapling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adalah</a:t>
            </a:r>
            <a:r>
              <a:rPr lang="en-GB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en-GB" dirty="0" err="1">
                <a:solidFill>
                  <a:schemeClr val="tx1"/>
                </a:solidFill>
              </a:rPr>
              <a:t>Tipe</a:t>
            </a:r>
            <a:r>
              <a:rPr lang="en-GB" dirty="0">
                <a:solidFill>
                  <a:schemeClr val="tx1"/>
                </a:solidFill>
              </a:rPr>
              <a:t> A = 100 </a:t>
            </a:r>
            <a:r>
              <a:rPr lang="en-GB" dirty="0" err="1">
                <a:solidFill>
                  <a:schemeClr val="tx1"/>
                </a:solidFill>
              </a:rPr>
              <a:t>kapling</a:t>
            </a:r>
            <a:r>
              <a:rPr lang="en-GB" dirty="0">
                <a:solidFill>
                  <a:schemeClr val="tx1"/>
                </a:solidFill>
              </a:rPr>
              <a:t> x </a:t>
            </a:r>
            <a:r>
              <a:rPr lang="en-GB" dirty="0" err="1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 1.200.000 = 	</a:t>
            </a:r>
            <a:r>
              <a:rPr lang="en-GB" dirty="0" err="1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 120.000.000</a:t>
            </a:r>
          </a:p>
          <a:p>
            <a:pPr algn="just"/>
            <a:r>
              <a:rPr lang="en-GB" dirty="0" err="1">
                <a:solidFill>
                  <a:schemeClr val="tx1"/>
                </a:solidFill>
              </a:rPr>
              <a:t>Tipe</a:t>
            </a:r>
            <a:r>
              <a:rPr lang="en-GB" dirty="0">
                <a:solidFill>
                  <a:schemeClr val="tx1"/>
                </a:solidFill>
              </a:rPr>
              <a:t> B = 200 </a:t>
            </a:r>
            <a:r>
              <a:rPr lang="en-GB" dirty="0" err="1">
                <a:solidFill>
                  <a:schemeClr val="tx1"/>
                </a:solidFill>
              </a:rPr>
              <a:t>kapling</a:t>
            </a:r>
            <a:r>
              <a:rPr lang="en-GB" dirty="0">
                <a:solidFill>
                  <a:schemeClr val="tx1"/>
                </a:solidFill>
              </a:rPr>
              <a:t> x </a:t>
            </a:r>
            <a:r>
              <a:rPr lang="en-GB" dirty="0" err="1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 1.500.000 =	 </a:t>
            </a:r>
            <a:r>
              <a:rPr lang="en-GB" dirty="0" err="1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 300.000.000</a:t>
            </a:r>
          </a:p>
          <a:p>
            <a:pPr algn="just"/>
            <a:r>
              <a:rPr lang="en-GB" dirty="0" err="1">
                <a:solidFill>
                  <a:schemeClr val="tx1"/>
                </a:solidFill>
              </a:rPr>
              <a:t>Tipe</a:t>
            </a:r>
            <a:r>
              <a:rPr lang="en-GB" dirty="0">
                <a:solidFill>
                  <a:schemeClr val="tx1"/>
                </a:solidFill>
              </a:rPr>
              <a:t> C =   20 </a:t>
            </a:r>
            <a:r>
              <a:rPr lang="en-GB" dirty="0" err="1">
                <a:solidFill>
                  <a:schemeClr val="tx1"/>
                </a:solidFill>
              </a:rPr>
              <a:t>kapling</a:t>
            </a:r>
            <a:r>
              <a:rPr lang="en-GB" dirty="0">
                <a:solidFill>
                  <a:schemeClr val="tx1"/>
                </a:solidFill>
              </a:rPr>
              <a:t> x </a:t>
            </a:r>
            <a:r>
              <a:rPr lang="en-GB" dirty="0" err="1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 1.200.000 = 	</a:t>
            </a:r>
            <a:r>
              <a:rPr lang="en-GB" u="sng" dirty="0" err="1">
                <a:solidFill>
                  <a:schemeClr val="tx1"/>
                </a:solidFill>
              </a:rPr>
              <a:t>Rp</a:t>
            </a:r>
            <a:r>
              <a:rPr lang="en-GB" u="sng" dirty="0">
                <a:solidFill>
                  <a:schemeClr val="tx1"/>
                </a:solidFill>
              </a:rPr>
              <a:t>   60.000.000</a:t>
            </a:r>
            <a:endParaRPr lang="en-GB" dirty="0">
              <a:solidFill>
                <a:schemeClr val="tx1"/>
              </a:solidFill>
            </a:endParaRPr>
          </a:p>
          <a:p>
            <a:pPr algn="just"/>
            <a:r>
              <a:rPr lang="en-GB" dirty="0" err="1">
                <a:solidFill>
                  <a:schemeClr val="tx1"/>
                </a:solidFill>
              </a:rPr>
              <a:t>Jumlah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harga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jual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keseluruhan</a:t>
            </a:r>
            <a:r>
              <a:rPr lang="en-GB" dirty="0">
                <a:solidFill>
                  <a:schemeClr val="tx1"/>
                </a:solidFill>
              </a:rPr>
              <a:t>		</a:t>
            </a:r>
            <a:r>
              <a:rPr lang="en-GB" dirty="0" err="1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 480.000.000</a:t>
            </a:r>
          </a:p>
          <a:p>
            <a:pPr algn="just"/>
            <a:r>
              <a:rPr lang="en-GB" dirty="0">
                <a:solidFill>
                  <a:schemeClr val="tx1"/>
                </a:solidFill>
              </a:rPr>
              <a:t> </a:t>
            </a:r>
          </a:p>
          <a:p>
            <a:pPr algn="just"/>
            <a:r>
              <a:rPr lang="en-GB" u="sng" dirty="0" err="1">
                <a:solidFill>
                  <a:schemeClr val="tx1"/>
                </a:solidFill>
              </a:rPr>
              <a:t>Penetapan</a:t>
            </a:r>
            <a:r>
              <a:rPr lang="en-GB" u="sng" dirty="0">
                <a:solidFill>
                  <a:schemeClr val="tx1"/>
                </a:solidFill>
              </a:rPr>
              <a:t> </a:t>
            </a:r>
            <a:r>
              <a:rPr lang="en-GB" u="sng" dirty="0" err="1">
                <a:solidFill>
                  <a:schemeClr val="tx1"/>
                </a:solidFill>
              </a:rPr>
              <a:t>harga</a:t>
            </a:r>
            <a:r>
              <a:rPr lang="en-GB" u="sng" dirty="0">
                <a:solidFill>
                  <a:schemeClr val="tx1"/>
                </a:solidFill>
              </a:rPr>
              <a:t> </a:t>
            </a:r>
            <a:r>
              <a:rPr lang="en-GB" u="sng" dirty="0" err="1">
                <a:solidFill>
                  <a:schemeClr val="tx1"/>
                </a:solidFill>
              </a:rPr>
              <a:t>pokok</a:t>
            </a:r>
            <a:r>
              <a:rPr lang="en-GB" u="sng" dirty="0">
                <a:solidFill>
                  <a:schemeClr val="tx1"/>
                </a:solidFill>
              </a:rPr>
              <a:t> per </a:t>
            </a:r>
            <a:r>
              <a:rPr lang="en-GB" u="sng" dirty="0" err="1">
                <a:solidFill>
                  <a:schemeClr val="tx1"/>
                </a:solidFill>
              </a:rPr>
              <a:t>tipe</a:t>
            </a:r>
            <a:endParaRPr lang="en-GB" dirty="0">
              <a:solidFill>
                <a:schemeClr val="tx1"/>
              </a:solidFill>
            </a:endParaRPr>
          </a:p>
          <a:p>
            <a:pPr algn="just"/>
            <a:r>
              <a:rPr lang="en-GB" dirty="0" err="1">
                <a:solidFill>
                  <a:schemeClr val="tx1"/>
                </a:solidFill>
              </a:rPr>
              <a:t>Harga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pokok</a:t>
            </a:r>
            <a:r>
              <a:rPr lang="en-GB" dirty="0">
                <a:solidFill>
                  <a:schemeClr val="tx1"/>
                </a:solidFill>
              </a:rPr>
              <a:t> per </a:t>
            </a:r>
            <a:r>
              <a:rPr lang="en-GB" dirty="0" err="1">
                <a:solidFill>
                  <a:schemeClr val="tx1"/>
                </a:solidFill>
              </a:rPr>
              <a:t>kapling</a:t>
            </a:r>
            <a:r>
              <a:rPr lang="en-GB" dirty="0">
                <a:solidFill>
                  <a:schemeClr val="tx1"/>
                </a:solidFill>
              </a:rPr>
              <a:t> = </a:t>
            </a:r>
            <a:r>
              <a:rPr lang="en-GB" dirty="0" err="1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 78.000.000 : 100 = </a:t>
            </a:r>
            <a:r>
              <a:rPr lang="en-GB" dirty="0" err="1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 780.000</a:t>
            </a:r>
          </a:p>
          <a:p>
            <a:pPr algn="just"/>
            <a:r>
              <a:rPr lang="en-GB" dirty="0">
                <a:solidFill>
                  <a:schemeClr val="tx1"/>
                </a:solidFill>
              </a:rPr>
              <a:t> </a:t>
            </a:r>
          </a:p>
          <a:p>
            <a:pPr algn="just"/>
            <a:r>
              <a:rPr lang="en-GB" dirty="0" err="1">
                <a:solidFill>
                  <a:schemeClr val="tx1"/>
                </a:solidFill>
              </a:rPr>
              <a:t>Harga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pokok</a:t>
            </a:r>
            <a:r>
              <a:rPr lang="en-GB" dirty="0">
                <a:solidFill>
                  <a:schemeClr val="tx1"/>
                </a:solidFill>
              </a:rPr>
              <a:t> per </a:t>
            </a:r>
            <a:r>
              <a:rPr lang="en-GB" dirty="0" err="1">
                <a:solidFill>
                  <a:schemeClr val="tx1"/>
                </a:solidFill>
              </a:rPr>
              <a:t>kapling</a:t>
            </a:r>
            <a:r>
              <a:rPr lang="en-GB" dirty="0">
                <a:solidFill>
                  <a:schemeClr val="tx1"/>
                </a:solidFill>
              </a:rPr>
              <a:t> = </a:t>
            </a:r>
            <a:r>
              <a:rPr lang="en-GB" dirty="0" err="1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 195.000.000 : 200 = </a:t>
            </a:r>
            <a:r>
              <a:rPr lang="en-GB" dirty="0" err="1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 975.000</a:t>
            </a:r>
          </a:p>
          <a:p>
            <a:pPr algn="just"/>
            <a:r>
              <a:rPr lang="en-GB" dirty="0" err="1">
                <a:solidFill>
                  <a:schemeClr val="tx1"/>
                </a:solidFill>
              </a:rPr>
              <a:t>Harga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pokok</a:t>
            </a:r>
            <a:r>
              <a:rPr lang="en-GB" dirty="0">
                <a:solidFill>
                  <a:schemeClr val="tx1"/>
                </a:solidFill>
              </a:rPr>
              <a:t> per </a:t>
            </a:r>
            <a:r>
              <a:rPr lang="en-GB" dirty="0" err="1">
                <a:solidFill>
                  <a:schemeClr val="tx1"/>
                </a:solidFill>
              </a:rPr>
              <a:t>kapling</a:t>
            </a:r>
            <a:r>
              <a:rPr lang="en-GB" dirty="0">
                <a:solidFill>
                  <a:schemeClr val="tx1"/>
                </a:solidFill>
              </a:rPr>
              <a:t> = </a:t>
            </a:r>
            <a:r>
              <a:rPr lang="en-GB" dirty="0" err="1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 39.000.000 : 20 = </a:t>
            </a:r>
            <a:r>
              <a:rPr lang="en-GB" dirty="0" err="1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 1.950.000</a:t>
            </a:r>
          </a:p>
          <a:p>
            <a:pPr algn="just"/>
            <a:r>
              <a:rPr lang="en-GB" dirty="0" err="1">
                <a:solidFill>
                  <a:schemeClr val="tx1"/>
                </a:solidFill>
              </a:rPr>
              <a:t>Misal</a:t>
            </a:r>
            <a:r>
              <a:rPr lang="en-GB" dirty="0">
                <a:solidFill>
                  <a:schemeClr val="tx1"/>
                </a:solidFill>
              </a:rPr>
              <a:t> 5 </a:t>
            </a:r>
            <a:r>
              <a:rPr lang="en-GB" dirty="0" err="1">
                <a:solidFill>
                  <a:schemeClr val="tx1"/>
                </a:solidFill>
              </a:rPr>
              <a:t>buah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kapling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tipe</a:t>
            </a:r>
            <a:r>
              <a:rPr lang="en-GB" dirty="0">
                <a:solidFill>
                  <a:schemeClr val="tx1"/>
                </a:solidFill>
              </a:rPr>
              <a:t> B </a:t>
            </a:r>
            <a:r>
              <a:rPr lang="en-GB" dirty="0" err="1">
                <a:solidFill>
                  <a:schemeClr val="tx1"/>
                </a:solidFill>
              </a:rPr>
              <a:t>telah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terjual</a:t>
            </a:r>
            <a:r>
              <a:rPr lang="en-GB" dirty="0">
                <a:solidFill>
                  <a:schemeClr val="tx1"/>
                </a:solidFill>
              </a:rPr>
              <a:t> (</a:t>
            </a:r>
            <a:r>
              <a:rPr lang="en-GB" dirty="0" err="1">
                <a:solidFill>
                  <a:schemeClr val="tx1"/>
                </a:solidFill>
              </a:rPr>
              <a:t>dipesan</a:t>
            </a:r>
            <a:r>
              <a:rPr lang="en-GB" dirty="0">
                <a:solidFill>
                  <a:schemeClr val="tx1"/>
                </a:solidFill>
              </a:rPr>
              <a:t>) </a:t>
            </a:r>
            <a:r>
              <a:rPr lang="en-GB" dirty="0" err="1">
                <a:solidFill>
                  <a:schemeClr val="tx1"/>
                </a:solidFill>
              </a:rPr>
              <a:t>dicatat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dengan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jurnal</a:t>
            </a:r>
            <a:r>
              <a:rPr lang="en-GB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en-GB" dirty="0">
                <a:solidFill>
                  <a:schemeClr val="tx1"/>
                </a:solidFill>
              </a:rPr>
              <a:t>Contract Receivable		</a:t>
            </a:r>
            <a:r>
              <a:rPr lang="en-GB" dirty="0" err="1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 7.500.000 </a:t>
            </a:r>
            <a:r>
              <a:rPr lang="en-GB" dirty="0">
                <a:solidFill>
                  <a:schemeClr val="tx1"/>
                </a:solidFill>
                <a:sym typeface="Wingdings"/>
              </a:rPr>
              <a:t></a:t>
            </a:r>
            <a:r>
              <a:rPr lang="en-GB" dirty="0">
                <a:solidFill>
                  <a:schemeClr val="tx1"/>
                </a:solidFill>
              </a:rPr>
              <a:t> 5 x </a:t>
            </a:r>
            <a:r>
              <a:rPr lang="en-GB" dirty="0" err="1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 1.500.000</a:t>
            </a:r>
          </a:p>
          <a:p>
            <a:pPr algn="just"/>
            <a:r>
              <a:rPr lang="en-GB" dirty="0" err="1">
                <a:solidFill>
                  <a:schemeClr val="tx1"/>
                </a:solidFill>
              </a:rPr>
              <a:t>Kapling</a:t>
            </a:r>
            <a:r>
              <a:rPr lang="en-GB" dirty="0">
                <a:solidFill>
                  <a:schemeClr val="tx1"/>
                </a:solidFill>
              </a:rPr>
              <a:t> B No…			</a:t>
            </a:r>
            <a:r>
              <a:rPr lang="en-GB" dirty="0" err="1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 4.875.000 </a:t>
            </a:r>
            <a:r>
              <a:rPr lang="en-GB" dirty="0">
                <a:solidFill>
                  <a:schemeClr val="tx1"/>
                </a:solidFill>
                <a:sym typeface="Wingdings"/>
              </a:rPr>
              <a:t></a:t>
            </a:r>
            <a:r>
              <a:rPr lang="en-GB" dirty="0">
                <a:solidFill>
                  <a:schemeClr val="tx1"/>
                </a:solidFill>
              </a:rPr>
              <a:t> 5 x </a:t>
            </a:r>
            <a:r>
              <a:rPr lang="en-GB" dirty="0" err="1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 975.000</a:t>
            </a:r>
          </a:p>
          <a:p>
            <a:pPr algn="just"/>
            <a:r>
              <a:rPr lang="en-GB" dirty="0">
                <a:solidFill>
                  <a:schemeClr val="tx1"/>
                </a:solidFill>
              </a:rPr>
              <a:t>Gross profit on sales		</a:t>
            </a:r>
            <a:r>
              <a:rPr lang="en-GB" dirty="0" err="1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 2.625.000 </a:t>
            </a:r>
            <a:r>
              <a:rPr lang="en-GB" dirty="0">
                <a:solidFill>
                  <a:schemeClr val="tx1"/>
                </a:solidFill>
                <a:sym typeface="Wingdings"/>
              </a:rPr>
              <a:t>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Rp</a:t>
            </a:r>
            <a:r>
              <a:rPr lang="en-GB" dirty="0">
                <a:solidFill>
                  <a:schemeClr val="tx1"/>
                </a:solidFill>
              </a:rPr>
              <a:t> 7.500.000 – 4.875.000</a:t>
            </a:r>
          </a:p>
          <a:p>
            <a:pPr algn="just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742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763</Words>
  <Application>Microsoft Office PowerPoint</Application>
  <PresentationFormat>On-screen Show (4:3)</PresentationFormat>
  <Paragraphs>355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PERTEMUAN XII BAB IV MERCHANDISE INVENTORY </vt:lpstr>
      <vt:lpstr>Perbedaan pencatatan persediaan menurut metode fisik dan perpetual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XII BAB IV MERCHANDISE INVENTORY</dc:title>
  <dc:creator>ismail - [2010]</dc:creator>
  <cp:lastModifiedBy>ismail - [2010]</cp:lastModifiedBy>
  <cp:revision>7</cp:revision>
  <dcterms:created xsi:type="dcterms:W3CDTF">2014-12-15T19:35:38Z</dcterms:created>
  <dcterms:modified xsi:type="dcterms:W3CDTF">2014-12-16T00:27:51Z</dcterms:modified>
</cp:coreProperties>
</file>