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3" r:id="rId4"/>
    <p:sldId id="259" r:id="rId5"/>
    <p:sldId id="267" r:id="rId6"/>
    <p:sldId id="268" r:id="rId7"/>
    <p:sldId id="260" r:id="rId8"/>
    <p:sldId id="264" r:id="rId9"/>
    <p:sldId id="261" r:id="rId10"/>
    <p:sldId id="265" r:id="rId11"/>
    <p:sldId id="266" r:id="rId12"/>
    <p:sldId id="262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0" autoAdjust="0"/>
    <p:restoredTop sz="94660"/>
  </p:normalViewPr>
  <p:slideViewPr>
    <p:cSldViewPr>
      <p:cViewPr>
        <p:scale>
          <a:sx n="60" d="100"/>
          <a:sy n="60" d="100"/>
        </p:scale>
        <p:origin x="-72" y="-4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0C63DD1-FDAB-4ED3-BB64-CFFE25F7953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A0C63DD1-FDAB-4ED3-BB64-CFFE25F7953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C63DD1-FDAB-4ED3-BB64-CFFE25F7953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C63DD1-FDAB-4ED3-BB64-CFFE25F7953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A0C63DD1-FDAB-4ED3-BB64-CFFE25F7953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C63DD1-FDAB-4ED3-BB64-CFFE25F7953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1666798"/>
            <a:ext cx="5760640" cy="676672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Perpajakan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lanjutan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23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475656" y="1411238"/>
            <a:ext cx="6552728" cy="0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91680" y="1563638"/>
            <a:ext cx="6552728" cy="0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187352" y="411510"/>
            <a:ext cx="0" cy="3816424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39752" y="627534"/>
            <a:ext cx="0" cy="3816424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85866"/>
            <a:ext cx="8153400" cy="3734156"/>
          </a:xfrm>
        </p:spPr>
        <p:txBody>
          <a:bodyPr>
            <a:normAutofit/>
          </a:bodyPr>
          <a:lstStyle/>
          <a:p>
            <a:pPr marL="236538" indent="-236538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1300" dirty="0" smtClean="0"/>
              <a:t>PT</a:t>
            </a:r>
            <a:r>
              <a:rPr lang="en-US" sz="1300" dirty="0"/>
              <a:t>. </a:t>
            </a:r>
            <a:r>
              <a:rPr lang="en-US" sz="1300" dirty="0" err="1"/>
              <a:t>Jalik</a:t>
            </a:r>
            <a:r>
              <a:rPr lang="en-US" sz="1300" dirty="0"/>
              <a:t> (</a:t>
            </a:r>
            <a:r>
              <a:rPr lang="en-US" sz="1300" dirty="0" err="1"/>
              <a:t>pihak</a:t>
            </a:r>
            <a:r>
              <a:rPr lang="en-US" sz="1300" dirty="0"/>
              <a:t> </a:t>
            </a:r>
            <a:r>
              <a:rPr lang="en-US" sz="1300" dirty="0" err="1"/>
              <a:t>pertama</a:t>
            </a:r>
            <a:r>
              <a:rPr lang="en-US" sz="1300" dirty="0"/>
              <a:t>) </a:t>
            </a:r>
            <a:r>
              <a:rPr lang="en-US" sz="1300" dirty="0" err="1"/>
              <a:t>melakukan</a:t>
            </a:r>
            <a:r>
              <a:rPr lang="en-US" sz="1300" dirty="0"/>
              <a:t> </a:t>
            </a:r>
            <a:r>
              <a:rPr lang="en-US" sz="1300" dirty="0" err="1"/>
              <a:t>kontrak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PT. Indah Sari </a:t>
            </a:r>
            <a:r>
              <a:rPr lang="en-US" sz="1300" dirty="0" err="1"/>
              <a:t>selaku</a:t>
            </a:r>
            <a:r>
              <a:rPr lang="en-US" sz="1300" dirty="0"/>
              <a:t> </a:t>
            </a:r>
            <a:r>
              <a:rPr lang="en-US" sz="1300" dirty="0" err="1"/>
              <a:t>perusahaan</a:t>
            </a:r>
            <a:r>
              <a:rPr lang="en-US" sz="1300" dirty="0"/>
              <a:t> </a:t>
            </a:r>
            <a:r>
              <a:rPr lang="en-US" sz="1300" dirty="0" err="1"/>
              <a:t>agen</a:t>
            </a:r>
            <a:r>
              <a:rPr lang="en-US" sz="1300" dirty="0"/>
              <a:t> </a:t>
            </a:r>
            <a:r>
              <a:rPr lang="en-US" sz="1300" dirty="0" err="1"/>
              <a:t>periklanan</a:t>
            </a:r>
            <a:r>
              <a:rPr lang="en-US" sz="1300" dirty="0"/>
              <a:t> (</a:t>
            </a:r>
            <a:r>
              <a:rPr lang="en-US" sz="1300" dirty="0" err="1"/>
              <a:t>pihak</a:t>
            </a:r>
            <a:r>
              <a:rPr lang="en-US" sz="1300" dirty="0"/>
              <a:t> </a:t>
            </a:r>
            <a:r>
              <a:rPr lang="en-US" sz="1300" dirty="0" err="1"/>
              <a:t>kedua</a:t>
            </a:r>
            <a:r>
              <a:rPr lang="en-US" sz="1300" dirty="0"/>
              <a:t>)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membuat</a:t>
            </a:r>
            <a:r>
              <a:rPr lang="en-US" sz="1300" dirty="0"/>
              <a:t> </a:t>
            </a:r>
            <a:r>
              <a:rPr lang="en-US" sz="1300" dirty="0" err="1"/>
              <a:t>iklan</a:t>
            </a:r>
            <a:r>
              <a:rPr lang="en-US" sz="1300" dirty="0"/>
              <a:t> </a:t>
            </a:r>
            <a:r>
              <a:rPr lang="en-US" sz="1300" dirty="0" err="1"/>
              <a:t>sekaligus</a:t>
            </a:r>
            <a:r>
              <a:rPr lang="en-US" sz="1300" dirty="0"/>
              <a:t> </a:t>
            </a:r>
            <a:r>
              <a:rPr lang="en-US" sz="1300" dirty="0" err="1"/>
              <a:t>memasang</a:t>
            </a:r>
            <a:r>
              <a:rPr lang="en-US" sz="1300" dirty="0"/>
              <a:t> </a:t>
            </a:r>
            <a:r>
              <a:rPr lang="en-US" sz="1300" dirty="0" err="1"/>
              <a:t>iklan</a:t>
            </a:r>
            <a:r>
              <a:rPr lang="en-US" sz="1300" dirty="0"/>
              <a:t> </a:t>
            </a:r>
            <a:r>
              <a:rPr lang="en-US" sz="1300" dirty="0" err="1"/>
              <a:t>pada</a:t>
            </a:r>
            <a:r>
              <a:rPr lang="en-US" sz="1300" dirty="0"/>
              <a:t> </a:t>
            </a:r>
            <a:r>
              <a:rPr lang="en-US" sz="1300" dirty="0" err="1"/>
              <a:t>perusahaan</a:t>
            </a:r>
            <a:r>
              <a:rPr lang="en-US" sz="1300" dirty="0"/>
              <a:t> media (</a:t>
            </a:r>
            <a:r>
              <a:rPr lang="en-US" sz="1300" dirty="0" err="1"/>
              <a:t>pihak</a:t>
            </a:r>
            <a:r>
              <a:rPr lang="en-US" sz="1300" dirty="0"/>
              <a:t> </a:t>
            </a:r>
            <a:r>
              <a:rPr lang="en-US" sz="1300" dirty="0" err="1"/>
              <a:t>ketiga</a:t>
            </a:r>
            <a:r>
              <a:rPr lang="en-US" sz="1300" dirty="0"/>
              <a:t>). </a:t>
            </a:r>
            <a:r>
              <a:rPr lang="en-US" sz="1300" dirty="0" err="1"/>
              <a:t>Nilai</a:t>
            </a:r>
            <a:r>
              <a:rPr lang="en-US" sz="1300" dirty="0"/>
              <a:t> </a:t>
            </a:r>
            <a:r>
              <a:rPr lang="en-US" sz="1300" dirty="0" err="1"/>
              <a:t>kontrak</a:t>
            </a:r>
            <a:r>
              <a:rPr lang="en-US" sz="1300" dirty="0"/>
              <a:t> yang </a:t>
            </a:r>
            <a:r>
              <a:rPr lang="en-US" sz="1300" dirty="0" err="1"/>
              <a:t>telah</a:t>
            </a:r>
            <a:r>
              <a:rPr lang="en-US" sz="1300" dirty="0"/>
              <a:t> </a:t>
            </a:r>
            <a:r>
              <a:rPr lang="en-US" sz="1300" dirty="0" err="1"/>
              <a:t>disepakati</a:t>
            </a:r>
            <a:r>
              <a:rPr lang="en-US" sz="1300" dirty="0"/>
              <a:t> </a:t>
            </a:r>
            <a:r>
              <a:rPr lang="en-US" sz="1300" dirty="0" err="1"/>
              <a:t>adalah</a:t>
            </a:r>
            <a:r>
              <a:rPr lang="en-US" sz="1300" dirty="0"/>
              <a:t> </a:t>
            </a:r>
            <a:r>
              <a:rPr lang="en-US" sz="1300" dirty="0" err="1"/>
              <a:t>sebesar</a:t>
            </a:r>
            <a:r>
              <a:rPr lang="en-US" sz="1300" dirty="0"/>
              <a:t> </a:t>
            </a:r>
            <a:r>
              <a:rPr lang="en-US" sz="1300" dirty="0" err="1"/>
              <a:t>Rp</a:t>
            </a:r>
            <a:r>
              <a:rPr lang="en-US" sz="1300" dirty="0"/>
              <a:t> 103.000.000.</a:t>
            </a:r>
          </a:p>
          <a:p>
            <a:pPr marL="457200" indent="-220663" algn="just">
              <a:spcBef>
                <a:spcPts val="0"/>
              </a:spcBef>
              <a:buFont typeface="+mj-lt"/>
              <a:buAutoNum type="alphaLcPeriod"/>
            </a:pPr>
            <a:r>
              <a:rPr lang="en-US" sz="1300" dirty="0" err="1" smtClean="0"/>
              <a:t>Rincian</a:t>
            </a:r>
            <a:r>
              <a:rPr lang="en-US" sz="1300" dirty="0" smtClean="0"/>
              <a:t> </a:t>
            </a:r>
            <a:r>
              <a:rPr lang="en-US" sz="1300" dirty="0" err="1"/>
              <a:t>tagihan</a:t>
            </a:r>
            <a:r>
              <a:rPr lang="en-US" sz="1300" dirty="0"/>
              <a:t> PT. Indah Sari </a:t>
            </a:r>
            <a:r>
              <a:rPr lang="en-US" sz="1300" dirty="0" err="1"/>
              <a:t>kepada</a:t>
            </a:r>
            <a:r>
              <a:rPr lang="en-US" sz="1300" dirty="0"/>
              <a:t> PT. </a:t>
            </a:r>
            <a:r>
              <a:rPr lang="en-US" sz="1300" dirty="0" err="1"/>
              <a:t>Jalik</a:t>
            </a:r>
            <a:r>
              <a:rPr lang="en-US" sz="1300" dirty="0"/>
              <a:t> </a:t>
            </a:r>
            <a:r>
              <a:rPr lang="en-US" sz="1300" dirty="0" err="1"/>
              <a:t>adalah</a:t>
            </a:r>
            <a:r>
              <a:rPr lang="en-US" sz="1300" dirty="0"/>
              <a:t> : </a:t>
            </a:r>
          </a:p>
          <a:p>
            <a:pPr marL="630238" indent="-173038" algn="just">
              <a:spcBef>
                <a:spcPts val="0"/>
              </a:spcBef>
              <a:buFont typeface="+mj-lt"/>
              <a:buAutoNum type="arabicParenR"/>
            </a:pPr>
            <a:r>
              <a:rPr lang="en-US" sz="1300" dirty="0" err="1" smtClean="0"/>
              <a:t>pembelian</a:t>
            </a:r>
            <a:r>
              <a:rPr lang="en-US" sz="1300" dirty="0" smtClean="0"/>
              <a:t> </a:t>
            </a:r>
            <a:r>
              <a:rPr lang="en-US" sz="1300" dirty="0"/>
              <a:t>material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pembuatan</a:t>
            </a:r>
            <a:r>
              <a:rPr lang="en-US" sz="1300" dirty="0"/>
              <a:t> </a:t>
            </a:r>
            <a:r>
              <a:rPr lang="en-US" sz="1300" dirty="0" err="1"/>
              <a:t>iklan</a:t>
            </a:r>
            <a:r>
              <a:rPr lang="en-US" sz="1300" dirty="0"/>
              <a:t> 	</a:t>
            </a:r>
            <a:r>
              <a:rPr lang="en-US" sz="1300" dirty="0" smtClean="0"/>
              <a:t> </a:t>
            </a:r>
            <a:r>
              <a:rPr lang="en-US" sz="1300" dirty="0"/>
              <a:t>	</a:t>
            </a:r>
            <a:r>
              <a:rPr lang="en-US" sz="1300" dirty="0" smtClean="0"/>
              <a:t>	</a:t>
            </a:r>
            <a:r>
              <a:rPr lang="en-US" sz="1300" b="1" dirty="0" err="1" smtClean="0"/>
              <a:t>Rp</a:t>
            </a:r>
            <a:r>
              <a:rPr lang="en-US" sz="1300" b="1" dirty="0" smtClean="0"/>
              <a:t>   </a:t>
            </a:r>
            <a:r>
              <a:rPr lang="en-US" sz="1300" b="1" dirty="0"/>
              <a:t>15.000.000</a:t>
            </a:r>
          </a:p>
          <a:p>
            <a:pPr marL="630238" indent="-173038" algn="just">
              <a:spcBef>
                <a:spcPts val="0"/>
              </a:spcBef>
              <a:buFont typeface="+mj-lt"/>
              <a:buAutoNum type="arabicParenR"/>
            </a:pPr>
            <a:r>
              <a:rPr lang="en-US" sz="1300" dirty="0" err="1" smtClean="0"/>
              <a:t>jasa</a:t>
            </a:r>
            <a:r>
              <a:rPr lang="en-US" sz="1300" dirty="0" smtClean="0"/>
              <a:t> </a:t>
            </a:r>
            <a:r>
              <a:rPr lang="en-US" sz="1300" dirty="0" err="1"/>
              <a:t>konsultan</a:t>
            </a:r>
            <a:r>
              <a:rPr lang="en-US" sz="1300" dirty="0"/>
              <a:t> (</a:t>
            </a:r>
            <a:r>
              <a:rPr lang="en-US" sz="1300" dirty="0" err="1"/>
              <a:t>terkait</a:t>
            </a:r>
            <a:r>
              <a:rPr lang="en-US" sz="1300" dirty="0"/>
              <a:t> </a:t>
            </a:r>
            <a:r>
              <a:rPr lang="en-US" sz="1300" dirty="0" err="1"/>
              <a:t>pembuatan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pemasangan</a:t>
            </a:r>
            <a:r>
              <a:rPr lang="en-US" sz="1300" dirty="0"/>
              <a:t> </a:t>
            </a:r>
            <a:r>
              <a:rPr lang="en-US" sz="1300" dirty="0" err="1"/>
              <a:t>iklan</a:t>
            </a:r>
            <a:r>
              <a:rPr lang="en-US" sz="1300" dirty="0" smtClean="0"/>
              <a:t>)</a:t>
            </a:r>
            <a:r>
              <a:rPr lang="en-US" sz="1300" dirty="0"/>
              <a:t>	</a:t>
            </a:r>
            <a:r>
              <a:rPr lang="en-US" sz="1300" dirty="0" smtClean="0"/>
              <a:t>	</a:t>
            </a:r>
            <a:r>
              <a:rPr lang="en-US" sz="1300" b="1" dirty="0" err="1" smtClean="0"/>
              <a:t>Rp</a:t>
            </a:r>
            <a:r>
              <a:rPr lang="en-US" sz="1300" b="1" dirty="0" smtClean="0"/>
              <a:t>     </a:t>
            </a:r>
            <a:r>
              <a:rPr lang="en-US" sz="1300" b="1" dirty="0"/>
              <a:t>5.000.000</a:t>
            </a:r>
          </a:p>
          <a:p>
            <a:pPr marL="630238" indent="-173038" algn="just">
              <a:spcBef>
                <a:spcPts val="0"/>
              </a:spcBef>
              <a:buFont typeface="+mj-lt"/>
              <a:buAutoNum type="arabicParenR"/>
            </a:pPr>
            <a:r>
              <a:rPr lang="en-US" sz="1300" dirty="0" smtClean="0"/>
              <a:t>Fee </a:t>
            </a:r>
            <a:r>
              <a:rPr lang="en-US" sz="1300" dirty="0" err="1"/>
              <a:t>agen</a:t>
            </a:r>
            <a:r>
              <a:rPr lang="en-US" sz="1300" dirty="0"/>
              <a:t> </a:t>
            </a:r>
            <a:r>
              <a:rPr lang="en-US" sz="1300" dirty="0" smtClean="0"/>
              <a:t>					</a:t>
            </a:r>
            <a:r>
              <a:rPr lang="en-US" sz="1300" b="1" dirty="0" err="1" smtClean="0"/>
              <a:t>Rp</a:t>
            </a:r>
            <a:r>
              <a:rPr lang="en-US" sz="1300" b="1" dirty="0" smtClean="0"/>
              <a:t>     3.000.000</a:t>
            </a:r>
            <a:endParaRPr lang="en-US" sz="1300" b="1" dirty="0"/>
          </a:p>
          <a:p>
            <a:pPr marL="630238" indent="-173038" algn="just">
              <a:spcBef>
                <a:spcPts val="0"/>
              </a:spcBef>
              <a:buFont typeface="+mj-lt"/>
              <a:buAutoNum type="arabicParenR"/>
            </a:pPr>
            <a:r>
              <a:rPr lang="en-US" sz="1300" dirty="0" err="1" smtClean="0"/>
              <a:t>biaya</a:t>
            </a:r>
            <a:r>
              <a:rPr lang="en-US" sz="1300" dirty="0" smtClean="0"/>
              <a:t> </a:t>
            </a:r>
            <a:r>
              <a:rPr lang="en-US" sz="1300" dirty="0" err="1"/>
              <a:t>pemasangan</a:t>
            </a:r>
            <a:r>
              <a:rPr lang="en-US" sz="1300" dirty="0"/>
              <a:t> </a:t>
            </a:r>
            <a:r>
              <a:rPr lang="en-US" sz="1300" dirty="0" err="1"/>
              <a:t>iklan</a:t>
            </a:r>
            <a:r>
              <a:rPr lang="en-US" sz="1300" dirty="0"/>
              <a:t> </a:t>
            </a:r>
            <a:r>
              <a:rPr lang="en-US" sz="1300" dirty="0" err="1"/>
              <a:t>ke</a:t>
            </a:r>
            <a:r>
              <a:rPr lang="en-US" sz="1300" dirty="0"/>
              <a:t> </a:t>
            </a:r>
            <a:r>
              <a:rPr lang="en-US" sz="1300" dirty="0" err="1"/>
              <a:t>perusahaan</a:t>
            </a:r>
            <a:r>
              <a:rPr lang="en-US" sz="1300" dirty="0"/>
              <a:t> </a:t>
            </a:r>
            <a:r>
              <a:rPr lang="en-US" sz="1300" dirty="0" smtClean="0"/>
              <a:t>media		</a:t>
            </a:r>
            <a:r>
              <a:rPr lang="en-US" sz="1300" b="1" dirty="0" err="1" smtClean="0"/>
              <a:t>Rp</a:t>
            </a:r>
            <a:r>
              <a:rPr lang="en-US" sz="1300" b="1" dirty="0" smtClean="0"/>
              <a:t>   80.000.000</a:t>
            </a:r>
          </a:p>
          <a:p>
            <a:pPr marL="630238" indent="-173038" algn="just">
              <a:spcBef>
                <a:spcPts val="0"/>
              </a:spcBef>
              <a:buFont typeface="+mj-lt"/>
              <a:buAutoNum type="arabicParenR"/>
            </a:pPr>
            <a:endParaRPr lang="en-US" sz="1300" dirty="0"/>
          </a:p>
          <a:p>
            <a:pPr marL="457200" indent="-220663" algn="just">
              <a:spcBef>
                <a:spcPts val="0"/>
              </a:spcBef>
              <a:buFont typeface="+mj-lt"/>
              <a:buAutoNum type="alphaLcPeriod" startAt="2"/>
            </a:pPr>
            <a:r>
              <a:rPr lang="en-US" sz="1300" dirty="0" err="1" smtClean="0"/>
              <a:t>Pemotongan</a:t>
            </a:r>
            <a:r>
              <a:rPr lang="en-US" sz="1300" dirty="0" smtClean="0"/>
              <a:t> </a:t>
            </a:r>
            <a:r>
              <a:rPr lang="en-US" sz="1300" dirty="0" err="1"/>
              <a:t>PPh</a:t>
            </a:r>
            <a:r>
              <a:rPr lang="en-US" sz="1300" dirty="0"/>
              <a:t> </a:t>
            </a:r>
            <a:r>
              <a:rPr lang="en-US" sz="1300" dirty="0" err="1"/>
              <a:t>Pasal</a:t>
            </a:r>
            <a:r>
              <a:rPr lang="en-US" sz="1300" dirty="0"/>
              <a:t> 23 yang </a:t>
            </a:r>
            <a:r>
              <a:rPr lang="en-US" sz="1300" dirty="0" err="1"/>
              <a:t>dilakukan</a:t>
            </a:r>
            <a:r>
              <a:rPr lang="en-US" sz="1300" dirty="0"/>
              <a:t> PT. Indah Sari </a:t>
            </a:r>
            <a:r>
              <a:rPr lang="en-US" sz="1300" dirty="0" err="1"/>
              <a:t>atas</a:t>
            </a:r>
            <a:r>
              <a:rPr lang="en-US" sz="1300" dirty="0"/>
              <a:t> </a:t>
            </a:r>
            <a:r>
              <a:rPr lang="en-US" sz="1300" dirty="0" err="1"/>
              <a:t>pembayaran</a:t>
            </a:r>
            <a:r>
              <a:rPr lang="en-US" sz="1300" dirty="0"/>
              <a:t> </a:t>
            </a:r>
            <a:r>
              <a:rPr lang="en-US" sz="1300" dirty="0" err="1"/>
              <a:t>jasa</a:t>
            </a:r>
            <a:r>
              <a:rPr lang="en-US" sz="1300" dirty="0"/>
              <a:t> </a:t>
            </a:r>
            <a:r>
              <a:rPr lang="en-US" sz="1300" dirty="0" err="1"/>
              <a:t>pemasangan</a:t>
            </a:r>
            <a:r>
              <a:rPr lang="en-US" sz="1300" dirty="0"/>
              <a:t> </a:t>
            </a:r>
            <a:r>
              <a:rPr lang="en-US" sz="1300" dirty="0" err="1"/>
              <a:t>iklan</a:t>
            </a:r>
            <a:r>
              <a:rPr lang="en-US" sz="1300" dirty="0"/>
              <a:t> </a:t>
            </a:r>
            <a:r>
              <a:rPr lang="en-US" sz="1300" dirty="0" err="1"/>
              <a:t>kepada</a:t>
            </a:r>
            <a:r>
              <a:rPr lang="en-US" sz="1300" dirty="0"/>
              <a:t> </a:t>
            </a:r>
            <a:r>
              <a:rPr lang="en-US" sz="1300" dirty="0" err="1"/>
              <a:t>perusahaan</a:t>
            </a:r>
            <a:r>
              <a:rPr lang="en-US" sz="1300" dirty="0"/>
              <a:t> media </a:t>
            </a:r>
            <a:r>
              <a:rPr lang="en-US" sz="1300" dirty="0" err="1"/>
              <a:t>adalah</a:t>
            </a:r>
            <a:r>
              <a:rPr lang="en-US" sz="1300" dirty="0"/>
              <a:t> </a:t>
            </a:r>
            <a:r>
              <a:rPr lang="en-US" sz="1300" dirty="0" err="1"/>
              <a:t>sebesar</a:t>
            </a:r>
            <a:r>
              <a:rPr lang="en-US" sz="1300" dirty="0"/>
              <a:t> : </a:t>
            </a:r>
          </a:p>
          <a:p>
            <a:pPr marL="630238" indent="0" algn="just">
              <a:spcBef>
                <a:spcPts val="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2% x </a:t>
            </a:r>
            <a:r>
              <a:rPr lang="en-US" sz="1300" dirty="0" err="1">
                <a:solidFill>
                  <a:srgbClr val="FF0000"/>
                </a:solidFill>
              </a:rPr>
              <a:t>Rp</a:t>
            </a:r>
            <a:r>
              <a:rPr lang="en-US" sz="1300" dirty="0">
                <a:solidFill>
                  <a:srgbClr val="FF0000"/>
                </a:solidFill>
              </a:rPr>
              <a:t> 80.000.000  </a:t>
            </a:r>
            <a:r>
              <a:rPr lang="en-US" sz="1300" dirty="0"/>
              <a:t>=  </a:t>
            </a:r>
            <a:r>
              <a:rPr lang="en-US" sz="1300" dirty="0" err="1"/>
              <a:t>Rp</a:t>
            </a:r>
            <a:r>
              <a:rPr lang="en-US" sz="1300" dirty="0"/>
              <a:t> </a:t>
            </a:r>
            <a:r>
              <a:rPr lang="en-US" sz="1300" dirty="0" smtClean="0"/>
              <a:t>1.600.000</a:t>
            </a:r>
          </a:p>
          <a:p>
            <a:pPr marL="457200" indent="0" algn="just">
              <a:spcBef>
                <a:spcPts val="0"/>
              </a:spcBef>
              <a:buNone/>
            </a:pPr>
            <a:endParaRPr lang="en-US" sz="1300" dirty="0"/>
          </a:p>
          <a:p>
            <a:pPr marL="463550" indent="-228600" algn="just">
              <a:spcBef>
                <a:spcPts val="0"/>
              </a:spcBef>
              <a:buFont typeface="+mj-lt"/>
              <a:buAutoNum type="alphaLcPeriod" startAt="3"/>
            </a:pPr>
            <a:r>
              <a:rPr lang="en-US" sz="1300" dirty="0" err="1" smtClean="0"/>
              <a:t>Pemotongan</a:t>
            </a:r>
            <a:r>
              <a:rPr lang="en-US" sz="1300" dirty="0" smtClean="0"/>
              <a:t> </a:t>
            </a:r>
            <a:r>
              <a:rPr lang="en-US" sz="1300" dirty="0" err="1"/>
              <a:t>PPh</a:t>
            </a:r>
            <a:r>
              <a:rPr lang="en-US" sz="1300" dirty="0"/>
              <a:t> </a:t>
            </a:r>
            <a:r>
              <a:rPr lang="en-US" sz="1300" dirty="0" err="1"/>
              <a:t>Pasal</a:t>
            </a:r>
            <a:r>
              <a:rPr lang="en-US" sz="1300" dirty="0"/>
              <a:t> 23 yang </a:t>
            </a:r>
            <a:r>
              <a:rPr lang="en-US" sz="1300" dirty="0" err="1"/>
              <a:t>dilakukan</a:t>
            </a:r>
            <a:r>
              <a:rPr lang="en-US" sz="1300" dirty="0"/>
              <a:t> PT. </a:t>
            </a:r>
            <a:r>
              <a:rPr lang="en-US" sz="1300" dirty="0" err="1"/>
              <a:t>Jalik</a:t>
            </a:r>
            <a:r>
              <a:rPr lang="en-US" sz="1300" dirty="0"/>
              <a:t> </a:t>
            </a:r>
            <a:r>
              <a:rPr lang="en-US" sz="1300" dirty="0" err="1"/>
              <a:t>atas</a:t>
            </a:r>
            <a:r>
              <a:rPr lang="en-US" sz="1300" dirty="0"/>
              <a:t> </a:t>
            </a:r>
            <a:r>
              <a:rPr lang="en-US" sz="1300" dirty="0" err="1"/>
              <a:t>pembayaran</a:t>
            </a:r>
            <a:r>
              <a:rPr lang="en-US" sz="1300" dirty="0"/>
              <a:t> </a:t>
            </a:r>
            <a:r>
              <a:rPr lang="en-US" sz="1300" dirty="0" err="1"/>
              <a:t>jasa</a:t>
            </a:r>
            <a:r>
              <a:rPr lang="en-US" sz="1300" dirty="0"/>
              <a:t> </a:t>
            </a:r>
            <a:r>
              <a:rPr lang="en-US" sz="1300" dirty="0" err="1"/>
              <a:t>konsultasi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jasa</a:t>
            </a:r>
            <a:r>
              <a:rPr lang="en-US" sz="1300" dirty="0"/>
              <a:t> </a:t>
            </a:r>
            <a:r>
              <a:rPr lang="en-US" sz="1300" dirty="0" err="1"/>
              <a:t>keagenan</a:t>
            </a:r>
            <a:r>
              <a:rPr lang="en-US" sz="1300" dirty="0"/>
              <a:t> </a:t>
            </a:r>
            <a:r>
              <a:rPr lang="en-US" sz="1300" dirty="0" err="1"/>
              <a:t>kepada</a:t>
            </a:r>
            <a:r>
              <a:rPr lang="en-US" sz="1300" dirty="0"/>
              <a:t> PT. Indah Sari </a:t>
            </a:r>
            <a:r>
              <a:rPr lang="en-US" sz="1300" dirty="0" err="1"/>
              <a:t>adalah</a:t>
            </a:r>
            <a:r>
              <a:rPr lang="en-US" sz="1300" dirty="0"/>
              <a:t> </a:t>
            </a:r>
            <a:r>
              <a:rPr lang="en-US" sz="1300" dirty="0" err="1"/>
              <a:t>sebesar</a:t>
            </a:r>
            <a:r>
              <a:rPr lang="en-US" sz="1300" dirty="0"/>
              <a:t> : </a:t>
            </a:r>
          </a:p>
          <a:p>
            <a:pPr marL="636588" indent="-179388" algn="just">
              <a:spcBef>
                <a:spcPts val="0"/>
              </a:spcBef>
              <a:buFont typeface="+mj-lt"/>
              <a:buAutoNum type="arabicParenR"/>
            </a:pPr>
            <a:r>
              <a:rPr lang="en-US" sz="1300" dirty="0" smtClean="0">
                <a:solidFill>
                  <a:srgbClr val="FF0000"/>
                </a:solidFill>
              </a:rPr>
              <a:t>2</a:t>
            </a:r>
            <a:r>
              <a:rPr lang="en-US" sz="1300" dirty="0">
                <a:solidFill>
                  <a:srgbClr val="FF0000"/>
                </a:solidFill>
              </a:rPr>
              <a:t>% x </a:t>
            </a:r>
            <a:r>
              <a:rPr lang="en-US" sz="1300" dirty="0" err="1">
                <a:solidFill>
                  <a:srgbClr val="FF0000"/>
                </a:solidFill>
              </a:rPr>
              <a:t>Rp</a:t>
            </a:r>
            <a:r>
              <a:rPr lang="en-US" sz="1300" dirty="0">
                <a:solidFill>
                  <a:srgbClr val="FF0000"/>
                </a:solidFill>
              </a:rPr>
              <a:t> 5.000.000</a:t>
            </a:r>
            <a:r>
              <a:rPr lang="en-US" sz="1300" dirty="0"/>
              <a:t>	= </a:t>
            </a:r>
            <a:r>
              <a:rPr lang="en-US" sz="1300" b="1" dirty="0" err="1"/>
              <a:t>Rp</a:t>
            </a:r>
            <a:r>
              <a:rPr lang="en-US" sz="1300" b="1" dirty="0"/>
              <a:t> </a:t>
            </a:r>
            <a:r>
              <a:rPr lang="en-US" sz="1300" b="1" dirty="0" smtClean="0"/>
              <a:t>100.000  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jasa</a:t>
            </a:r>
            <a:r>
              <a:rPr lang="en-US" sz="1300" dirty="0"/>
              <a:t> </a:t>
            </a:r>
            <a:r>
              <a:rPr lang="en-US" sz="1300" dirty="0" err="1"/>
              <a:t>konsultasi</a:t>
            </a:r>
            <a:endParaRPr lang="en-US" sz="1300" dirty="0"/>
          </a:p>
          <a:p>
            <a:pPr marL="636588" indent="-179388" algn="just">
              <a:spcBef>
                <a:spcPts val="0"/>
              </a:spcBef>
              <a:buFont typeface="+mj-lt"/>
              <a:buAutoNum type="arabicParenR"/>
            </a:pPr>
            <a:r>
              <a:rPr lang="en-US" sz="1300" dirty="0" smtClean="0">
                <a:solidFill>
                  <a:srgbClr val="FF0000"/>
                </a:solidFill>
              </a:rPr>
              <a:t>2</a:t>
            </a:r>
            <a:r>
              <a:rPr lang="en-US" sz="1300" dirty="0">
                <a:solidFill>
                  <a:srgbClr val="FF0000"/>
                </a:solidFill>
              </a:rPr>
              <a:t>% x </a:t>
            </a:r>
            <a:r>
              <a:rPr lang="en-US" sz="1300" dirty="0" err="1">
                <a:solidFill>
                  <a:srgbClr val="FF0000"/>
                </a:solidFill>
              </a:rPr>
              <a:t>Rp</a:t>
            </a:r>
            <a:r>
              <a:rPr lang="en-US" sz="1300" dirty="0">
                <a:solidFill>
                  <a:srgbClr val="FF0000"/>
                </a:solidFill>
              </a:rPr>
              <a:t> 3.000.000</a:t>
            </a:r>
            <a:r>
              <a:rPr lang="en-US" sz="1300" dirty="0"/>
              <a:t>	= </a:t>
            </a:r>
            <a:r>
              <a:rPr lang="en-US" sz="1300" b="1" dirty="0" err="1"/>
              <a:t>Rp</a:t>
            </a:r>
            <a:r>
              <a:rPr lang="en-US" sz="1300" b="1" dirty="0"/>
              <a:t>   60.000  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jasa</a:t>
            </a:r>
            <a:r>
              <a:rPr lang="en-US" sz="1300" dirty="0"/>
              <a:t> </a:t>
            </a:r>
            <a:r>
              <a:rPr lang="en-US" sz="1300" dirty="0" err="1" smtClean="0"/>
              <a:t>keagenan</a:t>
            </a:r>
            <a:endParaRPr lang="en-US" sz="1300" dirty="0"/>
          </a:p>
          <a:p>
            <a:pPr marL="636588" indent="-179388" algn="just">
              <a:spcBef>
                <a:spcPts val="0"/>
              </a:spcBef>
              <a:buFont typeface="+mj-lt"/>
              <a:buAutoNum type="arabicParenR"/>
            </a:pPr>
            <a:endParaRPr lang="en-US" sz="12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8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85866"/>
            <a:ext cx="8153400" cy="3734156"/>
          </a:xfrm>
        </p:spPr>
        <p:txBody>
          <a:bodyPr>
            <a:normAutofit/>
          </a:bodyPr>
          <a:lstStyle/>
          <a:p>
            <a:pPr marL="574675" indent="-228600" algn="just">
              <a:spcBef>
                <a:spcPts val="0"/>
              </a:spcBef>
              <a:buFont typeface="+mj-lt"/>
              <a:buAutoNum type="alphaLcPeriod" startAt="4"/>
            </a:pP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/>
              <a:t>hal</a:t>
            </a:r>
            <a:r>
              <a:rPr lang="en-US" sz="1400" dirty="0"/>
              <a:t>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ada</a:t>
            </a:r>
            <a:r>
              <a:rPr lang="en-US" sz="1400" dirty="0"/>
              <a:t> </a:t>
            </a:r>
            <a:r>
              <a:rPr lang="en-US" sz="1400" dirty="0" err="1"/>
              <a:t>bukti</a:t>
            </a:r>
            <a:r>
              <a:rPr lang="en-US" sz="1400" dirty="0"/>
              <a:t> </a:t>
            </a:r>
            <a:r>
              <a:rPr lang="en-US" sz="1400" dirty="0" err="1"/>
              <a:t>pendukung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rincian</a:t>
            </a:r>
            <a:r>
              <a:rPr lang="en-US" sz="1400" dirty="0"/>
              <a:t> </a:t>
            </a:r>
            <a:r>
              <a:rPr lang="en-US" sz="1400" dirty="0" err="1"/>
              <a:t>tagihan</a:t>
            </a:r>
            <a:r>
              <a:rPr lang="en-US" sz="1400" dirty="0"/>
              <a:t> di </a:t>
            </a: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bruto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 </a:t>
            </a:r>
            <a:r>
              <a:rPr lang="en-US" sz="1400" dirty="0" err="1"/>
              <a:t>pemotongan</a:t>
            </a:r>
            <a:r>
              <a:rPr lang="en-US" sz="1400" dirty="0"/>
              <a:t> </a:t>
            </a:r>
            <a:r>
              <a:rPr lang="en-US" sz="1400" dirty="0" err="1"/>
              <a:t>PPh</a:t>
            </a:r>
            <a:r>
              <a:rPr lang="en-US" sz="1400" dirty="0"/>
              <a:t> </a:t>
            </a:r>
            <a:r>
              <a:rPr lang="en-US" sz="1400" dirty="0" err="1"/>
              <a:t>Pasal</a:t>
            </a:r>
            <a:r>
              <a:rPr lang="en-US" sz="1400" dirty="0"/>
              <a:t> 23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sebesar</a:t>
            </a:r>
            <a:r>
              <a:rPr lang="en-US" sz="1400" dirty="0"/>
              <a:t> </a:t>
            </a:r>
            <a:r>
              <a:rPr lang="en-US" sz="1400" dirty="0" err="1"/>
              <a:t>Rp</a:t>
            </a:r>
            <a:r>
              <a:rPr lang="en-US" sz="1400" dirty="0"/>
              <a:t> 103.000.000,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PPh</a:t>
            </a:r>
            <a:r>
              <a:rPr lang="en-US" sz="1400" dirty="0"/>
              <a:t> </a:t>
            </a:r>
            <a:r>
              <a:rPr lang="en-US" sz="1400" dirty="0" err="1"/>
              <a:t>Pasal</a:t>
            </a:r>
            <a:r>
              <a:rPr lang="en-US" sz="1400" dirty="0"/>
              <a:t> 23 yang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dirty="0" err="1"/>
              <a:t>dipotong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PT. </a:t>
            </a:r>
            <a:r>
              <a:rPr lang="en-US" sz="1400" dirty="0" err="1"/>
              <a:t>Jalik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pembayaran</a:t>
            </a:r>
            <a:r>
              <a:rPr lang="en-US" sz="1400" dirty="0"/>
              <a:t> </a:t>
            </a:r>
            <a:r>
              <a:rPr lang="en-US" sz="1400" dirty="0" err="1"/>
              <a:t>kepada</a:t>
            </a:r>
            <a:r>
              <a:rPr lang="en-US" sz="1400" dirty="0"/>
              <a:t> PT. Indah Sari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sebesar</a:t>
            </a:r>
            <a:r>
              <a:rPr lang="en-US" sz="1400" dirty="0"/>
              <a:t> : </a:t>
            </a:r>
            <a:endParaRPr lang="en-US" sz="1400" dirty="0" smtClean="0"/>
          </a:p>
          <a:p>
            <a:pPr marL="574675" indent="-228600" algn="just">
              <a:spcBef>
                <a:spcPts val="0"/>
              </a:spcBef>
              <a:buFont typeface="+mj-lt"/>
              <a:buAutoNum type="alphaLcPeriod" startAt="4"/>
            </a:pPr>
            <a:endParaRPr lang="en-US" sz="1400" dirty="0"/>
          </a:p>
          <a:p>
            <a:pPr marL="568325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2% x </a:t>
            </a:r>
            <a:r>
              <a:rPr lang="en-US" sz="1400" dirty="0" err="1">
                <a:solidFill>
                  <a:srgbClr val="FF0000"/>
                </a:solidFill>
              </a:rPr>
              <a:t>Rp</a:t>
            </a:r>
            <a:r>
              <a:rPr lang="en-US" sz="1400" dirty="0">
                <a:solidFill>
                  <a:srgbClr val="FF0000"/>
                </a:solidFill>
              </a:rPr>
              <a:t> 103.000.000 </a:t>
            </a:r>
            <a:r>
              <a:rPr lang="en-US" sz="1400" dirty="0"/>
              <a:t>= </a:t>
            </a:r>
            <a:r>
              <a:rPr lang="en-US" sz="1400" b="1" dirty="0" err="1"/>
              <a:t>Rp</a:t>
            </a:r>
            <a:r>
              <a:rPr lang="en-US" sz="1400" b="1" dirty="0"/>
              <a:t> 2.060.000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dirty="0" smtClean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3"/>
            </a:pP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/>
              <a:t>acara</a:t>
            </a:r>
            <a:r>
              <a:rPr lang="en-US" sz="1400" dirty="0"/>
              <a:t> </a:t>
            </a:r>
            <a:r>
              <a:rPr lang="en-US" sz="1400" dirty="0" err="1"/>
              <a:t>pembukaan</a:t>
            </a:r>
            <a:r>
              <a:rPr lang="en-US" sz="1400" dirty="0"/>
              <a:t> </a:t>
            </a:r>
            <a:r>
              <a:rPr lang="en-US" sz="1400" dirty="0" err="1"/>
              <a:t>cabang</a:t>
            </a:r>
            <a:r>
              <a:rPr lang="en-US" sz="1400" dirty="0"/>
              <a:t> </a:t>
            </a:r>
            <a:r>
              <a:rPr lang="en-US" sz="1400" dirty="0" err="1"/>
              <a:t>baru</a:t>
            </a:r>
            <a:r>
              <a:rPr lang="en-US" sz="1400" dirty="0"/>
              <a:t>, PT. </a:t>
            </a:r>
            <a:r>
              <a:rPr lang="en-US" sz="1400" dirty="0" err="1"/>
              <a:t>Arona</a:t>
            </a:r>
            <a:r>
              <a:rPr lang="en-US" sz="1400" dirty="0"/>
              <a:t> </a:t>
            </a:r>
            <a:r>
              <a:rPr lang="en-US" sz="1400" dirty="0" err="1"/>
              <a:t>meminta</a:t>
            </a:r>
            <a:r>
              <a:rPr lang="en-US" sz="1400" dirty="0"/>
              <a:t> PT. </a:t>
            </a:r>
            <a:r>
              <a:rPr lang="en-US" sz="1400" dirty="0" err="1"/>
              <a:t>Letah</a:t>
            </a:r>
            <a:r>
              <a:rPr lang="en-US" sz="1400" dirty="0"/>
              <a:t> Sari yang </a:t>
            </a:r>
            <a:r>
              <a:rPr lang="en-US" sz="1400" dirty="0" err="1"/>
              <a:t>bergerak</a:t>
            </a:r>
            <a:r>
              <a:rPr lang="en-US" sz="1400" dirty="0"/>
              <a:t> di 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pengadaan</a:t>
            </a:r>
            <a:r>
              <a:rPr lang="en-US" sz="1400" dirty="0"/>
              <a:t> catering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menyediakan</a:t>
            </a:r>
            <a:r>
              <a:rPr lang="en-US" sz="1400" dirty="0"/>
              <a:t> </a:t>
            </a:r>
            <a:r>
              <a:rPr lang="en-US" sz="1400" dirty="0" err="1"/>
              <a:t>makanan</a:t>
            </a:r>
            <a:r>
              <a:rPr lang="en-US" sz="1400" dirty="0"/>
              <a:t> yang </a:t>
            </a:r>
            <a:r>
              <a:rPr lang="en-US" sz="1400" dirty="0" err="1"/>
              <a:t>terdiri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makanan</a:t>
            </a:r>
            <a:r>
              <a:rPr lang="en-US" sz="1400" dirty="0"/>
              <a:t> </a:t>
            </a:r>
            <a:r>
              <a:rPr lang="en-US" sz="1400" dirty="0" err="1"/>
              <a:t>pembuka</a:t>
            </a:r>
            <a:r>
              <a:rPr lang="en-US" sz="1400" dirty="0"/>
              <a:t>, </a:t>
            </a:r>
            <a:r>
              <a:rPr lang="en-US" sz="1400" dirty="0" err="1"/>
              <a:t>makanan</a:t>
            </a:r>
            <a:r>
              <a:rPr lang="en-US" sz="1400" dirty="0"/>
              <a:t> </a:t>
            </a:r>
            <a:r>
              <a:rPr lang="en-US" sz="1400" dirty="0" err="1"/>
              <a:t>utama</a:t>
            </a:r>
            <a:r>
              <a:rPr lang="en-US" sz="1400" dirty="0"/>
              <a:t>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makanan</a:t>
            </a:r>
            <a:r>
              <a:rPr lang="en-US" sz="1400" dirty="0"/>
              <a:t> </a:t>
            </a:r>
            <a:r>
              <a:rPr lang="en-US" sz="1400" dirty="0" err="1"/>
              <a:t>penutup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sekitar</a:t>
            </a:r>
            <a:r>
              <a:rPr lang="en-US" sz="1400" dirty="0"/>
              <a:t> 500 orang. </a:t>
            </a:r>
            <a:r>
              <a:rPr lang="en-US" sz="1400" dirty="0" err="1"/>
              <a:t>Kontrak</a:t>
            </a:r>
            <a:r>
              <a:rPr lang="en-US" sz="1400" dirty="0"/>
              <a:t> yang </a:t>
            </a:r>
            <a:r>
              <a:rPr lang="en-US" sz="1400" dirty="0" err="1"/>
              <a:t>disepakati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pengadaan</a:t>
            </a:r>
            <a:r>
              <a:rPr lang="en-US" sz="1400" dirty="0"/>
              <a:t> catering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Rp</a:t>
            </a:r>
            <a:r>
              <a:rPr lang="en-US" sz="1400" dirty="0"/>
              <a:t> 20.000.000. </a:t>
            </a: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pembayaran</a:t>
            </a:r>
            <a:r>
              <a:rPr lang="en-US" sz="1400" dirty="0"/>
              <a:t> yang </a:t>
            </a:r>
            <a:r>
              <a:rPr lang="en-US" sz="1400" dirty="0" err="1"/>
              <a:t>dilakukan</a:t>
            </a:r>
            <a:r>
              <a:rPr lang="en-US" sz="1400" dirty="0"/>
              <a:t> PT. </a:t>
            </a:r>
            <a:r>
              <a:rPr lang="en-US" sz="1400" dirty="0" err="1"/>
              <a:t>Arona</a:t>
            </a:r>
            <a:r>
              <a:rPr lang="en-US" sz="1400" dirty="0"/>
              <a:t> </a:t>
            </a:r>
            <a:r>
              <a:rPr lang="en-US" sz="1400" dirty="0" err="1"/>
              <a:t>kepada</a:t>
            </a:r>
            <a:r>
              <a:rPr lang="en-US" sz="1400" dirty="0"/>
              <a:t> PT. </a:t>
            </a:r>
            <a:r>
              <a:rPr lang="en-US" sz="1400" dirty="0" err="1"/>
              <a:t>Letah</a:t>
            </a:r>
            <a:r>
              <a:rPr lang="en-US" sz="1400" dirty="0"/>
              <a:t> Sari </a:t>
            </a:r>
            <a:r>
              <a:rPr lang="en-US" sz="1400" dirty="0" err="1"/>
              <a:t>dipotong</a:t>
            </a:r>
            <a:r>
              <a:rPr lang="en-US" sz="1400" dirty="0"/>
              <a:t> </a:t>
            </a:r>
            <a:r>
              <a:rPr lang="en-US" sz="1400" dirty="0" err="1"/>
              <a:t>PPh</a:t>
            </a:r>
            <a:r>
              <a:rPr lang="en-US" sz="1400" dirty="0"/>
              <a:t> </a:t>
            </a:r>
            <a:r>
              <a:rPr lang="en-US" sz="1400" dirty="0" err="1"/>
              <a:t>Pasal</a:t>
            </a:r>
            <a:r>
              <a:rPr lang="en-US" sz="1400" dirty="0"/>
              <a:t> 23 </a:t>
            </a:r>
            <a:r>
              <a:rPr lang="en-US" sz="1400" dirty="0" err="1"/>
              <a:t>Oleh</a:t>
            </a:r>
            <a:r>
              <a:rPr lang="en-US" sz="1400" dirty="0"/>
              <a:t> PT. </a:t>
            </a:r>
            <a:r>
              <a:rPr lang="en-US" sz="1400" dirty="0" err="1"/>
              <a:t>Arona</a:t>
            </a:r>
            <a:r>
              <a:rPr lang="en-US" sz="1400" dirty="0"/>
              <a:t> </a:t>
            </a:r>
            <a:r>
              <a:rPr lang="en-US" sz="1400" dirty="0" err="1"/>
              <a:t>sebesar</a:t>
            </a:r>
            <a:r>
              <a:rPr lang="en-US" sz="1400" dirty="0"/>
              <a:t> </a:t>
            </a:r>
            <a:r>
              <a:rPr lang="en-US" sz="1400" dirty="0" smtClean="0"/>
              <a:t>:</a:t>
            </a:r>
          </a:p>
          <a:p>
            <a:pPr marL="228600" indent="-228600" algn="just">
              <a:spcBef>
                <a:spcPts val="0"/>
              </a:spcBef>
              <a:buFont typeface="+mj-lt"/>
              <a:buAutoNum type="arabicPeriod" startAt="3"/>
            </a:pPr>
            <a:endParaRPr lang="en-US" sz="1400" dirty="0"/>
          </a:p>
          <a:p>
            <a:pPr marL="568325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2% x </a:t>
            </a:r>
            <a:r>
              <a:rPr lang="en-US" sz="1400" dirty="0" err="1">
                <a:solidFill>
                  <a:srgbClr val="FF0000"/>
                </a:solidFill>
              </a:rPr>
              <a:t>Rp</a:t>
            </a:r>
            <a:r>
              <a:rPr lang="en-US" sz="1400" dirty="0">
                <a:solidFill>
                  <a:srgbClr val="FF0000"/>
                </a:solidFill>
              </a:rPr>
              <a:t> 20.000.000  </a:t>
            </a:r>
            <a:r>
              <a:rPr lang="en-US" sz="1400" dirty="0"/>
              <a:t>=  </a:t>
            </a:r>
            <a:r>
              <a:rPr lang="en-US" sz="1400" b="1" dirty="0" err="1"/>
              <a:t>Rp</a:t>
            </a:r>
            <a:r>
              <a:rPr lang="en-US" sz="1400" b="1" dirty="0"/>
              <a:t> 400.000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endParaRPr lang="en-US" sz="14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85866"/>
            <a:ext cx="8153400" cy="3734156"/>
          </a:xfrm>
        </p:spPr>
        <p:txBody>
          <a:bodyPr>
            <a:normAutofit/>
          </a:bodyPr>
          <a:lstStyle/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23 </a:t>
            </a:r>
            <a:r>
              <a:rPr lang="en-US" sz="1800" dirty="0" err="1"/>
              <a:t>terutang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akhir</a:t>
            </a:r>
            <a:r>
              <a:rPr lang="en-US" sz="1800" dirty="0"/>
              <a:t> </a:t>
            </a:r>
            <a:r>
              <a:rPr lang="en-US" sz="1800" dirty="0" err="1"/>
              <a:t>bulan</a:t>
            </a:r>
            <a:r>
              <a:rPr lang="en-US" sz="1800" dirty="0"/>
              <a:t> </a:t>
            </a:r>
            <a:r>
              <a:rPr lang="en-US" sz="1800" dirty="0" err="1"/>
              <a:t>dilakukannya</a:t>
            </a:r>
            <a:r>
              <a:rPr lang="en-US" sz="1800" dirty="0"/>
              <a:t> </a:t>
            </a:r>
            <a:r>
              <a:rPr lang="en-US" sz="1800" dirty="0" err="1"/>
              <a:t>pembayaran</a:t>
            </a:r>
            <a:r>
              <a:rPr lang="en-US" sz="1800" dirty="0"/>
              <a:t>, </a:t>
            </a:r>
            <a:r>
              <a:rPr lang="en-US" sz="1800" dirty="0" err="1"/>
              <a:t>disediakan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dibayar</a:t>
            </a:r>
            <a:r>
              <a:rPr lang="en-US" sz="1800" dirty="0"/>
              <a:t>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jatuh</a:t>
            </a:r>
            <a:r>
              <a:rPr lang="en-US" sz="1800" dirty="0"/>
              <a:t> tempo </a:t>
            </a:r>
            <a:r>
              <a:rPr lang="en-US" sz="1800" dirty="0" err="1"/>
              <a:t>pembayarannya</a:t>
            </a:r>
            <a:r>
              <a:rPr lang="en-US" sz="1800" dirty="0"/>
              <a:t>, </a:t>
            </a:r>
            <a:r>
              <a:rPr lang="en-US" sz="1800" dirty="0" err="1"/>
              <a:t>tergantung</a:t>
            </a:r>
            <a:r>
              <a:rPr lang="en-US" sz="1800" dirty="0"/>
              <a:t> </a:t>
            </a:r>
            <a:r>
              <a:rPr lang="en-US" sz="1800" dirty="0" err="1"/>
              <a:t>peristiwa</a:t>
            </a:r>
            <a:r>
              <a:rPr lang="en-US" sz="1800" dirty="0"/>
              <a:t> yang </a:t>
            </a:r>
            <a:r>
              <a:rPr lang="en-US" sz="1800" dirty="0" err="1"/>
              <a:t>terjadi</a:t>
            </a:r>
            <a:r>
              <a:rPr lang="en-US" sz="1800" dirty="0"/>
              <a:t> </a:t>
            </a:r>
            <a:r>
              <a:rPr lang="en-US" sz="1800" dirty="0" err="1"/>
              <a:t>terlebih</a:t>
            </a:r>
            <a:r>
              <a:rPr lang="en-US" sz="1800" dirty="0"/>
              <a:t> </a:t>
            </a:r>
            <a:r>
              <a:rPr lang="en-US" sz="1800" dirty="0" err="1"/>
              <a:t>dahulu</a:t>
            </a:r>
            <a:r>
              <a:rPr lang="en-US" sz="1800" dirty="0"/>
              <a:t>.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23 </a:t>
            </a:r>
            <a:r>
              <a:rPr lang="en-US" sz="1800" dirty="0" err="1"/>
              <a:t>disetor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Pemotong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paling </a:t>
            </a:r>
            <a:r>
              <a:rPr lang="en-US" sz="1800" dirty="0" err="1"/>
              <a:t>lambat</a:t>
            </a:r>
            <a:r>
              <a:rPr lang="en-US" sz="1800" dirty="0"/>
              <a:t> </a:t>
            </a:r>
            <a:r>
              <a:rPr lang="en-US" sz="1800" dirty="0" err="1"/>
              <a:t>tanggal</a:t>
            </a:r>
            <a:r>
              <a:rPr lang="en-US" sz="1800" dirty="0"/>
              <a:t> </a:t>
            </a:r>
            <a:r>
              <a:rPr lang="en-US" sz="1800" dirty="0" smtClean="0"/>
              <a:t>10 (</a:t>
            </a:r>
            <a:r>
              <a:rPr lang="en-US" sz="1800" dirty="0" err="1" smtClean="0"/>
              <a:t>sepuluh</a:t>
            </a:r>
            <a:r>
              <a:rPr lang="en-US" sz="1800" smtClean="0"/>
              <a:t>) </a:t>
            </a:r>
            <a:r>
              <a:rPr lang="en-US" sz="1800" dirty="0" err="1"/>
              <a:t>bulan</a:t>
            </a:r>
            <a:r>
              <a:rPr lang="en-US" sz="1800" dirty="0"/>
              <a:t> </a:t>
            </a:r>
            <a:r>
              <a:rPr lang="en-US" sz="1800" dirty="0" err="1"/>
              <a:t>takwim</a:t>
            </a:r>
            <a:r>
              <a:rPr lang="en-US" sz="1800" dirty="0"/>
              <a:t> </a:t>
            </a:r>
            <a:r>
              <a:rPr lang="en-US" sz="1800" dirty="0" err="1"/>
              <a:t>berikutnya</a:t>
            </a:r>
            <a:r>
              <a:rPr lang="en-US" sz="1800" dirty="0"/>
              <a:t> </a:t>
            </a:r>
            <a:r>
              <a:rPr lang="en-US" sz="1800" dirty="0" err="1"/>
              <a:t>setelah</a:t>
            </a:r>
            <a:r>
              <a:rPr lang="en-US" sz="1800" dirty="0"/>
              <a:t> </a:t>
            </a:r>
            <a:r>
              <a:rPr lang="en-US" sz="1800" dirty="0" err="1"/>
              <a:t>bulan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terutang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.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SPT </a:t>
            </a:r>
            <a:r>
              <a:rPr lang="en-US" sz="1800" dirty="0" err="1"/>
              <a:t>Masa</a:t>
            </a:r>
            <a:r>
              <a:rPr lang="en-US" sz="1800" dirty="0"/>
              <a:t> </a:t>
            </a:r>
            <a:r>
              <a:rPr lang="en-US" sz="1800" dirty="0" err="1"/>
              <a:t>disampaikan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Kantor </a:t>
            </a:r>
            <a:r>
              <a:rPr lang="en-US" sz="1800" dirty="0" err="1"/>
              <a:t>Pelayanan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setempat</a:t>
            </a:r>
            <a:r>
              <a:rPr lang="en-US" sz="1800" dirty="0"/>
              <a:t>, paling </a:t>
            </a:r>
            <a:r>
              <a:rPr lang="en-US" sz="1800" dirty="0" err="1"/>
              <a:t>lambat</a:t>
            </a:r>
            <a:r>
              <a:rPr lang="en-US" sz="1800" dirty="0"/>
              <a:t> 20 </a:t>
            </a:r>
            <a:r>
              <a:rPr lang="en-US" sz="1800" dirty="0" err="1"/>
              <a:t>hari</a:t>
            </a:r>
            <a:r>
              <a:rPr lang="en-US" sz="1800" dirty="0"/>
              <a:t> </a:t>
            </a:r>
            <a:r>
              <a:rPr lang="en-US" sz="1800" dirty="0" err="1"/>
              <a:t>setelah</a:t>
            </a:r>
            <a:r>
              <a:rPr lang="en-US" sz="1800" dirty="0"/>
              <a:t> </a:t>
            </a:r>
            <a:r>
              <a:rPr lang="en-US" sz="1800" dirty="0" err="1"/>
              <a:t>Masa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berakhir</a:t>
            </a:r>
            <a:r>
              <a:rPr lang="en-US" sz="1800" dirty="0" smtClean="0"/>
              <a:t>.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endParaRPr lang="en-US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jatuh</a:t>
            </a:r>
            <a:r>
              <a:rPr lang="en-US" sz="1800" dirty="0"/>
              <a:t> tempo </a:t>
            </a:r>
            <a:r>
              <a:rPr lang="en-US" sz="1800" dirty="0" err="1"/>
              <a:t>penyetoran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batas</a:t>
            </a:r>
            <a:r>
              <a:rPr lang="en-US" sz="1800" dirty="0"/>
              <a:t> </a:t>
            </a:r>
            <a:r>
              <a:rPr lang="en-US" sz="1800" dirty="0" err="1"/>
              <a:t>akhir</a:t>
            </a:r>
            <a:r>
              <a:rPr lang="en-US" sz="1800" dirty="0"/>
              <a:t> </a:t>
            </a:r>
            <a:r>
              <a:rPr lang="en-US" sz="1800" dirty="0" err="1"/>
              <a:t>pelaporan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23 </a:t>
            </a:r>
            <a:r>
              <a:rPr lang="en-US" sz="1800" dirty="0" err="1"/>
              <a:t>bertepatan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hari</a:t>
            </a:r>
            <a:r>
              <a:rPr lang="en-US" sz="1800" dirty="0"/>
              <a:t> </a:t>
            </a:r>
            <a:r>
              <a:rPr lang="en-US" sz="1800" dirty="0" err="1"/>
              <a:t>libur</a:t>
            </a:r>
            <a:r>
              <a:rPr lang="en-US" sz="1800" dirty="0"/>
              <a:t> </a:t>
            </a:r>
            <a:r>
              <a:rPr lang="en-US" sz="1800" dirty="0" err="1"/>
              <a:t>termasuk</a:t>
            </a:r>
            <a:r>
              <a:rPr lang="en-US" sz="1800" dirty="0"/>
              <a:t> </a:t>
            </a:r>
            <a:r>
              <a:rPr lang="en-US" sz="1800" dirty="0" err="1"/>
              <a:t>hari</a:t>
            </a:r>
            <a:r>
              <a:rPr lang="en-US" sz="1800" dirty="0"/>
              <a:t> </a:t>
            </a:r>
            <a:r>
              <a:rPr lang="en-US" sz="1800" dirty="0" err="1"/>
              <a:t>sabtu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hari</a:t>
            </a:r>
            <a:r>
              <a:rPr lang="en-US" sz="1800" dirty="0"/>
              <a:t> </a:t>
            </a:r>
            <a:r>
              <a:rPr lang="en-US" sz="1800" dirty="0" err="1"/>
              <a:t>libur</a:t>
            </a:r>
            <a:r>
              <a:rPr lang="en-US" sz="1800" dirty="0"/>
              <a:t> </a:t>
            </a:r>
            <a:r>
              <a:rPr lang="en-US" sz="1800" dirty="0" err="1"/>
              <a:t>nasional</a:t>
            </a:r>
            <a:r>
              <a:rPr lang="en-US" sz="1800" dirty="0"/>
              <a:t>, </a:t>
            </a:r>
            <a:r>
              <a:rPr lang="en-US" sz="1800" dirty="0" err="1"/>
              <a:t>penyetoran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pelaporan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hari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berikutnya</a:t>
            </a:r>
            <a:r>
              <a:rPr lang="en-US" sz="1800" dirty="0"/>
              <a:t>.</a:t>
            </a:r>
            <a:endParaRPr lang="en-US" sz="18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Pembayaran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Pelaporan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33938"/>
            <a:ext cx="8153400" cy="164592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23 </a:t>
            </a:r>
            <a:r>
              <a:rPr lang="en-US" sz="1800" dirty="0" err="1"/>
              <a:t>timbul</a:t>
            </a:r>
            <a:r>
              <a:rPr lang="en-US" sz="1800" dirty="0"/>
              <a:t> </a:t>
            </a:r>
            <a:r>
              <a:rPr lang="en-US" sz="1800" dirty="0" err="1"/>
              <a:t>apabila</a:t>
            </a:r>
            <a:r>
              <a:rPr lang="en-US" sz="1800" dirty="0"/>
              <a:t> WP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Negeri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WP BUT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transaksi</a:t>
            </a:r>
            <a:r>
              <a:rPr lang="en-US" sz="1800" dirty="0"/>
              <a:t> yang </a:t>
            </a:r>
            <a:r>
              <a:rPr lang="en-US" sz="1800" dirty="0" err="1"/>
              <a:t>menimbulkan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modal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tertentu</a:t>
            </a:r>
            <a:r>
              <a:rPr lang="en-US" sz="1800" dirty="0"/>
              <a:t>.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23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pembayaran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dimuka</a:t>
            </a:r>
            <a:r>
              <a:rPr lang="en-US" sz="1800" dirty="0"/>
              <a:t> yang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umumnya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dikreditkan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SPT </a:t>
            </a:r>
            <a:r>
              <a:rPr lang="en-US" sz="1800" dirty="0" err="1"/>
              <a:t>Tahunan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WP yang </a:t>
            </a:r>
            <a:r>
              <a:rPr lang="en-US" sz="1800" dirty="0" err="1"/>
              <a:t>menerima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.</a:t>
            </a:r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85866"/>
            <a:ext cx="8153400" cy="32301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23 </a:t>
            </a:r>
            <a:r>
              <a:rPr lang="en-US" sz="1600" dirty="0" err="1"/>
              <a:t>dikenakan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nama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</a:t>
            </a:r>
            <a:r>
              <a:rPr lang="en-US" sz="1600" dirty="0" err="1"/>
              <a:t>apa</a:t>
            </a:r>
            <a:r>
              <a:rPr lang="en-US" sz="1600" dirty="0"/>
              <a:t> pun yang </a:t>
            </a:r>
            <a:r>
              <a:rPr lang="en-US" sz="1600" dirty="0" err="1"/>
              <a:t>dibayarkan</a:t>
            </a:r>
            <a:r>
              <a:rPr lang="en-US" sz="1600" dirty="0"/>
              <a:t>, </a:t>
            </a:r>
            <a:r>
              <a:rPr lang="en-US" sz="1600" dirty="0" err="1"/>
              <a:t>disediakan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dibayarkan</a:t>
            </a:r>
            <a:r>
              <a:rPr lang="en-US" sz="1600" dirty="0"/>
              <a:t>,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jatuh</a:t>
            </a:r>
            <a:r>
              <a:rPr lang="en-US" sz="1600" dirty="0"/>
              <a:t> tempo </a:t>
            </a:r>
            <a:r>
              <a:rPr lang="en-US" sz="1600" dirty="0" err="1"/>
              <a:t>pembayarannya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transaksi</a:t>
            </a:r>
            <a:r>
              <a:rPr lang="en-US" sz="1600" dirty="0"/>
              <a:t> :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/>
              <a:t>modal/</a:t>
            </a:r>
            <a:r>
              <a:rPr lang="en-US" sz="1600" dirty="0" err="1"/>
              <a:t>uang</a:t>
            </a:r>
            <a:r>
              <a:rPr lang="en-US" sz="1600" dirty="0" smtClean="0"/>
              <a:t>;</a:t>
            </a:r>
            <a:endParaRPr lang="en-US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/>
              <a:t>harta</a:t>
            </a:r>
            <a:r>
              <a:rPr lang="en-US" sz="1600" dirty="0"/>
              <a:t> </a:t>
            </a:r>
            <a:r>
              <a:rPr lang="en-US" sz="1600" dirty="0" err="1"/>
              <a:t>berwujud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berwujud</a:t>
            </a:r>
            <a:r>
              <a:rPr lang="en-US" sz="1600" dirty="0"/>
              <a:t>;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/>
              <a:t>jasa-jasa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Pemotong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23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Badan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, </a:t>
            </a:r>
            <a:r>
              <a:rPr lang="en-US" sz="1600" dirty="0" err="1"/>
              <a:t>Subjek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Badan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,  </a:t>
            </a:r>
            <a:r>
              <a:rPr lang="en-US" sz="1600" dirty="0" err="1"/>
              <a:t>Penyelenggara</a:t>
            </a:r>
            <a:r>
              <a:rPr lang="en-US" sz="1600" dirty="0"/>
              <a:t> </a:t>
            </a:r>
            <a:r>
              <a:rPr lang="en-US" sz="1600" dirty="0" err="1"/>
              <a:t>Kegiatan</a:t>
            </a:r>
            <a:r>
              <a:rPr lang="en-US" sz="1600" dirty="0"/>
              <a:t>, </a:t>
            </a:r>
            <a:r>
              <a:rPr lang="en-US" sz="1600" dirty="0" err="1"/>
              <a:t>Bentuk</a:t>
            </a:r>
            <a:r>
              <a:rPr lang="en-US" sz="1600" dirty="0"/>
              <a:t> Usaha </a:t>
            </a:r>
            <a:r>
              <a:rPr lang="en-US" sz="1600" dirty="0" err="1"/>
              <a:t>Tetap</a:t>
            </a:r>
            <a:r>
              <a:rPr lang="en-US" sz="1600" dirty="0"/>
              <a:t> (BUT),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Perwakilan</a:t>
            </a:r>
            <a:r>
              <a:rPr lang="en-US" sz="1600" dirty="0"/>
              <a:t> Perusahaan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, WP Orang </a:t>
            </a:r>
            <a:r>
              <a:rPr lang="en-US" sz="1600" dirty="0" err="1"/>
              <a:t>Pribadi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Pemotong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23 </a:t>
            </a:r>
            <a:r>
              <a:rPr lang="en-US" sz="1600" dirty="0" err="1"/>
              <a:t>apabila</a:t>
            </a:r>
            <a:r>
              <a:rPr lang="en-US" sz="1600" dirty="0"/>
              <a:t> </a:t>
            </a:r>
            <a:r>
              <a:rPr lang="en-US" sz="1600" dirty="0" err="1"/>
              <a:t>sudah</a:t>
            </a:r>
            <a:r>
              <a:rPr lang="en-US" sz="1600" dirty="0"/>
              <a:t> </a:t>
            </a:r>
            <a:r>
              <a:rPr lang="en-US" sz="1600" dirty="0" err="1"/>
              <a:t>ditunjuk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Dirjen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. </a:t>
            </a:r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85866"/>
            <a:ext cx="8153400" cy="3734156"/>
          </a:xfrm>
        </p:spPr>
        <p:txBody>
          <a:bodyPr>
            <a:normAutofit fontScale="85000" lnSpcReduction="10000"/>
          </a:bodyPr>
          <a:lstStyle/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15%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bruto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:</a:t>
            </a:r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dividen</a:t>
            </a:r>
            <a:r>
              <a:rPr lang="en-US" sz="1800" dirty="0"/>
              <a:t> </a:t>
            </a:r>
            <a:r>
              <a:rPr lang="en-US" sz="1800" dirty="0" err="1"/>
              <a:t>kecuali</a:t>
            </a:r>
            <a:r>
              <a:rPr lang="en-US" sz="1800" dirty="0"/>
              <a:t> </a:t>
            </a:r>
            <a:r>
              <a:rPr lang="en-US" sz="1800" dirty="0" err="1"/>
              <a:t>pembagian</a:t>
            </a:r>
            <a:r>
              <a:rPr lang="en-US" sz="1800" dirty="0"/>
              <a:t> </a:t>
            </a:r>
            <a:r>
              <a:rPr lang="en-US" sz="1800" dirty="0" err="1"/>
              <a:t>dividen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orang </a:t>
            </a:r>
            <a:r>
              <a:rPr lang="en-US" sz="1800" dirty="0" err="1"/>
              <a:t>pribadi</a:t>
            </a:r>
            <a:r>
              <a:rPr lang="en-US" sz="1800" dirty="0"/>
              <a:t> </a:t>
            </a:r>
            <a:r>
              <a:rPr lang="en-US" sz="1800" dirty="0" err="1"/>
              <a:t>dikenakan</a:t>
            </a:r>
            <a:r>
              <a:rPr lang="en-US" sz="1800" dirty="0"/>
              <a:t> final, </a:t>
            </a:r>
            <a:r>
              <a:rPr lang="en-US" sz="1800" dirty="0" err="1"/>
              <a:t>bunga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royalti</a:t>
            </a:r>
            <a:r>
              <a:rPr lang="en-US" sz="1800" dirty="0"/>
              <a:t>;</a:t>
            </a:r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hadiah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penghargaan</a:t>
            </a:r>
            <a:r>
              <a:rPr lang="en-US" sz="1800" dirty="0"/>
              <a:t> </a:t>
            </a:r>
            <a:r>
              <a:rPr lang="en-US" sz="1800" dirty="0" err="1"/>
              <a:t>selain</a:t>
            </a:r>
            <a:r>
              <a:rPr lang="en-US" sz="1800" dirty="0"/>
              <a:t> yang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dipotong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21.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1800" dirty="0"/>
              <a:t>2%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bruto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sewa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lain </a:t>
            </a:r>
            <a:r>
              <a:rPr lang="en-US" sz="1800" dirty="0" err="1"/>
              <a:t>sehubungan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penggunaan</a:t>
            </a:r>
            <a:r>
              <a:rPr lang="en-US" sz="1800" dirty="0"/>
              <a:t> </a:t>
            </a:r>
            <a:r>
              <a:rPr lang="en-US" sz="1800" dirty="0" err="1"/>
              <a:t>harta</a:t>
            </a:r>
            <a:r>
              <a:rPr lang="en-US" sz="1800" dirty="0"/>
              <a:t> </a:t>
            </a:r>
            <a:r>
              <a:rPr lang="en-US" sz="1800" dirty="0" err="1"/>
              <a:t>kecuali</a:t>
            </a:r>
            <a:r>
              <a:rPr lang="en-US" sz="1800" dirty="0"/>
              <a:t> </a:t>
            </a:r>
            <a:r>
              <a:rPr lang="en-US" sz="1800" dirty="0" err="1"/>
              <a:t>sewa</a:t>
            </a:r>
            <a:r>
              <a:rPr lang="en-US" sz="1800" dirty="0"/>
              <a:t> </a:t>
            </a:r>
            <a:r>
              <a:rPr lang="en-US" sz="1800" dirty="0" err="1"/>
              <a:t>tanah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/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bangunan</a:t>
            </a:r>
            <a:r>
              <a:rPr lang="en-US" sz="1800" dirty="0"/>
              <a:t>.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1800" dirty="0"/>
              <a:t>2%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bruto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imbalan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teknik</a:t>
            </a:r>
            <a:r>
              <a:rPr lang="en-US" sz="1800" dirty="0"/>
              <a:t>,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manajemen</a:t>
            </a:r>
            <a:r>
              <a:rPr lang="en-US" sz="1800" dirty="0"/>
              <a:t>,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konstruksi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konsultan</a:t>
            </a:r>
            <a:r>
              <a:rPr lang="en-US" sz="1800" dirty="0"/>
              <a:t>.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1800" dirty="0"/>
              <a:t>2%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bruto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imbalan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lainnya</a:t>
            </a:r>
            <a:r>
              <a:rPr lang="en-US" sz="1800" dirty="0"/>
              <a:t>, </a:t>
            </a:r>
            <a:r>
              <a:rPr lang="en-US" sz="1800" dirty="0" err="1"/>
              <a:t>yaitu</a:t>
            </a:r>
            <a:r>
              <a:rPr lang="en-US" sz="1800" dirty="0"/>
              <a:t>:</a:t>
            </a:r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penilai</a:t>
            </a:r>
            <a:r>
              <a:rPr lang="en-US" sz="1800" dirty="0"/>
              <a:t>;</a:t>
            </a:r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Aktuaris</a:t>
            </a:r>
            <a:r>
              <a:rPr lang="en-US" sz="1800" dirty="0"/>
              <a:t>;</a:t>
            </a:r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akuntansi</a:t>
            </a:r>
            <a:r>
              <a:rPr lang="en-US" sz="1800" dirty="0"/>
              <a:t>, </a:t>
            </a:r>
            <a:r>
              <a:rPr lang="en-US" sz="1800" dirty="0" err="1"/>
              <a:t>pembukuan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atestasi</a:t>
            </a:r>
            <a:r>
              <a:rPr lang="en-US" sz="1800" dirty="0"/>
              <a:t> </a:t>
            </a:r>
            <a:r>
              <a:rPr lang="en-US" sz="1800" dirty="0" err="1"/>
              <a:t>laporan</a:t>
            </a:r>
            <a:r>
              <a:rPr lang="en-US" sz="1800" dirty="0"/>
              <a:t> </a:t>
            </a:r>
            <a:r>
              <a:rPr lang="en-US" sz="1800" dirty="0" err="1"/>
              <a:t>keuangan</a:t>
            </a:r>
            <a:r>
              <a:rPr lang="en-US" sz="1800" dirty="0"/>
              <a:t>;</a:t>
            </a:r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perancang</a:t>
            </a:r>
            <a:r>
              <a:rPr lang="en-US" sz="1800" dirty="0"/>
              <a:t>;</a:t>
            </a:r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pengeboran</a:t>
            </a:r>
            <a:r>
              <a:rPr lang="en-US" sz="1800" dirty="0"/>
              <a:t> di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migas</a:t>
            </a:r>
            <a:r>
              <a:rPr lang="en-US" sz="1800" dirty="0"/>
              <a:t> </a:t>
            </a:r>
            <a:r>
              <a:rPr lang="en-US" sz="1800" dirty="0" err="1"/>
              <a:t>kecuali</a:t>
            </a:r>
            <a:r>
              <a:rPr lang="en-US" sz="1800" dirty="0"/>
              <a:t> yang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BUT;</a:t>
            </a:r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penunjang</a:t>
            </a:r>
            <a:r>
              <a:rPr lang="en-US" sz="1800" dirty="0"/>
              <a:t> di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penambangan</a:t>
            </a:r>
            <a:r>
              <a:rPr lang="en-US" sz="1800" dirty="0"/>
              <a:t> </a:t>
            </a:r>
            <a:r>
              <a:rPr lang="en-US" sz="1800" dirty="0" err="1"/>
              <a:t>migas</a:t>
            </a:r>
            <a:r>
              <a:rPr lang="en-US" sz="1800" dirty="0"/>
              <a:t>;</a:t>
            </a:r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penambangan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penunjang</a:t>
            </a:r>
            <a:r>
              <a:rPr lang="en-US" sz="1800" dirty="0"/>
              <a:t> di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penambangan</a:t>
            </a:r>
            <a:r>
              <a:rPr lang="en-US" sz="1800" dirty="0"/>
              <a:t> </a:t>
            </a:r>
            <a:r>
              <a:rPr lang="en-US" sz="1800" dirty="0" err="1"/>
              <a:t>selain</a:t>
            </a:r>
            <a:r>
              <a:rPr lang="en-US" sz="1800" dirty="0"/>
              <a:t> </a:t>
            </a:r>
            <a:r>
              <a:rPr lang="en-US" sz="1800" dirty="0" err="1"/>
              <a:t>migas</a:t>
            </a:r>
            <a:r>
              <a:rPr lang="en-US" sz="1800" dirty="0"/>
              <a:t>;</a:t>
            </a:r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penunjang</a:t>
            </a:r>
            <a:r>
              <a:rPr lang="en-US" sz="1800" dirty="0"/>
              <a:t> di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penerbangan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bandar</a:t>
            </a:r>
            <a:r>
              <a:rPr lang="en-US" sz="1800" dirty="0"/>
              <a:t> </a:t>
            </a:r>
            <a:r>
              <a:rPr lang="en-US" sz="1800" dirty="0" err="1"/>
              <a:t>udara</a:t>
            </a:r>
            <a:r>
              <a:rPr lang="en-US" sz="1800" dirty="0"/>
              <a:t>;</a:t>
            </a:r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penebangan</a:t>
            </a:r>
            <a:r>
              <a:rPr lang="en-US" sz="1800" dirty="0"/>
              <a:t> </a:t>
            </a:r>
            <a:r>
              <a:rPr lang="en-US" sz="1800" dirty="0" err="1"/>
              <a:t>hutan</a:t>
            </a:r>
            <a:endParaRPr lang="en-US" sz="1800" dirty="0"/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pengolahan</a:t>
            </a:r>
            <a:r>
              <a:rPr lang="en-US" sz="1800" dirty="0"/>
              <a:t> </a:t>
            </a:r>
            <a:r>
              <a:rPr lang="en-US" sz="1800" dirty="0" err="1"/>
              <a:t>limbah</a:t>
            </a:r>
            <a:endParaRPr lang="en-US" sz="18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7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85866"/>
            <a:ext cx="8153400" cy="3734156"/>
          </a:xfrm>
        </p:spPr>
        <p:txBody>
          <a:bodyPr>
            <a:normAutofit fontScale="70000" lnSpcReduction="20000"/>
          </a:bodyPr>
          <a:lstStyle/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penyedia</a:t>
            </a:r>
            <a:r>
              <a:rPr lang="en-US" sz="1800" dirty="0"/>
              <a:t> </a:t>
            </a:r>
            <a:r>
              <a:rPr lang="en-US" sz="1800" dirty="0" err="1"/>
              <a:t>tenaga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endParaRPr lang="en-US" sz="1800" dirty="0"/>
          </a:p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perantara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/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keagenan</a:t>
            </a:r>
            <a:r>
              <a:rPr lang="en-US" sz="1800" dirty="0"/>
              <a:t>;</a:t>
            </a:r>
          </a:p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di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perdagangan</a:t>
            </a:r>
            <a:r>
              <a:rPr lang="en-US" sz="1800" dirty="0"/>
              <a:t> </a:t>
            </a:r>
            <a:r>
              <a:rPr lang="en-US" sz="1800" dirty="0" err="1"/>
              <a:t>surat-surat</a:t>
            </a:r>
            <a:r>
              <a:rPr lang="en-US" sz="1800" dirty="0"/>
              <a:t> </a:t>
            </a:r>
            <a:r>
              <a:rPr lang="en-US" sz="1800" dirty="0" err="1"/>
              <a:t>berharga</a:t>
            </a:r>
            <a:r>
              <a:rPr lang="en-US" sz="1800" dirty="0"/>
              <a:t>, </a:t>
            </a:r>
            <a:r>
              <a:rPr lang="en-US" sz="1800" dirty="0" err="1"/>
              <a:t>kecuali</a:t>
            </a:r>
            <a:r>
              <a:rPr lang="en-US" sz="1800" dirty="0"/>
              <a:t> yang </a:t>
            </a:r>
            <a:r>
              <a:rPr lang="en-US" sz="1800" dirty="0" err="1"/>
              <a:t>dilakukan</a:t>
            </a:r>
            <a:r>
              <a:rPr lang="en-US" sz="1800" dirty="0"/>
              <a:t> KSEI </a:t>
            </a:r>
            <a:r>
              <a:rPr lang="en-US" sz="1800" dirty="0" err="1"/>
              <a:t>dan</a:t>
            </a:r>
            <a:r>
              <a:rPr lang="en-US" sz="1800" dirty="0"/>
              <a:t> KPEI;</a:t>
            </a:r>
          </a:p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kustodian</a:t>
            </a:r>
            <a:r>
              <a:rPr lang="en-US" sz="1800" dirty="0"/>
              <a:t>/</a:t>
            </a:r>
            <a:r>
              <a:rPr lang="en-US" sz="1800" dirty="0" err="1"/>
              <a:t>penyimpanan</a:t>
            </a:r>
            <a:r>
              <a:rPr lang="en-US" sz="1800" dirty="0"/>
              <a:t>-/</a:t>
            </a:r>
            <a:r>
              <a:rPr lang="en-US" sz="1800" dirty="0" err="1"/>
              <a:t>penitipan</a:t>
            </a:r>
            <a:r>
              <a:rPr lang="en-US" sz="1800" dirty="0"/>
              <a:t>, </a:t>
            </a:r>
            <a:r>
              <a:rPr lang="en-US" sz="1800" dirty="0" err="1"/>
              <a:t>kecuali</a:t>
            </a:r>
            <a:r>
              <a:rPr lang="en-US" sz="1800" dirty="0"/>
              <a:t> yang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KSEI;</a:t>
            </a:r>
          </a:p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pengisian</a:t>
            </a:r>
            <a:r>
              <a:rPr lang="en-US" sz="1800" dirty="0"/>
              <a:t> </a:t>
            </a:r>
            <a:r>
              <a:rPr lang="en-US" sz="1800" dirty="0" err="1"/>
              <a:t>suara</a:t>
            </a:r>
            <a:r>
              <a:rPr lang="en-US" sz="1800" dirty="0"/>
              <a:t> (dubbing) </a:t>
            </a:r>
            <a:r>
              <a:rPr lang="en-US" sz="1800" dirty="0" err="1"/>
              <a:t>dan</a:t>
            </a:r>
            <a:r>
              <a:rPr lang="en-US" sz="1800" dirty="0"/>
              <a:t>/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sulih</a:t>
            </a:r>
            <a:r>
              <a:rPr lang="en-US" sz="1800" dirty="0"/>
              <a:t> </a:t>
            </a:r>
            <a:r>
              <a:rPr lang="en-US" sz="1800" dirty="0" err="1"/>
              <a:t>suara</a:t>
            </a:r>
            <a:r>
              <a:rPr lang="en-US" sz="1800" dirty="0"/>
              <a:t>;</a:t>
            </a:r>
          </a:p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mixing film;</a:t>
            </a:r>
          </a:p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sehubungan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software </a:t>
            </a:r>
            <a:r>
              <a:rPr lang="en-US" sz="1800" dirty="0" err="1"/>
              <a:t>komputer</a:t>
            </a:r>
            <a:r>
              <a:rPr lang="en-US" sz="1800" dirty="0"/>
              <a:t>, </a:t>
            </a:r>
            <a:r>
              <a:rPr lang="en-US" sz="1800" dirty="0" err="1"/>
              <a:t>termasuk</a:t>
            </a:r>
            <a:r>
              <a:rPr lang="en-US" sz="1800" dirty="0"/>
              <a:t> </a:t>
            </a:r>
            <a:r>
              <a:rPr lang="en-US" sz="1800" dirty="0" err="1"/>
              <a:t>perawatan</a:t>
            </a:r>
            <a:r>
              <a:rPr lang="en-US" sz="1800" dirty="0"/>
              <a:t>, </a:t>
            </a:r>
            <a:r>
              <a:rPr lang="en-US" sz="1800" dirty="0" err="1"/>
              <a:t>pemeliharaan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perbaikan</a:t>
            </a:r>
            <a:r>
              <a:rPr lang="en-US" sz="1800" dirty="0"/>
              <a:t>;</a:t>
            </a:r>
          </a:p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instalasi</a:t>
            </a:r>
            <a:r>
              <a:rPr lang="en-US" sz="1800" dirty="0"/>
              <a:t>/</a:t>
            </a:r>
            <a:r>
              <a:rPr lang="en-US" sz="1800" dirty="0" err="1"/>
              <a:t>pemasangan</a:t>
            </a:r>
            <a:r>
              <a:rPr lang="en-US" sz="1800" dirty="0"/>
              <a:t> </a:t>
            </a:r>
            <a:r>
              <a:rPr lang="en-US" sz="1800" dirty="0" err="1"/>
              <a:t>mesin</a:t>
            </a:r>
            <a:r>
              <a:rPr lang="en-US" sz="1800" dirty="0"/>
              <a:t>, </a:t>
            </a:r>
            <a:r>
              <a:rPr lang="en-US" sz="1800" dirty="0" err="1"/>
              <a:t>peralatan</a:t>
            </a:r>
            <a:r>
              <a:rPr lang="en-US" sz="1800" dirty="0"/>
              <a:t>, </a:t>
            </a:r>
            <a:r>
              <a:rPr lang="en-US" sz="1800" dirty="0" err="1"/>
              <a:t>listrik</a:t>
            </a:r>
            <a:r>
              <a:rPr lang="en-US" sz="1800" dirty="0"/>
              <a:t>, </a:t>
            </a:r>
            <a:r>
              <a:rPr lang="en-US" sz="1800" dirty="0" err="1"/>
              <a:t>telepon</a:t>
            </a:r>
            <a:r>
              <a:rPr lang="en-US" sz="1800" dirty="0"/>
              <a:t>, air, gas, AC, </a:t>
            </a:r>
            <a:r>
              <a:rPr lang="en-US" sz="1800" dirty="0" err="1"/>
              <a:t>dan</a:t>
            </a:r>
            <a:r>
              <a:rPr lang="en-US" sz="1800" dirty="0"/>
              <a:t>/</a:t>
            </a:r>
            <a:r>
              <a:rPr lang="en-US" sz="1800" dirty="0" err="1"/>
              <a:t>atau</a:t>
            </a:r>
            <a:r>
              <a:rPr lang="en-US" sz="1800" dirty="0"/>
              <a:t> TV </a:t>
            </a:r>
            <a:r>
              <a:rPr lang="en-US" sz="1800" dirty="0" err="1"/>
              <a:t>kabel</a:t>
            </a:r>
            <a:r>
              <a:rPr lang="en-US" sz="1800" dirty="0"/>
              <a:t>, </a:t>
            </a:r>
            <a:r>
              <a:rPr lang="en-US" sz="1800" dirty="0" err="1"/>
              <a:t>selain</a:t>
            </a:r>
            <a:r>
              <a:rPr lang="en-US" sz="1800" dirty="0"/>
              <a:t> yang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Wajib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yang </a:t>
            </a:r>
            <a:r>
              <a:rPr lang="en-US" sz="1800" dirty="0" err="1"/>
              <a:t>ruang</a:t>
            </a:r>
            <a:r>
              <a:rPr lang="en-US" sz="1800" dirty="0"/>
              <a:t> </a:t>
            </a:r>
            <a:r>
              <a:rPr lang="en-US" sz="1800" dirty="0" err="1"/>
              <a:t>lingkupnya</a:t>
            </a:r>
            <a:r>
              <a:rPr lang="en-US" sz="1800" dirty="0"/>
              <a:t> di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konstruksi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izin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/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sertifikasi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pengusaha</a:t>
            </a:r>
            <a:r>
              <a:rPr lang="en-US" sz="1800" dirty="0"/>
              <a:t> </a:t>
            </a:r>
            <a:r>
              <a:rPr lang="en-US" sz="1800" dirty="0" err="1"/>
              <a:t>konstruksi</a:t>
            </a:r>
            <a:endParaRPr lang="en-US" sz="1800" dirty="0"/>
          </a:p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perawatan</a:t>
            </a:r>
            <a:r>
              <a:rPr lang="en-US" sz="1800" dirty="0"/>
              <a:t> / </a:t>
            </a:r>
            <a:r>
              <a:rPr lang="en-US" sz="1800" dirty="0" err="1"/>
              <a:t>pemeliharaan</a:t>
            </a:r>
            <a:r>
              <a:rPr lang="en-US" sz="1800" dirty="0"/>
              <a:t> / </a:t>
            </a:r>
            <a:r>
              <a:rPr lang="en-US" sz="1800" dirty="0" err="1"/>
              <a:t>pemeliharaan</a:t>
            </a:r>
            <a:r>
              <a:rPr lang="en-US" sz="1800" dirty="0"/>
              <a:t> </a:t>
            </a:r>
            <a:r>
              <a:rPr lang="en-US" sz="1800" dirty="0" err="1"/>
              <a:t>mesin</a:t>
            </a:r>
            <a:r>
              <a:rPr lang="en-US" sz="1800" dirty="0"/>
              <a:t>, </a:t>
            </a:r>
            <a:r>
              <a:rPr lang="en-US" sz="1800" dirty="0" err="1"/>
              <a:t>peralatan</a:t>
            </a:r>
            <a:r>
              <a:rPr lang="en-US" sz="1800" dirty="0"/>
              <a:t>, </a:t>
            </a:r>
            <a:r>
              <a:rPr lang="en-US" sz="1800" dirty="0" err="1"/>
              <a:t>listrik</a:t>
            </a:r>
            <a:r>
              <a:rPr lang="en-US" sz="1800" dirty="0"/>
              <a:t>, </a:t>
            </a:r>
            <a:r>
              <a:rPr lang="en-US" sz="1800" dirty="0" err="1"/>
              <a:t>telepon</a:t>
            </a:r>
            <a:r>
              <a:rPr lang="en-US" sz="1800" dirty="0"/>
              <a:t>, air, gas, AC, </a:t>
            </a:r>
            <a:r>
              <a:rPr lang="en-US" sz="1800" dirty="0" err="1"/>
              <a:t>dan</a:t>
            </a:r>
            <a:r>
              <a:rPr lang="en-US" sz="1800" dirty="0"/>
              <a:t>/</a:t>
            </a:r>
            <a:r>
              <a:rPr lang="en-US" sz="1800" dirty="0" err="1"/>
              <a:t>atau</a:t>
            </a:r>
            <a:r>
              <a:rPr lang="en-US" sz="1800" dirty="0"/>
              <a:t> TV </a:t>
            </a:r>
            <a:r>
              <a:rPr lang="en-US" sz="1800" dirty="0" err="1"/>
              <a:t>kabel</a:t>
            </a:r>
            <a:r>
              <a:rPr lang="en-US" sz="1800" dirty="0"/>
              <a:t>, </a:t>
            </a:r>
            <a:r>
              <a:rPr lang="en-US" sz="1800" dirty="0" err="1"/>
              <a:t>selain</a:t>
            </a:r>
            <a:r>
              <a:rPr lang="en-US" sz="1800" dirty="0"/>
              <a:t> yang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Wajib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yang </a:t>
            </a:r>
            <a:r>
              <a:rPr lang="en-US" sz="1800" dirty="0" err="1"/>
              <a:t>ruang</a:t>
            </a:r>
            <a:r>
              <a:rPr lang="en-US" sz="1800" dirty="0"/>
              <a:t> </a:t>
            </a:r>
            <a:r>
              <a:rPr lang="en-US" sz="1800" dirty="0" err="1"/>
              <a:t>lingkupnya</a:t>
            </a:r>
            <a:r>
              <a:rPr lang="en-US" sz="1800" dirty="0"/>
              <a:t> di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konstruksi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izin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/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sertifikasi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pengusaha</a:t>
            </a:r>
            <a:r>
              <a:rPr lang="en-US" sz="1800" dirty="0"/>
              <a:t> </a:t>
            </a:r>
            <a:r>
              <a:rPr lang="en-US" sz="1800" dirty="0" err="1"/>
              <a:t>konstruksi</a:t>
            </a:r>
            <a:endParaRPr lang="en-US" sz="1800" dirty="0"/>
          </a:p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maklon</a:t>
            </a:r>
            <a:endParaRPr lang="en-US" sz="1800" dirty="0"/>
          </a:p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penyelidikan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keamanan</a:t>
            </a:r>
            <a:r>
              <a:rPr lang="en-US" sz="1800" dirty="0"/>
              <a:t>;</a:t>
            </a:r>
          </a:p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penyelenggara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event organizer;</a:t>
            </a:r>
          </a:p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pengepakan</a:t>
            </a:r>
            <a:r>
              <a:rPr lang="en-US" sz="1800" dirty="0"/>
              <a:t>;</a:t>
            </a:r>
          </a:p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penyediaan</a:t>
            </a:r>
            <a:r>
              <a:rPr lang="en-US" sz="1800" dirty="0"/>
              <a:t> </a:t>
            </a:r>
            <a:r>
              <a:rPr lang="en-US" sz="1800" dirty="0" err="1"/>
              <a:t>tempat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/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media </a:t>
            </a:r>
            <a:r>
              <a:rPr lang="en-US" sz="1800" dirty="0" err="1"/>
              <a:t>massa</a:t>
            </a:r>
            <a:r>
              <a:rPr lang="en-US" sz="1800" dirty="0"/>
              <a:t>, media </a:t>
            </a:r>
            <a:r>
              <a:rPr lang="en-US" sz="1800" dirty="0" err="1"/>
              <a:t>luar</a:t>
            </a:r>
            <a:r>
              <a:rPr lang="en-US" sz="1800" dirty="0"/>
              <a:t> </a:t>
            </a:r>
            <a:r>
              <a:rPr lang="en-US" sz="1800" dirty="0" err="1"/>
              <a:t>ruang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media lain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penyampaian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;</a:t>
            </a:r>
          </a:p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pembasmian</a:t>
            </a:r>
            <a:r>
              <a:rPr lang="en-US" sz="1800" dirty="0"/>
              <a:t> </a:t>
            </a:r>
            <a:r>
              <a:rPr lang="en-US" sz="1800" dirty="0" err="1"/>
              <a:t>hama</a:t>
            </a:r>
            <a:r>
              <a:rPr lang="en-US" sz="1800" dirty="0"/>
              <a:t>;</a:t>
            </a:r>
          </a:p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kebersihan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cleaning service;</a:t>
            </a:r>
          </a:p>
          <a:p>
            <a:pPr marL="515937" indent="-342900" algn="just">
              <a:spcBef>
                <a:spcPts val="0"/>
              </a:spcBef>
              <a:buFont typeface="+mj-lt"/>
              <a:buAutoNum type="alphaLcPeriod" startAt="11"/>
            </a:pP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katering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tata</a:t>
            </a:r>
            <a:r>
              <a:rPr lang="en-US" sz="1800" dirty="0"/>
              <a:t> </a:t>
            </a:r>
            <a:r>
              <a:rPr lang="en-US" sz="1800" dirty="0" err="1"/>
              <a:t>boga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85866"/>
            <a:ext cx="8153400" cy="3734156"/>
          </a:xfrm>
        </p:spPr>
        <p:txBody>
          <a:bodyPr>
            <a:normAutofit fontScale="77500" lnSpcReduction="20000"/>
          </a:bodyPr>
          <a:lstStyle/>
          <a:p>
            <a:pPr marL="173038" indent="-173038" algn="just">
              <a:spcBef>
                <a:spcPts val="0"/>
              </a:spcBef>
              <a:buFont typeface="+mj-lt"/>
              <a:buAutoNum type="arabicPeriod" startAt="5"/>
            </a:pPr>
            <a:r>
              <a:rPr lang="en-US" sz="1800" dirty="0" err="1"/>
              <a:t>Untuk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</a:t>
            </a:r>
            <a:r>
              <a:rPr lang="en-US" sz="1800" dirty="0"/>
              <a:t>-NPWP </a:t>
            </a:r>
            <a:r>
              <a:rPr lang="en-US" sz="1800" dirty="0" err="1"/>
              <a:t>dipotong</a:t>
            </a:r>
            <a:r>
              <a:rPr lang="en-US" sz="1800" dirty="0"/>
              <a:t> 100% </a:t>
            </a:r>
            <a:r>
              <a:rPr lang="en-US" sz="1800" dirty="0" err="1"/>
              <a:t>ebih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tarif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</a:t>
            </a:r>
            <a:r>
              <a:rPr lang="en-US" sz="1800" dirty="0" smtClean="0"/>
              <a:t>23.</a:t>
            </a:r>
            <a:endParaRPr lang="en-US" sz="1800" dirty="0"/>
          </a:p>
          <a:p>
            <a:pPr marL="173038" indent="-173038" algn="just">
              <a:spcBef>
                <a:spcPts val="0"/>
              </a:spcBef>
              <a:buFont typeface="+mj-lt"/>
              <a:buAutoNum type="arabicPeriod" startAt="5"/>
            </a:pPr>
            <a:r>
              <a:rPr lang="en-US" sz="1800" dirty="0"/>
              <a:t>Yang </a:t>
            </a:r>
            <a:r>
              <a:rPr lang="en-US" sz="1800" dirty="0" err="1"/>
              <a:t>dimaksud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bruto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seluruh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yang </a:t>
            </a:r>
            <a:r>
              <a:rPr lang="en-US" sz="1800" dirty="0" err="1"/>
              <a:t>dibayarkan</a:t>
            </a:r>
            <a:r>
              <a:rPr lang="en-US" sz="1800" dirty="0"/>
              <a:t>, </a:t>
            </a:r>
            <a:r>
              <a:rPr lang="en-US" sz="1800" dirty="0" err="1"/>
              <a:t>disediakan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dibayarkan</a:t>
            </a:r>
            <a:r>
              <a:rPr lang="en-US" sz="1800" dirty="0"/>
              <a:t>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jatuh</a:t>
            </a:r>
            <a:r>
              <a:rPr lang="en-US" sz="1800" dirty="0"/>
              <a:t> tempo </a:t>
            </a:r>
            <a:r>
              <a:rPr lang="en-US" sz="1800" dirty="0" err="1"/>
              <a:t>pembayarannya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badan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, </a:t>
            </a:r>
            <a:r>
              <a:rPr lang="en-US" sz="1800" dirty="0" err="1"/>
              <a:t>subjek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negeri</a:t>
            </a:r>
            <a:r>
              <a:rPr lang="en-US" sz="1800" dirty="0"/>
              <a:t>, </a:t>
            </a:r>
            <a:r>
              <a:rPr lang="en-US" sz="1800" dirty="0" err="1"/>
              <a:t>penyelenggara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,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/>
              <a:t>tetap</a:t>
            </a:r>
            <a:r>
              <a:rPr lang="en-US" sz="1800" dirty="0"/>
              <a:t>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perwakilan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luar</a:t>
            </a:r>
            <a:r>
              <a:rPr lang="en-US" sz="1800" dirty="0"/>
              <a:t> </a:t>
            </a:r>
            <a:r>
              <a:rPr lang="en-US" sz="1800" dirty="0" err="1"/>
              <a:t>negeri</a:t>
            </a:r>
            <a:r>
              <a:rPr lang="en-US" sz="1800" dirty="0"/>
              <a:t> </a:t>
            </a:r>
            <a:r>
              <a:rPr lang="en-US" sz="1800" dirty="0" err="1"/>
              <a:t>lainnya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Wajib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negeri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/>
              <a:t>tetap</a:t>
            </a:r>
            <a:r>
              <a:rPr lang="en-US" sz="1800" dirty="0"/>
              <a:t>,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termasuk</a:t>
            </a:r>
            <a:r>
              <a:rPr lang="en-US" sz="1800" dirty="0"/>
              <a:t>:</a:t>
            </a:r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Pembayaran</a:t>
            </a:r>
            <a:r>
              <a:rPr lang="en-US" sz="1800" dirty="0"/>
              <a:t> </a:t>
            </a:r>
            <a:r>
              <a:rPr lang="en-US" sz="1800" dirty="0" err="1"/>
              <a:t>gaji</a:t>
            </a:r>
            <a:r>
              <a:rPr lang="en-US" sz="1800" dirty="0"/>
              <a:t>, </a:t>
            </a:r>
            <a:r>
              <a:rPr lang="en-US" sz="1800" dirty="0" err="1"/>
              <a:t>upah</a:t>
            </a:r>
            <a:r>
              <a:rPr lang="en-US" sz="1800" dirty="0"/>
              <a:t>, honorarium, </a:t>
            </a:r>
            <a:r>
              <a:rPr lang="en-US" sz="1800" dirty="0" err="1"/>
              <a:t>tunjangan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pembayaran</a:t>
            </a:r>
            <a:r>
              <a:rPr lang="en-US" sz="1800" dirty="0"/>
              <a:t> lain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imbalan</a:t>
            </a:r>
            <a:r>
              <a:rPr lang="en-US" sz="1800" dirty="0"/>
              <a:t> </a:t>
            </a:r>
            <a:r>
              <a:rPr lang="en-US" sz="1800" dirty="0" err="1"/>
              <a:t>sehubungan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pekerjaan</a:t>
            </a:r>
            <a:r>
              <a:rPr lang="en-US" sz="1800" dirty="0"/>
              <a:t> yang </a:t>
            </a:r>
            <a:r>
              <a:rPr lang="en-US" sz="1800" dirty="0" err="1"/>
              <a:t>diabayarkan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WP </a:t>
            </a:r>
            <a:r>
              <a:rPr lang="en-US" sz="1800" dirty="0" err="1"/>
              <a:t>penyedia</a:t>
            </a:r>
            <a:r>
              <a:rPr lang="en-US" sz="1800" dirty="0"/>
              <a:t> </a:t>
            </a:r>
            <a:r>
              <a:rPr lang="en-US" sz="1800" dirty="0" err="1"/>
              <a:t>tenaga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tenaga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 yang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pekerjaan</a:t>
            </a:r>
            <a:r>
              <a:rPr lang="en-US" sz="1800" dirty="0"/>
              <a:t>,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kontrak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pengguna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;</a:t>
            </a:r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Pembayaran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pengadaan</a:t>
            </a:r>
            <a:r>
              <a:rPr lang="en-US" sz="1800" dirty="0"/>
              <a:t>/</a:t>
            </a:r>
            <a:r>
              <a:rPr lang="en-US" sz="1800" dirty="0" err="1"/>
              <a:t>pembelian</a:t>
            </a:r>
            <a:r>
              <a:rPr lang="en-US" sz="1800" dirty="0"/>
              <a:t> </a:t>
            </a:r>
            <a:r>
              <a:rPr lang="en-US" sz="1800" dirty="0" err="1"/>
              <a:t>barang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material (</a:t>
            </a:r>
            <a:r>
              <a:rPr lang="en-US" sz="1800" dirty="0" err="1"/>
              <a:t>dibuktikan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faktur</a:t>
            </a:r>
            <a:r>
              <a:rPr lang="en-US" sz="1800" dirty="0"/>
              <a:t> </a:t>
            </a:r>
            <a:r>
              <a:rPr lang="en-US" sz="1800" dirty="0" err="1"/>
              <a:t>pembelian</a:t>
            </a:r>
            <a:r>
              <a:rPr lang="en-US" sz="1800" dirty="0"/>
              <a:t>);</a:t>
            </a:r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Pembayaran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pihak</a:t>
            </a:r>
            <a:r>
              <a:rPr lang="en-US" sz="1800" dirty="0"/>
              <a:t> </a:t>
            </a:r>
            <a:r>
              <a:rPr lang="en-US" sz="1800" dirty="0" err="1"/>
              <a:t>kedua</a:t>
            </a:r>
            <a:r>
              <a:rPr lang="en-US" sz="1800" dirty="0"/>
              <a:t> (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perantara</a:t>
            </a:r>
            <a:r>
              <a:rPr lang="en-US" sz="1800" dirty="0"/>
              <a:t>)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selanjutnya</a:t>
            </a:r>
            <a:r>
              <a:rPr lang="en-US" sz="1800" dirty="0"/>
              <a:t> </a:t>
            </a:r>
            <a:r>
              <a:rPr lang="en-US" sz="1800" dirty="0" err="1"/>
              <a:t>dibayarkan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pihak</a:t>
            </a:r>
            <a:r>
              <a:rPr lang="en-US" sz="1800" dirty="0"/>
              <a:t> </a:t>
            </a:r>
            <a:r>
              <a:rPr lang="en-US" sz="1800" dirty="0" err="1"/>
              <a:t>ketiga</a:t>
            </a:r>
            <a:r>
              <a:rPr lang="en-US" sz="1800" dirty="0"/>
              <a:t>(</a:t>
            </a:r>
            <a:r>
              <a:rPr lang="en-US" sz="1800" dirty="0" err="1"/>
              <a:t>dibuktikan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faktur</a:t>
            </a:r>
            <a:r>
              <a:rPr lang="en-US" sz="1800" dirty="0"/>
              <a:t> </a:t>
            </a:r>
            <a:r>
              <a:rPr lang="en-US" sz="1800" dirty="0" err="1"/>
              <a:t>tagihan</a:t>
            </a:r>
            <a:r>
              <a:rPr lang="en-US" sz="1800" dirty="0"/>
              <a:t> </a:t>
            </a:r>
            <a:r>
              <a:rPr lang="en-US" sz="1800" dirty="0" err="1"/>
              <a:t>pihak</a:t>
            </a:r>
            <a:r>
              <a:rPr lang="en-US" sz="1800" dirty="0"/>
              <a:t> </a:t>
            </a:r>
            <a:r>
              <a:rPr lang="en-US" sz="1800" dirty="0" err="1"/>
              <a:t>ketiga</a:t>
            </a:r>
            <a:r>
              <a:rPr lang="en-US" sz="1800" dirty="0"/>
              <a:t> </a:t>
            </a:r>
            <a:r>
              <a:rPr lang="en-US" sz="1800" dirty="0" err="1"/>
              <a:t>disertai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perjanjian</a:t>
            </a:r>
            <a:r>
              <a:rPr lang="en-US" sz="1800" dirty="0"/>
              <a:t> </a:t>
            </a:r>
            <a:r>
              <a:rPr lang="en-US" sz="1800" dirty="0" err="1"/>
              <a:t>tertulis</a:t>
            </a:r>
            <a:r>
              <a:rPr lang="en-US" sz="1800" dirty="0"/>
              <a:t>);</a:t>
            </a:r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Pembayaran</a:t>
            </a:r>
            <a:r>
              <a:rPr lang="en-US" sz="1800" dirty="0"/>
              <a:t> </a:t>
            </a:r>
            <a:r>
              <a:rPr lang="en-US" sz="1800" dirty="0" err="1"/>
              <a:t>penggantian</a:t>
            </a:r>
            <a:r>
              <a:rPr lang="en-US" sz="1800" dirty="0"/>
              <a:t> </a:t>
            </a:r>
            <a:r>
              <a:rPr lang="en-US" sz="1800" dirty="0" err="1"/>
              <a:t>biaya</a:t>
            </a:r>
            <a:r>
              <a:rPr lang="en-US" sz="1800" dirty="0"/>
              <a:t> (reimbursement)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penggantian</a:t>
            </a:r>
            <a:r>
              <a:rPr lang="en-US" sz="1800" dirty="0"/>
              <a:t> </a:t>
            </a:r>
            <a:r>
              <a:rPr lang="en-US" sz="1800" dirty="0" err="1"/>
              <a:t>pembayaran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yang </a:t>
            </a:r>
            <a:r>
              <a:rPr lang="en-US" sz="1800" dirty="0" err="1"/>
              <a:t>nyata-nyata</a:t>
            </a:r>
            <a:r>
              <a:rPr lang="en-US" sz="1800" dirty="0"/>
              <a:t>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dibayarkan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pihak</a:t>
            </a:r>
            <a:r>
              <a:rPr lang="en-US" sz="1800" dirty="0"/>
              <a:t> </a:t>
            </a:r>
            <a:r>
              <a:rPr lang="en-US" sz="1800" dirty="0" err="1"/>
              <a:t>kedua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pihak</a:t>
            </a:r>
            <a:r>
              <a:rPr lang="en-US" sz="1800" dirty="0"/>
              <a:t> </a:t>
            </a:r>
            <a:r>
              <a:rPr lang="en-US" sz="1800" dirty="0" err="1"/>
              <a:t>ketiga</a:t>
            </a:r>
            <a:r>
              <a:rPr lang="en-US" sz="1800" dirty="0"/>
              <a:t> (</a:t>
            </a:r>
            <a:r>
              <a:rPr lang="en-US" sz="1800" dirty="0" err="1"/>
              <a:t>dibuktikan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faktur</a:t>
            </a:r>
            <a:r>
              <a:rPr lang="en-US" sz="1800" dirty="0"/>
              <a:t> </a:t>
            </a:r>
            <a:r>
              <a:rPr lang="en-US" sz="1800" dirty="0" err="1"/>
              <a:t>tagihan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bukti</a:t>
            </a:r>
            <a:r>
              <a:rPr lang="en-US" sz="1800" dirty="0"/>
              <a:t> </a:t>
            </a:r>
            <a:r>
              <a:rPr lang="en-US" sz="1800" dirty="0" err="1"/>
              <a:t>pembayaran</a:t>
            </a:r>
            <a:r>
              <a:rPr lang="en-US" sz="1800" dirty="0"/>
              <a:t> yang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dibayarkan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pihak</a:t>
            </a:r>
            <a:r>
              <a:rPr lang="en-US" sz="1800" dirty="0"/>
              <a:t> </a:t>
            </a:r>
            <a:r>
              <a:rPr lang="en-US" sz="1800" dirty="0" err="1"/>
              <a:t>ketiga</a:t>
            </a:r>
            <a:r>
              <a:rPr lang="en-US" sz="1800" dirty="0" smtClean="0"/>
              <a:t>).</a:t>
            </a:r>
          </a:p>
          <a:p>
            <a:pPr marL="342900" indent="-169863" algn="just">
              <a:spcBef>
                <a:spcPts val="0"/>
              </a:spcBef>
              <a:buFont typeface="+mj-lt"/>
              <a:buAutoNum type="alphaLcPeriod"/>
            </a:pPr>
            <a:endParaRPr lang="en-US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bruto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berlaku</a:t>
            </a:r>
            <a:r>
              <a:rPr lang="en-US" sz="1800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/>
          </a:p>
          <a:p>
            <a:pPr marL="173038" indent="-173038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yang </a:t>
            </a:r>
            <a:r>
              <a:rPr lang="en-US" sz="1800" dirty="0" err="1"/>
              <a:t>dibayarkan</a:t>
            </a:r>
            <a:r>
              <a:rPr lang="en-US" sz="1800" dirty="0"/>
              <a:t> </a:t>
            </a:r>
            <a:r>
              <a:rPr lang="en-US" sz="1800" dirty="0" err="1"/>
              <a:t>sehubungan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katering</a:t>
            </a:r>
            <a:r>
              <a:rPr lang="en-US" sz="1800" dirty="0"/>
              <a:t>;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lphaLcPeriod"/>
            </a:pP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yang </a:t>
            </a:r>
            <a:r>
              <a:rPr lang="en-US" sz="1800" dirty="0" err="1"/>
              <a:t>dibayarkan</a:t>
            </a:r>
            <a:r>
              <a:rPr lang="en-US" sz="1800" dirty="0"/>
              <a:t> </a:t>
            </a:r>
            <a:r>
              <a:rPr lang="en-US" sz="1800" dirty="0" err="1"/>
              <a:t>sehubungan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,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dikenakan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yang </a:t>
            </a:r>
            <a:r>
              <a:rPr lang="en-US" sz="1800" dirty="0" err="1"/>
              <a:t>bersifat</a:t>
            </a:r>
            <a:r>
              <a:rPr lang="en-US" sz="1800" dirty="0"/>
              <a:t> final;</a:t>
            </a:r>
            <a:endParaRPr lang="en-US" sz="18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85866"/>
            <a:ext cx="8153400" cy="373415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800" dirty="0" err="1"/>
              <a:t>Tarif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23 </a:t>
            </a:r>
            <a:r>
              <a:rPr lang="en-US" sz="1800" dirty="0" err="1"/>
              <a:t>dikenakan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Penerima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WP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Negeri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WP </a:t>
            </a:r>
            <a:r>
              <a:rPr lang="en-US" sz="1800" dirty="0" err="1"/>
              <a:t>Bentuk</a:t>
            </a:r>
            <a:r>
              <a:rPr lang="en-US" sz="1800" dirty="0"/>
              <a:t> Usaha </a:t>
            </a:r>
            <a:r>
              <a:rPr lang="en-US" sz="1800" dirty="0" err="1"/>
              <a:t>Tetap</a:t>
            </a:r>
            <a:r>
              <a:rPr lang="en-US" sz="1800" dirty="0"/>
              <a:t> (BUT) </a:t>
            </a:r>
            <a:r>
              <a:rPr lang="en-US" sz="1800" dirty="0" err="1"/>
              <a:t>sebesar</a:t>
            </a:r>
            <a:r>
              <a:rPr lang="en-US" sz="1800" dirty="0"/>
              <a:t> 15% (lima </a:t>
            </a:r>
            <a:r>
              <a:rPr lang="en-US" sz="1800" dirty="0" err="1"/>
              <a:t>belas</a:t>
            </a:r>
            <a:r>
              <a:rPr lang="en-US" sz="1800" dirty="0"/>
              <a:t> </a:t>
            </a:r>
            <a:r>
              <a:rPr lang="en-US" sz="1800" dirty="0" err="1"/>
              <a:t>persen</a:t>
            </a:r>
            <a:r>
              <a:rPr lang="en-US" sz="1800" dirty="0"/>
              <a:t>)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Bruto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2 % (</a:t>
            </a:r>
            <a:r>
              <a:rPr lang="en-US" sz="1800" dirty="0" err="1"/>
              <a:t>dua</a:t>
            </a:r>
            <a:r>
              <a:rPr lang="en-US" sz="1800" dirty="0"/>
              <a:t> </a:t>
            </a:r>
            <a:r>
              <a:rPr lang="en-US" sz="1800" dirty="0" err="1"/>
              <a:t>persen</a:t>
            </a:r>
            <a:r>
              <a:rPr lang="en-US" sz="1800" dirty="0"/>
              <a:t>)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Bruto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Sewa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Lain </a:t>
            </a:r>
            <a:r>
              <a:rPr lang="en-US" sz="1800" dirty="0" err="1"/>
              <a:t>Sehubungan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Penggunaan</a:t>
            </a:r>
            <a:r>
              <a:rPr lang="en-US" sz="1800" dirty="0"/>
              <a:t> </a:t>
            </a:r>
            <a:r>
              <a:rPr lang="en-US" sz="1800" dirty="0" err="1"/>
              <a:t>Harta</a:t>
            </a:r>
            <a:r>
              <a:rPr lang="en-US" sz="1800" dirty="0"/>
              <a:t>, </a:t>
            </a:r>
            <a:r>
              <a:rPr lang="en-US" sz="1800" dirty="0" err="1"/>
              <a:t>kecuali</a:t>
            </a:r>
            <a:r>
              <a:rPr lang="en-US" sz="1800" dirty="0"/>
              <a:t> yang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dikenakan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4 (2), </a:t>
            </a:r>
            <a:r>
              <a:rPr lang="en-US" sz="1800" dirty="0" err="1"/>
              <a:t>Imbalan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Teknik</a:t>
            </a:r>
            <a:r>
              <a:rPr lang="en-US" sz="1800" dirty="0"/>
              <a:t>,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Manajemen</a:t>
            </a:r>
            <a:r>
              <a:rPr lang="en-US" sz="1800" dirty="0"/>
              <a:t>,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Konstruksi</a:t>
            </a:r>
            <a:r>
              <a:rPr lang="en-US" sz="1800" dirty="0"/>
              <a:t>,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Konsultan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Jenis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Lainnya</a:t>
            </a:r>
            <a:r>
              <a:rPr lang="en-US" sz="1800" dirty="0"/>
              <a:t> </a:t>
            </a:r>
            <a:r>
              <a:rPr lang="en-US" sz="1800" dirty="0" err="1"/>
              <a:t>selain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yang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dipotong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Penghasilan</a:t>
            </a:r>
            <a:r>
              <a:rPr lang="en-US" sz="1800" dirty="0"/>
              <a:t> </a:t>
            </a:r>
            <a:r>
              <a:rPr lang="en-US" sz="1800" dirty="0" err="1"/>
              <a:t>sebagaimana</a:t>
            </a:r>
            <a:r>
              <a:rPr lang="en-US" sz="1800" dirty="0"/>
              <a:t> </a:t>
            </a:r>
            <a:r>
              <a:rPr lang="en-US" sz="1800" dirty="0" err="1"/>
              <a:t>dimaksud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21.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Apabila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Wajib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Pajak</a:t>
            </a:r>
            <a:r>
              <a:rPr lang="en-US" sz="1800" dirty="0">
                <a:solidFill>
                  <a:srgbClr val="FF0000"/>
                </a:solidFill>
              </a:rPr>
              <a:t> yang </a:t>
            </a:r>
            <a:r>
              <a:rPr lang="en-US" sz="1800" dirty="0" err="1">
                <a:solidFill>
                  <a:srgbClr val="FF0000"/>
                </a:solidFill>
              </a:rPr>
              <a:t>menerima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atau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memperoleh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penghasilan</a:t>
            </a:r>
            <a:r>
              <a:rPr lang="en-US" sz="1800" dirty="0">
                <a:solidFill>
                  <a:srgbClr val="FF0000"/>
                </a:solidFill>
              </a:rPr>
              <a:t> yang </a:t>
            </a:r>
            <a:r>
              <a:rPr lang="en-US" sz="1800" dirty="0" err="1">
                <a:solidFill>
                  <a:srgbClr val="FF0000"/>
                </a:solidFill>
              </a:rPr>
              <a:t>termasuk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ke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dalam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objek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pemotongan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PPh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Pasal</a:t>
            </a:r>
            <a:r>
              <a:rPr lang="en-US" sz="1800" dirty="0">
                <a:solidFill>
                  <a:srgbClr val="FF0000"/>
                </a:solidFill>
              </a:rPr>
              <a:t> 23 </a:t>
            </a:r>
            <a:r>
              <a:rPr lang="en-US" sz="1800" dirty="0" err="1">
                <a:solidFill>
                  <a:srgbClr val="FF0000"/>
                </a:solidFill>
              </a:rPr>
              <a:t>tidak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memiliki</a:t>
            </a:r>
            <a:r>
              <a:rPr lang="en-US" sz="1800" dirty="0">
                <a:solidFill>
                  <a:srgbClr val="FF0000"/>
                </a:solidFill>
              </a:rPr>
              <a:t> NPWP </a:t>
            </a:r>
            <a:r>
              <a:rPr lang="en-US" sz="1800" dirty="0" err="1">
                <a:solidFill>
                  <a:srgbClr val="FF0000"/>
                </a:solidFill>
              </a:rPr>
              <a:t>maka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besarnya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tarif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pemotongan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adalah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lebih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tinggi</a:t>
            </a:r>
            <a:r>
              <a:rPr lang="en-US" sz="1800" dirty="0">
                <a:solidFill>
                  <a:srgbClr val="FF0000"/>
                </a:solidFill>
              </a:rPr>
              <a:t> 100 % (</a:t>
            </a:r>
            <a:r>
              <a:rPr lang="en-US" sz="1800" dirty="0" err="1">
                <a:solidFill>
                  <a:srgbClr val="FF0000"/>
                </a:solidFill>
              </a:rPr>
              <a:t>seratus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persen</a:t>
            </a:r>
            <a:r>
              <a:rPr lang="en-US" sz="1800" dirty="0">
                <a:solidFill>
                  <a:srgbClr val="FF0000"/>
                </a:solidFill>
              </a:rPr>
              <a:t>) </a:t>
            </a:r>
            <a:r>
              <a:rPr lang="en-US" sz="1800" dirty="0" err="1">
                <a:solidFill>
                  <a:srgbClr val="FF0000"/>
                </a:solidFill>
              </a:rPr>
              <a:t>daripada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tarif</a:t>
            </a:r>
            <a:r>
              <a:rPr lang="en-US" sz="1800" dirty="0">
                <a:solidFill>
                  <a:srgbClr val="FF0000"/>
                </a:solidFill>
              </a:rPr>
              <a:t> yang </a:t>
            </a:r>
            <a:r>
              <a:rPr lang="en-US" sz="1800" dirty="0" err="1">
                <a:solidFill>
                  <a:srgbClr val="FF0000"/>
                </a:solidFill>
              </a:rPr>
              <a:t>seharusnya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berlaku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03598"/>
            <a:ext cx="7776864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708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85866"/>
            <a:ext cx="8153400" cy="373415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800" b="1" u="sng" dirty="0" err="1" smtClean="0"/>
              <a:t>Contoh</a:t>
            </a:r>
            <a:r>
              <a:rPr lang="en-US" sz="1800" b="1" u="sng" dirty="0" smtClean="0"/>
              <a:t> </a:t>
            </a:r>
            <a:r>
              <a:rPr lang="en-US" sz="1800" b="1" u="sng" dirty="0" err="1" smtClean="0"/>
              <a:t>Perhitungan</a:t>
            </a:r>
            <a:endParaRPr lang="en-US" sz="1800" b="1" u="sng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1800" dirty="0"/>
          </a:p>
          <a:p>
            <a:pPr marL="236538" indent="-236538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PT</a:t>
            </a:r>
            <a:r>
              <a:rPr lang="en-US" sz="1800" dirty="0"/>
              <a:t>. </a:t>
            </a:r>
            <a:r>
              <a:rPr lang="en-US" sz="1800" dirty="0" err="1"/>
              <a:t>OrKita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penyedia</a:t>
            </a:r>
            <a:r>
              <a:rPr lang="en-US" sz="1800" dirty="0"/>
              <a:t> </a:t>
            </a:r>
            <a:r>
              <a:rPr lang="en-US" sz="1800" dirty="0" err="1"/>
              <a:t>tenaga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. PT. </a:t>
            </a:r>
            <a:r>
              <a:rPr lang="en-US" sz="1800" dirty="0" err="1"/>
              <a:t>OrKita</a:t>
            </a:r>
            <a:r>
              <a:rPr lang="en-US" sz="1800" dirty="0"/>
              <a:t> </a:t>
            </a:r>
            <a:r>
              <a:rPr lang="en-US" sz="1800" dirty="0" err="1"/>
              <a:t>mendapat</a:t>
            </a:r>
            <a:r>
              <a:rPr lang="en-US" sz="1800" dirty="0"/>
              <a:t> </a:t>
            </a:r>
            <a:r>
              <a:rPr lang="en-US" sz="1800" dirty="0" err="1"/>
              <a:t>kontrak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PT. Tri Star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menyediakan</a:t>
            </a:r>
            <a:r>
              <a:rPr lang="en-US" sz="1800" dirty="0"/>
              <a:t> </a:t>
            </a:r>
            <a:r>
              <a:rPr lang="en-US" sz="1800" dirty="0" err="1"/>
              <a:t>tenaga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pemasaran</a:t>
            </a:r>
            <a:r>
              <a:rPr lang="en-US" sz="1800" dirty="0"/>
              <a:t> </a:t>
            </a:r>
            <a:r>
              <a:rPr lang="en-US" sz="1800" dirty="0" err="1"/>
              <a:t>sebanyak</a:t>
            </a:r>
            <a:r>
              <a:rPr lang="en-US" sz="1800" dirty="0"/>
              <a:t> 20 orang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mendapat</a:t>
            </a:r>
            <a:r>
              <a:rPr lang="en-US" sz="1800" dirty="0"/>
              <a:t> </a:t>
            </a:r>
            <a:r>
              <a:rPr lang="en-US" sz="1800" dirty="0" err="1"/>
              <a:t>imbalan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</a:t>
            </a:r>
            <a:r>
              <a:rPr lang="en-US" sz="1800" dirty="0" err="1"/>
              <a:t>Rp</a:t>
            </a:r>
            <a:r>
              <a:rPr lang="en-US" sz="1800" dirty="0"/>
              <a:t> 20.000.000. </a:t>
            </a:r>
            <a:r>
              <a:rPr lang="en-US" sz="1800" dirty="0" err="1"/>
              <a:t>Tenaga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selanjutnya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pegawai</a:t>
            </a:r>
            <a:r>
              <a:rPr lang="en-US" sz="1800" dirty="0"/>
              <a:t> PT. Tri Star.</a:t>
            </a:r>
          </a:p>
          <a:p>
            <a:pPr marL="236538" indent="0" algn="just">
              <a:spcBef>
                <a:spcPts val="0"/>
              </a:spcBef>
              <a:buNone/>
            </a:pP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pembayaran</a:t>
            </a:r>
            <a:r>
              <a:rPr lang="en-US" sz="1800" dirty="0"/>
              <a:t> yang </a:t>
            </a:r>
            <a:r>
              <a:rPr lang="en-US" sz="1800" dirty="0" err="1"/>
              <a:t>dilakukan</a:t>
            </a:r>
            <a:r>
              <a:rPr lang="en-US" sz="1800" dirty="0"/>
              <a:t> PT. Tri Star </a:t>
            </a:r>
            <a:r>
              <a:rPr lang="en-US" sz="1800" dirty="0" err="1"/>
              <a:t>kepada</a:t>
            </a:r>
            <a:r>
              <a:rPr lang="en-US" sz="1800" dirty="0"/>
              <a:t> PT. </a:t>
            </a:r>
            <a:r>
              <a:rPr lang="en-US" sz="1800" dirty="0" err="1"/>
              <a:t>OrKita</a:t>
            </a:r>
            <a:r>
              <a:rPr lang="en-US" sz="1800" dirty="0"/>
              <a:t> </a:t>
            </a:r>
            <a:r>
              <a:rPr lang="en-US" sz="1800" dirty="0" err="1"/>
              <a:t>dipotong</a:t>
            </a:r>
            <a:r>
              <a:rPr lang="en-US" sz="1800" dirty="0"/>
              <a:t> </a:t>
            </a:r>
            <a:r>
              <a:rPr lang="en-US" sz="1800" dirty="0" err="1"/>
              <a:t>PPh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23 </a:t>
            </a:r>
            <a:r>
              <a:rPr lang="en-US" sz="1800" dirty="0" err="1"/>
              <a:t>oleh</a:t>
            </a:r>
            <a:r>
              <a:rPr lang="en-US" sz="1800" dirty="0"/>
              <a:t> PT. Tri Star </a:t>
            </a:r>
            <a:r>
              <a:rPr lang="en-US" sz="1800" dirty="0" err="1"/>
              <a:t>sebesar</a:t>
            </a:r>
            <a:r>
              <a:rPr lang="en-US" sz="1800" dirty="0"/>
              <a:t> 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/>
          </a:p>
          <a:p>
            <a:pPr marL="630238" indent="0" algn="just">
              <a:spcBef>
                <a:spcPts val="0"/>
              </a:spcBef>
              <a:buNone/>
            </a:pPr>
            <a:r>
              <a:rPr lang="en-US" sz="1800" dirty="0"/>
              <a:t>2% </a:t>
            </a:r>
            <a:r>
              <a:rPr lang="en-US" sz="1800" dirty="0" err="1"/>
              <a:t>Rp</a:t>
            </a:r>
            <a:r>
              <a:rPr lang="en-US" sz="1800" dirty="0"/>
              <a:t> 20.000.000 = </a:t>
            </a:r>
            <a:r>
              <a:rPr lang="en-US" sz="1800" dirty="0" err="1"/>
              <a:t>Rp</a:t>
            </a:r>
            <a:r>
              <a:rPr lang="en-US" sz="1800" dirty="0"/>
              <a:t> 400.000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2" name="Flowchart: Off-page Connector 1"/>
          <p:cNvSpPr/>
          <p:nvPr/>
        </p:nvSpPr>
        <p:spPr>
          <a:xfrm>
            <a:off x="500034" y="123478"/>
            <a:ext cx="8176422" cy="720080"/>
          </a:xfrm>
          <a:prstGeom prst="flowChartOffpage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4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316</TotalTime>
  <Words>1252</Words>
  <Application>Microsoft Office PowerPoint</Application>
  <PresentationFormat>On-screen Show (16:9)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Perpajakan lanjutan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Perpajakan lanjutan</dc:title>
  <dc:creator>user</dc:creator>
  <cp:lastModifiedBy>Dadan</cp:lastModifiedBy>
  <cp:revision>47</cp:revision>
  <dcterms:created xsi:type="dcterms:W3CDTF">2015-02-04T08:02:34Z</dcterms:created>
  <dcterms:modified xsi:type="dcterms:W3CDTF">2015-02-09T17:24:44Z</dcterms:modified>
</cp:coreProperties>
</file>