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2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8BA988-051C-4AB2-9B01-7B42F25515B4}" type="datetimeFigureOut">
              <a:rPr lang="id-ID" smtClean="0"/>
              <a:pPr/>
              <a:t>09/09/2009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444608C-8505-4BED-8B56-312CCA21192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8BA988-051C-4AB2-9B01-7B42F25515B4}" type="datetimeFigureOut">
              <a:rPr lang="id-ID" smtClean="0"/>
              <a:pPr/>
              <a:t>09/09/2009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4608C-8505-4BED-8B56-312CCA21192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b="1" dirty="0" smtClean="0"/>
              <a:t>AKUNTANSI BIAYA</a:t>
            </a:r>
            <a:endParaRPr lang="id-ID"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BIAYA DAN KLASIFIKASINYA</a:t>
            </a:r>
            <a:endParaRPr lang="id-ID" dirty="0"/>
          </a:p>
        </p:txBody>
      </p:sp>
      <p:sp>
        <p:nvSpPr>
          <p:cNvPr id="3" name="Content Placeholder 2"/>
          <p:cNvSpPr>
            <a:spLocks noGrp="1"/>
          </p:cNvSpPr>
          <p:nvPr>
            <p:ph idx="1"/>
          </p:nvPr>
        </p:nvSpPr>
        <p:spPr/>
        <p:txBody>
          <a:bodyPr>
            <a:normAutofit fontScale="92500" lnSpcReduction="10000"/>
          </a:bodyPr>
          <a:lstStyle/>
          <a:p>
            <a:r>
              <a:rPr lang="id-ID" b="1" dirty="0"/>
              <a:t>PENGERTIAN </a:t>
            </a:r>
            <a:r>
              <a:rPr lang="id-ID" b="1" dirty="0" smtClean="0"/>
              <a:t>BIAYA</a:t>
            </a:r>
          </a:p>
          <a:p>
            <a:pPr>
              <a:buNone/>
            </a:pPr>
            <a:r>
              <a:rPr lang="id-ID" dirty="0"/>
              <a:t>Biaya merupakan jumlah uang yang dibayarkan atau dapat berbentuk hutang untuk barang-barang atau jasa-jasa yang kesemuanya ditujukan untuk kepentingan kegiatan operasional perusahaan. </a:t>
            </a:r>
            <a:endParaRPr lang="id-ID" dirty="0" smtClean="0"/>
          </a:p>
          <a:p>
            <a:pPr>
              <a:buNone/>
            </a:pPr>
            <a:r>
              <a:rPr lang="id-ID" dirty="0" smtClean="0"/>
              <a:t>Barang-barang </a:t>
            </a:r>
            <a:r>
              <a:rPr lang="id-ID" dirty="0"/>
              <a:t>atau jasa-jasa ini dapat dinyatakan sebagai  biaya setelah betul-betul dipergunakan (expired) dalam kegiatan operasi perusahaan. </a:t>
            </a:r>
            <a:r>
              <a:rPr lang="fr-FR" dirty="0" err="1"/>
              <a:t>Dalam</a:t>
            </a:r>
            <a:r>
              <a:rPr lang="fr-FR" dirty="0"/>
              <a:t> </a:t>
            </a:r>
            <a:r>
              <a:rPr lang="fr-FR" dirty="0" err="1"/>
              <a:t>ilmu</a:t>
            </a:r>
            <a:r>
              <a:rPr lang="fr-FR" dirty="0"/>
              <a:t> </a:t>
            </a:r>
            <a:r>
              <a:rPr lang="fr-FR" dirty="0" err="1"/>
              <a:t>akuntansi</a:t>
            </a:r>
            <a:r>
              <a:rPr lang="fr-FR" dirty="0"/>
              <a:t>, </a:t>
            </a:r>
            <a:r>
              <a:rPr lang="fr-FR" dirty="0" err="1"/>
              <a:t>terdapat</a:t>
            </a:r>
            <a:r>
              <a:rPr lang="fr-FR" dirty="0"/>
              <a:t> </a:t>
            </a:r>
            <a:r>
              <a:rPr lang="fr-FR" dirty="0" err="1"/>
              <a:t>dua</a:t>
            </a:r>
            <a:r>
              <a:rPr lang="fr-FR" dirty="0"/>
              <a:t> </a:t>
            </a:r>
            <a:r>
              <a:rPr lang="fr-FR" dirty="0" err="1"/>
              <a:t>istilah</a:t>
            </a:r>
            <a:r>
              <a:rPr lang="fr-FR" dirty="0"/>
              <a:t> </a:t>
            </a:r>
            <a:r>
              <a:rPr lang="fr-FR" dirty="0" err="1"/>
              <a:t>yaitu</a:t>
            </a:r>
            <a:r>
              <a:rPr lang="fr-FR" dirty="0"/>
              <a:t> </a:t>
            </a:r>
            <a:r>
              <a:rPr lang="fr-FR" i="1" dirty="0" err="1"/>
              <a:t>cost</a:t>
            </a:r>
            <a:r>
              <a:rPr lang="fr-FR" dirty="0"/>
              <a:t> dan </a:t>
            </a:r>
            <a:r>
              <a:rPr lang="fr-FR" i="1" dirty="0" err="1"/>
              <a:t>expense</a:t>
            </a:r>
            <a:r>
              <a:rPr lang="fr-FR" dirty="0"/>
              <a:t>.</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buNone/>
            </a:pPr>
            <a:r>
              <a:rPr lang="id-ID" b="1" dirty="0"/>
              <a:t>Biaya</a:t>
            </a:r>
            <a:r>
              <a:rPr lang="id-ID" dirty="0"/>
              <a:t> adalah sebagai pengorbanan sumber ekonomi baik yang berwujud maupun tidak berwujud yang dapat diukur dalam satuan uang, yang telah terjadi atau yang akan terjadi untuk mencapai tujuan tertentu. Biaya adalah suatu nilai yang dikorbankan untuk mendapatkan barang atau jasa untuk mencapai tujuan tertentu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Persamaan akuntansi keuangan dan akuntansi manajemen</a:t>
            </a:r>
            <a:endParaRPr lang="id-ID" dirty="0"/>
          </a:p>
        </p:txBody>
      </p:sp>
      <p:sp>
        <p:nvSpPr>
          <p:cNvPr id="3" name="Content Placeholder 2"/>
          <p:cNvSpPr>
            <a:spLocks noGrp="1"/>
          </p:cNvSpPr>
          <p:nvPr>
            <p:ph idx="1"/>
          </p:nvPr>
        </p:nvSpPr>
        <p:spPr>
          <a:xfrm>
            <a:off x="457200" y="2285992"/>
            <a:ext cx="8229600" cy="3840171"/>
          </a:xfrm>
        </p:spPr>
        <p:txBody>
          <a:bodyPr/>
          <a:lstStyle/>
          <a:p>
            <a:pPr lvl="0"/>
            <a:r>
              <a:rPr lang="id-ID" dirty="0"/>
              <a:t>Keduanya merupakan sistem yang mengelola keuangan yang menghasilkan informasi berupa keuangan (sistem keuangan</a:t>
            </a:r>
            <a:r>
              <a:rPr lang="id-ID" dirty="0" smtClean="0"/>
              <a:t>)</a:t>
            </a:r>
          </a:p>
          <a:p>
            <a:pPr lvl="0">
              <a:buNone/>
            </a:pPr>
            <a:endParaRPr lang="id-ID" dirty="0"/>
          </a:p>
          <a:p>
            <a:r>
              <a:rPr lang="id-ID" dirty="0"/>
              <a:t>Informasi yang dihasilkan oleh keduanya merupakan dasar yang berguna bagi para pemakai untuk pengambilan keputusan.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Perbedaan Akt Keuangan dan Akt Manajemen</a:t>
            </a:r>
            <a:endParaRPr lang="id-ID" sz="3200" dirty="0"/>
          </a:p>
        </p:txBody>
      </p:sp>
      <p:graphicFrame>
        <p:nvGraphicFramePr>
          <p:cNvPr id="5" name="Table 4"/>
          <p:cNvGraphicFramePr>
            <a:graphicFrameLocks noGrp="1"/>
          </p:cNvGraphicFramePr>
          <p:nvPr/>
        </p:nvGraphicFramePr>
        <p:xfrm>
          <a:off x="857224" y="1397000"/>
          <a:ext cx="7643865" cy="4818082"/>
        </p:xfrm>
        <a:graphic>
          <a:graphicData uri="http://schemas.openxmlformats.org/drawingml/2006/table">
            <a:tbl>
              <a:tblPr/>
              <a:tblGrid>
                <a:gridCol w="1823226"/>
                <a:gridCol w="2752950"/>
                <a:gridCol w="3067689"/>
              </a:tblGrid>
              <a:tr h="253584">
                <a:tc>
                  <a:txBody>
                    <a:bodyPr/>
                    <a:lstStyle/>
                    <a:p>
                      <a:pPr algn="just">
                        <a:lnSpc>
                          <a:spcPct val="115000"/>
                        </a:lnSpc>
                        <a:spcAft>
                          <a:spcPts val="0"/>
                        </a:spcAft>
                      </a:pPr>
                      <a:endParaRPr lang="fi-FI" sz="1400" dirty="0">
                        <a:latin typeface="Calibri"/>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i-FI" sz="1400" dirty="0">
                          <a:latin typeface="Calibri"/>
                          <a:ea typeface="Times New Roman"/>
                        </a:rPr>
                        <a:t>Akuntansi Keuangan</a:t>
                      </a:r>
                      <a:endParaRPr lang="id-ID" sz="1400" dirty="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i-FI" sz="1400" dirty="0">
                          <a:latin typeface="Calibri"/>
                          <a:ea typeface="Times New Roman"/>
                        </a:rPr>
                        <a:t>Akuntansi Manajemen</a:t>
                      </a:r>
                      <a:endParaRPr lang="id-ID" sz="1400" dirty="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8666">
                <a:tc>
                  <a:txBody>
                    <a:bodyPr/>
                    <a:lstStyle/>
                    <a:p>
                      <a:pPr algn="just">
                        <a:lnSpc>
                          <a:spcPct val="115000"/>
                        </a:lnSpc>
                        <a:spcAft>
                          <a:spcPts val="0"/>
                        </a:spcAft>
                      </a:pPr>
                      <a:r>
                        <a:rPr lang="fi-FI" sz="1400">
                          <a:latin typeface="Calibri"/>
                          <a:ea typeface="Times New Roman"/>
                        </a:rPr>
                        <a:t>Pemakai LK</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a:latin typeface="Calibri"/>
                          <a:ea typeface="Times New Roman"/>
                        </a:rPr>
                        <a:t>Internal : Top Manajemen</a:t>
                      </a:r>
                      <a:endParaRPr lang="id-ID" sz="1400">
                        <a:latin typeface="Times New Roman"/>
                        <a:ea typeface="Times New Roman"/>
                      </a:endParaRPr>
                    </a:p>
                    <a:p>
                      <a:pPr algn="just">
                        <a:lnSpc>
                          <a:spcPct val="115000"/>
                        </a:lnSpc>
                        <a:spcAft>
                          <a:spcPts val="0"/>
                        </a:spcAft>
                      </a:pPr>
                      <a:r>
                        <a:rPr lang="fi-FI" sz="1400">
                          <a:latin typeface="Calibri"/>
                          <a:ea typeface="Times New Roman"/>
                        </a:rPr>
                        <a:t>External : </a:t>
                      </a:r>
                      <a:endParaRPr lang="id-ID" sz="1400">
                        <a:latin typeface="Times New Roman"/>
                        <a:ea typeface="Times New Roman"/>
                      </a:endParaRPr>
                    </a:p>
                    <a:p>
                      <a:pPr marL="342900" lvl="0" indent="-342900" algn="just">
                        <a:lnSpc>
                          <a:spcPct val="115000"/>
                        </a:lnSpc>
                        <a:spcAft>
                          <a:spcPts val="0"/>
                        </a:spcAft>
                        <a:buFont typeface="Times New Roman"/>
                        <a:buChar char="-"/>
                        <a:tabLst>
                          <a:tab pos="274320" algn="l"/>
                        </a:tabLst>
                      </a:pPr>
                      <a:r>
                        <a:rPr lang="fi-FI" sz="1400">
                          <a:latin typeface="Calibri"/>
                          <a:ea typeface="Times New Roman"/>
                        </a:rPr>
                        <a:t>Pemegang Saham</a:t>
                      </a:r>
                      <a:endParaRPr lang="id-ID" sz="1400">
                        <a:latin typeface="Times New Roman"/>
                        <a:ea typeface="Times New Roman"/>
                      </a:endParaRPr>
                    </a:p>
                    <a:p>
                      <a:pPr marL="342900" lvl="0" indent="-342900" algn="just">
                        <a:lnSpc>
                          <a:spcPct val="115000"/>
                        </a:lnSpc>
                        <a:spcAft>
                          <a:spcPts val="0"/>
                        </a:spcAft>
                        <a:buFont typeface="Times New Roman"/>
                        <a:buChar char="-"/>
                        <a:tabLst>
                          <a:tab pos="274320" algn="l"/>
                        </a:tabLst>
                      </a:pPr>
                      <a:r>
                        <a:rPr lang="fi-FI" sz="1400">
                          <a:latin typeface="Calibri"/>
                          <a:ea typeface="Times New Roman"/>
                        </a:rPr>
                        <a:t>Kreditur</a:t>
                      </a:r>
                      <a:endParaRPr lang="id-ID" sz="1400">
                        <a:latin typeface="Times New Roman"/>
                        <a:ea typeface="Times New Roman"/>
                      </a:endParaRPr>
                    </a:p>
                    <a:p>
                      <a:pPr marL="342900" lvl="0" indent="-342900" algn="just">
                        <a:lnSpc>
                          <a:spcPct val="115000"/>
                        </a:lnSpc>
                        <a:spcAft>
                          <a:spcPts val="0"/>
                        </a:spcAft>
                        <a:buFont typeface="Times New Roman"/>
                        <a:buChar char="-"/>
                        <a:tabLst>
                          <a:tab pos="274320" algn="l"/>
                        </a:tabLst>
                      </a:pPr>
                      <a:r>
                        <a:rPr lang="fi-FI" sz="1400">
                          <a:latin typeface="Calibri"/>
                          <a:ea typeface="Times New Roman"/>
                        </a:rPr>
                        <a:t>Customer</a:t>
                      </a:r>
                      <a:endParaRPr lang="id-ID" sz="1400">
                        <a:latin typeface="Times New Roman"/>
                        <a:ea typeface="Times New Roman"/>
                      </a:endParaRPr>
                    </a:p>
                    <a:p>
                      <a:pPr marL="342900" lvl="0" indent="-342900" algn="just">
                        <a:lnSpc>
                          <a:spcPct val="115000"/>
                        </a:lnSpc>
                        <a:spcAft>
                          <a:spcPts val="0"/>
                        </a:spcAft>
                        <a:buFont typeface="Times New Roman"/>
                        <a:buChar char="-"/>
                        <a:tabLst>
                          <a:tab pos="274320" algn="l"/>
                        </a:tabLst>
                      </a:pPr>
                      <a:r>
                        <a:rPr lang="fi-FI" sz="1400">
                          <a:latin typeface="Calibri"/>
                          <a:ea typeface="Times New Roman"/>
                        </a:rPr>
                        <a:t>Analisis Keuangan</a:t>
                      </a:r>
                      <a:endParaRPr lang="id-ID" sz="1400">
                        <a:latin typeface="Times New Roman"/>
                        <a:ea typeface="Times New Roman"/>
                      </a:endParaRPr>
                    </a:p>
                    <a:p>
                      <a:pPr marL="342900" lvl="0" indent="-342900" algn="just">
                        <a:lnSpc>
                          <a:spcPct val="115000"/>
                        </a:lnSpc>
                        <a:spcAft>
                          <a:spcPts val="0"/>
                        </a:spcAft>
                        <a:buFont typeface="Times New Roman"/>
                        <a:buChar char="-"/>
                        <a:tabLst>
                          <a:tab pos="274320" algn="l"/>
                        </a:tabLst>
                      </a:pPr>
                      <a:r>
                        <a:rPr lang="fi-FI" sz="1400">
                          <a:latin typeface="Calibri"/>
                          <a:ea typeface="Times New Roman"/>
                        </a:rPr>
                        <a:t>Karyawan</a:t>
                      </a:r>
                      <a:endParaRPr lang="id-ID" sz="1400">
                        <a:latin typeface="Times New Roman"/>
                        <a:ea typeface="Times New Roman"/>
                      </a:endParaRPr>
                    </a:p>
                    <a:p>
                      <a:pPr marL="342900" lvl="0" indent="-342900" algn="just">
                        <a:lnSpc>
                          <a:spcPct val="115000"/>
                        </a:lnSpc>
                        <a:spcAft>
                          <a:spcPts val="0"/>
                        </a:spcAft>
                        <a:buFont typeface="Times New Roman"/>
                        <a:buChar char="-"/>
                        <a:tabLst>
                          <a:tab pos="274320" algn="l"/>
                        </a:tabLst>
                      </a:pPr>
                      <a:r>
                        <a:rPr lang="fi-FI" sz="1400">
                          <a:latin typeface="Calibri"/>
                          <a:ea typeface="Times New Roman"/>
                        </a:rPr>
                        <a:t>Pemerintah</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dirty="0">
                          <a:latin typeface="Calibri"/>
                          <a:ea typeface="Times New Roman"/>
                        </a:rPr>
                        <a:t>Internal :</a:t>
                      </a:r>
                      <a:endParaRPr lang="id-ID" sz="1400" dirty="0">
                        <a:latin typeface="Times New Roman"/>
                        <a:ea typeface="Times New Roman"/>
                      </a:endParaRPr>
                    </a:p>
                    <a:p>
                      <a:pPr marL="342900" lvl="0" indent="-342900" algn="just">
                        <a:lnSpc>
                          <a:spcPct val="115000"/>
                        </a:lnSpc>
                        <a:spcAft>
                          <a:spcPts val="0"/>
                        </a:spcAft>
                        <a:buFont typeface="Times New Roman"/>
                        <a:buChar char="-"/>
                        <a:tabLst>
                          <a:tab pos="339725" algn="l"/>
                        </a:tabLst>
                      </a:pPr>
                      <a:r>
                        <a:rPr lang="fi-FI" sz="1400" dirty="0">
                          <a:latin typeface="Calibri"/>
                          <a:ea typeface="Times New Roman"/>
                        </a:rPr>
                        <a:t>Keputusan semua level manajemen</a:t>
                      </a:r>
                      <a:endParaRPr lang="id-ID" sz="1400" dirty="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4333">
                <a:tc>
                  <a:txBody>
                    <a:bodyPr/>
                    <a:lstStyle/>
                    <a:p>
                      <a:pPr algn="just">
                        <a:lnSpc>
                          <a:spcPct val="115000"/>
                        </a:lnSpc>
                        <a:spcAft>
                          <a:spcPts val="0"/>
                        </a:spcAft>
                      </a:pPr>
                      <a:r>
                        <a:rPr lang="fi-FI" sz="1400">
                          <a:latin typeface="Calibri"/>
                          <a:ea typeface="Times New Roman"/>
                        </a:rPr>
                        <a:t>Lingkup Informasi</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a:latin typeface="Calibri"/>
                          <a:ea typeface="Times New Roman"/>
                        </a:rPr>
                        <a:t>Menyajikan informasi tentang perusahaan secara keseluruhan neraca R/L</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dirty="0">
                          <a:latin typeface="Calibri"/>
                          <a:ea typeface="Times New Roman"/>
                        </a:rPr>
                        <a:t>Bagian tentang perusahaan menyediakan informasi kenangan yang relevan dengan bagian-bagian perusahaan</a:t>
                      </a:r>
                      <a:endParaRPr lang="id-ID" sz="1400" dirty="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166">
                <a:tc>
                  <a:txBody>
                    <a:bodyPr/>
                    <a:lstStyle/>
                    <a:p>
                      <a:pPr algn="just">
                        <a:lnSpc>
                          <a:spcPct val="115000"/>
                        </a:lnSpc>
                        <a:spcAft>
                          <a:spcPts val="0"/>
                        </a:spcAft>
                      </a:pPr>
                      <a:r>
                        <a:rPr lang="fi-FI" sz="1400">
                          <a:latin typeface="Calibri"/>
                          <a:ea typeface="Times New Roman"/>
                        </a:rPr>
                        <a:t>Fokus  Waktu Informasi</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a:latin typeface="Calibri"/>
                          <a:ea typeface="Times New Roman"/>
                        </a:rPr>
                        <a:t>Masa lalu</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dirty="0">
                          <a:latin typeface="Calibri"/>
                          <a:ea typeface="Times New Roman"/>
                        </a:rPr>
                        <a:t>Masa datang</a:t>
                      </a:r>
                      <a:endParaRPr lang="id-ID" sz="1400" dirty="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4333">
                <a:tc>
                  <a:txBody>
                    <a:bodyPr/>
                    <a:lstStyle/>
                    <a:p>
                      <a:pPr algn="just">
                        <a:lnSpc>
                          <a:spcPct val="115000"/>
                        </a:lnSpc>
                        <a:spcAft>
                          <a:spcPts val="0"/>
                        </a:spcAft>
                      </a:pPr>
                      <a:r>
                        <a:rPr lang="fi-FI" sz="1400">
                          <a:latin typeface="Calibri"/>
                          <a:ea typeface="Times New Roman"/>
                        </a:rPr>
                        <a:t>Rentan Waktu</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a:latin typeface="Calibri"/>
                          <a:ea typeface="Times New Roman"/>
                        </a:rPr>
                        <a:t>Tertentu</a:t>
                      </a:r>
                      <a:endParaRPr lang="id-ID" sz="1400">
                        <a:latin typeface="Times New Roman"/>
                        <a:ea typeface="Times New Roman"/>
                      </a:endParaRPr>
                    </a:p>
                    <a:p>
                      <a:pPr marL="342900" lvl="0" indent="-342900" algn="just">
                        <a:lnSpc>
                          <a:spcPct val="115000"/>
                        </a:lnSpc>
                        <a:spcAft>
                          <a:spcPts val="0"/>
                        </a:spcAft>
                        <a:buFont typeface="Times New Roman"/>
                        <a:buChar char="-"/>
                        <a:tabLst>
                          <a:tab pos="160020" algn="l"/>
                          <a:tab pos="1828800" algn="l"/>
                        </a:tabLst>
                      </a:pPr>
                      <a:r>
                        <a:rPr lang="fi-FI" sz="1400">
                          <a:latin typeface="Calibri"/>
                          <a:ea typeface="Times New Roman"/>
                        </a:rPr>
                        <a:t>Satu tahun</a:t>
                      </a:r>
                      <a:endParaRPr lang="id-ID" sz="1400">
                        <a:latin typeface="Times New Roman"/>
                        <a:ea typeface="Times New Roman"/>
                      </a:endParaRPr>
                    </a:p>
                    <a:p>
                      <a:pPr marL="342900" lvl="0" indent="-342900" algn="just">
                        <a:lnSpc>
                          <a:spcPct val="115000"/>
                        </a:lnSpc>
                        <a:spcAft>
                          <a:spcPts val="0"/>
                        </a:spcAft>
                        <a:buFont typeface="Times New Roman"/>
                        <a:buChar char="-"/>
                        <a:tabLst>
                          <a:tab pos="160020" algn="l"/>
                          <a:tab pos="1828800" algn="l"/>
                        </a:tabLst>
                      </a:pPr>
                      <a:r>
                        <a:rPr lang="fi-FI" sz="1400">
                          <a:latin typeface="Calibri"/>
                          <a:ea typeface="Times New Roman"/>
                        </a:rPr>
                        <a:t>Satu kuartal</a:t>
                      </a:r>
                      <a:endParaRPr lang="id-ID" sz="1400">
                        <a:latin typeface="Times New Roman"/>
                        <a:ea typeface="Times New Roman"/>
                      </a:endParaRPr>
                    </a:p>
                    <a:p>
                      <a:pPr marL="342900" lvl="0" indent="-342900" algn="just">
                        <a:lnSpc>
                          <a:spcPct val="115000"/>
                        </a:lnSpc>
                        <a:spcAft>
                          <a:spcPts val="0"/>
                        </a:spcAft>
                        <a:buFont typeface="Times New Roman"/>
                        <a:buChar char="-"/>
                        <a:tabLst>
                          <a:tab pos="160020" algn="l"/>
                          <a:tab pos="1828800" algn="l"/>
                        </a:tabLst>
                      </a:pPr>
                      <a:r>
                        <a:rPr lang="fi-FI" sz="1400">
                          <a:latin typeface="Calibri"/>
                          <a:ea typeface="Times New Roman"/>
                        </a:rPr>
                        <a:t>Satu bulan</a:t>
                      </a:r>
                      <a:endParaRPr lang="id-ID" sz="140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i-FI" sz="1400" dirty="0">
                          <a:latin typeface="Calibri"/>
                          <a:ea typeface="Times New Roman"/>
                        </a:rPr>
                        <a:t>Sangat Bervariasi</a:t>
                      </a:r>
                      <a:endParaRPr lang="id-ID" sz="1400" dirty="0">
                        <a:latin typeface="Times New Roman"/>
                        <a:ea typeface="Times New Roman"/>
                      </a:endParaRPr>
                    </a:p>
                    <a:p>
                      <a:pPr marL="342900" lvl="0" indent="-342900" algn="just">
                        <a:lnSpc>
                          <a:spcPct val="115000"/>
                        </a:lnSpc>
                        <a:spcAft>
                          <a:spcPts val="0"/>
                        </a:spcAft>
                        <a:buFont typeface="Times New Roman"/>
                        <a:buChar char="-"/>
                        <a:tabLst>
                          <a:tab pos="225425" algn="l"/>
                          <a:tab pos="1828800" algn="l"/>
                        </a:tabLst>
                      </a:pPr>
                      <a:r>
                        <a:rPr lang="fi-FI" sz="1400" dirty="0">
                          <a:latin typeface="Calibri"/>
                          <a:ea typeface="Times New Roman"/>
                        </a:rPr>
                        <a:t>Harian</a:t>
                      </a:r>
                      <a:endParaRPr lang="id-ID" sz="1400" dirty="0">
                        <a:latin typeface="Times New Roman"/>
                        <a:ea typeface="Times New Roman"/>
                      </a:endParaRPr>
                    </a:p>
                    <a:p>
                      <a:pPr marL="342900" lvl="0" indent="-342900" algn="just">
                        <a:lnSpc>
                          <a:spcPct val="115000"/>
                        </a:lnSpc>
                        <a:spcAft>
                          <a:spcPts val="0"/>
                        </a:spcAft>
                        <a:buFont typeface="Times New Roman"/>
                        <a:buChar char="-"/>
                        <a:tabLst>
                          <a:tab pos="225425" algn="l"/>
                          <a:tab pos="1828800" algn="l"/>
                        </a:tabLst>
                      </a:pPr>
                      <a:r>
                        <a:rPr lang="fi-FI" sz="1400" dirty="0">
                          <a:latin typeface="Calibri"/>
                          <a:ea typeface="Times New Roman"/>
                        </a:rPr>
                        <a:t>Mingguan</a:t>
                      </a:r>
                      <a:endParaRPr lang="id-ID" sz="1400" dirty="0">
                        <a:latin typeface="Times New Roman"/>
                        <a:ea typeface="Times New Roman"/>
                      </a:endParaRPr>
                    </a:p>
                    <a:p>
                      <a:pPr marL="342900" lvl="0" indent="-342900" algn="just">
                        <a:lnSpc>
                          <a:spcPct val="115000"/>
                        </a:lnSpc>
                        <a:spcAft>
                          <a:spcPts val="0"/>
                        </a:spcAft>
                        <a:buFont typeface="Times New Roman"/>
                        <a:buChar char="-"/>
                        <a:tabLst>
                          <a:tab pos="225425" algn="l"/>
                          <a:tab pos="1828800" algn="l"/>
                        </a:tabLst>
                      </a:pPr>
                      <a:r>
                        <a:rPr lang="fi-FI" sz="1400" dirty="0">
                          <a:latin typeface="Calibri"/>
                          <a:ea typeface="Times New Roman"/>
                        </a:rPr>
                        <a:t>Bulanan</a:t>
                      </a:r>
                      <a:endParaRPr lang="id-ID" sz="1400" dirty="0">
                        <a:latin typeface="Times New Roman"/>
                        <a:ea typeface="Times New Roman"/>
                      </a:endParaRPr>
                    </a:p>
                  </a:txBody>
                  <a:tcPr marL="59784" marR="59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71472" y="642918"/>
          <a:ext cx="7929618" cy="4646359"/>
        </p:xfrm>
        <a:graphic>
          <a:graphicData uri="http://schemas.openxmlformats.org/drawingml/2006/table">
            <a:tbl>
              <a:tblPr/>
              <a:tblGrid>
                <a:gridCol w="1891384"/>
                <a:gridCol w="2855865"/>
                <a:gridCol w="3182369"/>
              </a:tblGrid>
              <a:tr h="0">
                <a:tc>
                  <a:txBody>
                    <a:bodyPr/>
                    <a:lstStyle/>
                    <a:p>
                      <a:pPr>
                        <a:lnSpc>
                          <a:spcPct val="115000"/>
                        </a:lnSpc>
                        <a:spcAft>
                          <a:spcPts val="0"/>
                        </a:spcAft>
                      </a:pPr>
                      <a:r>
                        <a:rPr lang="fi-FI" sz="1400" dirty="0">
                          <a:latin typeface="Calibri"/>
                          <a:ea typeface="Times New Roman"/>
                        </a:rPr>
                        <a:t>Kriteria Bagi Informasi Akuntansi</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Dibatasi oleh Prinsip-prinsip Akuntansi yang diterima secara umum  oleh masyarakat (SAK</a:t>
                      </a:r>
                      <a:r>
                        <a:rPr lang="fi-FI" sz="1400" dirty="0" smtClean="0">
                          <a:latin typeface="Calibri"/>
                          <a:ea typeface="Times New Roman"/>
                        </a:rPr>
                        <a:t>)</a:t>
                      </a:r>
                      <a:endParaRPr lang="id-ID" sz="1400" dirty="0" smtClean="0">
                        <a:latin typeface="Calibri"/>
                        <a:ea typeface="Times New Roman"/>
                      </a:endParaRPr>
                    </a:p>
                    <a:p>
                      <a:pPr algn="l">
                        <a:lnSpc>
                          <a:spcPct val="115000"/>
                        </a:lnSpc>
                        <a:spcAft>
                          <a:spcPts val="0"/>
                        </a:spcAft>
                      </a:pP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Tidak dibatasi prinsip-prinsip akuntansi.</a:t>
                      </a:r>
                      <a:endParaRPr lang="id-ID" sz="1400" dirty="0">
                        <a:latin typeface="Times New Roman"/>
                        <a:ea typeface="Times New Roman"/>
                      </a:endParaRPr>
                    </a:p>
                    <a:p>
                      <a:pPr algn="l">
                        <a:lnSpc>
                          <a:spcPct val="115000"/>
                        </a:lnSpc>
                        <a:spcAft>
                          <a:spcPts val="0"/>
                        </a:spcAft>
                      </a:pPr>
                      <a:r>
                        <a:rPr lang="fi-FI" sz="1400" dirty="0">
                          <a:latin typeface="Calibri"/>
                          <a:ea typeface="Times New Roman"/>
                        </a:rPr>
                        <a:t>Kriteria : manfaat bagi manajemen (logika dan pengalaman </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fi-FI" sz="1400" dirty="0">
                          <a:latin typeface="Calibri"/>
                          <a:ea typeface="Times New Roman"/>
                        </a:rPr>
                        <a:t>Disiplin Sumber</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Ilmu </a:t>
                      </a:r>
                      <a:r>
                        <a:rPr lang="fi-FI" sz="1400" dirty="0" smtClean="0">
                          <a:latin typeface="Calibri"/>
                          <a:ea typeface="Times New Roman"/>
                        </a:rPr>
                        <a:t>ekonomi</a:t>
                      </a:r>
                      <a:endParaRPr lang="id-ID" sz="1400" dirty="0" smtClean="0">
                        <a:latin typeface="Calibri"/>
                        <a:ea typeface="Times New Roman"/>
                      </a:endParaRPr>
                    </a:p>
                    <a:p>
                      <a:pPr algn="l">
                        <a:lnSpc>
                          <a:spcPct val="115000"/>
                        </a:lnSpc>
                        <a:spcAft>
                          <a:spcPts val="0"/>
                        </a:spcAft>
                      </a:pP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Ilmu ekonomi dan psikologis sosial</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fi-FI" sz="1400" dirty="0">
                          <a:latin typeface="Calibri"/>
                          <a:ea typeface="Times New Roman"/>
                        </a:rPr>
                        <a:t>Isi Laporan</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Neraca, R/L, perubahan modal, arus kas</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Informasi rinci mengenai bagian tertentu perusahaan</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fi-FI" sz="1400">
                          <a:latin typeface="Calibri"/>
                          <a:ea typeface="Times New Roman"/>
                        </a:rPr>
                        <a:t>Sifat Informasi </a:t>
                      </a:r>
                      <a:endParaRPr lang="id-ID"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Ketepatan tinggi tidak tepat masyarakat tidak </a:t>
                      </a:r>
                      <a:r>
                        <a:rPr lang="fi-FI" sz="1400" dirty="0" smtClean="0">
                          <a:latin typeface="Calibri"/>
                          <a:ea typeface="Times New Roman"/>
                        </a:rPr>
                        <a:t>percaya</a:t>
                      </a:r>
                      <a:endParaRPr lang="id-ID" sz="1400" dirty="0" smtClean="0">
                        <a:latin typeface="Calibri"/>
                        <a:ea typeface="Times New Roman"/>
                      </a:endParaRPr>
                    </a:p>
                    <a:p>
                      <a:pPr algn="l">
                        <a:lnSpc>
                          <a:spcPct val="115000"/>
                        </a:lnSpc>
                        <a:spcAft>
                          <a:spcPts val="0"/>
                        </a:spcAft>
                      </a:pP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i-FI" sz="1400" dirty="0">
                          <a:latin typeface="Calibri"/>
                          <a:ea typeface="Times New Roman"/>
                        </a:rPr>
                        <a:t>Taksiran yang besar</a:t>
                      </a:r>
                      <a:endParaRPr lang="id-ID" sz="1400" dirty="0">
                        <a:latin typeface="Times New Roman"/>
                        <a:ea typeface="Times New Roman"/>
                      </a:endParaRPr>
                    </a:p>
                    <a:p>
                      <a:pPr algn="l">
                        <a:lnSpc>
                          <a:spcPct val="115000"/>
                        </a:lnSpc>
                        <a:spcAft>
                          <a:spcPts val="0"/>
                        </a:spcAft>
                      </a:pPr>
                      <a:r>
                        <a:rPr lang="fi-FI" sz="1400" dirty="0">
                          <a:latin typeface="Calibri"/>
                          <a:ea typeface="Times New Roman"/>
                        </a:rPr>
                        <a:t>(menyangkut masa yang akan datang)</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id-ID" sz="1400">
                          <a:latin typeface="Calibri"/>
                          <a:ea typeface="Times New Roman"/>
                        </a:rPr>
                        <a:t>Implikasi</a:t>
                      </a:r>
                      <a:endParaRPr lang="id-ID"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d-ID" sz="1400" dirty="0">
                          <a:latin typeface="Calibri"/>
                          <a:ea typeface="Times New Roman"/>
                        </a:rPr>
                        <a:t>Memperhitungkan bagaiman mengukur dan mengaitkan gejala ekonomi sedangkan pengaruh perilaku </a:t>
                      </a:r>
                      <a:r>
                        <a:rPr lang="id-ID" sz="1400" dirty="0" smtClean="0">
                          <a:latin typeface="Calibri"/>
                          <a:ea typeface="Times New Roman"/>
                        </a:rPr>
                        <a:t>dinomorduakan</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d-ID" sz="1400" dirty="0">
                          <a:latin typeface="Calibri"/>
                          <a:ea typeface="Times New Roman"/>
                        </a:rPr>
                        <a:t>Memperhitungkan bagaimana peraturan dan laporan akan mempengaruhi perilaku manajer sehari-hari.</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id-ID" sz="1400">
                          <a:latin typeface="Calibri"/>
                          <a:ea typeface="Times New Roman"/>
                        </a:rPr>
                        <a:t>Aktivitas</a:t>
                      </a:r>
                      <a:endParaRPr lang="id-ID"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d-ID" sz="1400">
                          <a:latin typeface="Calibri"/>
                          <a:ea typeface="Times New Roman"/>
                        </a:rPr>
                        <a:t>Bidang lebih luas tidak banyak menggunakan ilmu-ilmu lain yang ada kaitannya</a:t>
                      </a:r>
                      <a:endParaRPr lang="id-ID"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id-ID" sz="1400" dirty="0">
                          <a:latin typeface="Calibri"/>
                          <a:ea typeface="Times New Roman"/>
                        </a:rPr>
                        <a:t>Batas-batas bidangnya kurang jelas, lebih banyak menggunakan ilmu perekonomian, ilmu keputusan dan ilmu perilaku</a:t>
                      </a:r>
                      <a:endParaRPr lang="id-ID"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Akuntansi biaya</a:t>
            </a:r>
            <a:r>
              <a:rPr lang="id-ID" dirty="0"/>
              <a:t> merupakan</a:t>
            </a:r>
          </a:p>
        </p:txBody>
      </p:sp>
      <p:sp>
        <p:nvSpPr>
          <p:cNvPr id="3" name="Content Placeholder 2"/>
          <p:cNvSpPr>
            <a:spLocks noGrp="1"/>
          </p:cNvSpPr>
          <p:nvPr>
            <p:ph idx="1"/>
          </p:nvPr>
        </p:nvSpPr>
        <p:spPr>
          <a:xfrm>
            <a:off x="457200" y="2071678"/>
            <a:ext cx="8229600" cy="4054485"/>
          </a:xfrm>
        </p:spPr>
        <p:txBody>
          <a:bodyPr/>
          <a:lstStyle/>
          <a:p>
            <a:pPr>
              <a:buNone/>
            </a:pPr>
            <a:r>
              <a:rPr lang="id-ID" dirty="0"/>
              <a:t>suatu proses pencatatan, penggolongan, pengihtisaran, pelaporan mengenai biaya-biaya pabrikasi dan biaya penjualan produk/jasa dengan cara-cara tertentu serta penafsiran terhadap hasilnya.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Tujuan Pokok Akuntansi Biaya</a:t>
            </a:r>
            <a:endParaRPr lang="id-ID" dirty="0"/>
          </a:p>
        </p:txBody>
      </p:sp>
      <p:sp>
        <p:nvSpPr>
          <p:cNvPr id="3" name="Content Placeholder 2"/>
          <p:cNvSpPr>
            <a:spLocks noGrp="1"/>
          </p:cNvSpPr>
          <p:nvPr>
            <p:ph idx="1"/>
          </p:nvPr>
        </p:nvSpPr>
        <p:spPr/>
        <p:txBody>
          <a:bodyPr>
            <a:normAutofit fontScale="92500" lnSpcReduction="20000"/>
          </a:bodyPr>
          <a:lstStyle/>
          <a:p>
            <a:pPr lvl="0">
              <a:buNone/>
            </a:pPr>
            <a:r>
              <a:rPr lang="id-ID" dirty="0" smtClean="0"/>
              <a:t>1.  </a:t>
            </a:r>
            <a:r>
              <a:rPr lang="fi-FI" dirty="0" smtClean="0"/>
              <a:t>Penentuan </a:t>
            </a:r>
            <a:r>
              <a:rPr lang="fi-FI" dirty="0"/>
              <a:t>Harga Pokok Produk</a:t>
            </a:r>
            <a:endParaRPr lang="id-ID" dirty="0"/>
          </a:p>
          <a:p>
            <a:pPr lvl="0"/>
            <a:r>
              <a:rPr lang="fi-FI" dirty="0"/>
              <a:t>AkBi mencatat, menggolongkan dan meringkas biaya-biaya pembuatan produk/jasa.</a:t>
            </a:r>
            <a:endParaRPr lang="id-ID" dirty="0"/>
          </a:p>
          <a:p>
            <a:pPr lvl="0"/>
            <a:r>
              <a:rPr lang="fi-FI" dirty="0"/>
              <a:t>Biaya tersebut biaya yang telah terjadi dimasa yang lalu (Historis)</a:t>
            </a:r>
            <a:endParaRPr lang="id-ID" dirty="0"/>
          </a:p>
          <a:p>
            <a:pPr lvl="0"/>
            <a:r>
              <a:rPr lang="fi-FI" dirty="0"/>
              <a:t>Ditujukan untuk memenuhi hubungan luar perusahaan        tunduk pada prinsip akuntansi yang lazim, misal : metode VC untuk HPP</a:t>
            </a:r>
            <a:endParaRPr lang="id-ID" dirty="0"/>
          </a:p>
          <a:p>
            <a:pPr lvl="0"/>
            <a:r>
              <a:rPr lang="fi-FI" dirty="0"/>
              <a:t>Ditujukan untuk management, dilayani oleh akuntansi management</a:t>
            </a:r>
            <a:endParaRPr lang="id-ID" dirty="0"/>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7500" lnSpcReduction="20000"/>
          </a:bodyPr>
          <a:lstStyle/>
          <a:p>
            <a:pPr lvl="0">
              <a:buNone/>
            </a:pPr>
            <a:r>
              <a:rPr lang="id-ID" dirty="0" smtClean="0"/>
              <a:t>2. </a:t>
            </a:r>
            <a:r>
              <a:rPr lang="fi-FI" dirty="0" smtClean="0"/>
              <a:t>Pengendalian Biaya</a:t>
            </a:r>
            <a:endParaRPr lang="id-ID" dirty="0" smtClean="0"/>
          </a:p>
          <a:p>
            <a:pPr lvl="0">
              <a:buNone/>
            </a:pPr>
            <a:endParaRPr lang="id-ID" dirty="0"/>
          </a:p>
          <a:p>
            <a:pPr lvl="0"/>
            <a:r>
              <a:rPr lang="fi-FI" dirty="0"/>
              <a:t>Harus didahului dengan penentuan biaya yang seharusnya dikeluarkan untuk satu satuan produk</a:t>
            </a:r>
            <a:endParaRPr lang="id-ID" dirty="0"/>
          </a:p>
          <a:p>
            <a:pPr lvl="0"/>
            <a:r>
              <a:rPr lang="fi-FI" dirty="0"/>
              <a:t>AkBi kemudian :</a:t>
            </a:r>
            <a:endParaRPr lang="id-ID" dirty="0"/>
          </a:p>
          <a:p>
            <a:pPr lvl="0"/>
            <a:r>
              <a:rPr lang="fi-FI" dirty="0"/>
              <a:t>Memantau apakah pengeluaran biaya sesungguhnya sesuai dengan biaya yang seharusnya.</a:t>
            </a:r>
            <a:endParaRPr lang="id-ID" dirty="0"/>
          </a:p>
          <a:p>
            <a:pPr lvl="0"/>
            <a:r>
              <a:rPr lang="fi-FI" dirty="0"/>
              <a:t>Menganalisis penyimpangan biaya sesungguhnya dengan seharusnya</a:t>
            </a:r>
            <a:endParaRPr lang="id-ID" dirty="0"/>
          </a:p>
          <a:p>
            <a:pPr lvl="0"/>
            <a:r>
              <a:rPr lang="fi-FI" dirty="0"/>
              <a:t>Menyajikan informasi mengenai penyebab selisih tersebut</a:t>
            </a:r>
            <a:endParaRPr lang="id-ID" dirty="0"/>
          </a:p>
          <a:p>
            <a:r>
              <a:rPr lang="fi-FI" dirty="0"/>
              <a:t>Management dapat mempertimbangkan tindakan koreksi, atau menilai prestasi manager di bawahnya, ditujukan untuk kebutuhan intern perusahaan, bagian akuntansi management, misal : sistem biaya standar FC dan VC</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10000"/>
          </a:bodyPr>
          <a:lstStyle/>
          <a:p>
            <a:pPr lvl="0">
              <a:buNone/>
            </a:pPr>
            <a:r>
              <a:rPr lang="id-ID" dirty="0" smtClean="0"/>
              <a:t>3. </a:t>
            </a:r>
            <a:r>
              <a:rPr lang="fi-FI" dirty="0" smtClean="0"/>
              <a:t>Pengambilan </a:t>
            </a:r>
            <a:r>
              <a:rPr lang="fi-FI" dirty="0"/>
              <a:t>Keputusan Khusus</a:t>
            </a:r>
            <a:endParaRPr lang="id-ID" dirty="0"/>
          </a:p>
          <a:p>
            <a:pPr>
              <a:buNone/>
            </a:pPr>
            <a:r>
              <a:rPr lang="fi-FI" dirty="0"/>
              <a:t>-    Menyangkut masa yang akan datang              relevan dengan informasi masa yang akan datang </a:t>
            </a:r>
            <a:endParaRPr lang="id-ID" dirty="0"/>
          </a:p>
          <a:p>
            <a:pPr>
              <a:buFontTx/>
              <a:buChar char="-"/>
            </a:pPr>
            <a:r>
              <a:rPr lang="fi-FI" dirty="0" smtClean="0"/>
              <a:t>Informasi </a:t>
            </a:r>
            <a:r>
              <a:rPr lang="fi-FI" dirty="0"/>
              <a:t>biaya yang akan datang (Future Costs) tidak dicatat dalam </a:t>
            </a:r>
            <a:r>
              <a:rPr lang="fi-FI" dirty="0" smtClean="0"/>
              <a:t>catatan</a:t>
            </a:r>
            <a:r>
              <a:rPr lang="id-ID" dirty="0" smtClean="0"/>
              <a:t> </a:t>
            </a:r>
            <a:r>
              <a:rPr lang="fi-FI" dirty="0" smtClean="0"/>
              <a:t>akuntansi </a:t>
            </a:r>
            <a:r>
              <a:rPr lang="fi-FI" dirty="0"/>
              <a:t>biaya tapi dari proses peramalan, bagi </a:t>
            </a:r>
            <a:r>
              <a:rPr lang="fi-FI" dirty="0" smtClean="0"/>
              <a:t>akuntansi</a:t>
            </a:r>
            <a:r>
              <a:rPr lang="id-ID" dirty="0" smtClean="0"/>
              <a:t> </a:t>
            </a:r>
            <a:r>
              <a:rPr lang="fi-FI" dirty="0" smtClean="0"/>
              <a:t>management</a:t>
            </a:r>
            <a:endParaRPr lang="id-ID" dirty="0" smtClean="0"/>
          </a:p>
          <a:p>
            <a:pPr>
              <a:buNone/>
            </a:pPr>
            <a:r>
              <a:rPr lang="id-ID" dirty="0" smtClean="0"/>
              <a:t>	</a:t>
            </a:r>
            <a:r>
              <a:rPr lang="fi-FI" dirty="0" smtClean="0"/>
              <a:t>Future </a:t>
            </a:r>
            <a:r>
              <a:rPr lang="fi-FI" dirty="0"/>
              <a:t>Costs :  </a:t>
            </a:r>
            <a:endParaRPr lang="id-ID" dirty="0" smtClean="0"/>
          </a:p>
          <a:p>
            <a:pPr>
              <a:buNone/>
            </a:pPr>
            <a:r>
              <a:rPr lang="fi-FI" dirty="0" smtClean="0"/>
              <a:t> Biaya Kesempatan</a:t>
            </a:r>
            <a:endParaRPr lang="id-ID" dirty="0" smtClean="0"/>
          </a:p>
          <a:p>
            <a:pPr>
              <a:buNone/>
            </a:pPr>
            <a:r>
              <a:rPr lang="fi-FI" dirty="0" smtClean="0"/>
              <a:t>Biaya </a:t>
            </a:r>
            <a:r>
              <a:rPr lang="fi-FI" dirty="0"/>
              <a:t>Hipotesis</a:t>
            </a:r>
            <a:endParaRPr lang="id-ID" dirty="0"/>
          </a:p>
          <a:p>
            <a:pPr lvl="0">
              <a:buNone/>
            </a:pPr>
            <a:r>
              <a:rPr lang="fi-FI" dirty="0"/>
              <a:t>Biaya Tambahan</a:t>
            </a:r>
            <a:endParaRPr lang="id-ID" dirty="0"/>
          </a:p>
          <a:p>
            <a:pPr lvl="0">
              <a:buNone/>
            </a:pPr>
            <a:r>
              <a:rPr lang="fi-FI" dirty="0"/>
              <a:t>Biaya terhindarkan</a:t>
            </a:r>
            <a:endParaRPr lang="id-ID" dirty="0"/>
          </a:p>
          <a:p>
            <a:pPr>
              <a:buNone/>
            </a:pPr>
            <a:r>
              <a:rPr lang="fi-FI" dirty="0"/>
              <a:t>Pendapatan yang Hilang</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a:t>Ruang lingkup akuntansi biaya :</a:t>
            </a:r>
            <a:endParaRPr lang="id-ID" dirty="0"/>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r>
              <a:rPr lang="id-ID" dirty="0"/>
              <a:t>Akuntansi biaya memberikan beberapa hasil akuntansi untuk perencanaan dan pengendalian khususnya pengumpulan, penyajian, analisis biaya yang dapat membantu manajemen dalam menyelesaikan tugas-tugas sebagi berikut :</a:t>
            </a:r>
          </a:p>
          <a:p>
            <a:pPr lvl="0"/>
            <a:r>
              <a:rPr lang="id-ID" dirty="0"/>
              <a:t>Penyusunan dan pelaksanaan perencanaan dan anggaran untuk operasi pada kondisi ekonomi dan persaiangan tertentu.</a:t>
            </a:r>
          </a:p>
          <a:p>
            <a:pPr lvl="0"/>
            <a:r>
              <a:rPr lang="id-ID" dirty="0"/>
              <a:t>Menentukan metode dan prosedur kalkulasi harga pokok</a:t>
            </a:r>
          </a:p>
          <a:p>
            <a:pPr lvl="0"/>
            <a:r>
              <a:rPr lang="id-ID" dirty="0"/>
              <a:t>Menentukan nilai dan prosedur kalkulasi harga pokok</a:t>
            </a:r>
          </a:p>
          <a:p>
            <a:pPr lvl="0"/>
            <a:r>
              <a:rPr lang="id-ID" dirty="0"/>
              <a:t>Menentukan nilai persediaan sebagai dasar yang mungkin akan mengurangi/meningkatkan biaya.</a:t>
            </a:r>
          </a:p>
          <a:p>
            <a:r>
              <a:rPr lang="id-ID" dirty="0"/>
              <a:t>Memilih berbagai alternatif yang dapat meningkatkan pendapatan/menurunkan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624</Words>
  <Application>Microsoft Office PowerPoint</Application>
  <PresentationFormat>On-screen Show (4:3)</PresentationFormat>
  <Paragraphs>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AKUNTANSI BIAYA</vt:lpstr>
      <vt:lpstr>Persamaan akuntansi keuangan dan akuntansi manajemen</vt:lpstr>
      <vt:lpstr>Perbedaan Akt Keuangan dan Akt Manajemen</vt:lpstr>
      <vt:lpstr>Slide 4</vt:lpstr>
      <vt:lpstr>Akuntansi biaya merupakan</vt:lpstr>
      <vt:lpstr>Tujuan Pokok Akuntansi Biaya</vt:lpstr>
      <vt:lpstr>Slide 7</vt:lpstr>
      <vt:lpstr>Slide 8</vt:lpstr>
      <vt:lpstr>Ruang lingkup akuntansi biaya :</vt:lpstr>
      <vt:lpstr>BIAYA DAN KLASIFIKASINYA</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BIAYA</dc:title>
  <dc:creator>Fujitsu</dc:creator>
  <cp:lastModifiedBy>Fujitsu</cp:lastModifiedBy>
  <cp:revision>21</cp:revision>
  <dcterms:created xsi:type="dcterms:W3CDTF">2009-09-09T01:32:47Z</dcterms:created>
  <dcterms:modified xsi:type="dcterms:W3CDTF">2009-09-09T06:15:55Z</dcterms:modified>
</cp:coreProperties>
</file>