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23"/>
  </p:notesMasterIdLst>
  <p:handoutMasterIdLst>
    <p:handoutMasterId r:id="rId24"/>
  </p:handout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2" r:id="rId16"/>
    <p:sldId id="284" r:id="rId17"/>
    <p:sldId id="285" r:id="rId18"/>
    <p:sldId id="286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3787-D225-4F78-8E71-4DD8FC1EC8F1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2D29-8AC0-4FB1-933D-AD24ECC43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625E-096F-494B-B7CE-A49E276A3A39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C895-EB1C-4157-9E46-0DF3298B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FB4A4D-BEB3-42DE-8D0E-DB8F0B5DA3ED}" type="datetime1">
              <a:rPr lang="en-US" smtClean="0"/>
              <a:t>9/10/2015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 title="Product phot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/>
          <a:lstStyle>
            <a:lvl1pPr marL="68580" indent="0">
              <a:buNone/>
              <a:defRPr/>
            </a:lvl1pPr>
          </a:lstStyle>
          <a:p>
            <a:r>
              <a:rPr lang="en-US" dirty="0" smtClean="0"/>
              <a:t>Insert product photo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557D-1DB1-46C0-998A-94433545C341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610B-0B0E-4C6C-A7A6-0853CA34DDCA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144-8206-4C57-B7F2-12168FDC6C23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8FB8-1142-402E-8BCA-4DC30F103E56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CBAD-D360-40D3-A33A-B189CE27C2FB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1D-48A1-4899-AFFF-8ACC56D03BF3}" type="datetime1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0513-7D68-4635-8489-06A9AFAAD13D}" type="datetime1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6AC-4807-4E91-B671-F9B91617C7B3}" type="datetime1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BCC-10C7-4CB5-9734-C5542D870FBB}" type="datetime1">
              <a:rPr lang="en-US" smtClean="0"/>
              <a:t>9/10/2015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46AD-5C1D-4E35-A3CE-CF8952DE9936}" type="datetime1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D287B1-10B2-498E-AB88-8F08CA169E5C}" type="datetime1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4559" y="4975413"/>
            <a:ext cx="5890065" cy="719745"/>
          </a:xfrm>
        </p:spPr>
        <p:txBody>
          <a:bodyPr>
            <a:noAutofit/>
          </a:bodyPr>
          <a:lstStyle/>
          <a:p>
            <a:pPr algn="ctr"/>
            <a:r>
              <a:rPr lang="id-ID" sz="2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ADI RACHMANTO, S.KOM., M.KOM.</a:t>
            </a:r>
          </a:p>
          <a:p>
            <a:pPr algn="ctr"/>
            <a:r>
              <a:rPr lang="id-ID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Program Studi Akuntansi - UNIKOM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4559" y="920624"/>
            <a:ext cx="5769041" cy="3342094"/>
          </a:xfrm>
        </p:spPr>
        <p:txBody>
          <a:bodyPr>
            <a:noAutofit/>
          </a:bodyPr>
          <a:lstStyle/>
          <a:p>
            <a:pPr algn="ctr"/>
            <a:r>
              <a:rPr lang="id-I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KOMPUTER </a:t>
            </a:r>
            <a:br>
              <a:rPr lang="id-I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id-I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APLIKASI </a:t>
            </a:r>
            <a:br>
              <a:rPr lang="id-I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id-I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AKUNTANSI</a:t>
            </a:r>
            <a:br>
              <a:rPr lang="id-I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id-I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- V -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03" y="2993200"/>
            <a:ext cx="2250982" cy="22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6666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Pemahaman Program berbasis objek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91323" y="1936376"/>
            <a:ext cx="9390977" cy="3896253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id-ID" dirty="0"/>
              <a:t>Pemahaman dasar visual basic bisa dimulai </a:t>
            </a:r>
            <a:r>
              <a:rPr lang="id-ID" dirty="0" smtClean="0"/>
              <a:t>dari pengenalan </a:t>
            </a:r>
            <a:r>
              <a:rPr lang="id-ID" dirty="0"/>
              <a:t>terhadap: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id-ID" dirty="0"/>
              <a:t>1. Objek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id-ID" dirty="0"/>
              <a:t>2. Properties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id-ID" dirty="0"/>
              <a:t>3. Event</a:t>
            </a:r>
          </a:p>
          <a:p>
            <a:pPr marL="68580" indent="0">
              <a:lnSpc>
                <a:spcPct val="150000"/>
              </a:lnSpc>
              <a:buNone/>
            </a:pPr>
            <a:r>
              <a:rPr lang="id-ID" dirty="0"/>
              <a:t>4. Methode</a:t>
            </a:r>
          </a:p>
        </p:txBody>
      </p:sp>
    </p:spTree>
    <p:extLst>
      <p:ext uri="{BB962C8B-B14F-4D97-AF65-F5344CB8AC3E}">
        <p14:creationId xmlns:p14="http://schemas.microsoft.com/office/powerpoint/2010/main" val="8405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6666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Pemahaman Program berbasis objek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8934" y="1896034"/>
            <a:ext cx="10253831" cy="3896253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lnSpc>
                <a:spcPct val="150000"/>
              </a:lnSpc>
              <a:buNone/>
            </a:pPr>
            <a:r>
              <a:rPr lang="id-ID" b="1" dirty="0"/>
              <a:t>1. Objek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id-ID" dirty="0" smtClean="0"/>
              <a:t>     Objek </a:t>
            </a:r>
            <a:r>
              <a:rPr lang="id-ID" dirty="0"/>
              <a:t>dapat diartikan kepada sebuah benda dalam hal ini anggap </a:t>
            </a:r>
            <a:r>
              <a:rPr lang="id-ID" dirty="0" smtClean="0"/>
              <a:t>  saja </a:t>
            </a:r>
            <a:r>
              <a:rPr lang="id-ID" dirty="0"/>
              <a:t>objek </a:t>
            </a:r>
            <a:r>
              <a:rPr lang="id-ID" dirty="0" smtClean="0"/>
              <a:t>adalah textbox</a:t>
            </a:r>
            <a:r>
              <a:rPr lang="id-ID" dirty="0"/>
              <a:t>, label dan comman button</a:t>
            </a:r>
            <a:r>
              <a:rPr lang="id-ID" dirty="0" smtClean="0"/>
              <a:t>.</a:t>
            </a:r>
          </a:p>
          <a:p>
            <a:pPr marL="68580" indent="0" algn="just">
              <a:lnSpc>
                <a:spcPct val="150000"/>
              </a:lnSpc>
              <a:buNone/>
            </a:pPr>
            <a:endParaRPr lang="id-ID" dirty="0"/>
          </a:p>
          <a:p>
            <a:pPr marL="68580" indent="0" algn="just">
              <a:lnSpc>
                <a:spcPct val="150000"/>
              </a:lnSpc>
              <a:buNone/>
            </a:pPr>
            <a:r>
              <a:rPr lang="id-ID" b="1" dirty="0"/>
              <a:t>2. Properties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id-ID" dirty="0" smtClean="0"/>
              <a:t>    Properties </a:t>
            </a:r>
            <a:r>
              <a:rPr lang="id-ID" dirty="0"/>
              <a:t>adalah sesuatu yang dipunyai oleh objek.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id-ID" dirty="0" smtClean="0"/>
              <a:t>    Mis</a:t>
            </a:r>
            <a:r>
              <a:rPr lang="id-ID" dirty="0"/>
              <a:t>: textbox mempunyai property nama atau property text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5423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8557" y="772170"/>
            <a:ext cx="9366325" cy="66666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Pemahaman Program berbasis objek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0676" y="1573306"/>
            <a:ext cx="10253831" cy="4464423"/>
          </a:xfrm>
        </p:spPr>
        <p:txBody>
          <a:bodyPr>
            <a:normAutofit fontScale="92500" lnSpcReduction="20000"/>
          </a:bodyPr>
          <a:lstStyle/>
          <a:p>
            <a:pPr marL="68580" indent="0" algn="just">
              <a:lnSpc>
                <a:spcPct val="150000"/>
              </a:lnSpc>
              <a:buNone/>
            </a:pPr>
            <a:r>
              <a:rPr lang="id-ID" b="1" dirty="0"/>
              <a:t>3. Event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id-ID" dirty="0"/>
              <a:t>Event adalah suatu kejadian terhadap objek pada saat tertentu.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sv-SE" dirty="0"/>
              <a:t>Misal: Objek command button dapat menerima event klik pada saat </a:t>
            </a:r>
            <a:r>
              <a:rPr lang="sv-SE" dirty="0" smtClean="0"/>
              <a:t>pemakai</a:t>
            </a:r>
            <a:r>
              <a:rPr lang="id-ID" dirty="0" smtClean="0"/>
              <a:t> software </a:t>
            </a:r>
            <a:r>
              <a:rPr lang="id-ID" dirty="0"/>
              <a:t>kita nanti mengklik nya.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id-ID" b="1" dirty="0"/>
              <a:t>4. Method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en-US" dirty="0"/>
              <a:t>Method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.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id-ID" dirty="0"/>
              <a:t>Misal: Objek combo dapat menambahkan Item nama-nama hari pada </a:t>
            </a:r>
            <a:r>
              <a:rPr lang="id-ID" dirty="0" smtClean="0"/>
              <a:t>dirinya dengan </a:t>
            </a:r>
            <a:r>
              <a:rPr lang="id-ID" dirty="0"/>
              <a:t>method Add</a:t>
            </a:r>
          </a:p>
          <a:p>
            <a:pPr marL="68580" indent="0" algn="just">
              <a:lnSpc>
                <a:spcPct val="150000"/>
              </a:lnSpc>
              <a:buNone/>
            </a:pPr>
            <a:r>
              <a:rPr lang="id-ID" dirty="0"/>
              <a:t>contoh: combobox1.Items.Add (“Senin”)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14568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8557" y="637700"/>
            <a:ext cx="9366325" cy="66666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Pemahaman Program berbasis objek</a:t>
            </a:r>
            <a:endParaRPr lang="id-ID" dirty="0"/>
          </a:p>
        </p:txBody>
      </p:sp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497" y="1371599"/>
            <a:ext cx="8653631" cy="5042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6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1320" y="731830"/>
            <a:ext cx="9366325" cy="720454"/>
          </a:xfrm>
        </p:spPr>
        <p:txBody>
          <a:bodyPr/>
          <a:lstStyle/>
          <a:p>
            <a:pPr algn="ctr"/>
            <a:r>
              <a:rPr lang="id-ID" dirty="0" smtClean="0"/>
              <a:t>MEMBUAT PROGRAM PERTAMA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141" y="1548653"/>
            <a:ext cx="6962775" cy="44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7165" y="2460812"/>
            <a:ext cx="10650070" cy="33718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d-ID" dirty="0" smtClean="0"/>
              <a:t>Private </a:t>
            </a:r>
            <a:r>
              <a:rPr lang="id-ID" dirty="0"/>
              <a:t>Sub Button1_Click(ByVal sender As System.Object, ByVal e As </a:t>
            </a:r>
            <a:r>
              <a:rPr lang="id-ID" dirty="0" smtClean="0"/>
              <a:t> System.EventArgs</a:t>
            </a:r>
            <a:r>
              <a:rPr lang="id-ID" dirty="0"/>
              <a:t>) Handles </a:t>
            </a:r>
            <a:r>
              <a:rPr lang="id-ID" dirty="0" smtClean="0"/>
              <a:t>Button1.Click</a:t>
            </a:r>
          </a:p>
          <a:p>
            <a:pPr marL="68580" indent="0">
              <a:buNone/>
            </a:pPr>
            <a:endParaRPr lang="id-ID" dirty="0"/>
          </a:p>
          <a:p>
            <a:pPr marL="68580" indent="0">
              <a:buNone/>
            </a:pPr>
            <a:r>
              <a:rPr lang="id-ID" dirty="0"/>
              <a:t>        </a:t>
            </a: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Label3.Text = TextBox1.Text</a:t>
            </a:r>
          </a:p>
          <a:p>
            <a:pPr marL="68580" indent="0">
              <a:buNone/>
            </a:pPr>
            <a:endParaRPr lang="id-ID" dirty="0"/>
          </a:p>
          <a:p>
            <a:pPr marL="68580" indent="0">
              <a:buNone/>
            </a:pPr>
            <a:r>
              <a:rPr lang="id-ID" dirty="0" smtClean="0"/>
              <a:t>End Sub</a:t>
            </a:r>
          </a:p>
          <a:p>
            <a:pPr marL="6858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472" y="933535"/>
            <a:ext cx="1028072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Klik 2 kali tombol </a:t>
            </a:r>
            <a:r>
              <a:rPr lang="id-ID" b="1" i="1" dirty="0" smtClean="0"/>
              <a:t>Proses</a:t>
            </a:r>
            <a:r>
              <a:rPr lang="id-ID" dirty="0" smtClean="0"/>
              <a:t> kemudian ketikkan kode programnya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813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7165" y="2460812"/>
            <a:ext cx="10650070" cy="337181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d-ID" dirty="0" smtClean="0"/>
              <a:t>Private </a:t>
            </a:r>
            <a:r>
              <a:rPr lang="id-ID" dirty="0"/>
              <a:t>Sub </a:t>
            </a:r>
            <a:r>
              <a:rPr lang="id-ID" dirty="0" smtClean="0"/>
              <a:t>Button2_Click(ByVal </a:t>
            </a:r>
            <a:r>
              <a:rPr lang="id-ID" dirty="0"/>
              <a:t>sender As System.Object, ByVal e As </a:t>
            </a:r>
            <a:r>
              <a:rPr lang="id-ID" dirty="0" smtClean="0"/>
              <a:t> System.EventArgs</a:t>
            </a:r>
            <a:r>
              <a:rPr lang="id-ID" dirty="0"/>
              <a:t>) Handles </a:t>
            </a:r>
            <a:r>
              <a:rPr lang="id-ID" dirty="0" smtClean="0"/>
              <a:t>Button2.Click</a:t>
            </a:r>
          </a:p>
          <a:p>
            <a:pPr marL="68580" indent="0">
              <a:buNone/>
            </a:pPr>
            <a:endParaRPr lang="id-ID" dirty="0"/>
          </a:p>
          <a:p>
            <a:pPr marL="68580" indent="0">
              <a:buNone/>
            </a:pPr>
            <a:r>
              <a:rPr lang="id-ID" dirty="0"/>
              <a:t>        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endParaRPr lang="id-ID" dirty="0"/>
          </a:p>
          <a:p>
            <a:pPr marL="68580" indent="0">
              <a:buNone/>
            </a:pPr>
            <a:r>
              <a:rPr lang="id-ID" dirty="0" smtClean="0"/>
              <a:t>End Sub</a:t>
            </a:r>
          </a:p>
          <a:p>
            <a:pPr marL="68580" indent="0">
              <a:buNone/>
            </a:pP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0472" y="933535"/>
            <a:ext cx="1028072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Klik 2 kali tombol </a:t>
            </a:r>
            <a:r>
              <a:rPr lang="id-ID" b="1" i="1" dirty="0" smtClean="0"/>
              <a:t>Keluar</a:t>
            </a:r>
            <a:r>
              <a:rPr lang="id-ID" dirty="0" smtClean="0"/>
              <a:t> kemudian ketikkan kode programnya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720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779929"/>
            <a:ext cx="10703859" cy="5607423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id-ID" sz="1900" dirty="0"/>
              <a:t>Private Sub RadioButton1_CheckedChanged(ByVal sender As System.Object, ByVal e As System.EventArgs) Handles RadioButton1.CheckedChanged</a:t>
            </a:r>
          </a:p>
          <a:p>
            <a:pPr marL="68580" indent="0" algn="just">
              <a:buNone/>
            </a:pPr>
            <a:r>
              <a:rPr lang="id-ID" sz="1900" dirty="0"/>
              <a:t>        </a:t>
            </a:r>
            <a:r>
              <a:rPr lang="id-ID" sz="1900" b="1" dirty="0"/>
              <a:t>Label3.ForeColor = </a:t>
            </a:r>
            <a:r>
              <a:rPr lang="id-ID" sz="1900" b="1" dirty="0" smtClean="0"/>
              <a:t>Color.Red</a:t>
            </a:r>
          </a:p>
          <a:p>
            <a:pPr marL="68580" indent="0" algn="just">
              <a:buNone/>
            </a:pPr>
            <a:r>
              <a:rPr lang="id-ID" sz="1900" dirty="0" smtClean="0"/>
              <a:t>End Sub</a:t>
            </a:r>
          </a:p>
          <a:p>
            <a:pPr marL="68580" indent="0" algn="just">
              <a:buNone/>
            </a:pPr>
            <a:endParaRPr lang="id-ID" sz="1900" dirty="0"/>
          </a:p>
          <a:p>
            <a:pPr marL="68580" indent="0" algn="just">
              <a:buNone/>
            </a:pPr>
            <a:r>
              <a:rPr lang="id-ID" sz="1900" dirty="0" smtClean="0"/>
              <a:t>Private </a:t>
            </a:r>
            <a:r>
              <a:rPr lang="id-ID" sz="1900" dirty="0"/>
              <a:t>Sub RadioButton2_CheckedChanged(ByVal sender As System.Object, ByVal e As System.EventArgs) Handles RadioButton2.CheckedChanged</a:t>
            </a:r>
          </a:p>
          <a:p>
            <a:pPr marL="68580" indent="0" algn="just">
              <a:buNone/>
            </a:pPr>
            <a:r>
              <a:rPr lang="id-ID" sz="1900" b="1" dirty="0"/>
              <a:t>        Label3.ForeColor = Color.Yellow</a:t>
            </a:r>
          </a:p>
          <a:p>
            <a:pPr marL="68580" indent="0" algn="just">
              <a:buNone/>
            </a:pPr>
            <a:r>
              <a:rPr lang="id-ID" sz="1900" dirty="0" smtClean="0"/>
              <a:t>End Sub</a:t>
            </a:r>
          </a:p>
          <a:p>
            <a:pPr marL="68580" indent="0" algn="just">
              <a:buNone/>
            </a:pPr>
            <a:endParaRPr lang="id-ID" sz="1900" dirty="0"/>
          </a:p>
          <a:p>
            <a:pPr marL="68580" indent="0" algn="just">
              <a:buNone/>
            </a:pPr>
            <a:r>
              <a:rPr lang="id-ID" sz="1900" dirty="0"/>
              <a:t>Private Sub RadioButton3_CheckedChanged(ByVal sender As System.Object, ByVal e As System.EventArgs) Handles RadioButton3.CheckedChanged</a:t>
            </a:r>
          </a:p>
          <a:p>
            <a:pPr marL="68580" indent="0" algn="just">
              <a:buNone/>
            </a:pPr>
            <a:r>
              <a:rPr lang="id-ID" sz="1900" dirty="0"/>
              <a:t>        </a:t>
            </a:r>
            <a:r>
              <a:rPr lang="id-ID" sz="1900" b="1" dirty="0"/>
              <a:t>Label3.ForeColor = Color.Green</a:t>
            </a:r>
          </a:p>
          <a:p>
            <a:pPr marL="68580" indent="0" algn="just">
              <a:buNone/>
            </a:pPr>
            <a:r>
              <a:rPr lang="id-ID" sz="1900" dirty="0" smtClean="0"/>
              <a:t>End </a:t>
            </a:r>
            <a:r>
              <a:rPr lang="id-ID" sz="1900" dirty="0"/>
              <a:t>Sub</a:t>
            </a:r>
          </a:p>
          <a:p>
            <a:pPr marL="68580" indent="0" algn="just">
              <a:buNone/>
            </a:pPr>
            <a:endParaRPr lang="id-ID" sz="1900" dirty="0"/>
          </a:p>
          <a:p>
            <a:pPr marL="68580" indent="0" algn="just">
              <a:buNone/>
            </a:pPr>
            <a:r>
              <a:rPr lang="id-ID" sz="1900" dirty="0" smtClean="0"/>
              <a:t>Private </a:t>
            </a:r>
            <a:r>
              <a:rPr lang="id-ID" sz="1900" dirty="0"/>
              <a:t>Sub RadioButton4_CheckedChanged(ByVal sender As System.Object, ByVal e As System.EventArgs) Handles RadioButton4.CheckedChanged</a:t>
            </a:r>
          </a:p>
          <a:p>
            <a:pPr marL="68580" indent="0" algn="just">
              <a:buNone/>
            </a:pPr>
            <a:r>
              <a:rPr lang="id-ID" sz="1900" dirty="0"/>
              <a:t>        </a:t>
            </a:r>
            <a:r>
              <a:rPr lang="id-ID" sz="1900" b="1" dirty="0"/>
              <a:t>Label3.ForeColor = Color.Blue</a:t>
            </a:r>
          </a:p>
          <a:p>
            <a:pPr marL="68580" indent="0" algn="just">
              <a:buNone/>
            </a:pPr>
            <a:r>
              <a:rPr lang="id-ID" sz="1900" dirty="0" smtClean="0"/>
              <a:t>End </a:t>
            </a:r>
            <a:r>
              <a:rPr lang="id-ID" sz="1900" dirty="0"/>
              <a:t>Sub</a:t>
            </a:r>
          </a:p>
          <a:p>
            <a:pPr marL="6858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273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6482" y="793376"/>
            <a:ext cx="10717305" cy="5540189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id-ID" dirty="0" smtClean="0"/>
              <a:t>Private </a:t>
            </a:r>
            <a:r>
              <a:rPr lang="id-ID" dirty="0"/>
              <a:t>Sub CheckBox1_CheckedChanged(ByVal sender As System.Object, ByVal e As System.EventArgs) Handles CheckBox1.CheckedChanged</a:t>
            </a:r>
          </a:p>
          <a:p>
            <a:pPr marL="68580" indent="0">
              <a:buNone/>
            </a:pPr>
            <a:r>
              <a:rPr lang="id-ID" dirty="0"/>
              <a:t>        </a:t>
            </a:r>
            <a:r>
              <a:rPr lang="id-ID" b="1" dirty="0"/>
              <a:t>Label3.Font = New Font("", Label3.Font.Size, Label3.Font.Style Xor FontStyle.Bold)</a:t>
            </a:r>
          </a:p>
          <a:p>
            <a:pPr marL="68580" indent="0">
              <a:buNone/>
            </a:pPr>
            <a:r>
              <a:rPr lang="id-ID" dirty="0" smtClean="0"/>
              <a:t>End </a:t>
            </a:r>
            <a:r>
              <a:rPr lang="id-ID" dirty="0"/>
              <a:t>Sub</a:t>
            </a:r>
          </a:p>
          <a:p>
            <a:pPr marL="68580" indent="0">
              <a:buNone/>
            </a:pPr>
            <a:endParaRPr lang="id-ID" dirty="0"/>
          </a:p>
          <a:p>
            <a:pPr marL="68580" indent="0">
              <a:buNone/>
            </a:pPr>
            <a:r>
              <a:rPr lang="id-ID" dirty="0" smtClean="0"/>
              <a:t>Private Sub CheckBox2_CheckedChanged(ByVal sender As System.Object, ByVal e As System.EventArgs) Handles CheckBox2.CheckedChanged</a:t>
            </a:r>
          </a:p>
          <a:p>
            <a:pPr marL="68580" indent="0">
              <a:buNone/>
            </a:pPr>
            <a:r>
              <a:rPr lang="id-ID" dirty="0" smtClean="0"/>
              <a:t>        </a:t>
            </a:r>
            <a:r>
              <a:rPr lang="id-ID" b="1" dirty="0" smtClean="0"/>
              <a:t>Label3.Font = New Font("", Label3.Font.Size, Label3.Font.Style Xor FontStyle.Italic)</a:t>
            </a:r>
          </a:p>
          <a:p>
            <a:pPr marL="68580" indent="0">
              <a:buNone/>
            </a:pPr>
            <a:r>
              <a:rPr lang="id-ID" dirty="0" smtClean="0"/>
              <a:t>End Sub</a:t>
            </a:r>
          </a:p>
          <a:p>
            <a:pPr marL="68580" indent="0">
              <a:buNone/>
            </a:pPr>
            <a:endParaRPr lang="id-ID" dirty="0"/>
          </a:p>
          <a:p>
            <a:pPr marL="68580" indent="0">
              <a:buNone/>
            </a:pPr>
            <a:r>
              <a:rPr lang="id-ID" dirty="0" smtClean="0"/>
              <a:t>Private </a:t>
            </a:r>
            <a:r>
              <a:rPr lang="id-ID" dirty="0"/>
              <a:t>Sub CheckBox3_CheckedChanged(ByVal sender As System.Object, ByVal e As System.EventArgs) Handles CheckBox3.CheckedChanged</a:t>
            </a:r>
          </a:p>
          <a:p>
            <a:pPr marL="68580" indent="0">
              <a:buNone/>
            </a:pPr>
            <a:r>
              <a:rPr lang="id-ID" dirty="0"/>
              <a:t>        </a:t>
            </a:r>
            <a:r>
              <a:rPr lang="id-ID" b="1" dirty="0"/>
              <a:t>Label3.Font = New Font("", Label3.Font.Size, Label3.Font.Style Xor FontStyle.Underline)</a:t>
            </a:r>
          </a:p>
          <a:p>
            <a:pPr marL="68580" indent="0">
              <a:buNone/>
            </a:pPr>
            <a:r>
              <a:rPr lang="id-ID" dirty="0" smtClean="0"/>
              <a:t>End </a:t>
            </a:r>
            <a:r>
              <a:rPr lang="id-ID" dirty="0"/>
              <a:t>Sub</a:t>
            </a:r>
          </a:p>
          <a:p>
            <a:pPr marL="68580" indent="0">
              <a:buNone/>
            </a:pPr>
            <a:endParaRPr lang="id-ID" dirty="0" smtClean="0"/>
          </a:p>
          <a:p>
            <a:pPr marL="68580" indent="0">
              <a:buNone/>
            </a:pPr>
            <a:r>
              <a:rPr lang="id-ID" dirty="0" smtClean="0"/>
              <a:t>Private </a:t>
            </a:r>
            <a:r>
              <a:rPr lang="id-ID" dirty="0"/>
              <a:t>Sub CheckBox4_CheckedChanged(ByVal sender As System.Object, ByVal e As System.EventArgs) Handles CheckBox4.CheckedChanged</a:t>
            </a:r>
          </a:p>
          <a:p>
            <a:pPr marL="68580" indent="0">
              <a:buNone/>
            </a:pPr>
            <a:r>
              <a:rPr lang="id-ID" dirty="0"/>
              <a:t>       </a:t>
            </a:r>
            <a:r>
              <a:rPr lang="id-ID" b="1" dirty="0"/>
              <a:t> Label3.Font = New Font("", Label3.Font.Size, Label3.Font.Style Xor FontStyle.Strikeout)</a:t>
            </a:r>
          </a:p>
          <a:p>
            <a:pPr marL="68580" indent="0">
              <a:buNone/>
            </a:pPr>
            <a:r>
              <a:rPr lang="id-ID" dirty="0" smtClean="0"/>
              <a:t>End </a:t>
            </a:r>
            <a:r>
              <a:rPr lang="id-ID" dirty="0"/>
              <a:t>Sub</a:t>
            </a:r>
          </a:p>
          <a:p>
            <a:pPr marL="6858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631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012" y="2035202"/>
            <a:ext cx="5551355" cy="40662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5861" y="1355090"/>
            <a:ext cx="10347963" cy="491854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FORM 2</a:t>
            </a:r>
            <a:br>
              <a:rPr lang="id-ID" dirty="0" smtClean="0"/>
            </a:br>
            <a:r>
              <a:rPr lang="id-ID" dirty="0" smtClean="0"/>
              <a:t>( EVENT DI OBJEK LISTBOX DAN COMBOBOX)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78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2057400"/>
            <a:ext cx="9390977" cy="3775229"/>
          </a:xfrm>
        </p:spPr>
        <p:txBody>
          <a:bodyPr>
            <a:normAutofit/>
          </a:bodyPr>
          <a:lstStyle/>
          <a:p>
            <a:r>
              <a:rPr lang="en-US" dirty="0" err="1"/>
              <a:t>Pengenalan</a:t>
            </a:r>
            <a:r>
              <a:rPr lang="en-US" dirty="0"/>
              <a:t> Visual </a:t>
            </a:r>
            <a:r>
              <a:rPr lang="id-ID" dirty="0" smtClean="0"/>
              <a:t>Studio 2010</a:t>
            </a:r>
            <a:endParaRPr lang="en-US" dirty="0"/>
          </a:p>
          <a:p>
            <a:r>
              <a:rPr lang="nl-NL" dirty="0"/>
              <a:t>Penggunaan Event dan Property</a:t>
            </a:r>
          </a:p>
          <a:p>
            <a:r>
              <a:rPr lang="nl-NL" dirty="0"/>
              <a:t>Penggunaan Data dan Variabel</a:t>
            </a:r>
          </a:p>
          <a:p>
            <a:r>
              <a:rPr lang="nl-NL" dirty="0"/>
              <a:t>Penggunaan Struktur Kontrol</a:t>
            </a:r>
          </a:p>
          <a:p>
            <a:pPr lvl="1">
              <a:buFont typeface="Wingdings" pitchFamily="2" charset="2"/>
              <a:buChar char="Ø"/>
            </a:pPr>
            <a:r>
              <a:rPr lang="nl-NL" dirty="0"/>
              <a:t>Struktur Kontrol Pengambilan Keputusan</a:t>
            </a:r>
          </a:p>
          <a:p>
            <a:pPr lvl="1">
              <a:buFont typeface="Wingdings" pitchFamily="2" charset="2"/>
              <a:buChar char="Ø"/>
            </a:pPr>
            <a:r>
              <a:rPr lang="nl-NL" dirty="0"/>
              <a:t>Struktur Kontrol Pengulangan</a:t>
            </a:r>
          </a:p>
          <a:p>
            <a:pPr>
              <a:buFont typeface="Wingdings" pitchFamily="2" charset="2"/>
              <a:buChar char="Ø"/>
            </a:pPr>
            <a:endParaRPr lang="nl-NL" sz="900" dirty="0"/>
          </a:p>
          <a:p>
            <a:pPr algn="just"/>
            <a:r>
              <a:rPr lang="sv-SE" dirty="0"/>
              <a:t>Perancangan Sistem Informasi Penjualan dan Pembelian Barang      </a:t>
            </a:r>
            <a:r>
              <a:rPr lang="sv-SE" sz="2000" i="1" dirty="0"/>
              <a:t>( Visual </a:t>
            </a:r>
            <a:r>
              <a:rPr lang="id-ID" sz="2000" i="1" dirty="0" smtClean="0"/>
              <a:t>Studio 2010 </a:t>
            </a:r>
            <a:r>
              <a:rPr lang="sv-SE" sz="2000" i="1" dirty="0" smtClean="0"/>
              <a:t>+ </a:t>
            </a:r>
            <a:r>
              <a:rPr lang="sv-SE" sz="2000" i="1" dirty="0"/>
              <a:t>MS.Access / SQL   Server ) </a:t>
            </a:r>
            <a:endParaRPr lang="en-US" sz="2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639771"/>
          </a:xfrm>
        </p:spPr>
        <p:txBody>
          <a:bodyPr>
            <a:noAutofit/>
          </a:bodyPr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SILABUS MATA KULIAH</a:t>
            </a:r>
          </a:p>
        </p:txBody>
      </p:sp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0271" y="847165"/>
            <a:ext cx="10555941" cy="5540188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id-ID" sz="5600" b="1" dirty="0"/>
              <a:t>Public Class </a:t>
            </a:r>
            <a:r>
              <a:rPr lang="id-ID" sz="5600" b="1" dirty="0" smtClean="0"/>
              <a:t>Form2</a:t>
            </a:r>
            <a:endParaRPr lang="id-ID" sz="5600" b="1" dirty="0"/>
          </a:p>
          <a:p>
            <a:pPr marL="68580" indent="0">
              <a:buNone/>
            </a:pPr>
            <a:endParaRPr lang="id-ID" sz="5600" dirty="0"/>
          </a:p>
          <a:p>
            <a:pPr marL="68580" indent="0">
              <a:buNone/>
            </a:pPr>
            <a:r>
              <a:rPr lang="id-ID" sz="5600" dirty="0"/>
              <a:t>    </a:t>
            </a:r>
          </a:p>
          <a:p>
            <a:pPr marL="68580" indent="0">
              <a:buNone/>
            </a:pPr>
            <a:r>
              <a:rPr lang="id-ID" sz="5600" b="1" dirty="0"/>
              <a:t>    Private Sub </a:t>
            </a:r>
            <a:r>
              <a:rPr lang="id-ID" sz="5600" b="1" dirty="0" smtClean="0"/>
              <a:t>Form2_Load(ByVal </a:t>
            </a:r>
            <a:r>
              <a:rPr lang="id-ID" sz="5600" b="1" dirty="0"/>
              <a:t>sender As System.Object, ByVal e As System.EventArgs) Handles MyBase.Load</a:t>
            </a:r>
          </a:p>
          <a:p>
            <a:pPr marL="68580" indent="0">
              <a:buNone/>
            </a:pPr>
            <a:r>
              <a:rPr lang="id-ID" sz="5600" dirty="0" smtClean="0"/>
              <a:t>        </a:t>
            </a:r>
            <a:r>
              <a:rPr lang="id-ID" sz="5600" dirty="0"/>
              <a:t>ComboBox1.Items.Add("Umar")</a:t>
            </a:r>
          </a:p>
          <a:p>
            <a:pPr marL="68580" indent="0">
              <a:buNone/>
            </a:pPr>
            <a:r>
              <a:rPr lang="id-ID" sz="5600" dirty="0"/>
              <a:t>        ComboBox1.Items.Add("Budi")</a:t>
            </a:r>
          </a:p>
          <a:p>
            <a:pPr marL="68580" indent="0">
              <a:buNone/>
            </a:pPr>
            <a:r>
              <a:rPr lang="id-ID" sz="5600" dirty="0"/>
              <a:t>        ComboBox1.Items.Add("Andri")</a:t>
            </a:r>
          </a:p>
          <a:p>
            <a:pPr marL="68580" indent="0">
              <a:buNone/>
            </a:pPr>
            <a:r>
              <a:rPr lang="id-ID" sz="5600" dirty="0"/>
              <a:t>        ComboBox1.Items.Add("Salma")</a:t>
            </a:r>
          </a:p>
          <a:p>
            <a:pPr marL="68580" indent="0">
              <a:buNone/>
            </a:pPr>
            <a:r>
              <a:rPr lang="id-ID" sz="5600" dirty="0"/>
              <a:t>        ComboBox1.Items.Add("Agus")</a:t>
            </a:r>
          </a:p>
          <a:p>
            <a:pPr marL="68580" indent="0">
              <a:buNone/>
            </a:pPr>
            <a:r>
              <a:rPr lang="id-ID" sz="5600" dirty="0"/>
              <a:t>    </a:t>
            </a:r>
            <a:r>
              <a:rPr lang="id-ID" sz="5600" b="1" dirty="0"/>
              <a:t>End Sub</a:t>
            </a:r>
          </a:p>
          <a:p>
            <a:pPr marL="68580" indent="0">
              <a:buNone/>
            </a:pPr>
            <a:endParaRPr lang="id-ID" sz="5600" dirty="0"/>
          </a:p>
          <a:p>
            <a:pPr marL="68580" indent="0">
              <a:buNone/>
            </a:pPr>
            <a:r>
              <a:rPr lang="id-ID" sz="5600" dirty="0"/>
              <a:t>    </a:t>
            </a:r>
            <a:r>
              <a:rPr lang="id-ID" sz="5600" b="1" dirty="0"/>
              <a:t>Private Sub Button1_Click(ByVal sender As System.Object, ByVal e As System.EventArgs) Handles Button1.Click</a:t>
            </a:r>
          </a:p>
          <a:p>
            <a:pPr marL="68580" indent="0">
              <a:buNone/>
            </a:pPr>
            <a:r>
              <a:rPr lang="id-ID" sz="5600" dirty="0"/>
              <a:t>        ListBox1.Items.Add(ComboBox1.Text)</a:t>
            </a:r>
          </a:p>
          <a:p>
            <a:pPr marL="68580" indent="0">
              <a:buNone/>
            </a:pPr>
            <a:r>
              <a:rPr lang="id-ID" sz="5600" dirty="0"/>
              <a:t>    </a:t>
            </a:r>
            <a:r>
              <a:rPr lang="id-ID" sz="5600" b="1" dirty="0"/>
              <a:t>End </a:t>
            </a:r>
            <a:r>
              <a:rPr lang="id-ID" sz="5600" b="1" dirty="0" smtClean="0"/>
              <a:t>Sub</a:t>
            </a:r>
          </a:p>
          <a:p>
            <a:pPr marL="68580" indent="0">
              <a:buNone/>
            </a:pPr>
            <a:endParaRPr lang="id-ID" sz="5600" b="1" dirty="0" smtClean="0"/>
          </a:p>
          <a:p>
            <a:pPr marL="68580" indent="0">
              <a:buNone/>
            </a:pPr>
            <a:r>
              <a:rPr lang="id-ID" sz="5600" b="1" dirty="0"/>
              <a:t> </a:t>
            </a:r>
            <a:r>
              <a:rPr lang="id-ID" sz="5600" b="1" dirty="0" smtClean="0"/>
              <a:t>   Private </a:t>
            </a:r>
            <a:r>
              <a:rPr lang="id-ID" sz="5600" b="1" dirty="0"/>
              <a:t>Sub Button2_Click(ByVal sender As System.Object, ByVal e As System.EventArgs) Handles Button2.Click</a:t>
            </a:r>
          </a:p>
          <a:p>
            <a:pPr marL="68580" indent="0">
              <a:buNone/>
            </a:pPr>
            <a:r>
              <a:rPr lang="id-ID" sz="5600" dirty="0"/>
              <a:t>        ListBox1.Items.Remove(ListBox1.Text)</a:t>
            </a:r>
          </a:p>
          <a:p>
            <a:pPr marL="68580" indent="0">
              <a:buNone/>
            </a:pPr>
            <a:r>
              <a:rPr lang="id-ID" sz="5600" dirty="0"/>
              <a:t>    </a:t>
            </a:r>
            <a:r>
              <a:rPr lang="id-ID" sz="5600" b="1" dirty="0"/>
              <a:t>End Sub</a:t>
            </a:r>
          </a:p>
          <a:p>
            <a:pPr marL="68580" indent="0">
              <a:buNone/>
            </a:pPr>
            <a:endParaRPr lang="id-ID" sz="5600" b="1" dirty="0"/>
          </a:p>
          <a:p>
            <a:pPr marL="68580" indent="0">
              <a:buNone/>
            </a:pPr>
            <a:endParaRPr lang="id-ID" sz="5600" dirty="0"/>
          </a:p>
          <a:p>
            <a:pPr marL="68580" indent="0">
              <a:buNone/>
            </a:pPr>
            <a:r>
              <a:rPr lang="id-ID" sz="5600" b="1" dirty="0"/>
              <a:t>    Private Sub Button3_Click(ByVal sender As System.Object, ByVal e As System.EventArgs) Handles Button3.Click</a:t>
            </a:r>
          </a:p>
          <a:p>
            <a:pPr marL="68580" indent="0">
              <a:buNone/>
            </a:pPr>
            <a:r>
              <a:rPr lang="id-ID" sz="5600" dirty="0"/>
              <a:t>        ListBox1.Items.Clear()</a:t>
            </a:r>
          </a:p>
          <a:p>
            <a:pPr marL="68580" indent="0">
              <a:buNone/>
            </a:pPr>
            <a:r>
              <a:rPr lang="id-ID" sz="5600" dirty="0"/>
              <a:t>    </a:t>
            </a:r>
            <a:r>
              <a:rPr lang="id-ID" sz="5600" b="1" dirty="0"/>
              <a:t>End Sub</a:t>
            </a:r>
          </a:p>
          <a:p>
            <a:pPr marL="68580" indent="0">
              <a:buNone/>
            </a:pPr>
            <a:endParaRPr lang="id-ID" sz="5600" dirty="0"/>
          </a:p>
          <a:p>
            <a:pPr marL="68580" indent="0">
              <a:buNone/>
            </a:pPr>
            <a:r>
              <a:rPr lang="id-ID" sz="5600" dirty="0"/>
              <a:t>   </a:t>
            </a:r>
            <a:r>
              <a:rPr lang="id-ID" sz="5600" dirty="0" smtClean="0"/>
              <a:t>    </a:t>
            </a:r>
            <a:endParaRPr lang="id-ID" sz="5600" b="1" dirty="0"/>
          </a:p>
          <a:p>
            <a:pPr marL="68580" indent="0">
              <a:buNone/>
            </a:pPr>
            <a:r>
              <a:rPr lang="id-ID" sz="5600" b="1" dirty="0"/>
              <a:t>End Class</a:t>
            </a:r>
          </a:p>
          <a:p>
            <a:pPr marL="6858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093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0" y="704936"/>
            <a:ext cx="9366325" cy="5859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SISTEMATIKA PENILAIAN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91319" y="1606679"/>
            <a:ext cx="9366325" cy="444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9350" indent="-2419350">
              <a:buFont typeface="Wingdings 2" pitchFamily="18" charset="2"/>
              <a:buNone/>
            </a:pPr>
            <a:r>
              <a:rPr lang="en-US" sz="2600" dirty="0" err="1" smtClean="0">
                <a:solidFill>
                  <a:srgbClr val="FF0000"/>
                </a:solidFill>
              </a:rPr>
              <a:t>Bobot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Penilaian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=  30 %   </a:t>
            </a:r>
            <a:r>
              <a:rPr lang="en-US" sz="2600" dirty="0" err="1" smtClean="0"/>
              <a:t>Tugas</a:t>
            </a:r>
            <a:r>
              <a:rPr lang="en-US" sz="2600" dirty="0" smtClean="0"/>
              <a:t> +  10% Quiz + 30 % UTS   +  30 % UAS</a:t>
            </a:r>
          </a:p>
          <a:p>
            <a:pPr marL="1608138" indent="-1608138">
              <a:buFont typeface="Wingdings 2" pitchFamily="18" charset="2"/>
              <a:buNone/>
            </a:pPr>
            <a:endParaRPr lang="en-US" sz="3000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marL="1608138" indent="-1608138">
              <a:buFont typeface="Wingdings 2" pitchFamily="18" charset="2"/>
              <a:buNone/>
            </a:pPr>
            <a:r>
              <a:rPr lang="en-US" sz="2600" dirty="0" err="1" smtClean="0">
                <a:solidFill>
                  <a:srgbClr val="FF0000"/>
                </a:solidFill>
              </a:rPr>
              <a:t>Nilai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Akhir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1608138" indent="-1608138">
              <a:buFont typeface="Wingdings 2" pitchFamily="18" charset="2"/>
              <a:buNone/>
            </a:pPr>
            <a:endParaRPr lang="en-US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marL="1608138" indent="-1608138">
              <a:buFont typeface="Wingdings 2" pitchFamily="18" charset="2"/>
              <a:buNone/>
            </a:pPr>
            <a:endParaRPr lang="en-US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marL="1608138" indent="-1608138">
              <a:buFont typeface="Wingdings 2" pitchFamily="18" charset="2"/>
              <a:buNone/>
            </a:pPr>
            <a:endParaRPr lang="en-US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marL="1608138" indent="-1608138">
              <a:buFont typeface="Wingdings 2" pitchFamily="18" charset="2"/>
              <a:buNone/>
            </a:pPr>
            <a:endParaRPr lang="en-US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marL="1608138" indent="-1608138">
              <a:buFont typeface="Wingdings 2" pitchFamily="18" charset="2"/>
              <a:buNone/>
            </a:pPr>
            <a:endParaRPr lang="en-US" dirty="0" smtClean="0">
              <a:solidFill>
                <a:srgbClr val="FF0000"/>
              </a:solidFill>
              <a:latin typeface="Agency FB" pitchFamily="34" charset="0"/>
            </a:endParaRPr>
          </a:p>
          <a:p>
            <a:pPr marL="1608138" indent="-1608138">
              <a:buFont typeface="Wingdings 2" pitchFamily="18" charset="2"/>
              <a:buNone/>
            </a:pPr>
            <a:endParaRPr lang="en-US" dirty="0" smtClean="0">
              <a:latin typeface="Agency FB" pitchFamily="34" charset="0"/>
            </a:endParaRPr>
          </a:p>
          <a:p>
            <a:pPr marL="1608138" indent="-1608138">
              <a:buFont typeface="Wingdings 2" pitchFamily="18" charset="2"/>
              <a:buNone/>
            </a:pPr>
            <a:endParaRPr lang="en-US" dirty="0" smtClean="0">
              <a:latin typeface="Agency FB" pitchFamily="34" charset="0"/>
            </a:endParaRPr>
          </a:p>
          <a:p>
            <a:pPr marL="1608138" indent="-1608138">
              <a:buFont typeface="Wingdings 2" pitchFamily="18" charset="2"/>
              <a:buNone/>
            </a:pPr>
            <a:endParaRPr lang="en-US" dirty="0" smtClean="0">
              <a:latin typeface="Agency FB" pitchFamily="34" charset="0"/>
            </a:endParaRPr>
          </a:p>
          <a:p>
            <a:pPr marL="1608138" indent="-1608138">
              <a:lnSpc>
                <a:spcPct val="200000"/>
              </a:lnSpc>
              <a:buFont typeface="Wingdings 2" pitchFamily="18" charset="2"/>
              <a:buNone/>
            </a:pPr>
            <a:r>
              <a:rPr lang="en-US" sz="2600" dirty="0" err="1" smtClean="0">
                <a:solidFill>
                  <a:srgbClr val="FF0000"/>
                </a:solidFill>
              </a:rPr>
              <a:t>Kehadiran</a:t>
            </a:r>
            <a:r>
              <a:rPr lang="en-US" sz="2600" dirty="0" smtClean="0">
                <a:solidFill>
                  <a:srgbClr val="FF0000"/>
                </a:solidFill>
              </a:rPr>
              <a:t> Minimal 80 % ( </a:t>
            </a:r>
            <a:r>
              <a:rPr lang="en-US" sz="2600" dirty="0" err="1" smtClean="0">
                <a:solidFill>
                  <a:srgbClr val="FF0000"/>
                </a:solidFill>
              </a:rPr>
              <a:t>Maksimal</a:t>
            </a:r>
            <a:r>
              <a:rPr lang="en-US" sz="2600" dirty="0" smtClean="0">
                <a:solidFill>
                  <a:srgbClr val="FF0000"/>
                </a:solidFill>
              </a:rPr>
              <a:t> 3 x </a:t>
            </a:r>
            <a:r>
              <a:rPr lang="en-US" sz="2600" dirty="0" err="1" smtClean="0">
                <a:solidFill>
                  <a:srgbClr val="FF0000"/>
                </a:solidFill>
              </a:rPr>
              <a:t>Tidak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Masuk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98" y="2262121"/>
            <a:ext cx="3672408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6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253" y="1584064"/>
            <a:ext cx="9984889" cy="46150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d-ID" b="1" dirty="0" smtClean="0"/>
              <a:t>Apa </a:t>
            </a:r>
            <a:r>
              <a:rPr lang="id-ID" b="1" dirty="0"/>
              <a:t>Itu Visual </a:t>
            </a:r>
            <a:r>
              <a:rPr lang="id-ID" b="1" dirty="0" smtClean="0"/>
              <a:t>Studio 2010?</a:t>
            </a:r>
            <a:endParaRPr lang="id-ID" b="1" dirty="0"/>
          </a:p>
          <a:p>
            <a:pPr marL="68580" indent="0" algn="just">
              <a:lnSpc>
                <a:spcPct val="150000"/>
              </a:lnSpc>
              <a:buNone/>
            </a:pPr>
            <a:r>
              <a:rPr lang="id-ID" dirty="0"/>
              <a:t>Visual Basic merupakan salah satu bahasa pemrograman  yang merupakan bagian dari produk pemrograman yang dikeluarkan oleh Microsoft, yaitu Microsoft Visual Studio 2010. Visual </a:t>
            </a:r>
            <a:r>
              <a:rPr lang="id-ID" dirty="0" smtClean="0"/>
              <a:t>Studio 2010 </a:t>
            </a:r>
            <a:r>
              <a:rPr lang="id-ID" dirty="0"/>
              <a:t>sudah menggunakan Framework berbasis .NET, sehingga anda dapat membuat </a:t>
            </a:r>
            <a:r>
              <a:rPr lang="id-ID" i="1" dirty="0"/>
              <a:t>Console Application</a:t>
            </a:r>
            <a:r>
              <a:rPr lang="id-ID" dirty="0" smtClean="0"/>
              <a:t>, </a:t>
            </a:r>
            <a:r>
              <a:rPr lang="id-ID" i="1" dirty="0" smtClean="0"/>
              <a:t>Windows </a:t>
            </a:r>
            <a:r>
              <a:rPr lang="id-ID" i="1" dirty="0"/>
              <a:t>Application</a:t>
            </a:r>
            <a:r>
              <a:rPr lang="id-ID" dirty="0"/>
              <a:t>, serta </a:t>
            </a:r>
            <a:r>
              <a:rPr lang="id-ID" i="1" dirty="0"/>
              <a:t>Web Application</a:t>
            </a:r>
            <a:r>
              <a:rPr lang="id-ID" dirty="0"/>
              <a:t> secara mudah dan terstruktur.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785617"/>
            <a:ext cx="10771094" cy="599430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PENGENALAN VISUAL STUDIO 2010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5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523" y="1463040"/>
            <a:ext cx="10832053" cy="4783015"/>
          </a:xfrm>
        </p:spPr>
        <p:txBody>
          <a:bodyPr>
            <a:normAutofit/>
          </a:bodyPr>
          <a:lstStyle/>
          <a:p>
            <a:pPr marL="68580" indent="0">
              <a:lnSpc>
                <a:spcPct val="150000"/>
              </a:lnSpc>
              <a:buNone/>
            </a:pPr>
            <a:r>
              <a:rPr lang="id-ID" dirty="0" smtClean="0"/>
              <a:t>Berikut </a:t>
            </a:r>
            <a:r>
              <a:rPr lang="id-ID" dirty="0"/>
              <a:t>ini adalah tahapan – tahapan dalam membuka aplikasi Visual Studio 2010, beserta tahapan dalam membuat sebuah Project Visual Basic 2010.</a:t>
            </a:r>
          </a:p>
          <a:p>
            <a:pPr marL="631825" indent="-561975">
              <a:lnSpc>
                <a:spcPct val="150000"/>
              </a:lnSpc>
              <a:buNone/>
            </a:pPr>
            <a:r>
              <a:rPr lang="id-ID" dirty="0"/>
              <a:t>1.    Klik tombol </a:t>
            </a:r>
            <a:r>
              <a:rPr lang="id-ID" b="1" dirty="0"/>
              <a:t>Start</a:t>
            </a:r>
            <a:r>
              <a:rPr lang="id-ID" dirty="0"/>
              <a:t> </a:t>
            </a:r>
            <a:r>
              <a:rPr lang="id-ID" dirty="0" smtClean="0">
                <a:sym typeface="Wingdings" panose="05000000000000000000" pitchFamily="2" charset="2"/>
              </a:rPr>
              <a:t> </a:t>
            </a:r>
            <a:r>
              <a:rPr lang="id-ID" dirty="0"/>
              <a:t> </a:t>
            </a:r>
            <a:r>
              <a:rPr lang="id-ID" b="1" dirty="0"/>
              <a:t>All Program</a:t>
            </a:r>
            <a:r>
              <a:rPr lang="id-ID" dirty="0"/>
              <a:t> 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/>
              <a:t> </a:t>
            </a:r>
            <a:r>
              <a:rPr lang="id-ID" b="1" dirty="0"/>
              <a:t>Microsoft Visual Studio 2010</a:t>
            </a:r>
            <a:r>
              <a:rPr lang="id-ID" dirty="0"/>
              <a:t> 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 smtClean="0"/>
              <a:t> </a:t>
            </a:r>
            <a:r>
              <a:rPr lang="id-ID" dirty="0" smtClean="0">
                <a:sym typeface="Wingdings" panose="05000000000000000000" pitchFamily="2" charset="2"/>
              </a:rPr>
              <a:t></a:t>
            </a:r>
            <a:r>
              <a:rPr lang="id-ID" dirty="0"/>
              <a:t> </a:t>
            </a:r>
            <a:r>
              <a:rPr lang="id-ID" b="1" dirty="0"/>
              <a:t>Microsoft Visual Studio </a:t>
            </a:r>
            <a:r>
              <a:rPr lang="id-ID" b="1" dirty="0" smtClean="0"/>
              <a:t>2010</a:t>
            </a:r>
          </a:p>
          <a:p>
            <a:pPr marL="631825" indent="-561975">
              <a:lnSpc>
                <a:spcPct val="150000"/>
              </a:lnSpc>
              <a:buNone/>
            </a:pPr>
            <a:endParaRPr lang="id-ID" b="1" dirty="0" smtClean="0"/>
          </a:p>
          <a:p>
            <a:pPr marL="631825" indent="-561975">
              <a:lnSpc>
                <a:spcPct val="150000"/>
              </a:lnSpc>
              <a:buNone/>
            </a:pPr>
            <a:r>
              <a:rPr lang="id-ID" dirty="0" smtClean="0"/>
              <a:t>2.    Tunggu </a:t>
            </a:r>
            <a:r>
              <a:rPr lang="id-ID" dirty="0"/>
              <a:t>beberapa saat sampai </a:t>
            </a:r>
            <a:r>
              <a:rPr lang="id-ID" dirty="0" smtClean="0"/>
              <a:t>tampilan awalnya keluar.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731829"/>
            <a:ext cx="9366325" cy="612877"/>
          </a:xfrm>
        </p:spPr>
        <p:txBody>
          <a:bodyPr>
            <a:normAutofit fontScale="90000"/>
          </a:bodyPr>
          <a:lstStyle/>
          <a:p>
            <a:pPr algn="ctr"/>
            <a:r>
              <a:rPr lang="id-ID" b="1" dirty="0"/>
              <a:t>Menjalankan Visual Studio 2010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0" t="74758" r="84140" b="22243"/>
          <a:stretch/>
        </p:blipFill>
        <p:spPr>
          <a:xfrm>
            <a:off x="6358597" y="3910820"/>
            <a:ext cx="2658793" cy="478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3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57" y="900952"/>
            <a:ext cx="2508325" cy="5446059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d-ID" b="1" dirty="0" smtClean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Tampilan Awal Visual Studio 2010</a:t>
            </a:r>
            <a:endParaRPr lang="en-US" b="1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06" y="900953"/>
            <a:ext cx="7664823" cy="544605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71" y="1048872"/>
            <a:ext cx="2790712" cy="53115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d-ID" dirty="0"/>
              <a:t>Klik menu File </a:t>
            </a:r>
            <a:r>
              <a:rPr lang="id-ID" dirty="0" smtClean="0">
                <a:sym typeface="Wingdings" panose="05000000000000000000" pitchFamily="2" charset="2"/>
              </a:rPr>
              <a:t> </a:t>
            </a:r>
            <a:r>
              <a:rPr lang="id-ID" dirty="0" smtClean="0"/>
              <a:t>New </a:t>
            </a:r>
            <a:r>
              <a:rPr lang="id-ID" dirty="0"/>
              <a:t>Projec untuk membuat project baru.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d-ID" dirty="0"/>
              <a:t>setelah itu maka akan muncul seperti gambar di </a:t>
            </a:r>
            <a:r>
              <a:rPr lang="id-ID" dirty="0" smtClean="0"/>
              <a:t>samping </a:t>
            </a:r>
            <a:r>
              <a:rPr lang="id-ID" dirty="0"/>
              <a:t>ini: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91" y="188260"/>
            <a:ext cx="6219715" cy="820270"/>
          </a:xfrm>
        </p:spPr>
        <p:txBody>
          <a:bodyPr>
            <a:normAutofit/>
          </a:bodyPr>
          <a:lstStyle/>
          <a:p>
            <a:r>
              <a:rPr lang="id-ID" sz="3800" dirty="0" smtClean="0"/>
              <a:t>Membuat New Project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037" y="1047922"/>
            <a:ext cx="7601176" cy="531253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1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8968" y="1519519"/>
            <a:ext cx="4242998" cy="48274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id-ID" dirty="0" smtClean="0"/>
              <a:t>Pilih pada bagian kiri Pilih </a:t>
            </a:r>
            <a:r>
              <a:rPr lang="id-ID" b="1" i="1" dirty="0" smtClean="0"/>
              <a:t>Visual Basic.</a:t>
            </a:r>
          </a:p>
          <a:p>
            <a:pPr algn="just">
              <a:lnSpc>
                <a:spcPct val="110000"/>
              </a:lnSpc>
            </a:pPr>
            <a:r>
              <a:rPr lang="id-ID" dirty="0" smtClean="0"/>
              <a:t>Pada bagian tengah Pilih </a:t>
            </a:r>
            <a:r>
              <a:rPr lang="id-ID" b="1" i="1" dirty="0" smtClean="0"/>
              <a:t>Windows Form Aplication</a:t>
            </a:r>
          </a:p>
          <a:p>
            <a:pPr algn="just">
              <a:lnSpc>
                <a:spcPct val="110000"/>
              </a:lnSpc>
            </a:pPr>
            <a:r>
              <a:rPr lang="sv-SE" dirty="0" smtClean="0"/>
              <a:t>Ganti </a:t>
            </a:r>
            <a:r>
              <a:rPr lang="sv-SE" dirty="0"/>
              <a:t>kata </a:t>
            </a:r>
            <a:r>
              <a:rPr lang="sv-SE" dirty="0" smtClean="0"/>
              <a:t>Windows</a:t>
            </a:r>
            <a:r>
              <a:rPr lang="id-ID" dirty="0" smtClean="0"/>
              <a:t> </a:t>
            </a:r>
            <a:r>
              <a:rPr lang="sv-SE" dirty="0" smtClean="0"/>
              <a:t>Application1 </a:t>
            </a:r>
            <a:r>
              <a:rPr lang="id-ID" dirty="0" smtClean="0"/>
              <a:t>pada teks name </a:t>
            </a:r>
            <a:r>
              <a:rPr lang="sv-SE" dirty="0" smtClean="0"/>
              <a:t>dengan </a:t>
            </a:r>
            <a:r>
              <a:rPr lang="sv-SE" dirty="0"/>
              <a:t>kata </a:t>
            </a:r>
            <a:r>
              <a:rPr lang="id-ID" b="1" i="1" u="sng" dirty="0" smtClean="0"/>
              <a:t>Pertemuan1</a:t>
            </a:r>
            <a:r>
              <a:rPr lang="sv-SE" dirty="0" smtClean="0"/>
              <a:t> </a:t>
            </a:r>
            <a:r>
              <a:rPr lang="sv-SE" dirty="0"/>
              <a:t>(lihat gambar di </a:t>
            </a:r>
            <a:r>
              <a:rPr lang="id-ID" dirty="0" smtClean="0"/>
              <a:t>disamping </a:t>
            </a:r>
            <a:r>
              <a:rPr lang="sv-SE" dirty="0" smtClean="0"/>
              <a:t>ini)</a:t>
            </a:r>
            <a:r>
              <a:rPr lang="id-ID" dirty="0" smtClean="0"/>
              <a:t>.</a:t>
            </a:r>
          </a:p>
          <a:p>
            <a:pPr algn="just">
              <a:lnSpc>
                <a:spcPct val="110000"/>
              </a:lnSpc>
            </a:pPr>
            <a:r>
              <a:rPr lang="id-ID" dirty="0"/>
              <a:t>Setelah itu klik </a:t>
            </a:r>
            <a:r>
              <a:rPr lang="id-ID" b="1" i="1" dirty="0"/>
              <a:t>tombol OK </a:t>
            </a:r>
            <a:r>
              <a:rPr lang="id-ID" dirty="0"/>
              <a:t>maka akan muncul </a:t>
            </a:r>
            <a:r>
              <a:rPr lang="id-ID" dirty="0" smtClean="0"/>
              <a:t>IDE </a:t>
            </a:r>
            <a:r>
              <a:rPr lang="id-ID" dirty="0"/>
              <a:t>(Integrated </a:t>
            </a:r>
            <a:r>
              <a:rPr lang="id-ID" dirty="0" smtClean="0"/>
              <a:t>Development Environment).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8967" y="435994"/>
            <a:ext cx="10657244" cy="949053"/>
          </a:xfrm>
        </p:spPr>
        <p:txBody>
          <a:bodyPr/>
          <a:lstStyle/>
          <a:p>
            <a:pPr algn="ctr"/>
            <a:r>
              <a:rPr lang="id-ID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Membuat New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422" y="1519519"/>
            <a:ext cx="6175789" cy="48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17" y="1605888"/>
            <a:ext cx="6925233" cy="48274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5458" y="605118"/>
            <a:ext cx="10784539" cy="93353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dirty="0" err="1"/>
              <a:t>Pengenalan</a:t>
            </a:r>
            <a:r>
              <a:rPr lang="en-US" sz="3200" dirty="0"/>
              <a:t> IDE </a:t>
            </a:r>
            <a:r>
              <a:rPr lang="en-US" sz="3200" dirty="0" smtClean="0"/>
              <a:t>(</a:t>
            </a:r>
            <a:r>
              <a:rPr lang="en-US" sz="3200" dirty="0"/>
              <a:t>Integrated Development Environment) Visual Basic Net</a:t>
            </a:r>
            <a:endParaRPr lang="id-ID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5458" y="1595609"/>
            <a:ext cx="3711389" cy="47705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just"/>
            <a:r>
              <a:rPr lang="id-ID" sz="1600" dirty="0"/>
              <a:t>1. </a:t>
            </a:r>
            <a:r>
              <a:rPr lang="id-ID" sz="1600" b="1" u="sng" dirty="0"/>
              <a:t>Form</a:t>
            </a:r>
            <a:r>
              <a:rPr lang="id-ID" sz="1600" dirty="0"/>
              <a:t>: tempat meletakkan control (tool) mis textbox, label, button dan lain-lain</a:t>
            </a:r>
          </a:p>
          <a:p>
            <a:pPr algn="just"/>
            <a:r>
              <a:rPr lang="id-ID" sz="1600" dirty="0"/>
              <a:t>2. </a:t>
            </a:r>
            <a:r>
              <a:rPr lang="id-ID" sz="1600" b="1" u="sng" dirty="0"/>
              <a:t>Tool box</a:t>
            </a:r>
            <a:r>
              <a:rPr lang="id-ID" sz="1600" dirty="0"/>
              <a:t>: merupakan kumpulan control (tool) mis: textbox, label, button.</a:t>
            </a:r>
          </a:p>
          <a:p>
            <a:pPr algn="just"/>
            <a:r>
              <a:rPr lang="id-ID" sz="1600" dirty="0"/>
              <a:t>3. </a:t>
            </a:r>
            <a:r>
              <a:rPr lang="id-ID" sz="1600" b="1" u="sng" dirty="0"/>
              <a:t>Menu</a:t>
            </a:r>
            <a:r>
              <a:rPr lang="id-ID" sz="1600" dirty="0"/>
              <a:t>: Menu yang dapat dipilih</a:t>
            </a:r>
          </a:p>
          <a:p>
            <a:pPr algn="just"/>
            <a:r>
              <a:rPr lang="id-ID" sz="1600" dirty="0"/>
              <a:t>4. </a:t>
            </a:r>
            <a:r>
              <a:rPr lang="id-ID" sz="1600" b="1" u="sng" dirty="0"/>
              <a:t>Toolbar</a:t>
            </a:r>
            <a:r>
              <a:rPr lang="id-ID" sz="1600" dirty="0"/>
              <a:t>: Toolbar biasanya merupakan tombol singkat dari menu</a:t>
            </a:r>
          </a:p>
          <a:p>
            <a:pPr algn="just"/>
            <a:r>
              <a:rPr lang="id-ID" sz="1600" dirty="0"/>
              <a:t>5. </a:t>
            </a:r>
            <a:r>
              <a:rPr lang="id-ID" sz="1600" b="1" u="sng" dirty="0"/>
              <a:t>Project Explorer</a:t>
            </a:r>
            <a:r>
              <a:rPr lang="id-ID" sz="1600" dirty="0"/>
              <a:t>: di jendela ini terdapat komponen-komponen yang menyusun</a:t>
            </a:r>
          </a:p>
          <a:p>
            <a:pPr algn="just"/>
            <a:r>
              <a:rPr lang="id-ID" sz="1600" dirty="0"/>
              <a:t>project kita. (Project bisa terdiri dari form,module,class dll.)</a:t>
            </a:r>
          </a:p>
          <a:p>
            <a:pPr algn="just"/>
            <a:r>
              <a:rPr lang="en-US" sz="1600" dirty="0"/>
              <a:t>6. </a:t>
            </a:r>
            <a:r>
              <a:rPr lang="en-US" sz="1600" b="1" u="sng" dirty="0"/>
              <a:t>Properties window</a:t>
            </a:r>
            <a:r>
              <a:rPr lang="en-US" sz="1600" dirty="0"/>
              <a:t>: properties window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mengatur</a:t>
            </a:r>
            <a:r>
              <a:rPr lang="en-US" sz="1600" dirty="0"/>
              <a:t> control</a:t>
            </a:r>
          </a:p>
          <a:p>
            <a:pPr algn="just"/>
            <a:r>
              <a:rPr lang="id-ID" sz="1600" dirty="0"/>
              <a:t>(objek).</a:t>
            </a:r>
          </a:p>
        </p:txBody>
      </p:sp>
    </p:spTree>
    <p:extLst>
      <p:ext uri="{BB962C8B-B14F-4D97-AF65-F5344CB8AC3E}">
        <p14:creationId xmlns:p14="http://schemas.microsoft.com/office/powerpoint/2010/main" val="31416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duct overview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oduct overview presentation" id="{6ACF8B74-772D-4D90-B191-4261B820ED3A}" vid="{C96F654D-C5F0-4A1D-9AEE-172CC6481E1A}"/>
    </a:ext>
  </a:extLst>
</a:theme>
</file>

<file path=ppt/theme/theme2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E9961A-FBB7-489A-81A4-8F8F99419F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product overview presentation</Template>
  <TotalTime>254</TotalTime>
  <Words>833</Words>
  <Application>Microsoft Office PowerPoint</Application>
  <PresentationFormat>Widescreen</PresentationFormat>
  <Paragraphs>145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Agency FB</vt:lpstr>
      <vt:lpstr>Century Gothic</vt:lpstr>
      <vt:lpstr>Wingdings</vt:lpstr>
      <vt:lpstr>Wingdings 2</vt:lpstr>
      <vt:lpstr>Product overview presentation</vt:lpstr>
      <vt:lpstr>KOMPUTER  APLIKASI  AKUNTANSI  - V - </vt:lpstr>
      <vt:lpstr>SILABUS MATA KULIAH</vt:lpstr>
      <vt:lpstr>SISTEMATIKA PENILAIAN</vt:lpstr>
      <vt:lpstr>PENGENALAN VISUAL STUDIO 2010</vt:lpstr>
      <vt:lpstr>Menjalankan Visual Studio 2010</vt:lpstr>
      <vt:lpstr>Tampilan Awal Visual Studio 2010</vt:lpstr>
      <vt:lpstr>Membuat New Project</vt:lpstr>
      <vt:lpstr>Membuat New Project</vt:lpstr>
      <vt:lpstr>Pengenalan IDE (Integrated Development Environment) Visual Basic Net</vt:lpstr>
      <vt:lpstr>Pemahaman Program berbasis objek</vt:lpstr>
      <vt:lpstr>Pemahaman Program berbasis objek</vt:lpstr>
      <vt:lpstr>Pemahaman Program berbasis objek</vt:lpstr>
      <vt:lpstr>Pemahaman Program berbasis objek</vt:lpstr>
      <vt:lpstr>MEMBUAT PROGRAM PERTAMA</vt:lpstr>
      <vt:lpstr>Klik 2 kali tombol Proses kemudian ketikkan kode programnya</vt:lpstr>
      <vt:lpstr>Klik 2 kali tombol Keluar kemudian ketikkan kode programnya</vt:lpstr>
      <vt:lpstr>PowerPoint Presentation</vt:lpstr>
      <vt:lpstr>PowerPoint Presentation</vt:lpstr>
      <vt:lpstr>FORM 2 ( EVENT DI OBJEK LISTBOX DAN COMBOBOX)</vt:lpstr>
      <vt:lpstr>PowerPoint Presentation</vt:lpstr>
    </vt:vector>
  </TitlesOfParts>
  <Company>Personal NetBook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APLIKASI AKUNTANSI  - V -</dc:title>
  <dc:creator>ADIXP</dc:creator>
  <cp:keywords/>
  <cp:lastModifiedBy>ADIXP</cp:lastModifiedBy>
  <cp:revision>30</cp:revision>
  <dcterms:created xsi:type="dcterms:W3CDTF">2014-09-01T04:35:01Z</dcterms:created>
  <dcterms:modified xsi:type="dcterms:W3CDTF">2015-09-09T22:41:09Z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TC034605439991</vt:lpwstr>
  </property>
</Properties>
</file>