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840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953981-2843-40D4-BACE-724B47F708AD}" type="doc">
      <dgm:prSet loTypeId="urn:microsoft.com/office/officeart/2005/8/layout/hierarchy1" loCatId="hierarchy" qsTypeId="urn:microsoft.com/office/officeart/2005/8/quickstyle/3d4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154D5C62-2143-4930-8AE7-CB5364A82CF2}">
      <dgm:prSet phldrT="[Text]"/>
      <dgm:spPr/>
      <dgm:t>
        <a:bodyPr/>
        <a:lstStyle/>
        <a:p>
          <a:r>
            <a:rPr lang="en-US" b="1" dirty="0" err="1" smtClean="0"/>
            <a:t>Sanksi</a:t>
          </a:r>
          <a:r>
            <a:rPr lang="en-US" b="1" dirty="0" smtClean="0"/>
            <a:t> </a:t>
          </a:r>
          <a:r>
            <a:rPr lang="en-US" b="1" dirty="0" err="1" smtClean="0"/>
            <a:t>Administrasi</a:t>
          </a:r>
          <a:endParaRPr lang="en-US" b="1" dirty="0"/>
        </a:p>
      </dgm:t>
    </dgm:pt>
    <dgm:pt modelId="{06A8CB86-9817-4270-BCB3-8ADE4435F90D}" type="parTrans" cxnId="{01E1AEA3-72F5-414F-9809-AA813B155D79}">
      <dgm:prSet/>
      <dgm:spPr/>
      <dgm:t>
        <a:bodyPr/>
        <a:lstStyle/>
        <a:p>
          <a:endParaRPr lang="en-US"/>
        </a:p>
      </dgm:t>
    </dgm:pt>
    <dgm:pt modelId="{F7531F04-5085-4F4C-829F-81A7C689A1F5}" type="sibTrans" cxnId="{01E1AEA3-72F5-414F-9809-AA813B155D79}">
      <dgm:prSet/>
      <dgm:spPr/>
      <dgm:t>
        <a:bodyPr/>
        <a:lstStyle/>
        <a:p>
          <a:endParaRPr lang="en-US"/>
        </a:p>
      </dgm:t>
    </dgm:pt>
    <dgm:pt modelId="{E654EB7A-2D63-4A42-A178-82AE45613091}">
      <dgm:prSet phldrT="[Text]"/>
      <dgm:spPr/>
      <dgm:t>
        <a:bodyPr/>
        <a:lstStyle/>
        <a:p>
          <a:r>
            <a:rPr lang="en-US" dirty="0" err="1" smtClean="0"/>
            <a:t>Denda</a:t>
          </a:r>
          <a:endParaRPr lang="en-US" dirty="0"/>
        </a:p>
      </dgm:t>
    </dgm:pt>
    <dgm:pt modelId="{9BFDA5DA-4B86-412B-8A03-F3A5D9AD3B09}" type="parTrans" cxnId="{3F92E047-47CB-47C9-B568-451C00C50BA4}">
      <dgm:prSet/>
      <dgm:spPr/>
      <dgm:t>
        <a:bodyPr/>
        <a:lstStyle/>
        <a:p>
          <a:endParaRPr lang="en-US"/>
        </a:p>
      </dgm:t>
    </dgm:pt>
    <dgm:pt modelId="{57CB07A8-370D-4EED-8681-8FCB4A1A9E27}" type="sibTrans" cxnId="{3F92E047-47CB-47C9-B568-451C00C50BA4}">
      <dgm:prSet/>
      <dgm:spPr/>
      <dgm:t>
        <a:bodyPr/>
        <a:lstStyle/>
        <a:p>
          <a:endParaRPr lang="en-US"/>
        </a:p>
      </dgm:t>
    </dgm:pt>
    <dgm:pt modelId="{899A1E2D-B6CA-4FC1-B3F7-98FF7A60A846}">
      <dgm:prSet phldrT="[Text]"/>
      <dgm:spPr/>
      <dgm:t>
        <a:bodyPr/>
        <a:lstStyle/>
        <a:p>
          <a:r>
            <a:rPr lang="en-US" dirty="0" err="1" smtClean="0"/>
            <a:t>Bunga</a:t>
          </a:r>
          <a:endParaRPr lang="en-US" dirty="0"/>
        </a:p>
      </dgm:t>
    </dgm:pt>
    <dgm:pt modelId="{26758579-F9CC-445C-B2F9-47990861871E}" type="parTrans" cxnId="{5B386F29-9877-4445-AFE5-B6D1B8540B73}">
      <dgm:prSet/>
      <dgm:spPr/>
      <dgm:t>
        <a:bodyPr/>
        <a:lstStyle/>
        <a:p>
          <a:endParaRPr lang="en-US"/>
        </a:p>
      </dgm:t>
    </dgm:pt>
    <dgm:pt modelId="{7A918B4E-C5A9-4BD7-9349-37724A2629F3}" type="sibTrans" cxnId="{5B386F29-9877-4445-AFE5-B6D1B8540B73}">
      <dgm:prSet/>
      <dgm:spPr/>
      <dgm:t>
        <a:bodyPr/>
        <a:lstStyle/>
        <a:p>
          <a:endParaRPr lang="en-US"/>
        </a:p>
      </dgm:t>
    </dgm:pt>
    <dgm:pt modelId="{274B4547-A648-4226-A818-5FC9515BE793}">
      <dgm:prSet/>
      <dgm:spPr/>
      <dgm:t>
        <a:bodyPr/>
        <a:lstStyle/>
        <a:p>
          <a:r>
            <a:rPr lang="en-US" dirty="0" err="1" smtClean="0"/>
            <a:t>Kenaikan</a:t>
          </a:r>
          <a:endParaRPr lang="en-US" dirty="0"/>
        </a:p>
      </dgm:t>
    </dgm:pt>
    <dgm:pt modelId="{62078599-4E4F-4578-B0DD-8F49CD1E225B}" type="parTrans" cxnId="{F20979E5-82D7-404A-8ED6-5196269712E6}">
      <dgm:prSet/>
      <dgm:spPr/>
      <dgm:t>
        <a:bodyPr/>
        <a:lstStyle/>
        <a:p>
          <a:endParaRPr lang="en-US"/>
        </a:p>
      </dgm:t>
    </dgm:pt>
    <dgm:pt modelId="{312D1BD4-F41F-4E88-A6A6-A18873358B6B}" type="sibTrans" cxnId="{F20979E5-82D7-404A-8ED6-5196269712E6}">
      <dgm:prSet/>
      <dgm:spPr/>
      <dgm:t>
        <a:bodyPr/>
        <a:lstStyle/>
        <a:p>
          <a:endParaRPr lang="en-US"/>
        </a:p>
      </dgm:t>
    </dgm:pt>
    <dgm:pt modelId="{FB0894D6-F1F1-4308-BDDF-165C9F416866}" type="pres">
      <dgm:prSet presAssocID="{8D953981-2843-40D4-BACE-724B47F708A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FAE1475-090E-480E-A957-CE87C8DB607A}" type="pres">
      <dgm:prSet presAssocID="{154D5C62-2143-4930-8AE7-CB5364A82CF2}" presName="hierRoot1" presStyleCnt="0"/>
      <dgm:spPr/>
    </dgm:pt>
    <dgm:pt modelId="{760996F2-8260-403D-A23E-94D8576A3C1F}" type="pres">
      <dgm:prSet presAssocID="{154D5C62-2143-4930-8AE7-CB5364A82CF2}" presName="composite" presStyleCnt="0"/>
      <dgm:spPr/>
    </dgm:pt>
    <dgm:pt modelId="{5703CB9E-F0C4-40D3-AB74-E2EFDDE1119A}" type="pres">
      <dgm:prSet presAssocID="{154D5C62-2143-4930-8AE7-CB5364A82CF2}" presName="background" presStyleLbl="node0" presStyleIdx="0" presStyleCnt="1"/>
      <dgm:spPr/>
    </dgm:pt>
    <dgm:pt modelId="{490656B3-EADC-42CD-9238-C5FFA7172DFF}" type="pres">
      <dgm:prSet presAssocID="{154D5C62-2143-4930-8AE7-CB5364A82CF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51F9BA-5001-4CE5-A33D-6DAEB6537BA7}" type="pres">
      <dgm:prSet presAssocID="{154D5C62-2143-4930-8AE7-CB5364A82CF2}" presName="hierChild2" presStyleCnt="0"/>
      <dgm:spPr/>
    </dgm:pt>
    <dgm:pt modelId="{706C0363-7482-4509-B76B-362C594575A2}" type="pres">
      <dgm:prSet presAssocID="{9BFDA5DA-4B86-412B-8A03-F3A5D9AD3B09}" presName="Name10" presStyleLbl="parChTrans1D2" presStyleIdx="0" presStyleCnt="3"/>
      <dgm:spPr/>
      <dgm:t>
        <a:bodyPr/>
        <a:lstStyle/>
        <a:p>
          <a:endParaRPr lang="en-US"/>
        </a:p>
      </dgm:t>
    </dgm:pt>
    <dgm:pt modelId="{A394B946-E93E-4314-B798-F611F3D432BF}" type="pres">
      <dgm:prSet presAssocID="{E654EB7A-2D63-4A42-A178-82AE45613091}" presName="hierRoot2" presStyleCnt="0"/>
      <dgm:spPr/>
    </dgm:pt>
    <dgm:pt modelId="{845802F9-AD55-4EA0-81C4-833003B6091B}" type="pres">
      <dgm:prSet presAssocID="{E654EB7A-2D63-4A42-A178-82AE45613091}" presName="composite2" presStyleCnt="0"/>
      <dgm:spPr/>
    </dgm:pt>
    <dgm:pt modelId="{EAC21907-03E7-46E2-9592-EE073BF436D3}" type="pres">
      <dgm:prSet presAssocID="{E654EB7A-2D63-4A42-A178-82AE45613091}" presName="background2" presStyleLbl="node2" presStyleIdx="0" presStyleCnt="3"/>
      <dgm:spPr/>
    </dgm:pt>
    <dgm:pt modelId="{1DA0EF24-1A94-4A41-B17D-7ED744EB87F9}" type="pres">
      <dgm:prSet presAssocID="{E654EB7A-2D63-4A42-A178-82AE45613091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9A14B7-AAE0-4A84-B28C-42B33F08CA6A}" type="pres">
      <dgm:prSet presAssocID="{E654EB7A-2D63-4A42-A178-82AE45613091}" presName="hierChild3" presStyleCnt="0"/>
      <dgm:spPr/>
    </dgm:pt>
    <dgm:pt modelId="{267ACB93-E44D-40DA-9F5C-5B9A5CDD8A97}" type="pres">
      <dgm:prSet presAssocID="{26758579-F9CC-445C-B2F9-47990861871E}" presName="Name10" presStyleLbl="parChTrans1D2" presStyleIdx="1" presStyleCnt="3"/>
      <dgm:spPr/>
      <dgm:t>
        <a:bodyPr/>
        <a:lstStyle/>
        <a:p>
          <a:endParaRPr lang="en-US"/>
        </a:p>
      </dgm:t>
    </dgm:pt>
    <dgm:pt modelId="{36A49AF3-7EC2-4393-8F87-25B432FCDE3C}" type="pres">
      <dgm:prSet presAssocID="{899A1E2D-B6CA-4FC1-B3F7-98FF7A60A846}" presName="hierRoot2" presStyleCnt="0"/>
      <dgm:spPr/>
    </dgm:pt>
    <dgm:pt modelId="{B236E0D5-4EEE-45F5-BE16-A2E60CE520F4}" type="pres">
      <dgm:prSet presAssocID="{899A1E2D-B6CA-4FC1-B3F7-98FF7A60A846}" presName="composite2" presStyleCnt="0"/>
      <dgm:spPr/>
    </dgm:pt>
    <dgm:pt modelId="{80FCD3E7-2B43-466F-9DB2-AF210487EB4A}" type="pres">
      <dgm:prSet presAssocID="{899A1E2D-B6CA-4FC1-B3F7-98FF7A60A846}" presName="background2" presStyleLbl="node2" presStyleIdx="1" presStyleCnt="3"/>
      <dgm:spPr/>
    </dgm:pt>
    <dgm:pt modelId="{E23B3F53-5648-420A-AB6D-C131590A13F9}" type="pres">
      <dgm:prSet presAssocID="{899A1E2D-B6CA-4FC1-B3F7-98FF7A60A846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3238D9-E0F5-44C5-ABC3-8E217751B67F}" type="pres">
      <dgm:prSet presAssocID="{899A1E2D-B6CA-4FC1-B3F7-98FF7A60A846}" presName="hierChild3" presStyleCnt="0"/>
      <dgm:spPr/>
    </dgm:pt>
    <dgm:pt modelId="{23F6FCAE-34B3-4781-868F-9AAE99D7990A}" type="pres">
      <dgm:prSet presAssocID="{62078599-4E4F-4578-B0DD-8F49CD1E225B}" presName="Name10" presStyleLbl="parChTrans1D2" presStyleIdx="2" presStyleCnt="3"/>
      <dgm:spPr/>
      <dgm:t>
        <a:bodyPr/>
        <a:lstStyle/>
        <a:p>
          <a:endParaRPr lang="en-US"/>
        </a:p>
      </dgm:t>
    </dgm:pt>
    <dgm:pt modelId="{DD5D1AA7-450E-42FB-8E04-39ADFD0B4685}" type="pres">
      <dgm:prSet presAssocID="{274B4547-A648-4226-A818-5FC9515BE793}" presName="hierRoot2" presStyleCnt="0"/>
      <dgm:spPr/>
    </dgm:pt>
    <dgm:pt modelId="{71D98E4D-0EB8-4F9B-9059-F60402A02F5F}" type="pres">
      <dgm:prSet presAssocID="{274B4547-A648-4226-A818-5FC9515BE793}" presName="composite2" presStyleCnt="0"/>
      <dgm:spPr/>
    </dgm:pt>
    <dgm:pt modelId="{5550F451-F4A4-4D63-B1F7-A2EF31208C29}" type="pres">
      <dgm:prSet presAssocID="{274B4547-A648-4226-A818-5FC9515BE793}" presName="background2" presStyleLbl="node2" presStyleIdx="2" presStyleCnt="3"/>
      <dgm:spPr/>
    </dgm:pt>
    <dgm:pt modelId="{242A9A06-8E0A-4331-BA7A-8DA76767F891}" type="pres">
      <dgm:prSet presAssocID="{274B4547-A648-4226-A818-5FC9515BE793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94895F-D46F-4D28-9AB8-6C36419B1EFD}" type="pres">
      <dgm:prSet presAssocID="{274B4547-A648-4226-A818-5FC9515BE793}" presName="hierChild3" presStyleCnt="0"/>
      <dgm:spPr/>
    </dgm:pt>
  </dgm:ptLst>
  <dgm:cxnLst>
    <dgm:cxn modelId="{3F92E047-47CB-47C9-B568-451C00C50BA4}" srcId="{154D5C62-2143-4930-8AE7-CB5364A82CF2}" destId="{E654EB7A-2D63-4A42-A178-82AE45613091}" srcOrd="0" destOrd="0" parTransId="{9BFDA5DA-4B86-412B-8A03-F3A5D9AD3B09}" sibTransId="{57CB07A8-370D-4EED-8681-8FCB4A1A9E27}"/>
    <dgm:cxn modelId="{E6507D47-4D6F-439E-ACC5-FAB479960B12}" type="presOf" srcId="{26758579-F9CC-445C-B2F9-47990861871E}" destId="{267ACB93-E44D-40DA-9F5C-5B9A5CDD8A97}" srcOrd="0" destOrd="0" presId="urn:microsoft.com/office/officeart/2005/8/layout/hierarchy1"/>
    <dgm:cxn modelId="{5B386F29-9877-4445-AFE5-B6D1B8540B73}" srcId="{154D5C62-2143-4930-8AE7-CB5364A82CF2}" destId="{899A1E2D-B6CA-4FC1-B3F7-98FF7A60A846}" srcOrd="1" destOrd="0" parTransId="{26758579-F9CC-445C-B2F9-47990861871E}" sibTransId="{7A918B4E-C5A9-4BD7-9349-37724A2629F3}"/>
    <dgm:cxn modelId="{881603C9-0567-4C3E-88D9-6FEBA73051F7}" type="presOf" srcId="{899A1E2D-B6CA-4FC1-B3F7-98FF7A60A846}" destId="{E23B3F53-5648-420A-AB6D-C131590A13F9}" srcOrd="0" destOrd="0" presId="urn:microsoft.com/office/officeart/2005/8/layout/hierarchy1"/>
    <dgm:cxn modelId="{30ACD346-A570-4078-B2DE-9DAE76BA7288}" type="presOf" srcId="{62078599-4E4F-4578-B0DD-8F49CD1E225B}" destId="{23F6FCAE-34B3-4781-868F-9AAE99D7990A}" srcOrd="0" destOrd="0" presId="urn:microsoft.com/office/officeart/2005/8/layout/hierarchy1"/>
    <dgm:cxn modelId="{7CA08018-4D1F-4658-9A3D-B124000C9BCC}" type="presOf" srcId="{274B4547-A648-4226-A818-5FC9515BE793}" destId="{242A9A06-8E0A-4331-BA7A-8DA76767F891}" srcOrd="0" destOrd="0" presId="urn:microsoft.com/office/officeart/2005/8/layout/hierarchy1"/>
    <dgm:cxn modelId="{F20979E5-82D7-404A-8ED6-5196269712E6}" srcId="{154D5C62-2143-4930-8AE7-CB5364A82CF2}" destId="{274B4547-A648-4226-A818-5FC9515BE793}" srcOrd="2" destOrd="0" parTransId="{62078599-4E4F-4578-B0DD-8F49CD1E225B}" sibTransId="{312D1BD4-F41F-4E88-A6A6-A18873358B6B}"/>
    <dgm:cxn modelId="{BEB9E960-7402-4F1E-A96D-391AFD1B3B55}" type="presOf" srcId="{E654EB7A-2D63-4A42-A178-82AE45613091}" destId="{1DA0EF24-1A94-4A41-B17D-7ED744EB87F9}" srcOrd="0" destOrd="0" presId="urn:microsoft.com/office/officeart/2005/8/layout/hierarchy1"/>
    <dgm:cxn modelId="{01E1AEA3-72F5-414F-9809-AA813B155D79}" srcId="{8D953981-2843-40D4-BACE-724B47F708AD}" destId="{154D5C62-2143-4930-8AE7-CB5364A82CF2}" srcOrd="0" destOrd="0" parTransId="{06A8CB86-9817-4270-BCB3-8ADE4435F90D}" sibTransId="{F7531F04-5085-4F4C-829F-81A7C689A1F5}"/>
    <dgm:cxn modelId="{F5A5771A-0862-444A-8BA5-65139F83C21F}" type="presOf" srcId="{9BFDA5DA-4B86-412B-8A03-F3A5D9AD3B09}" destId="{706C0363-7482-4509-B76B-362C594575A2}" srcOrd="0" destOrd="0" presId="urn:microsoft.com/office/officeart/2005/8/layout/hierarchy1"/>
    <dgm:cxn modelId="{5E613BA9-94BA-4F28-8514-447C9033223E}" type="presOf" srcId="{8D953981-2843-40D4-BACE-724B47F708AD}" destId="{FB0894D6-F1F1-4308-BDDF-165C9F416866}" srcOrd="0" destOrd="0" presId="urn:microsoft.com/office/officeart/2005/8/layout/hierarchy1"/>
    <dgm:cxn modelId="{C865E306-D73D-4634-B461-4EC345FDA9B7}" type="presOf" srcId="{154D5C62-2143-4930-8AE7-CB5364A82CF2}" destId="{490656B3-EADC-42CD-9238-C5FFA7172DFF}" srcOrd="0" destOrd="0" presId="urn:microsoft.com/office/officeart/2005/8/layout/hierarchy1"/>
    <dgm:cxn modelId="{3AB94C61-7B95-4B10-9FA5-17F081E8C81E}" type="presParOf" srcId="{FB0894D6-F1F1-4308-BDDF-165C9F416866}" destId="{1FAE1475-090E-480E-A957-CE87C8DB607A}" srcOrd="0" destOrd="0" presId="urn:microsoft.com/office/officeart/2005/8/layout/hierarchy1"/>
    <dgm:cxn modelId="{18B0AF4A-0D5A-4155-BE53-366B52B69113}" type="presParOf" srcId="{1FAE1475-090E-480E-A957-CE87C8DB607A}" destId="{760996F2-8260-403D-A23E-94D8576A3C1F}" srcOrd="0" destOrd="0" presId="urn:microsoft.com/office/officeart/2005/8/layout/hierarchy1"/>
    <dgm:cxn modelId="{0645EDFA-EC7E-40A6-88AA-0C73E644FF47}" type="presParOf" srcId="{760996F2-8260-403D-A23E-94D8576A3C1F}" destId="{5703CB9E-F0C4-40D3-AB74-E2EFDDE1119A}" srcOrd="0" destOrd="0" presId="urn:microsoft.com/office/officeart/2005/8/layout/hierarchy1"/>
    <dgm:cxn modelId="{F835A7F6-C73B-4167-8F51-E521C933250E}" type="presParOf" srcId="{760996F2-8260-403D-A23E-94D8576A3C1F}" destId="{490656B3-EADC-42CD-9238-C5FFA7172DFF}" srcOrd="1" destOrd="0" presId="urn:microsoft.com/office/officeart/2005/8/layout/hierarchy1"/>
    <dgm:cxn modelId="{DACCC4A8-8850-40CF-B8ED-A07B0217A66B}" type="presParOf" srcId="{1FAE1475-090E-480E-A957-CE87C8DB607A}" destId="{A851F9BA-5001-4CE5-A33D-6DAEB6537BA7}" srcOrd="1" destOrd="0" presId="urn:microsoft.com/office/officeart/2005/8/layout/hierarchy1"/>
    <dgm:cxn modelId="{DE47AA16-D711-4152-B85C-C28617F593C0}" type="presParOf" srcId="{A851F9BA-5001-4CE5-A33D-6DAEB6537BA7}" destId="{706C0363-7482-4509-B76B-362C594575A2}" srcOrd="0" destOrd="0" presId="urn:microsoft.com/office/officeart/2005/8/layout/hierarchy1"/>
    <dgm:cxn modelId="{8BBD5616-6625-4FBC-B377-3CF8FEAA094A}" type="presParOf" srcId="{A851F9BA-5001-4CE5-A33D-6DAEB6537BA7}" destId="{A394B946-E93E-4314-B798-F611F3D432BF}" srcOrd="1" destOrd="0" presId="urn:microsoft.com/office/officeart/2005/8/layout/hierarchy1"/>
    <dgm:cxn modelId="{27EA1777-41F1-433C-80B1-ACA7FF719608}" type="presParOf" srcId="{A394B946-E93E-4314-B798-F611F3D432BF}" destId="{845802F9-AD55-4EA0-81C4-833003B6091B}" srcOrd="0" destOrd="0" presId="urn:microsoft.com/office/officeart/2005/8/layout/hierarchy1"/>
    <dgm:cxn modelId="{5344D994-D89C-4033-B962-F6EDB0B1A33B}" type="presParOf" srcId="{845802F9-AD55-4EA0-81C4-833003B6091B}" destId="{EAC21907-03E7-46E2-9592-EE073BF436D3}" srcOrd="0" destOrd="0" presId="urn:microsoft.com/office/officeart/2005/8/layout/hierarchy1"/>
    <dgm:cxn modelId="{E3466E73-33AA-4421-8465-952E87B93336}" type="presParOf" srcId="{845802F9-AD55-4EA0-81C4-833003B6091B}" destId="{1DA0EF24-1A94-4A41-B17D-7ED744EB87F9}" srcOrd="1" destOrd="0" presId="urn:microsoft.com/office/officeart/2005/8/layout/hierarchy1"/>
    <dgm:cxn modelId="{991B0953-2A2F-4053-B6EF-6414B2F4F77D}" type="presParOf" srcId="{A394B946-E93E-4314-B798-F611F3D432BF}" destId="{899A14B7-AAE0-4A84-B28C-42B33F08CA6A}" srcOrd="1" destOrd="0" presId="urn:microsoft.com/office/officeart/2005/8/layout/hierarchy1"/>
    <dgm:cxn modelId="{D72CCB56-7AC4-46C6-96FB-E25667D7BF9B}" type="presParOf" srcId="{A851F9BA-5001-4CE5-A33D-6DAEB6537BA7}" destId="{267ACB93-E44D-40DA-9F5C-5B9A5CDD8A97}" srcOrd="2" destOrd="0" presId="urn:microsoft.com/office/officeart/2005/8/layout/hierarchy1"/>
    <dgm:cxn modelId="{B6E80217-8D4C-44E8-937F-0C7CB2AF29BE}" type="presParOf" srcId="{A851F9BA-5001-4CE5-A33D-6DAEB6537BA7}" destId="{36A49AF3-7EC2-4393-8F87-25B432FCDE3C}" srcOrd="3" destOrd="0" presId="urn:microsoft.com/office/officeart/2005/8/layout/hierarchy1"/>
    <dgm:cxn modelId="{41865704-B71B-4664-AB32-C3714029D8BB}" type="presParOf" srcId="{36A49AF3-7EC2-4393-8F87-25B432FCDE3C}" destId="{B236E0D5-4EEE-45F5-BE16-A2E60CE520F4}" srcOrd="0" destOrd="0" presId="urn:microsoft.com/office/officeart/2005/8/layout/hierarchy1"/>
    <dgm:cxn modelId="{F185E92E-7E7A-445B-AAF3-931D03D04CDB}" type="presParOf" srcId="{B236E0D5-4EEE-45F5-BE16-A2E60CE520F4}" destId="{80FCD3E7-2B43-466F-9DB2-AF210487EB4A}" srcOrd="0" destOrd="0" presId="urn:microsoft.com/office/officeart/2005/8/layout/hierarchy1"/>
    <dgm:cxn modelId="{0A2B2C85-96A3-42D9-9547-24CF4529923A}" type="presParOf" srcId="{B236E0D5-4EEE-45F5-BE16-A2E60CE520F4}" destId="{E23B3F53-5648-420A-AB6D-C131590A13F9}" srcOrd="1" destOrd="0" presId="urn:microsoft.com/office/officeart/2005/8/layout/hierarchy1"/>
    <dgm:cxn modelId="{1C893FBA-7C50-448C-B763-0FC04971376C}" type="presParOf" srcId="{36A49AF3-7EC2-4393-8F87-25B432FCDE3C}" destId="{743238D9-E0F5-44C5-ABC3-8E217751B67F}" srcOrd="1" destOrd="0" presId="urn:microsoft.com/office/officeart/2005/8/layout/hierarchy1"/>
    <dgm:cxn modelId="{34A9D853-27E3-4AAA-B094-BCF108AC6003}" type="presParOf" srcId="{A851F9BA-5001-4CE5-A33D-6DAEB6537BA7}" destId="{23F6FCAE-34B3-4781-868F-9AAE99D7990A}" srcOrd="4" destOrd="0" presId="urn:microsoft.com/office/officeart/2005/8/layout/hierarchy1"/>
    <dgm:cxn modelId="{D49E228A-69DC-4CFE-A779-80E1BA3F6062}" type="presParOf" srcId="{A851F9BA-5001-4CE5-A33D-6DAEB6537BA7}" destId="{DD5D1AA7-450E-42FB-8E04-39ADFD0B4685}" srcOrd="5" destOrd="0" presId="urn:microsoft.com/office/officeart/2005/8/layout/hierarchy1"/>
    <dgm:cxn modelId="{8BD8AFAE-335C-4BBD-B74B-0C07DA80F0A6}" type="presParOf" srcId="{DD5D1AA7-450E-42FB-8E04-39ADFD0B4685}" destId="{71D98E4D-0EB8-4F9B-9059-F60402A02F5F}" srcOrd="0" destOrd="0" presId="urn:microsoft.com/office/officeart/2005/8/layout/hierarchy1"/>
    <dgm:cxn modelId="{2DC9B459-B563-4569-9BE6-AD07348A0E18}" type="presParOf" srcId="{71D98E4D-0EB8-4F9B-9059-F60402A02F5F}" destId="{5550F451-F4A4-4D63-B1F7-A2EF31208C29}" srcOrd="0" destOrd="0" presId="urn:microsoft.com/office/officeart/2005/8/layout/hierarchy1"/>
    <dgm:cxn modelId="{65BA3F68-5C7C-4ACE-823B-4BCC13B0F35B}" type="presParOf" srcId="{71D98E4D-0EB8-4F9B-9059-F60402A02F5F}" destId="{242A9A06-8E0A-4331-BA7A-8DA76767F891}" srcOrd="1" destOrd="0" presId="urn:microsoft.com/office/officeart/2005/8/layout/hierarchy1"/>
    <dgm:cxn modelId="{1630A5E9-50D3-448F-90ED-D7B4F11668BA}" type="presParOf" srcId="{DD5D1AA7-450E-42FB-8E04-39ADFD0B4685}" destId="{D094895F-D46F-4D28-9AB8-6C36419B1EFD}" srcOrd="1" destOrd="0" presId="urn:microsoft.com/office/officeart/2005/8/layout/hierarchy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D953981-2843-40D4-BACE-724B47F708AD}" type="doc">
      <dgm:prSet loTypeId="urn:microsoft.com/office/officeart/2005/8/layout/hierarchy1" loCatId="hierarchy" qsTypeId="urn:microsoft.com/office/officeart/2005/8/quickstyle/simple4" qsCatId="simple" csTypeId="urn:microsoft.com/office/officeart/2005/8/colors/accent3_1" csCatId="accent3" phldr="1"/>
      <dgm:spPr/>
      <dgm:t>
        <a:bodyPr/>
        <a:lstStyle/>
        <a:p>
          <a:endParaRPr lang="en-US"/>
        </a:p>
      </dgm:t>
    </dgm:pt>
    <dgm:pt modelId="{154D5C62-2143-4930-8AE7-CB5364A82CF2}">
      <dgm:prSet phldrT="[Text]"/>
      <dgm:spPr/>
      <dgm:t>
        <a:bodyPr/>
        <a:lstStyle/>
        <a:p>
          <a:r>
            <a:rPr lang="en-US" b="1" dirty="0" err="1" smtClean="0"/>
            <a:t>Sanksi</a:t>
          </a:r>
          <a:r>
            <a:rPr lang="en-US" b="1" dirty="0" smtClean="0"/>
            <a:t> </a:t>
          </a:r>
          <a:r>
            <a:rPr lang="en-US" b="1" dirty="0" err="1" smtClean="0"/>
            <a:t>Pidana</a:t>
          </a:r>
          <a:endParaRPr lang="en-US" b="1" dirty="0"/>
        </a:p>
      </dgm:t>
    </dgm:pt>
    <dgm:pt modelId="{06A8CB86-9817-4270-BCB3-8ADE4435F90D}" type="parTrans" cxnId="{01E1AEA3-72F5-414F-9809-AA813B155D79}">
      <dgm:prSet/>
      <dgm:spPr/>
      <dgm:t>
        <a:bodyPr/>
        <a:lstStyle/>
        <a:p>
          <a:endParaRPr lang="en-US"/>
        </a:p>
      </dgm:t>
    </dgm:pt>
    <dgm:pt modelId="{F7531F04-5085-4F4C-829F-81A7C689A1F5}" type="sibTrans" cxnId="{01E1AEA3-72F5-414F-9809-AA813B155D79}">
      <dgm:prSet/>
      <dgm:spPr/>
      <dgm:t>
        <a:bodyPr/>
        <a:lstStyle/>
        <a:p>
          <a:endParaRPr lang="en-US"/>
        </a:p>
      </dgm:t>
    </dgm:pt>
    <dgm:pt modelId="{E654EB7A-2D63-4A42-A178-82AE45613091}">
      <dgm:prSet phldrT="[Text]"/>
      <dgm:spPr/>
      <dgm:t>
        <a:bodyPr/>
        <a:lstStyle/>
        <a:p>
          <a:r>
            <a:rPr lang="en-US" dirty="0" err="1" smtClean="0"/>
            <a:t>Pidana</a:t>
          </a:r>
          <a:r>
            <a:rPr lang="en-US" dirty="0" smtClean="0"/>
            <a:t> </a:t>
          </a:r>
          <a:r>
            <a:rPr lang="en-US" dirty="0" err="1" smtClean="0"/>
            <a:t>penjara</a:t>
          </a:r>
          <a:endParaRPr lang="en-US" dirty="0"/>
        </a:p>
      </dgm:t>
    </dgm:pt>
    <dgm:pt modelId="{9BFDA5DA-4B86-412B-8A03-F3A5D9AD3B09}" type="parTrans" cxnId="{3F92E047-47CB-47C9-B568-451C00C50BA4}">
      <dgm:prSet/>
      <dgm:spPr/>
      <dgm:t>
        <a:bodyPr/>
        <a:lstStyle/>
        <a:p>
          <a:endParaRPr lang="en-US"/>
        </a:p>
      </dgm:t>
    </dgm:pt>
    <dgm:pt modelId="{57CB07A8-370D-4EED-8681-8FCB4A1A9E27}" type="sibTrans" cxnId="{3F92E047-47CB-47C9-B568-451C00C50BA4}">
      <dgm:prSet/>
      <dgm:spPr/>
      <dgm:t>
        <a:bodyPr/>
        <a:lstStyle/>
        <a:p>
          <a:endParaRPr lang="en-US"/>
        </a:p>
      </dgm:t>
    </dgm:pt>
    <dgm:pt modelId="{899A1E2D-B6CA-4FC1-B3F7-98FF7A60A846}">
      <dgm:prSet phldrT="[Text]"/>
      <dgm:spPr/>
      <dgm:t>
        <a:bodyPr/>
        <a:lstStyle/>
        <a:p>
          <a:r>
            <a:rPr lang="en-US" dirty="0" err="1" smtClean="0"/>
            <a:t>Denda</a:t>
          </a:r>
          <a:r>
            <a:rPr lang="en-US" dirty="0" smtClean="0"/>
            <a:t> </a:t>
          </a:r>
          <a:r>
            <a:rPr lang="en-US" dirty="0" err="1" smtClean="0"/>
            <a:t>Keuangan</a:t>
          </a:r>
          <a:endParaRPr lang="en-US" dirty="0"/>
        </a:p>
      </dgm:t>
    </dgm:pt>
    <dgm:pt modelId="{26758579-F9CC-445C-B2F9-47990861871E}" type="parTrans" cxnId="{5B386F29-9877-4445-AFE5-B6D1B8540B73}">
      <dgm:prSet/>
      <dgm:spPr/>
      <dgm:t>
        <a:bodyPr/>
        <a:lstStyle/>
        <a:p>
          <a:endParaRPr lang="en-US"/>
        </a:p>
      </dgm:t>
    </dgm:pt>
    <dgm:pt modelId="{7A918B4E-C5A9-4BD7-9349-37724A2629F3}" type="sibTrans" cxnId="{5B386F29-9877-4445-AFE5-B6D1B8540B73}">
      <dgm:prSet/>
      <dgm:spPr/>
      <dgm:t>
        <a:bodyPr/>
        <a:lstStyle/>
        <a:p>
          <a:endParaRPr lang="en-US"/>
        </a:p>
      </dgm:t>
    </dgm:pt>
    <dgm:pt modelId="{FB0894D6-F1F1-4308-BDDF-165C9F416866}" type="pres">
      <dgm:prSet presAssocID="{8D953981-2843-40D4-BACE-724B47F708A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FAE1475-090E-480E-A957-CE87C8DB607A}" type="pres">
      <dgm:prSet presAssocID="{154D5C62-2143-4930-8AE7-CB5364A82CF2}" presName="hierRoot1" presStyleCnt="0"/>
      <dgm:spPr/>
    </dgm:pt>
    <dgm:pt modelId="{760996F2-8260-403D-A23E-94D8576A3C1F}" type="pres">
      <dgm:prSet presAssocID="{154D5C62-2143-4930-8AE7-CB5364A82CF2}" presName="composite" presStyleCnt="0"/>
      <dgm:spPr/>
    </dgm:pt>
    <dgm:pt modelId="{5703CB9E-F0C4-40D3-AB74-E2EFDDE1119A}" type="pres">
      <dgm:prSet presAssocID="{154D5C62-2143-4930-8AE7-CB5364A82CF2}" presName="background" presStyleLbl="node0" presStyleIdx="0" presStyleCnt="1"/>
      <dgm:spPr/>
    </dgm:pt>
    <dgm:pt modelId="{490656B3-EADC-42CD-9238-C5FFA7172DFF}" type="pres">
      <dgm:prSet presAssocID="{154D5C62-2143-4930-8AE7-CB5364A82CF2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851F9BA-5001-4CE5-A33D-6DAEB6537BA7}" type="pres">
      <dgm:prSet presAssocID="{154D5C62-2143-4930-8AE7-CB5364A82CF2}" presName="hierChild2" presStyleCnt="0"/>
      <dgm:spPr/>
    </dgm:pt>
    <dgm:pt modelId="{706C0363-7482-4509-B76B-362C594575A2}" type="pres">
      <dgm:prSet presAssocID="{9BFDA5DA-4B86-412B-8A03-F3A5D9AD3B09}" presName="Name10" presStyleLbl="parChTrans1D2" presStyleIdx="0" presStyleCnt="2"/>
      <dgm:spPr/>
      <dgm:t>
        <a:bodyPr/>
        <a:lstStyle/>
        <a:p>
          <a:endParaRPr lang="en-US"/>
        </a:p>
      </dgm:t>
    </dgm:pt>
    <dgm:pt modelId="{A394B946-E93E-4314-B798-F611F3D432BF}" type="pres">
      <dgm:prSet presAssocID="{E654EB7A-2D63-4A42-A178-82AE45613091}" presName="hierRoot2" presStyleCnt="0"/>
      <dgm:spPr/>
    </dgm:pt>
    <dgm:pt modelId="{845802F9-AD55-4EA0-81C4-833003B6091B}" type="pres">
      <dgm:prSet presAssocID="{E654EB7A-2D63-4A42-A178-82AE45613091}" presName="composite2" presStyleCnt="0"/>
      <dgm:spPr/>
    </dgm:pt>
    <dgm:pt modelId="{EAC21907-03E7-46E2-9592-EE073BF436D3}" type="pres">
      <dgm:prSet presAssocID="{E654EB7A-2D63-4A42-A178-82AE45613091}" presName="background2" presStyleLbl="node2" presStyleIdx="0" presStyleCnt="2"/>
      <dgm:spPr/>
    </dgm:pt>
    <dgm:pt modelId="{1DA0EF24-1A94-4A41-B17D-7ED744EB87F9}" type="pres">
      <dgm:prSet presAssocID="{E654EB7A-2D63-4A42-A178-82AE45613091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99A14B7-AAE0-4A84-B28C-42B33F08CA6A}" type="pres">
      <dgm:prSet presAssocID="{E654EB7A-2D63-4A42-A178-82AE45613091}" presName="hierChild3" presStyleCnt="0"/>
      <dgm:spPr/>
    </dgm:pt>
    <dgm:pt modelId="{267ACB93-E44D-40DA-9F5C-5B9A5CDD8A97}" type="pres">
      <dgm:prSet presAssocID="{26758579-F9CC-445C-B2F9-47990861871E}" presName="Name10" presStyleLbl="parChTrans1D2" presStyleIdx="1" presStyleCnt="2"/>
      <dgm:spPr/>
      <dgm:t>
        <a:bodyPr/>
        <a:lstStyle/>
        <a:p>
          <a:endParaRPr lang="en-US"/>
        </a:p>
      </dgm:t>
    </dgm:pt>
    <dgm:pt modelId="{36A49AF3-7EC2-4393-8F87-25B432FCDE3C}" type="pres">
      <dgm:prSet presAssocID="{899A1E2D-B6CA-4FC1-B3F7-98FF7A60A846}" presName="hierRoot2" presStyleCnt="0"/>
      <dgm:spPr/>
    </dgm:pt>
    <dgm:pt modelId="{B236E0D5-4EEE-45F5-BE16-A2E60CE520F4}" type="pres">
      <dgm:prSet presAssocID="{899A1E2D-B6CA-4FC1-B3F7-98FF7A60A846}" presName="composite2" presStyleCnt="0"/>
      <dgm:spPr/>
    </dgm:pt>
    <dgm:pt modelId="{80FCD3E7-2B43-466F-9DB2-AF210487EB4A}" type="pres">
      <dgm:prSet presAssocID="{899A1E2D-B6CA-4FC1-B3F7-98FF7A60A846}" presName="background2" presStyleLbl="node2" presStyleIdx="1" presStyleCnt="2"/>
      <dgm:spPr/>
    </dgm:pt>
    <dgm:pt modelId="{E23B3F53-5648-420A-AB6D-C131590A13F9}" type="pres">
      <dgm:prSet presAssocID="{899A1E2D-B6CA-4FC1-B3F7-98FF7A60A846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3238D9-E0F5-44C5-ABC3-8E217751B67F}" type="pres">
      <dgm:prSet presAssocID="{899A1E2D-B6CA-4FC1-B3F7-98FF7A60A846}" presName="hierChild3" presStyleCnt="0"/>
      <dgm:spPr/>
    </dgm:pt>
  </dgm:ptLst>
  <dgm:cxnLst>
    <dgm:cxn modelId="{01E1AEA3-72F5-414F-9809-AA813B155D79}" srcId="{8D953981-2843-40D4-BACE-724B47F708AD}" destId="{154D5C62-2143-4930-8AE7-CB5364A82CF2}" srcOrd="0" destOrd="0" parTransId="{06A8CB86-9817-4270-BCB3-8ADE4435F90D}" sibTransId="{F7531F04-5085-4F4C-829F-81A7C689A1F5}"/>
    <dgm:cxn modelId="{5B386F29-9877-4445-AFE5-B6D1B8540B73}" srcId="{154D5C62-2143-4930-8AE7-CB5364A82CF2}" destId="{899A1E2D-B6CA-4FC1-B3F7-98FF7A60A846}" srcOrd="1" destOrd="0" parTransId="{26758579-F9CC-445C-B2F9-47990861871E}" sibTransId="{7A918B4E-C5A9-4BD7-9349-37724A2629F3}"/>
    <dgm:cxn modelId="{19DCC085-DA13-4037-81DB-F29A349523A5}" type="presOf" srcId="{8D953981-2843-40D4-BACE-724B47F708AD}" destId="{FB0894D6-F1F1-4308-BDDF-165C9F416866}" srcOrd="0" destOrd="0" presId="urn:microsoft.com/office/officeart/2005/8/layout/hierarchy1"/>
    <dgm:cxn modelId="{C8811CC1-4E23-4721-9CAD-B95AFDDCB571}" type="presOf" srcId="{9BFDA5DA-4B86-412B-8A03-F3A5D9AD3B09}" destId="{706C0363-7482-4509-B76B-362C594575A2}" srcOrd="0" destOrd="0" presId="urn:microsoft.com/office/officeart/2005/8/layout/hierarchy1"/>
    <dgm:cxn modelId="{3F92E047-47CB-47C9-B568-451C00C50BA4}" srcId="{154D5C62-2143-4930-8AE7-CB5364A82CF2}" destId="{E654EB7A-2D63-4A42-A178-82AE45613091}" srcOrd="0" destOrd="0" parTransId="{9BFDA5DA-4B86-412B-8A03-F3A5D9AD3B09}" sibTransId="{57CB07A8-370D-4EED-8681-8FCB4A1A9E27}"/>
    <dgm:cxn modelId="{1093E281-3FA4-43A8-B386-C8D96F0D65CC}" type="presOf" srcId="{E654EB7A-2D63-4A42-A178-82AE45613091}" destId="{1DA0EF24-1A94-4A41-B17D-7ED744EB87F9}" srcOrd="0" destOrd="0" presId="urn:microsoft.com/office/officeart/2005/8/layout/hierarchy1"/>
    <dgm:cxn modelId="{986666B7-C1FD-48F3-BA78-AAACAFD9E413}" type="presOf" srcId="{899A1E2D-B6CA-4FC1-B3F7-98FF7A60A846}" destId="{E23B3F53-5648-420A-AB6D-C131590A13F9}" srcOrd="0" destOrd="0" presId="urn:microsoft.com/office/officeart/2005/8/layout/hierarchy1"/>
    <dgm:cxn modelId="{0220BFE6-A123-4C30-BEFB-9920B46412BA}" type="presOf" srcId="{26758579-F9CC-445C-B2F9-47990861871E}" destId="{267ACB93-E44D-40DA-9F5C-5B9A5CDD8A97}" srcOrd="0" destOrd="0" presId="urn:microsoft.com/office/officeart/2005/8/layout/hierarchy1"/>
    <dgm:cxn modelId="{399D7C7B-8277-4998-8DC8-BA0ECA6EBFC6}" type="presOf" srcId="{154D5C62-2143-4930-8AE7-CB5364A82CF2}" destId="{490656B3-EADC-42CD-9238-C5FFA7172DFF}" srcOrd="0" destOrd="0" presId="urn:microsoft.com/office/officeart/2005/8/layout/hierarchy1"/>
    <dgm:cxn modelId="{1332B63B-D0F7-4505-AB17-2BAE0E5A44F5}" type="presParOf" srcId="{FB0894D6-F1F1-4308-BDDF-165C9F416866}" destId="{1FAE1475-090E-480E-A957-CE87C8DB607A}" srcOrd="0" destOrd="0" presId="urn:microsoft.com/office/officeart/2005/8/layout/hierarchy1"/>
    <dgm:cxn modelId="{B9D4967C-5B10-4DBC-ACA4-C464D6DF9B1D}" type="presParOf" srcId="{1FAE1475-090E-480E-A957-CE87C8DB607A}" destId="{760996F2-8260-403D-A23E-94D8576A3C1F}" srcOrd="0" destOrd="0" presId="urn:microsoft.com/office/officeart/2005/8/layout/hierarchy1"/>
    <dgm:cxn modelId="{3FE07651-9413-4D66-B01D-C317F21F6745}" type="presParOf" srcId="{760996F2-8260-403D-A23E-94D8576A3C1F}" destId="{5703CB9E-F0C4-40D3-AB74-E2EFDDE1119A}" srcOrd="0" destOrd="0" presId="urn:microsoft.com/office/officeart/2005/8/layout/hierarchy1"/>
    <dgm:cxn modelId="{F59AF7A7-405F-4241-9496-DD2C39669F67}" type="presParOf" srcId="{760996F2-8260-403D-A23E-94D8576A3C1F}" destId="{490656B3-EADC-42CD-9238-C5FFA7172DFF}" srcOrd="1" destOrd="0" presId="urn:microsoft.com/office/officeart/2005/8/layout/hierarchy1"/>
    <dgm:cxn modelId="{4D3927FC-A832-42DB-B3D1-C57011C42684}" type="presParOf" srcId="{1FAE1475-090E-480E-A957-CE87C8DB607A}" destId="{A851F9BA-5001-4CE5-A33D-6DAEB6537BA7}" srcOrd="1" destOrd="0" presId="urn:microsoft.com/office/officeart/2005/8/layout/hierarchy1"/>
    <dgm:cxn modelId="{78F9A300-6CBF-41F3-84ED-A861C01FBB9A}" type="presParOf" srcId="{A851F9BA-5001-4CE5-A33D-6DAEB6537BA7}" destId="{706C0363-7482-4509-B76B-362C594575A2}" srcOrd="0" destOrd="0" presId="urn:microsoft.com/office/officeart/2005/8/layout/hierarchy1"/>
    <dgm:cxn modelId="{39165046-348A-4453-9AC3-6C482D14635C}" type="presParOf" srcId="{A851F9BA-5001-4CE5-A33D-6DAEB6537BA7}" destId="{A394B946-E93E-4314-B798-F611F3D432BF}" srcOrd="1" destOrd="0" presId="urn:microsoft.com/office/officeart/2005/8/layout/hierarchy1"/>
    <dgm:cxn modelId="{2EEF30D2-D356-4FB6-97CB-22B3076A888A}" type="presParOf" srcId="{A394B946-E93E-4314-B798-F611F3D432BF}" destId="{845802F9-AD55-4EA0-81C4-833003B6091B}" srcOrd="0" destOrd="0" presId="urn:microsoft.com/office/officeart/2005/8/layout/hierarchy1"/>
    <dgm:cxn modelId="{78C5237B-0163-449B-8E06-6CD0F377710E}" type="presParOf" srcId="{845802F9-AD55-4EA0-81C4-833003B6091B}" destId="{EAC21907-03E7-46E2-9592-EE073BF436D3}" srcOrd="0" destOrd="0" presId="urn:microsoft.com/office/officeart/2005/8/layout/hierarchy1"/>
    <dgm:cxn modelId="{4CC0865B-14EA-4581-B949-EC76977F734C}" type="presParOf" srcId="{845802F9-AD55-4EA0-81C4-833003B6091B}" destId="{1DA0EF24-1A94-4A41-B17D-7ED744EB87F9}" srcOrd="1" destOrd="0" presId="urn:microsoft.com/office/officeart/2005/8/layout/hierarchy1"/>
    <dgm:cxn modelId="{A4FB43ED-D2C8-428F-BEA5-B76AB117DDB4}" type="presParOf" srcId="{A394B946-E93E-4314-B798-F611F3D432BF}" destId="{899A14B7-AAE0-4A84-B28C-42B33F08CA6A}" srcOrd="1" destOrd="0" presId="urn:microsoft.com/office/officeart/2005/8/layout/hierarchy1"/>
    <dgm:cxn modelId="{71D58409-233F-4BAD-9DEF-15BD8C69C32D}" type="presParOf" srcId="{A851F9BA-5001-4CE5-A33D-6DAEB6537BA7}" destId="{267ACB93-E44D-40DA-9F5C-5B9A5CDD8A97}" srcOrd="2" destOrd="0" presId="urn:microsoft.com/office/officeart/2005/8/layout/hierarchy1"/>
    <dgm:cxn modelId="{23B98CFC-5507-4507-871A-57A506C182B0}" type="presParOf" srcId="{A851F9BA-5001-4CE5-A33D-6DAEB6537BA7}" destId="{36A49AF3-7EC2-4393-8F87-25B432FCDE3C}" srcOrd="3" destOrd="0" presId="urn:microsoft.com/office/officeart/2005/8/layout/hierarchy1"/>
    <dgm:cxn modelId="{ABE38988-C052-4807-8D80-76BC7695D7F0}" type="presParOf" srcId="{36A49AF3-7EC2-4393-8F87-25B432FCDE3C}" destId="{B236E0D5-4EEE-45F5-BE16-A2E60CE520F4}" srcOrd="0" destOrd="0" presId="urn:microsoft.com/office/officeart/2005/8/layout/hierarchy1"/>
    <dgm:cxn modelId="{ABFAA4CC-7EF3-4D4B-810E-18AF32C1612C}" type="presParOf" srcId="{B236E0D5-4EEE-45F5-BE16-A2E60CE520F4}" destId="{80FCD3E7-2B43-466F-9DB2-AF210487EB4A}" srcOrd="0" destOrd="0" presId="urn:microsoft.com/office/officeart/2005/8/layout/hierarchy1"/>
    <dgm:cxn modelId="{5AEF675F-F88C-4786-9768-B3868A7ED684}" type="presParOf" srcId="{B236E0D5-4EEE-45F5-BE16-A2E60CE520F4}" destId="{E23B3F53-5648-420A-AB6D-C131590A13F9}" srcOrd="1" destOrd="0" presId="urn:microsoft.com/office/officeart/2005/8/layout/hierarchy1"/>
    <dgm:cxn modelId="{3D1A5FB1-6D6D-4795-8807-827E612E8341}" type="presParOf" srcId="{36A49AF3-7EC2-4393-8F87-25B432FCDE3C}" destId="{743238D9-E0F5-44C5-ABC3-8E217751B67F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F4B0617-A9AE-4F5F-AE06-6E7DE285FC94}" type="doc">
      <dgm:prSet loTypeId="urn:microsoft.com/office/officeart/2005/8/layout/vProcess5" loCatId="process" qsTypeId="urn:microsoft.com/office/officeart/2005/8/quickstyle/simple2" qsCatId="simple" csTypeId="urn:microsoft.com/office/officeart/2005/8/colors/accent3_3" csCatId="accent3" phldr="1"/>
      <dgm:spPr/>
      <dgm:t>
        <a:bodyPr/>
        <a:lstStyle/>
        <a:p>
          <a:endParaRPr lang="en-US"/>
        </a:p>
      </dgm:t>
    </dgm:pt>
    <dgm:pt modelId="{4292D6AC-F465-4C86-BB3A-A0B7805E4F7A}">
      <dgm:prSet phldrT="[Text]"/>
      <dgm:spPr/>
      <dgm:t>
        <a:bodyPr/>
        <a:lstStyle/>
        <a:p>
          <a:r>
            <a:rPr lang="en-US" dirty="0" smtClean="0"/>
            <a:t>a. </a:t>
          </a:r>
          <a:r>
            <a:rPr lang="en-US" dirty="0" err="1" smtClean="0"/>
            <a:t>Kebijakan</a:t>
          </a:r>
          <a:r>
            <a:rPr lang="en-US" dirty="0" smtClean="0"/>
            <a:t> </a:t>
          </a:r>
          <a:r>
            <a:rPr lang="en-US" dirty="0" err="1" smtClean="0"/>
            <a:t>perpajakan</a:t>
          </a:r>
          <a:r>
            <a:rPr lang="en-US" dirty="0" smtClean="0"/>
            <a:t> (</a:t>
          </a:r>
          <a:r>
            <a:rPr lang="en-US" i="1" dirty="0" smtClean="0"/>
            <a:t>tax policy</a:t>
          </a:r>
          <a:r>
            <a:rPr lang="en-US" dirty="0" smtClean="0"/>
            <a:t>)</a:t>
          </a:r>
          <a:endParaRPr lang="en-US" dirty="0"/>
        </a:p>
      </dgm:t>
    </dgm:pt>
    <dgm:pt modelId="{8FDB037A-88BB-4DC5-8F92-9FB28CD417D4}" type="parTrans" cxnId="{546658A7-2FE8-46A0-A34A-0DD9E73EF52E}">
      <dgm:prSet/>
      <dgm:spPr/>
      <dgm:t>
        <a:bodyPr/>
        <a:lstStyle/>
        <a:p>
          <a:endParaRPr lang="en-US"/>
        </a:p>
      </dgm:t>
    </dgm:pt>
    <dgm:pt modelId="{A307C5AE-685E-405C-A4EB-8933A23B010D}" type="sibTrans" cxnId="{546658A7-2FE8-46A0-A34A-0DD9E73EF52E}">
      <dgm:prSet/>
      <dgm:spPr/>
      <dgm:t>
        <a:bodyPr/>
        <a:lstStyle/>
        <a:p>
          <a:endParaRPr lang="en-US"/>
        </a:p>
      </dgm:t>
    </dgm:pt>
    <dgm:pt modelId="{73877D40-B270-453B-9FE4-773F76F18EDC}">
      <dgm:prSet phldrT="[Text]"/>
      <dgm:spPr>
        <a:solidFill>
          <a:schemeClr val="accent3">
            <a:shade val="80000"/>
            <a:hueOff val="266734"/>
            <a:satOff val="-25391"/>
            <a:lumOff val="18897"/>
          </a:schemeClr>
        </a:solidFill>
      </dgm:spPr>
      <dgm:t>
        <a:bodyPr/>
        <a:lstStyle/>
        <a:p>
          <a:r>
            <a:rPr lang="en-US" dirty="0" smtClean="0"/>
            <a:t>b. </a:t>
          </a:r>
          <a:r>
            <a:rPr lang="en-US" dirty="0" err="1" smtClean="0"/>
            <a:t>Undang-undang</a:t>
          </a:r>
          <a:r>
            <a:rPr lang="en-US" dirty="0" smtClean="0"/>
            <a:t> </a:t>
          </a:r>
          <a:r>
            <a:rPr lang="en-US" dirty="0" err="1" smtClean="0"/>
            <a:t>perpajakan</a:t>
          </a:r>
          <a:r>
            <a:rPr lang="en-US" dirty="0" smtClean="0"/>
            <a:t> (</a:t>
          </a:r>
          <a:r>
            <a:rPr lang="en-US" i="1" dirty="0" smtClean="0"/>
            <a:t>tax law</a:t>
          </a:r>
          <a:r>
            <a:rPr lang="en-US" dirty="0" smtClean="0"/>
            <a:t>)</a:t>
          </a:r>
          <a:endParaRPr lang="en-US" dirty="0"/>
        </a:p>
      </dgm:t>
    </dgm:pt>
    <dgm:pt modelId="{0A924CFC-4FAC-404E-AC65-FA734335E699}" type="parTrans" cxnId="{C6C34D7B-E717-456D-A349-20D2AAC81465}">
      <dgm:prSet/>
      <dgm:spPr/>
      <dgm:t>
        <a:bodyPr/>
        <a:lstStyle/>
        <a:p>
          <a:endParaRPr lang="en-US"/>
        </a:p>
      </dgm:t>
    </dgm:pt>
    <dgm:pt modelId="{4490018B-C434-48B4-89B6-604A4C8D6D0A}" type="sibTrans" cxnId="{C6C34D7B-E717-456D-A349-20D2AAC81465}">
      <dgm:prSet/>
      <dgm:spPr/>
      <dgm:t>
        <a:bodyPr/>
        <a:lstStyle/>
        <a:p>
          <a:endParaRPr lang="en-US"/>
        </a:p>
      </dgm:t>
    </dgm:pt>
    <dgm:pt modelId="{74F4F242-3A1D-4B63-8F46-2DAAEC4BE86A}">
      <dgm:prSet phldrT="[Text]"/>
      <dgm:spPr/>
      <dgm:t>
        <a:bodyPr/>
        <a:lstStyle/>
        <a:p>
          <a:r>
            <a:rPr lang="en-US" dirty="0" smtClean="0"/>
            <a:t>c. </a:t>
          </a:r>
          <a:r>
            <a:rPr lang="en-US" dirty="0" err="1" smtClean="0"/>
            <a:t>Administrasi</a:t>
          </a:r>
          <a:r>
            <a:rPr lang="en-US" dirty="0" smtClean="0"/>
            <a:t> </a:t>
          </a:r>
          <a:r>
            <a:rPr lang="en-US" dirty="0" err="1" smtClean="0"/>
            <a:t>perpajakan</a:t>
          </a:r>
          <a:r>
            <a:rPr lang="en-US" dirty="0" smtClean="0"/>
            <a:t> (</a:t>
          </a:r>
          <a:r>
            <a:rPr lang="en-US" i="1" dirty="0" smtClean="0"/>
            <a:t>tax administration</a:t>
          </a:r>
          <a:r>
            <a:rPr lang="en-US" dirty="0" smtClean="0"/>
            <a:t>)</a:t>
          </a:r>
          <a:endParaRPr lang="en-US" dirty="0"/>
        </a:p>
      </dgm:t>
    </dgm:pt>
    <dgm:pt modelId="{3FFF7A9F-68E5-4E84-8E2C-0AE908D28832}" type="parTrans" cxnId="{5D4690C5-1144-4041-8FB8-D3B289429DEE}">
      <dgm:prSet/>
      <dgm:spPr/>
      <dgm:t>
        <a:bodyPr/>
        <a:lstStyle/>
        <a:p>
          <a:endParaRPr lang="en-US"/>
        </a:p>
      </dgm:t>
    </dgm:pt>
    <dgm:pt modelId="{DDA39C0B-E260-4351-829E-09D8644D05FE}" type="sibTrans" cxnId="{5D4690C5-1144-4041-8FB8-D3B289429DEE}">
      <dgm:prSet/>
      <dgm:spPr/>
      <dgm:t>
        <a:bodyPr/>
        <a:lstStyle/>
        <a:p>
          <a:endParaRPr lang="en-US"/>
        </a:p>
      </dgm:t>
    </dgm:pt>
    <dgm:pt modelId="{BC636DA4-DC73-4808-B6DB-DAF1E9B10B5A}" type="pres">
      <dgm:prSet presAssocID="{4F4B0617-A9AE-4F5F-AE06-6E7DE285FC94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6BFA29-C48C-4E61-A4D3-63A91165EBAE}" type="pres">
      <dgm:prSet presAssocID="{4F4B0617-A9AE-4F5F-AE06-6E7DE285FC94}" presName="dummyMaxCanvas" presStyleCnt="0">
        <dgm:presLayoutVars/>
      </dgm:prSet>
      <dgm:spPr/>
    </dgm:pt>
    <dgm:pt modelId="{E5F6CA9F-4128-4D90-9C6E-20BF5947032A}" type="pres">
      <dgm:prSet presAssocID="{4F4B0617-A9AE-4F5F-AE06-6E7DE285FC94}" presName="ThreeNodes_1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85D363-E686-4832-8D7E-3126E7122C13}" type="pres">
      <dgm:prSet presAssocID="{4F4B0617-A9AE-4F5F-AE06-6E7DE285FC94}" presName="ThreeNodes_2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59C064-F857-46C1-98F3-2C1E6534FC9B}" type="pres">
      <dgm:prSet presAssocID="{4F4B0617-A9AE-4F5F-AE06-6E7DE285FC94}" presName="ThreeNodes_3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D70DB-0832-4F34-8BC6-EDC435A61933}" type="pres">
      <dgm:prSet presAssocID="{4F4B0617-A9AE-4F5F-AE06-6E7DE285FC94}" presName="ThreeConn_1-2" presStyleLbl="f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3B1963-5022-4E04-9B1A-44D190836AB0}" type="pres">
      <dgm:prSet presAssocID="{4F4B0617-A9AE-4F5F-AE06-6E7DE285FC94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0110A2-6B4E-421A-8914-6053555AB1E0}" type="pres">
      <dgm:prSet presAssocID="{4F4B0617-A9AE-4F5F-AE06-6E7DE285FC94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4D0EF7-3C5F-47FC-B265-35AA68855BAE}" type="pres">
      <dgm:prSet presAssocID="{4F4B0617-A9AE-4F5F-AE06-6E7DE285FC94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A2B2EC-3FE8-4BBF-9A1C-D701D4A5063C}" type="pres">
      <dgm:prSet presAssocID="{4F4B0617-A9AE-4F5F-AE06-6E7DE285FC94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C4B2AC-6546-4D00-9981-BBD314476C9B}" type="presOf" srcId="{74F4F242-3A1D-4B63-8F46-2DAAEC4BE86A}" destId="{73A2B2EC-3FE8-4BBF-9A1C-D701D4A5063C}" srcOrd="1" destOrd="0" presId="urn:microsoft.com/office/officeart/2005/8/layout/vProcess5"/>
    <dgm:cxn modelId="{C6C34D7B-E717-456D-A349-20D2AAC81465}" srcId="{4F4B0617-A9AE-4F5F-AE06-6E7DE285FC94}" destId="{73877D40-B270-453B-9FE4-773F76F18EDC}" srcOrd="1" destOrd="0" parTransId="{0A924CFC-4FAC-404E-AC65-FA734335E699}" sibTransId="{4490018B-C434-48B4-89B6-604A4C8D6D0A}"/>
    <dgm:cxn modelId="{546658A7-2FE8-46A0-A34A-0DD9E73EF52E}" srcId="{4F4B0617-A9AE-4F5F-AE06-6E7DE285FC94}" destId="{4292D6AC-F465-4C86-BB3A-A0B7805E4F7A}" srcOrd="0" destOrd="0" parTransId="{8FDB037A-88BB-4DC5-8F92-9FB28CD417D4}" sibTransId="{A307C5AE-685E-405C-A4EB-8933A23B010D}"/>
    <dgm:cxn modelId="{5073A4FE-6185-4AEA-A168-F88F0CA2A922}" type="presOf" srcId="{4490018B-C434-48B4-89B6-604A4C8D6D0A}" destId="{C63B1963-5022-4E04-9B1A-44D190836AB0}" srcOrd="0" destOrd="0" presId="urn:microsoft.com/office/officeart/2005/8/layout/vProcess5"/>
    <dgm:cxn modelId="{8ED7AD18-72EC-4E4E-B913-C0A36CEB42DA}" type="presOf" srcId="{73877D40-B270-453B-9FE4-773F76F18EDC}" destId="{2885D363-E686-4832-8D7E-3126E7122C13}" srcOrd="0" destOrd="0" presId="urn:microsoft.com/office/officeart/2005/8/layout/vProcess5"/>
    <dgm:cxn modelId="{470D804C-54E0-4724-A20F-E96533B343CD}" type="presOf" srcId="{74F4F242-3A1D-4B63-8F46-2DAAEC4BE86A}" destId="{7C59C064-F857-46C1-98F3-2C1E6534FC9B}" srcOrd="0" destOrd="0" presId="urn:microsoft.com/office/officeart/2005/8/layout/vProcess5"/>
    <dgm:cxn modelId="{5EFA0F35-8DD4-4325-93A4-9E342F598415}" type="presOf" srcId="{A307C5AE-685E-405C-A4EB-8933A23B010D}" destId="{D3AD70DB-0832-4F34-8BC6-EDC435A61933}" srcOrd="0" destOrd="0" presId="urn:microsoft.com/office/officeart/2005/8/layout/vProcess5"/>
    <dgm:cxn modelId="{B6772C25-856F-486F-BEE1-6287E4C98262}" type="presOf" srcId="{4292D6AC-F465-4C86-BB3A-A0B7805E4F7A}" destId="{E5F6CA9F-4128-4D90-9C6E-20BF5947032A}" srcOrd="0" destOrd="0" presId="urn:microsoft.com/office/officeart/2005/8/layout/vProcess5"/>
    <dgm:cxn modelId="{0178159A-FBA7-4826-ADE0-C27C8751A2AD}" type="presOf" srcId="{73877D40-B270-453B-9FE4-773F76F18EDC}" destId="{5D4D0EF7-3C5F-47FC-B265-35AA68855BAE}" srcOrd="1" destOrd="0" presId="urn:microsoft.com/office/officeart/2005/8/layout/vProcess5"/>
    <dgm:cxn modelId="{3240849E-0477-4144-A0D0-36A7ED15AC5F}" type="presOf" srcId="{4292D6AC-F465-4C86-BB3A-A0B7805E4F7A}" destId="{CA0110A2-6B4E-421A-8914-6053555AB1E0}" srcOrd="1" destOrd="0" presId="urn:microsoft.com/office/officeart/2005/8/layout/vProcess5"/>
    <dgm:cxn modelId="{5D4690C5-1144-4041-8FB8-D3B289429DEE}" srcId="{4F4B0617-A9AE-4F5F-AE06-6E7DE285FC94}" destId="{74F4F242-3A1D-4B63-8F46-2DAAEC4BE86A}" srcOrd="2" destOrd="0" parTransId="{3FFF7A9F-68E5-4E84-8E2C-0AE908D28832}" sibTransId="{DDA39C0B-E260-4351-829E-09D8644D05FE}"/>
    <dgm:cxn modelId="{23B04362-9540-4D7C-918A-2EF2A5A7C12E}" type="presOf" srcId="{4F4B0617-A9AE-4F5F-AE06-6E7DE285FC94}" destId="{BC636DA4-DC73-4808-B6DB-DAF1E9B10B5A}" srcOrd="0" destOrd="0" presId="urn:microsoft.com/office/officeart/2005/8/layout/vProcess5"/>
    <dgm:cxn modelId="{2A5EB898-594C-4EFF-8003-44875EABAD80}" type="presParOf" srcId="{BC636DA4-DC73-4808-B6DB-DAF1E9B10B5A}" destId="{566BFA29-C48C-4E61-A4D3-63A91165EBAE}" srcOrd="0" destOrd="0" presId="urn:microsoft.com/office/officeart/2005/8/layout/vProcess5"/>
    <dgm:cxn modelId="{D816BADB-C030-4404-A17E-92FC30D0EBF3}" type="presParOf" srcId="{BC636DA4-DC73-4808-B6DB-DAF1E9B10B5A}" destId="{E5F6CA9F-4128-4D90-9C6E-20BF5947032A}" srcOrd="1" destOrd="0" presId="urn:microsoft.com/office/officeart/2005/8/layout/vProcess5"/>
    <dgm:cxn modelId="{CFB0BE91-4502-45E0-B805-A0E944A04DBE}" type="presParOf" srcId="{BC636DA4-DC73-4808-B6DB-DAF1E9B10B5A}" destId="{2885D363-E686-4832-8D7E-3126E7122C13}" srcOrd="2" destOrd="0" presId="urn:microsoft.com/office/officeart/2005/8/layout/vProcess5"/>
    <dgm:cxn modelId="{DDAE64FF-0881-4C7C-8EB7-C8951AD47B9B}" type="presParOf" srcId="{BC636DA4-DC73-4808-B6DB-DAF1E9B10B5A}" destId="{7C59C064-F857-46C1-98F3-2C1E6534FC9B}" srcOrd="3" destOrd="0" presId="urn:microsoft.com/office/officeart/2005/8/layout/vProcess5"/>
    <dgm:cxn modelId="{5D3F5B12-ECB2-47B0-B8E2-74B8B9C562C5}" type="presParOf" srcId="{BC636DA4-DC73-4808-B6DB-DAF1E9B10B5A}" destId="{D3AD70DB-0832-4F34-8BC6-EDC435A61933}" srcOrd="4" destOrd="0" presId="urn:microsoft.com/office/officeart/2005/8/layout/vProcess5"/>
    <dgm:cxn modelId="{11A8D3B6-98AE-4B64-A6C3-DA1457264E33}" type="presParOf" srcId="{BC636DA4-DC73-4808-B6DB-DAF1E9B10B5A}" destId="{C63B1963-5022-4E04-9B1A-44D190836AB0}" srcOrd="5" destOrd="0" presId="urn:microsoft.com/office/officeart/2005/8/layout/vProcess5"/>
    <dgm:cxn modelId="{51E043FF-DCCC-42E5-844C-E5623D18F428}" type="presParOf" srcId="{BC636DA4-DC73-4808-B6DB-DAF1E9B10B5A}" destId="{CA0110A2-6B4E-421A-8914-6053555AB1E0}" srcOrd="6" destOrd="0" presId="urn:microsoft.com/office/officeart/2005/8/layout/vProcess5"/>
    <dgm:cxn modelId="{A12C43F1-977D-43FC-BDA2-0878479988E3}" type="presParOf" srcId="{BC636DA4-DC73-4808-B6DB-DAF1E9B10B5A}" destId="{5D4D0EF7-3C5F-47FC-B265-35AA68855BAE}" srcOrd="7" destOrd="0" presId="urn:microsoft.com/office/officeart/2005/8/layout/vProcess5"/>
    <dgm:cxn modelId="{F535E1EB-CC30-41CC-92DD-7C98B3AB8CB1}" type="presParOf" srcId="{BC636DA4-DC73-4808-B6DB-DAF1E9B10B5A}" destId="{73A2B2EC-3FE8-4BBF-9A1C-D701D4A5063C}" srcOrd="8" destOrd="0" presId="urn:microsoft.com/office/officeart/2005/8/layout/vProcess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D0B24-1CB7-4F3D-8398-A1778D070841}" type="datetimeFigureOut">
              <a:rPr lang="en-US" smtClean="0"/>
              <a:t>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BF67A-BC19-4D02-AA72-318BFCA24A1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7" y="325622"/>
            <a:ext cx="8306809" cy="233172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365155"/>
            <a:ext cx="7772400" cy="13716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2763774"/>
            <a:ext cx="7772400" cy="6858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76B8EE-778F-4575-B389-75DABD6C25EA}" type="datetime1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26D01-65C5-468A-8AB9-38ECD7407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397764"/>
            <a:ext cx="8183880" cy="3140964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E83E67-55F4-4492-9199-C6B121B2E5EC}" type="datetime1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26D01-65C5-468A-8AB9-38ECD7407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0054"/>
            <a:ext cx="1981200" cy="394334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400052"/>
            <a:ext cx="5943600" cy="394335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86E787-DAFC-4AA7-9394-C7254A5FB519}" type="datetime1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26D01-65C5-468A-8AB9-38ECD7407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97764"/>
            <a:ext cx="8183880" cy="3140964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AF76B7-824A-4E49-BBAD-38320517796C}" type="datetime1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26D01-65C5-468A-8AB9-38ECD7407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7" y="325622"/>
            <a:ext cx="8306809" cy="3255997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3696462"/>
            <a:ext cx="8183880" cy="507492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4218363"/>
            <a:ext cx="8183880" cy="315468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F9B94B9-22BC-488A-8B52-E291DCEFF286}" type="datetime1">
              <a:rPr lang="en-US" smtClean="0"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26D01-65C5-468A-8AB9-38ECD7407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397764"/>
            <a:ext cx="3931920" cy="329184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B32D12-735B-4765-93DA-262DA80B1239}" type="datetime1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26D01-65C5-468A-8AB9-38ECD7407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3737610"/>
            <a:ext cx="8183880" cy="78867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434578"/>
            <a:ext cx="3931920" cy="59412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434578"/>
            <a:ext cx="3931920" cy="59412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085850"/>
            <a:ext cx="3931920" cy="261747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3B4BFA-4E0E-4562-B878-604B91FFD26C}" type="datetime1">
              <a:rPr lang="en-US" smtClean="0"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26D01-65C5-468A-8AB9-38ECD7407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F5724F4-A874-4BAE-8E0F-3F31A01B3EF3}" type="datetime1">
              <a:rPr lang="en-US" smtClean="0"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26D01-65C5-468A-8AB9-38ECD7407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871789-EA1A-42E6-A9E5-A8BBDF53039F}" type="datetime1">
              <a:rPr lang="en-US" smtClean="0"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26D01-65C5-468A-8AB9-38ECD7407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400050"/>
            <a:ext cx="2971800" cy="6858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085852"/>
            <a:ext cx="2971800" cy="3154584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3" y="697608"/>
            <a:ext cx="4626159" cy="35433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8210F7-4349-4779-83B2-F0D25857FFFD}" type="datetime1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26D01-65C5-468A-8AB9-38ECD7407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1" y="325622"/>
            <a:ext cx="2324605" cy="325755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59042"/>
            <a:ext cx="8229600" cy="78867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400050"/>
            <a:ext cx="2240280" cy="315861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915EF-D203-4F27-8F73-8A93B2872430}" type="datetime1">
              <a:rPr lang="en-US" smtClean="0"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7826D01-65C5-468A-8AB9-38ECD74075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326826"/>
            <a:ext cx="5925312" cy="325755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1" y="246889"/>
            <a:ext cx="8532055" cy="4647614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7" y="325622"/>
            <a:ext cx="8306809" cy="41148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3739193"/>
            <a:ext cx="8183880" cy="78867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397764"/>
            <a:ext cx="8183880" cy="3140964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355DA18-4055-4FB2-8814-742EC843080F}" type="datetime1">
              <a:rPr lang="en-US" smtClean="0"/>
              <a:t>1/26/2015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4583907"/>
            <a:ext cx="22860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4583907"/>
            <a:ext cx="457200" cy="273844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7826D01-65C5-468A-8AB9-38ECD740755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2.xml"/><Relationship Id="rId3" Type="http://schemas.openxmlformats.org/officeDocument/2006/relationships/diagramLayout" Target="../diagrams/layout1.xml"/><Relationship Id="rId7" Type="http://schemas.openxmlformats.org/officeDocument/2006/relationships/diagramLayout" Target="../diagrams/layout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diagramColors" Target="../diagrams/colors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6400800" cy="381000"/>
          </a:xfrm>
        </p:spPr>
        <p:txBody>
          <a:bodyPr>
            <a:normAutofit/>
          </a:bodyPr>
          <a:lstStyle/>
          <a:p>
            <a:pPr marL="169863" indent="-169863"/>
            <a:r>
              <a:rPr lang="en-US" sz="1100" b="1" dirty="0" err="1" smtClean="0"/>
              <a:t>Penghindaran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Sanksi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Pajak</a:t>
            </a:r>
            <a:endParaRPr lang="en-US" sz="1100" b="1" dirty="0" smtClean="0"/>
          </a:p>
        </p:txBody>
      </p:sp>
      <p:sp>
        <p:nvSpPr>
          <p:cNvPr id="4" name="Down Arrow Callout 3"/>
          <p:cNvSpPr/>
          <p:nvPr/>
        </p:nvSpPr>
        <p:spPr>
          <a:xfrm>
            <a:off x="609600" y="438150"/>
            <a:ext cx="1981200" cy="685800"/>
          </a:xfrm>
          <a:prstGeom prst="downArrowCallout">
            <a:avLst/>
          </a:prstGeom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Perencanaan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Pajak</a:t>
            </a:r>
            <a:r>
              <a:rPr lang="en-US" sz="1200" b="1" dirty="0" smtClean="0"/>
              <a:t> </a:t>
            </a:r>
          </a:p>
          <a:p>
            <a:pPr algn="ctr"/>
            <a:r>
              <a:rPr lang="en-US" sz="1200" b="1" dirty="0" smtClean="0"/>
              <a:t>(Tax Planning)</a:t>
            </a:r>
            <a:endParaRPr lang="en-US" sz="1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1504950"/>
            <a:ext cx="7772400" cy="28956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1000" dirty="0" smtClean="0"/>
              <a:t>	</a:t>
            </a:r>
            <a:r>
              <a:rPr lang="en-US" sz="1000" dirty="0" err="1" smtClean="0"/>
              <a:t>Pembayaran</a:t>
            </a:r>
            <a:r>
              <a:rPr lang="en-US" sz="1000" dirty="0" smtClean="0"/>
              <a:t> </a:t>
            </a:r>
            <a:r>
              <a:rPr lang="en-US" sz="1000" dirty="0" err="1" smtClean="0"/>
              <a:t>sanksi</a:t>
            </a:r>
            <a:r>
              <a:rPr lang="en-US" sz="1000" dirty="0" smtClean="0"/>
              <a:t> yang </a:t>
            </a:r>
            <a:r>
              <a:rPr lang="en-US" sz="1000" dirty="0" err="1" smtClean="0"/>
              <a:t>tidak</a:t>
            </a:r>
            <a:r>
              <a:rPr lang="en-US" sz="1000" dirty="0" smtClean="0"/>
              <a:t> </a:t>
            </a:r>
            <a:r>
              <a:rPr lang="en-US" sz="1000" dirty="0" err="1" smtClean="0"/>
              <a:t>seharusnya</a:t>
            </a:r>
            <a:r>
              <a:rPr lang="en-US" sz="1000" dirty="0" smtClean="0"/>
              <a:t> </a:t>
            </a:r>
            <a:r>
              <a:rPr lang="en-US" sz="1000" dirty="0" err="1" smtClean="0"/>
              <a:t>terjadi</a:t>
            </a:r>
            <a:r>
              <a:rPr lang="en-US" sz="1000" dirty="0" smtClean="0"/>
              <a:t> </a:t>
            </a:r>
            <a:r>
              <a:rPr lang="en-US" sz="1000" dirty="0" err="1" smtClean="0"/>
              <a:t>merupakan</a:t>
            </a:r>
            <a:r>
              <a:rPr lang="en-US" sz="1000" dirty="0" smtClean="0"/>
              <a:t> </a:t>
            </a:r>
            <a:r>
              <a:rPr lang="en-US" sz="1000" dirty="0" err="1" smtClean="0"/>
              <a:t>pemborosan</a:t>
            </a:r>
            <a:r>
              <a:rPr lang="en-US" sz="1000" dirty="0" smtClean="0"/>
              <a:t> </a:t>
            </a:r>
            <a:r>
              <a:rPr lang="en-US" sz="1000" dirty="0" err="1" smtClean="0"/>
              <a:t>sumber</a:t>
            </a:r>
            <a:r>
              <a:rPr lang="en-US" sz="1000" dirty="0" smtClean="0"/>
              <a:t> </a:t>
            </a:r>
            <a:r>
              <a:rPr lang="en-US" sz="1000" dirty="0" err="1" smtClean="0"/>
              <a:t>daya</a:t>
            </a:r>
            <a:r>
              <a:rPr lang="en-US" sz="1000" dirty="0" smtClean="0"/>
              <a:t> </a:t>
            </a:r>
            <a:r>
              <a:rPr lang="en-US" sz="1000" dirty="0" err="1" smtClean="0"/>
              <a:t>perusahaan</a:t>
            </a:r>
            <a:r>
              <a:rPr lang="en-US" sz="1000" dirty="0" smtClean="0"/>
              <a:t>. </a:t>
            </a:r>
            <a:r>
              <a:rPr lang="en-US" sz="1000" dirty="0" err="1" smtClean="0"/>
              <a:t>Penghindaran</a:t>
            </a:r>
            <a:r>
              <a:rPr lang="en-US" sz="1000" dirty="0" smtClean="0"/>
              <a:t> </a:t>
            </a:r>
            <a:r>
              <a:rPr lang="en-US" sz="1000" dirty="0" err="1" smtClean="0"/>
              <a:t>pemborosan</a:t>
            </a:r>
            <a:r>
              <a:rPr lang="en-US" sz="1000" dirty="0" smtClean="0"/>
              <a:t> </a:t>
            </a:r>
            <a:r>
              <a:rPr lang="en-US" sz="1000" dirty="0" err="1" smtClean="0"/>
              <a:t>tersebut</a:t>
            </a:r>
            <a:r>
              <a:rPr lang="en-US" sz="1000" dirty="0" smtClean="0"/>
              <a:t> </a:t>
            </a:r>
            <a:r>
              <a:rPr lang="en-US" sz="1000" dirty="0" err="1" smtClean="0"/>
              <a:t>merupakan</a:t>
            </a:r>
            <a:r>
              <a:rPr lang="en-US" sz="1000" dirty="0" smtClean="0"/>
              <a:t> </a:t>
            </a:r>
            <a:r>
              <a:rPr lang="en-US" sz="1000" dirty="0" err="1" smtClean="0"/>
              <a:t>optimalisasi</a:t>
            </a:r>
            <a:r>
              <a:rPr lang="en-US" sz="1000" dirty="0" smtClean="0"/>
              <a:t> </a:t>
            </a:r>
            <a:r>
              <a:rPr lang="en-US" sz="1000" dirty="0" err="1" smtClean="0"/>
              <a:t>alokasi</a:t>
            </a:r>
            <a:r>
              <a:rPr lang="en-US" sz="1000" dirty="0" smtClean="0"/>
              <a:t> </a:t>
            </a:r>
            <a:r>
              <a:rPr lang="en-US" sz="1000" dirty="0" err="1" smtClean="0"/>
              <a:t>sumber</a:t>
            </a:r>
            <a:r>
              <a:rPr lang="en-US" sz="1000" dirty="0" smtClean="0"/>
              <a:t> </a:t>
            </a:r>
            <a:r>
              <a:rPr lang="en-US" sz="1000" dirty="0" err="1" smtClean="0"/>
              <a:t>daya</a:t>
            </a:r>
            <a:r>
              <a:rPr lang="en-US" sz="1000" dirty="0" smtClean="0"/>
              <a:t> </a:t>
            </a:r>
            <a:r>
              <a:rPr lang="en-US" sz="1000" dirty="0" err="1" smtClean="0"/>
              <a:t>perusahaan</a:t>
            </a:r>
            <a:r>
              <a:rPr lang="en-US" sz="1000" dirty="0" smtClean="0"/>
              <a:t> </a:t>
            </a:r>
            <a:r>
              <a:rPr lang="en-US" sz="1000" dirty="0" err="1" smtClean="0"/>
              <a:t>ke</a:t>
            </a:r>
            <a:r>
              <a:rPr lang="en-US" sz="1000" dirty="0" smtClean="0"/>
              <a:t> </a:t>
            </a:r>
            <a:r>
              <a:rPr lang="en-US" sz="1000" dirty="0" err="1" smtClean="0"/>
              <a:t>arah</a:t>
            </a:r>
            <a:r>
              <a:rPr lang="en-US" sz="1000" dirty="0" smtClean="0"/>
              <a:t> yang </a:t>
            </a:r>
            <a:r>
              <a:rPr lang="en-US" sz="1000" dirty="0" err="1" smtClean="0"/>
              <a:t>lebih</a:t>
            </a:r>
            <a:r>
              <a:rPr lang="en-US" sz="1000" dirty="0" smtClean="0"/>
              <a:t> </a:t>
            </a:r>
            <a:r>
              <a:rPr lang="en-US" sz="1000" dirty="0" err="1" smtClean="0"/>
              <a:t>produktif</a:t>
            </a:r>
            <a:r>
              <a:rPr lang="en-US" sz="1000" dirty="0" smtClean="0"/>
              <a:t>, </a:t>
            </a:r>
            <a:r>
              <a:rPr lang="en-US" sz="1000" dirty="0" err="1" smtClean="0"/>
              <a:t>dan</a:t>
            </a:r>
            <a:r>
              <a:rPr lang="en-US" sz="1000" dirty="0" smtClean="0"/>
              <a:t> </a:t>
            </a:r>
            <a:r>
              <a:rPr lang="en-US" sz="1000" dirty="0" err="1" smtClean="0"/>
              <a:t>efisien</a:t>
            </a:r>
            <a:r>
              <a:rPr lang="en-US" sz="1000" dirty="0" smtClean="0"/>
              <a:t> </a:t>
            </a:r>
            <a:r>
              <a:rPr lang="en-US" sz="1000" dirty="0" err="1" smtClean="0"/>
              <a:t>sehingga</a:t>
            </a:r>
            <a:r>
              <a:rPr lang="en-US" sz="1000" dirty="0" smtClean="0"/>
              <a:t> </a:t>
            </a:r>
            <a:r>
              <a:rPr lang="en-US" sz="1000" dirty="0" err="1" smtClean="0"/>
              <a:t>dapat</a:t>
            </a:r>
            <a:r>
              <a:rPr lang="en-US" sz="1000" dirty="0" smtClean="0"/>
              <a:t> </a:t>
            </a:r>
            <a:r>
              <a:rPr lang="en-US" sz="1000" dirty="0" err="1" smtClean="0"/>
              <a:t>memaksimalkan</a:t>
            </a:r>
            <a:r>
              <a:rPr lang="en-US" sz="1000" dirty="0" smtClean="0"/>
              <a:t> </a:t>
            </a:r>
            <a:r>
              <a:rPr lang="en-US" sz="1000" dirty="0" err="1" smtClean="0"/>
              <a:t>kinerja</a:t>
            </a:r>
            <a:r>
              <a:rPr lang="en-US" sz="1000" dirty="0" smtClean="0"/>
              <a:t> </a:t>
            </a:r>
            <a:r>
              <a:rPr lang="en-US" sz="1000" dirty="0" err="1" smtClean="0"/>
              <a:t>dengan</a:t>
            </a:r>
            <a:r>
              <a:rPr lang="en-US" sz="1000" dirty="0" smtClean="0"/>
              <a:t> </a:t>
            </a:r>
            <a:r>
              <a:rPr lang="en-US" sz="1000" dirty="0" err="1" smtClean="0"/>
              <a:t>benar</a:t>
            </a:r>
            <a:r>
              <a:rPr lang="en-US" sz="1000" dirty="0" smtClean="0"/>
              <a:t> </a:t>
            </a:r>
            <a:r>
              <a:rPr lang="en-US" sz="1000" dirty="0" err="1" smtClean="0"/>
              <a:t>dan</a:t>
            </a:r>
            <a:r>
              <a:rPr lang="en-US" sz="1000" dirty="0" smtClean="0"/>
              <a:t> </a:t>
            </a:r>
            <a:r>
              <a:rPr lang="en-US" sz="1000" dirty="0" err="1" smtClean="0"/>
              <a:t>mengerjakan</a:t>
            </a:r>
            <a:r>
              <a:rPr lang="en-US" sz="1000" dirty="0" smtClean="0"/>
              <a:t> </a:t>
            </a:r>
            <a:r>
              <a:rPr lang="en-US" sz="1000" dirty="0" err="1" smtClean="0"/>
              <a:t>seharusnya</a:t>
            </a:r>
            <a:r>
              <a:rPr lang="en-US" sz="1000" dirty="0" smtClean="0"/>
              <a:t> </a:t>
            </a:r>
            <a:r>
              <a:rPr lang="en-US" sz="1000" dirty="0" err="1" smtClean="0"/>
              <a:t>selain</a:t>
            </a:r>
            <a:r>
              <a:rPr lang="en-US" sz="1000" dirty="0" smtClean="0"/>
              <a:t> </a:t>
            </a:r>
            <a:r>
              <a:rPr lang="en-US" sz="1000" dirty="0" err="1" smtClean="0"/>
              <a:t>harus</a:t>
            </a:r>
            <a:r>
              <a:rPr lang="en-US" sz="1000" dirty="0" smtClean="0"/>
              <a:t> </a:t>
            </a:r>
            <a:r>
              <a:rPr lang="en-US" sz="1000" dirty="0" err="1" smtClean="0"/>
              <a:t>bekerja</a:t>
            </a:r>
            <a:r>
              <a:rPr lang="en-US" sz="1000" dirty="0" smtClean="0"/>
              <a:t> </a:t>
            </a:r>
            <a:r>
              <a:rPr lang="en-US" sz="1000" dirty="0" err="1" smtClean="0"/>
              <a:t>keras</a:t>
            </a:r>
            <a:r>
              <a:rPr lang="en-US" sz="1000" dirty="0" smtClean="0"/>
              <a:t>, </a:t>
            </a:r>
            <a:r>
              <a:rPr lang="en-US" sz="1000" dirty="0" err="1" smtClean="0"/>
              <a:t>dan</a:t>
            </a:r>
            <a:r>
              <a:rPr lang="en-US" sz="1000" dirty="0" smtClean="0"/>
              <a:t> </a:t>
            </a:r>
            <a:r>
              <a:rPr lang="en-US" sz="1000" dirty="0" err="1" smtClean="0"/>
              <a:t>bekerja</a:t>
            </a:r>
            <a:r>
              <a:rPr lang="en-US" sz="1000" dirty="0" smtClean="0"/>
              <a:t> </a:t>
            </a:r>
            <a:r>
              <a:rPr lang="en-US" sz="1000" dirty="0" err="1" smtClean="0"/>
              <a:t>secara</a:t>
            </a:r>
            <a:r>
              <a:rPr lang="en-US" sz="1000" dirty="0" smtClean="0"/>
              <a:t> </a:t>
            </a:r>
            <a:r>
              <a:rPr lang="en-US" sz="1000" dirty="0" err="1" smtClean="0"/>
              <a:t>cerdas</a:t>
            </a:r>
            <a:r>
              <a:rPr lang="en-US" sz="1000" dirty="0" smtClean="0"/>
              <a:t>.</a:t>
            </a:r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1000" dirty="0" smtClean="0"/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1000" dirty="0"/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1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1000" dirty="0" smtClean="0"/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1000" dirty="0"/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lang="en-US" sz="1000" dirty="0"/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1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Sanksi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administrasi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berupa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denda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bunga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maupun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kenaikan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Sanksi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tersebut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financial penalty yang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pemborosan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Sedangkan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sanksi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pidana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berupa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pidana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penjara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denda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keuangan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10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1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1219200" y="2266950"/>
          <a:ext cx="22098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/>
        </p:nvGraphicFramePr>
        <p:xfrm>
          <a:off x="5562600" y="2343150"/>
          <a:ext cx="2209800" cy="129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2933700" y="438150"/>
            <a:ext cx="3276600" cy="685800"/>
          </a:xfrm>
          <a:prstGeom prst="downArrowCallout">
            <a:avLst/>
          </a:prstGeom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Pelaksanaan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Kewajiban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Perpajakan</a:t>
            </a:r>
            <a:endParaRPr lang="en-US" sz="1200" b="1" dirty="0" smtClean="0"/>
          </a:p>
          <a:p>
            <a:pPr algn="ctr"/>
            <a:r>
              <a:rPr lang="en-US" sz="1200" b="1" i="1" dirty="0" smtClean="0"/>
              <a:t>(Tax implementation)</a:t>
            </a:r>
            <a:endParaRPr lang="en-US" sz="1200" b="1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1504950"/>
            <a:ext cx="7772400" cy="28956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Manajemen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dimaksudkan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melanggar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peraturan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pelaksanaannya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menyimpan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peraturan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berlaku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praktik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tersebut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telah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menyimpang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manajemen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1000" dirty="0" err="1" smtClean="0"/>
              <a:t>Untuk</a:t>
            </a:r>
            <a:r>
              <a:rPr lang="en-US" sz="1000" dirty="0" smtClean="0"/>
              <a:t> </a:t>
            </a:r>
            <a:r>
              <a:rPr lang="en-US" sz="1000" dirty="0" err="1" smtClean="0"/>
              <a:t>mencapai</a:t>
            </a:r>
            <a:r>
              <a:rPr lang="en-US" sz="1000" dirty="0" smtClean="0"/>
              <a:t> </a:t>
            </a:r>
            <a:r>
              <a:rPr lang="en-US" sz="1000" dirty="0" err="1" smtClean="0"/>
              <a:t>tujuan</a:t>
            </a:r>
            <a:r>
              <a:rPr lang="en-US" sz="1000" dirty="0" smtClean="0"/>
              <a:t> </a:t>
            </a:r>
            <a:r>
              <a:rPr lang="en-US" sz="1000" dirty="0" err="1" smtClean="0"/>
              <a:t>manajemen</a:t>
            </a:r>
            <a:r>
              <a:rPr lang="en-US" sz="1000" dirty="0" smtClean="0"/>
              <a:t> </a:t>
            </a:r>
            <a:r>
              <a:rPr lang="en-US" sz="1000" dirty="0" err="1" smtClean="0"/>
              <a:t>pajak</a:t>
            </a:r>
            <a:r>
              <a:rPr lang="en-US" sz="1000" dirty="0" smtClean="0"/>
              <a:t> </a:t>
            </a:r>
            <a:r>
              <a:rPr lang="en-US" sz="1000" dirty="0" err="1" smtClean="0"/>
              <a:t>ada</a:t>
            </a:r>
            <a:r>
              <a:rPr lang="en-US" sz="1000" dirty="0" smtClean="0"/>
              <a:t> </a:t>
            </a:r>
            <a:r>
              <a:rPr lang="en-US" sz="1000" dirty="0" err="1" smtClean="0"/>
              <a:t>dua</a:t>
            </a:r>
            <a:r>
              <a:rPr lang="en-US" sz="1000" dirty="0" smtClean="0"/>
              <a:t> </a:t>
            </a:r>
            <a:r>
              <a:rPr lang="en-US" sz="1000" dirty="0" err="1" smtClean="0"/>
              <a:t>hal</a:t>
            </a:r>
            <a:r>
              <a:rPr lang="en-US" sz="1000" dirty="0" smtClean="0"/>
              <a:t> yang </a:t>
            </a:r>
            <a:r>
              <a:rPr lang="en-US" sz="1000" dirty="0" err="1" smtClean="0"/>
              <a:t>perlu</a:t>
            </a:r>
            <a:r>
              <a:rPr lang="en-US" sz="1000" dirty="0" smtClean="0"/>
              <a:t> </a:t>
            </a:r>
            <a:r>
              <a:rPr lang="en-US" sz="1000" dirty="0" err="1" smtClean="0"/>
              <a:t>dikuasai</a:t>
            </a:r>
            <a:r>
              <a:rPr lang="en-US" sz="1000" dirty="0" smtClean="0"/>
              <a:t> </a:t>
            </a:r>
            <a:r>
              <a:rPr lang="en-US" sz="1000" dirty="0" err="1" smtClean="0"/>
              <a:t>dan</a:t>
            </a:r>
            <a:r>
              <a:rPr lang="en-US" sz="1000" dirty="0" smtClean="0"/>
              <a:t> </a:t>
            </a:r>
            <a:r>
              <a:rPr lang="en-US" sz="1000" dirty="0" err="1" smtClean="0"/>
              <a:t>dilaksanakan</a:t>
            </a:r>
            <a:r>
              <a:rPr lang="en-US" sz="1000" dirty="0" smtClean="0"/>
              <a:t>, </a:t>
            </a:r>
            <a:r>
              <a:rPr lang="en-US" sz="1000" dirty="0" err="1" smtClean="0"/>
              <a:t>yaitu</a:t>
            </a:r>
            <a:r>
              <a:rPr lang="en-US" sz="1000" dirty="0" smtClean="0"/>
              <a:t>: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lphaLcPeriod"/>
              <a:tabLst/>
              <a:defRPr/>
            </a:pPr>
            <a:r>
              <a:rPr kumimoji="0" lang="en-US" sz="1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Memahami</a:t>
            </a:r>
            <a:r>
              <a:rPr kumimoji="0" lang="en-US" sz="1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ketentuan</a:t>
            </a:r>
            <a:r>
              <a:rPr kumimoji="0" lang="en-US" sz="1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peraturan</a:t>
            </a:r>
            <a:r>
              <a:rPr kumimoji="0" lang="en-US" sz="1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b="1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perpajakan</a:t>
            </a:r>
            <a:endParaRPr kumimoji="0" lang="en-US" sz="1000" b="1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mempelajari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peraturan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perpajakan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seperti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undang-undang</a:t>
            </a:r>
            <a:r>
              <a:rPr lang="en-US" sz="1000" dirty="0" smtClean="0"/>
              <a:t>, </a:t>
            </a:r>
            <a:r>
              <a:rPr lang="en-US" sz="1000" dirty="0" err="1" smtClean="0"/>
              <a:t>Keputusan</a:t>
            </a:r>
            <a:r>
              <a:rPr lang="en-US" sz="1000" dirty="0" smtClean="0"/>
              <a:t> </a:t>
            </a:r>
            <a:r>
              <a:rPr lang="en-US" sz="1000" dirty="0" err="1" smtClean="0"/>
              <a:t>Presiden</a:t>
            </a:r>
            <a:r>
              <a:rPr lang="en-US" sz="1000" dirty="0" smtClean="0"/>
              <a:t>, </a:t>
            </a:r>
            <a:r>
              <a:rPr lang="en-US" sz="1000" dirty="0" err="1" smtClean="0"/>
              <a:t>Keputusan</a:t>
            </a:r>
            <a:r>
              <a:rPr lang="en-US" sz="1000" dirty="0" smtClean="0"/>
              <a:t> </a:t>
            </a:r>
            <a:r>
              <a:rPr lang="en-US" sz="1000" dirty="0" err="1" smtClean="0"/>
              <a:t>Menteri</a:t>
            </a:r>
            <a:r>
              <a:rPr lang="en-US" sz="1000" dirty="0" smtClean="0"/>
              <a:t> </a:t>
            </a:r>
            <a:r>
              <a:rPr lang="en-US" sz="1000" dirty="0" err="1" smtClean="0"/>
              <a:t>Keuangan</a:t>
            </a:r>
            <a:r>
              <a:rPr lang="en-US" sz="1000" dirty="0" smtClean="0"/>
              <a:t>, </a:t>
            </a:r>
            <a:r>
              <a:rPr lang="en-US" sz="1000" dirty="0" err="1" smtClean="0"/>
              <a:t>Keputusam</a:t>
            </a:r>
            <a:r>
              <a:rPr lang="en-US" sz="1000" dirty="0" smtClean="0"/>
              <a:t> </a:t>
            </a:r>
            <a:r>
              <a:rPr lang="en-US" sz="1000" dirty="0" err="1" smtClean="0"/>
              <a:t>Dirjen</a:t>
            </a:r>
            <a:r>
              <a:rPr lang="en-US" sz="1000" dirty="0" smtClean="0"/>
              <a:t> </a:t>
            </a:r>
            <a:r>
              <a:rPr lang="en-US" sz="1000" dirty="0" err="1" smtClean="0"/>
              <a:t>Pajak</a:t>
            </a:r>
            <a:r>
              <a:rPr lang="en-US" sz="1000" dirty="0" smtClean="0"/>
              <a:t>, </a:t>
            </a:r>
            <a:r>
              <a:rPr lang="en-US" sz="1000" dirty="0" err="1" smtClean="0"/>
              <a:t>dan</a:t>
            </a:r>
            <a:r>
              <a:rPr lang="en-US" sz="1000" dirty="0" smtClean="0"/>
              <a:t> </a:t>
            </a:r>
            <a:r>
              <a:rPr lang="en-US" sz="1000" dirty="0" err="1" smtClean="0"/>
              <a:t>Surat</a:t>
            </a:r>
            <a:r>
              <a:rPr lang="en-US" sz="1000" dirty="0" smtClean="0"/>
              <a:t> </a:t>
            </a:r>
            <a:r>
              <a:rPr lang="en-US" sz="1000" dirty="0" err="1" smtClean="0"/>
              <a:t>Edaran</a:t>
            </a:r>
            <a:r>
              <a:rPr lang="en-US" sz="1000" dirty="0" smtClean="0"/>
              <a:t> </a:t>
            </a:r>
            <a:r>
              <a:rPr lang="en-US" sz="1000" dirty="0" err="1" smtClean="0"/>
              <a:t>Dirjen</a:t>
            </a:r>
            <a:r>
              <a:rPr lang="en-US" sz="1000" dirty="0" smtClean="0"/>
              <a:t> </a:t>
            </a:r>
            <a:r>
              <a:rPr lang="en-US" sz="1000" dirty="0" err="1" smtClean="0"/>
              <a:t>pajak</a:t>
            </a:r>
            <a:r>
              <a:rPr lang="en-US" sz="1000" dirty="0" smtClean="0"/>
              <a:t> </a:t>
            </a:r>
            <a:r>
              <a:rPr lang="en-US" sz="1000" dirty="0" err="1" smtClean="0"/>
              <a:t>dapat</a:t>
            </a:r>
            <a:r>
              <a:rPr lang="en-US" sz="1000" dirty="0" smtClean="0"/>
              <a:t> </a:t>
            </a:r>
            <a:r>
              <a:rPr lang="en-US" sz="1000" dirty="0" err="1" smtClean="0"/>
              <a:t>diketahui</a:t>
            </a:r>
            <a:r>
              <a:rPr lang="en-US" sz="1000" dirty="0" smtClean="0"/>
              <a:t> </a:t>
            </a:r>
            <a:r>
              <a:rPr lang="en-US" sz="1000" dirty="0" err="1" smtClean="0"/>
              <a:t>peluang-peluang</a:t>
            </a:r>
            <a:r>
              <a:rPr lang="en-US" sz="1000" dirty="0" smtClean="0"/>
              <a:t> yang </a:t>
            </a:r>
            <a:r>
              <a:rPr lang="en-US" sz="1000" dirty="0" err="1" smtClean="0"/>
              <a:t>dapat</a:t>
            </a:r>
            <a:r>
              <a:rPr lang="en-US" sz="1000" dirty="0" smtClean="0"/>
              <a:t> </a:t>
            </a:r>
            <a:r>
              <a:rPr lang="en-US" sz="1000" dirty="0" err="1" smtClean="0"/>
              <a:t>dimanfaatkan</a:t>
            </a:r>
            <a:r>
              <a:rPr lang="en-US" sz="1000" dirty="0" smtClean="0"/>
              <a:t> </a:t>
            </a:r>
            <a:r>
              <a:rPr lang="en-US" sz="1000" dirty="0" err="1" smtClean="0"/>
              <a:t>untuk</a:t>
            </a:r>
            <a:r>
              <a:rPr lang="en-US" sz="1000" dirty="0" smtClean="0"/>
              <a:t> </a:t>
            </a:r>
            <a:r>
              <a:rPr lang="en-US" sz="1000" dirty="0" err="1" smtClean="0"/>
              <a:t>menghemat</a:t>
            </a:r>
            <a:r>
              <a:rPr lang="en-US" sz="1000" dirty="0" smtClean="0"/>
              <a:t> </a:t>
            </a:r>
            <a:r>
              <a:rPr lang="en-US" sz="1000" dirty="0" err="1" smtClean="0"/>
              <a:t>beban</a:t>
            </a:r>
            <a:r>
              <a:rPr lang="en-US" sz="1000" dirty="0" smtClean="0"/>
              <a:t> </a:t>
            </a:r>
            <a:r>
              <a:rPr lang="en-US" sz="1000" dirty="0" err="1" smtClean="0"/>
              <a:t>pajak</a:t>
            </a:r>
            <a:r>
              <a:rPr lang="en-US" sz="1000" dirty="0" smtClean="0"/>
              <a:t>.</a:t>
            </a: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10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lphaLcPeriod" startAt="2"/>
              <a:tabLst/>
              <a:defRPr/>
            </a:pPr>
            <a:r>
              <a:rPr lang="en-US" sz="1000" b="1" dirty="0" err="1" smtClean="0"/>
              <a:t>Menyelenggarakan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pembukuan</a:t>
            </a:r>
            <a:r>
              <a:rPr lang="en-US" sz="1000" b="1" dirty="0" smtClean="0"/>
              <a:t> yang </a:t>
            </a:r>
            <a:r>
              <a:rPr lang="en-US" sz="1000" b="1" dirty="0" err="1" smtClean="0"/>
              <a:t>memenuhi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syarat</a:t>
            </a:r>
            <a:endParaRPr lang="en-US" sz="1000" b="1" dirty="0" smtClean="0"/>
          </a:p>
          <a:p>
            <a:pPr marL="228600" marR="0" lvl="0" indent="-228600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000" i="0" u="none" strike="noStrike" kern="1200" cap="none" spc="0" normalizeH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Pembukuan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sarana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sangat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penting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penyajian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informasi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keuangan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perusahaan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disajikan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bentuk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laporan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keuangan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menjadi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dasar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dalam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menghitung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besarnya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jumlah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terutang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10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10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1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705600" y="438150"/>
            <a:ext cx="1981200" cy="685800"/>
          </a:xfrm>
          <a:prstGeom prst="downArrowCallout">
            <a:avLst/>
          </a:prstGeom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Pengendalian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Pajak</a:t>
            </a:r>
            <a:endParaRPr lang="en-US" sz="1200" b="1" dirty="0" smtClean="0"/>
          </a:p>
          <a:p>
            <a:pPr algn="ctr"/>
            <a:r>
              <a:rPr lang="en-US" sz="1200" b="1" i="1" dirty="0" smtClean="0"/>
              <a:t>(Tax Contro</a:t>
            </a:r>
            <a:r>
              <a:rPr lang="en-US" sz="1200" b="1" i="1" dirty="0"/>
              <a:t>l</a:t>
            </a:r>
            <a:r>
              <a:rPr lang="en-US" sz="1200" b="1" i="1" dirty="0" smtClean="0"/>
              <a:t>)</a:t>
            </a:r>
            <a:endParaRPr lang="en-US" sz="1200" b="1" i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62000" y="1200150"/>
            <a:ext cx="7772400" cy="11430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Pengendalian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bertujuan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memastikan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bahwa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kewajiban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telah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dilaksanakan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sesuai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dengan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telah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direncanakan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telah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memenuhi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persyaratan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formal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maupun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materia</a:t>
            </a:r>
            <a:r>
              <a:rPr lang="en-US" sz="1000" dirty="0" smtClean="0"/>
              <a:t>l. </a:t>
            </a:r>
            <a:r>
              <a:rPr lang="en-US" sz="1000" dirty="0" err="1" smtClean="0"/>
              <a:t>Dalam</a:t>
            </a:r>
            <a:r>
              <a:rPr lang="en-US" sz="1000" dirty="0" smtClean="0"/>
              <a:t> </a:t>
            </a:r>
            <a:r>
              <a:rPr lang="en-US" sz="1000" dirty="0" err="1" smtClean="0"/>
              <a:t>pengendalian</a:t>
            </a:r>
            <a:r>
              <a:rPr lang="en-US" sz="1000" dirty="0" smtClean="0"/>
              <a:t> </a:t>
            </a:r>
            <a:r>
              <a:rPr lang="en-US" sz="1000" dirty="0" err="1" smtClean="0"/>
              <a:t>pajak</a:t>
            </a:r>
            <a:r>
              <a:rPr lang="en-US" sz="1000" dirty="0" smtClean="0"/>
              <a:t> yang </a:t>
            </a:r>
            <a:r>
              <a:rPr lang="en-US" sz="1000" dirty="0" err="1" smtClean="0"/>
              <a:t>penting</a:t>
            </a:r>
            <a:r>
              <a:rPr lang="en-US" sz="1000" dirty="0" smtClean="0"/>
              <a:t> </a:t>
            </a:r>
            <a:r>
              <a:rPr lang="en-US" sz="1000" dirty="0" err="1" smtClean="0"/>
              <a:t>adalah</a:t>
            </a:r>
            <a:r>
              <a:rPr lang="en-US" sz="1000" dirty="0" smtClean="0"/>
              <a:t> </a:t>
            </a:r>
            <a:r>
              <a:rPr lang="en-US" sz="1000" dirty="0" err="1" smtClean="0"/>
              <a:t>pemeriksaan</a:t>
            </a:r>
            <a:r>
              <a:rPr lang="en-US" sz="1000" dirty="0" smtClean="0"/>
              <a:t> </a:t>
            </a:r>
            <a:r>
              <a:rPr lang="en-US" sz="1000" dirty="0" err="1" smtClean="0"/>
              <a:t>pembayaran</a:t>
            </a:r>
            <a:r>
              <a:rPr lang="en-US" sz="1000" dirty="0" smtClean="0"/>
              <a:t> </a:t>
            </a:r>
            <a:r>
              <a:rPr lang="en-US" sz="1000" dirty="0" err="1" smtClean="0"/>
              <a:t>pajak</a:t>
            </a:r>
            <a:r>
              <a:rPr lang="en-US" sz="1000" dirty="0" smtClean="0"/>
              <a:t>. </a:t>
            </a:r>
            <a:r>
              <a:rPr lang="en-US" sz="1000" dirty="0" err="1" smtClean="0"/>
              <a:t>Oleh</a:t>
            </a:r>
            <a:r>
              <a:rPr lang="en-US" sz="1000" dirty="0" smtClean="0"/>
              <a:t> </a:t>
            </a:r>
            <a:r>
              <a:rPr lang="en-US" sz="1000" dirty="0" err="1" smtClean="0"/>
              <a:t>sebab</a:t>
            </a:r>
            <a:r>
              <a:rPr lang="en-US" sz="1000" dirty="0" smtClean="0"/>
              <a:t> </a:t>
            </a:r>
            <a:r>
              <a:rPr lang="en-US" sz="1000" dirty="0" err="1" smtClean="0"/>
              <a:t>itu</a:t>
            </a:r>
            <a:r>
              <a:rPr lang="en-US" sz="1000" dirty="0" smtClean="0"/>
              <a:t>, </a:t>
            </a:r>
            <a:r>
              <a:rPr lang="en-US" sz="1000" dirty="0" err="1" smtClean="0"/>
              <a:t>pengendalian</a:t>
            </a:r>
            <a:r>
              <a:rPr lang="en-US" sz="1000" dirty="0" smtClean="0"/>
              <a:t> </a:t>
            </a:r>
            <a:r>
              <a:rPr lang="en-US" sz="1000" dirty="0" err="1" smtClean="0"/>
              <a:t>dan</a:t>
            </a:r>
            <a:r>
              <a:rPr lang="en-US" sz="1000" dirty="0" smtClean="0"/>
              <a:t> </a:t>
            </a:r>
            <a:r>
              <a:rPr lang="en-US" sz="1000" dirty="0" err="1" smtClean="0"/>
              <a:t>pengaturan</a:t>
            </a:r>
            <a:r>
              <a:rPr lang="en-US" sz="1000" dirty="0" smtClean="0"/>
              <a:t> </a:t>
            </a:r>
            <a:r>
              <a:rPr lang="en-US" sz="1000" dirty="0" err="1" smtClean="0"/>
              <a:t>arus</a:t>
            </a:r>
            <a:r>
              <a:rPr lang="en-US" sz="1000" dirty="0" smtClean="0"/>
              <a:t> </a:t>
            </a:r>
            <a:r>
              <a:rPr lang="en-US" sz="1000" dirty="0" err="1" smtClean="0"/>
              <a:t>kas</a:t>
            </a:r>
            <a:r>
              <a:rPr lang="en-US" sz="1000" dirty="0" smtClean="0"/>
              <a:t> </a:t>
            </a:r>
            <a:r>
              <a:rPr lang="en-US" sz="1000" dirty="0" err="1" smtClean="0"/>
              <a:t>sangat</a:t>
            </a:r>
            <a:r>
              <a:rPr lang="en-US" sz="1000" dirty="0" smtClean="0"/>
              <a:t> </a:t>
            </a:r>
            <a:r>
              <a:rPr lang="en-US" sz="1000" dirty="0" err="1" smtClean="0"/>
              <a:t>penting</a:t>
            </a:r>
            <a:r>
              <a:rPr lang="en-US" sz="1000" dirty="0" smtClean="0"/>
              <a:t> </a:t>
            </a:r>
            <a:r>
              <a:rPr lang="en-US" sz="1000" dirty="0" err="1" smtClean="0"/>
              <a:t>dalam</a:t>
            </a:r>
            <a:r>
              <a:rPr lang="en-US" sz="1000" dirty="0" smtClean="0"/>
              <a:t> </a:t>
            </a:r>
            <a:r>
              <a:rPr lang="en-US" sz="1000" dirty="0" err="1" smtClean="0"/>
              <a:t>strategi</a:t>
            </a:r>
            <a:r>
              <a:rPr lang="en-US" sz="1000" dirty="0" smtClean="0"/>
              <a:t> </a:t>
            </a:r>
            <a:r>
              <a:rPr lang="en-US" sz="1000" dirty="0" err="1" smtClean="0"/>
              <a:t>penghematan</a:t>
            </a:r>
            <a:r>
              <a:rPr lang="en-US" sz="1000" dirty="0" smtClean="0"/>
              <a:t> </a:t>
            </a:r>
            <a:r>
              <a:rPr lang="en-US" sz="1000" dirty="0" err="1" smtClean="0"/>
              <a:t>pajak</a:t>
            </a:r>
            <a:r>
              <a:rPr lang="en-US" sz="1000" dirty="0" smtClean="0"/>
              <a:t>, </a:t>
            </a:r>
            <a:r>
              <a:rPr lang="en-US" sz="1000" dirty="0" err="1" smtClean="0"/>
              <a:t>misalnya</a:t>
            </a:r>
            <a:r>
              <a:rPr lang="en-US" sz="1000" dirty="0" smtClean="0"/>
              <a:t> </a:t>
            </a:r>
            <a:r>
              <a:rPr lang="en-US" sz="1000" dirty="0" err="1" smtClean="0"/>
              <a:t>melakukan</a:t>
            </a:r>
            <a:r>
              <a:rPr lang="en-US" sz="1000" dirty="0" smtClean="0"/>
              <a:t> </a:t>
            </a:r>
            <a:r>
              <a:rPr lang="en-US" sz="1000" dirty="0" err="1" smtClean="0"/>
              <a:t>pembayaran</a:t>
            </a:r>
            <a:r>
              <a:rPr lang="en-US" sz="1000" dirty="0" smtClean="0"/>
              <a:t> </a:t>
            </a:r>
            <a:r>
              <a:rPr lang="en-US" sz="1000" dirty="0" err="1" smtClean="0"/>
              <a:t>pajak</a:t>
            </a:r>
            <a:r>
              <a:rPr lang="en-US" sz="1000" dirty="0" smtClean="0"/>
              <a:t> </a:t>
            </a:r>
            <a:r>
              <a:rPr lang="en-US" sz="1000" dirty="0" err="1" smtClean="0"/>
              <a:t>pada</a:t>
            </a:r>
            <a:r>
              <a:rPr lang="en-US" sz="1000" dirty="0" smtClean="0"/>
              <a:t> </a:t>
            </a:r>
            <a:r>
              <a:rPr lang="en-US" sz="1000" dirty="0" err="1" smtClean="0"/>
              <a:t>saat</a:t>
            </a:r>
            <a:r>
              <a:rPr lang="en-US" sz="1000" dirty="0" smtClean="0"/>
              <a:t> </a:t>
            </a:r>
            <a:r>
              <a:rPr lang="en-US" sz="1000" dirty="0" err="1" smtClean="0"/>
              <a:t>terakhir</a:t>
            </a:r>
            <a:r>
              <a:rPr lang="en-US" sz="1000" dirty="0" smtClean="0"/>
              <a:t> </a:t>
            </a:r>
            <a:r>
              <a:rPr lang="en-US" sz="1000" dirty="0" err="1" smtClean="0"/>
              <a:t>tentu</a:t>
            </a:r>
            <a:r>
              <a:rPr lang="en-US" sz="1000" dirty="0" smtClean="0"/>
              <a:t> </a:t>
            </a:r>
            <a:r>
              <a:rPr lang="en-US" sz="1000" dirty="0" err="1" smtClean="0"/>
              <a:t>lebih</a:t>
            </a:r>
            <a:r>
              <a:rPr lang="en-US" sz="1000" dirty="0" smtClean="0"/>
              <a:t> </a:t>
            </a:r>
            <a:r>
              <a:rPr lang="en-US" sz="1000" dirty="0" err="1" smtClean="0"/>
              <a:t>menguntungkan</a:t>
            </a:r>
            <a:r>
              <a:rPr lang="en-US" sz="1000" dirty="0" smtClean="0"/>
              <a:t> </a:t>
            </a:r>
            <a:r>
              <a:rPr lang="en-US" sz="1000" dirty="0" err="1" smtClean="0"/>
              <a:t>jika</a:t>
            </a:r>
            <a:r>
              <a:rPr lang="en-US" sz="1000" dirty="0" smtClean="0"/>
              <a:t> </a:t>
            </a:r>
            <a:r>
              <a:rPr lang="en-US" sz="1000" dirty="0" err="1" smtClean="0"/>
              <a:t>dibandingkan</a:t>
            </a:r>
            <a:r>
              <a:rPr lang="en-US" sz="1000" dirty="0" smtClean="0"/>
              <a:t> </a:t>
            </a:r>
            <a:r>
              <a:rPr lang="en-US" sz="1000" dirty="0" err="1" smtClean="0"/>
              <a:t>dengan</a:t>
            </a:r>
            <a:r>
              <a:rPr lang="en-US" sz="1000" dirty="0" smtClean="0"/>
              <a:t> </a:t>
            </a:r>
            <a:r>
              <a:rPr lang="en-US" sz="1000" dirty="0" err="1" smtClean="0"/>
              <a:t>membayar</a:t>
            </a:r>
            <a:r>
              <a:rPr lang="en-US" sz="1000" dirty="0" smtClean="0"/>
              <a:t> </a:t>
            </a:r>
            <a:r>
              <a:rPr lang="en-US" sz="1000" dirty="0" err="1" smtClean="0"/>
              <a:t>lebih</a:t>
            </a:r>
            <a:r>
              <a:rPr lang="en-US" sz="1000" dirty="0" smtClean="0"/>
              <a:t> </a:t>
            </a:r>
            <a:r>
              <a:rPr lang="en-US" sz="1000" dirty="0" err="1" smtClean="0"/>
              <a:t>awal</a:t>
            </a:r>
            <a:r>
              <a:rPr lang="en-US" sz="1000" dirty="0" smtClean="0"/>
              <a:t>. </a:t>
            </a:r>
            <a:r>
              <a:rPr lang="en-US" sz="1000" dirty="0" err="1" smtClean="0"/>
              <a:t>Pengendalian</a:t>
            </a:r>
            <a:r>
              <a:rPr lang="en-US" sz="1000" dirty="0" smtClean="0"/>
              <a:t> </a:t>
            </a:r>
            <a:r>
              <a:rPr lang="en-US" sz="1000" dirty="0" err="1" smtClean="0"/>
              <a:t>pajak</a:t>
            </a:r>
            <a:r>
              <a:rPr lang="en-US" sz="1000" dirty="0" smtClean="0"/>
              <a:t> </a:t>
            </a:r>
            <a:r>
              <a:rPr lang="en-US" sz="1000" dirty="0" err="1" smtClean="0"/>
              <a:t>termasuk</a:t>
            </a:r>
            <a:r>
              <a:rPr lang="en-US" sz="1000" dirty="0" smtClean="0"/>
              <a:t> </a:t>
            </a:r>
            <a:r>
              <a:rPr lang="en-US" sz="1000" dirty="0" err="1" smtClean="0"/>
              <a:t>pemeriksaan</a:t>
            </a:r>
            <a:r>
              <a:rPr lang="en-US" sz="1000" dirty="0" smtClean="0"/>
              <a:t> </a:t>
            </a:r>
            <a:r>
              <a:rPr lang="en-US" sz="1000" dirty="0" err="1" smtClean="0"/>
              <a:t>jika</a:t>
            </a:r>
            <a:r>
              <a:rPr lang="en-US" sz="1000" dirty="0" smtClean="0"/>
              <a:t> </a:t>
            </a:r>
            <a:r>
              <a:rPr lang="en-US" sz="1000" dirty="0" err="1" smtClean="0"/>
              <a:t>perusahaan</a:t>
            </a:r>
            <a:r>
              <a:rPr lang="en-US" sz="1000" dirty="0" smtClean="0"/>
              <a:t> </a:t>
            </a:r>
            <a:r>
              <a:rPr lang="en-US" sz="1000" dirty="0" err="1" smtClean="0"/>
              <a:t>telah</a:t>
            </a:r>
            <a:r>
              <a:rPr lang="en-US" sz="1000" dirty="0" smtClean="0"/>
              <a:t> </a:t>
            </a:r>
            <a:r>
              <a:rPr lang="en-US" sz="1000" dirty="0" err="1" smtClean="0"/>
              <a:t>membayar</a:t>
            </a:r>
            <a:r>
              <a:rPr lang="en-US" sz="1000" dirty="0" smtClean="0"/>
              <a:t> </a:t>
            </a:r>
            <a:r>
              <a:rPr lang="en-US" sz="1000" dirty="0" err="1" smtClean="0"/>
              <a:t>pajak</a:t>
            </a:r>
            <a:r>
              <a:rPr lang="en-US" sz="1000" dirty="0" smtClean="0"/>
              <a:t> </a:t>
            </a:r>
            <a:r>
              <a:rPr lang="en-US" sz="1000" dirty="0" err="1" smtClean="0"/>
              <a:t>lebih</a:t>
            </a:r>
            <a:r>
              <a:rPr lang="en-US" sz="1000" dirty="0" smtClean="0"/>
              <a:t> </a:t>
            </a:r>
            <a:r>
              <a:rPr lang="en-US" sz="1000" dirty="0" err="1" smtClean="0"/>
              <a:t>besar</a:t>
            </a:r>
            <a:r>
              <a:rPr lang="en-US" sz="1000" dirty="0" smtClean="0"/>
              <a:t> </a:t>
            </a:r>
            <a:r>
              <a:rPr lang="en-US" sz="1000" dirty="0" err="1" smtClean="0"/>
              <a:t>dari</a:t>
            </a:r>
            <a:r>
              <a:rPr lang="en-US" sz="1000" dirty="0" smtClean="0"/>
              <a:t> </a:t>
            </a:r>
            <a:r>
              <a:rPr lang="en-US" sz="1000" dirty="0" err="1" smtClean="0"/>
              <a:t>jumlah</a:t>
            </a:r>
            <a:r>
              <a:rPr lang="en-US" sz="1000" dirty="0" smtClean="0"/>
              <a:t> </a:t>
            </a:r>
            <a:r>
              <a:rPr lang="en-US" sz="1000" dirty="0" err="1" smtClean="0"/>
              <a:t>pajak</a:t>
            </a:r>
            <a:r>
              <a:rPr lang="en-US" sz="1000" dirty="0" smtClean="0"/>
              <a:t> </a:t>
            </a:r>
            <a:r>
              <a:rPr lang="en-US" sz="1000" dirty="0" err="1" smtClean="0"/>
              <a:t>terutang</a:t>
            </a:r>
            <a:r>
              <a:rPr lang="en-US" sz="1000" dirty="0" smtClean="0"/>
              <a:t>.</a:t>
            </a:r>
            <a:endParaRPr kumimoji="0" lang="en-US" sz="10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10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100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1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" y="388620"/>
            <a:ext cx="8183880" cy="811530"/>
          </a:xfrm>
        </p:spPr>
        <p:txBody>
          <a:bodyPr>
            <a:noAutofit/>
          </a:bodyPr>
          <a:lstStyle/>
          <a:p>
            <a:pPr algn="ctr"/>
            <a:r>
              <a:rPr lang="en-US" sz="2400" dirty="0" err="1" smtClean="0"/>
              <a:t>Motivasi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Dilakukannya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(Tax Planning)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52550"/>
            <a:ext cx="8183880" cy="304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 err="1" smtClean="0"/>
              <a:t>Motivasi</a:t>
            </a:r>
            <a:r>
              <a:rPr lang="en-US" sz="1800" dirty="0" smtClean="0"/>
              <a:t> yang </a:t>
            </a:r>
            <a:r>
              <a:rPr lang="en-US" sz="1800" dirty="0" err="1" smtClean="0"/>
              <a:t>mendasari</a:t>
            </a:r>
            <a:r>
              <a:rPr lang="en-US" sz="1800" dirty="0" smtClean="0"/>
              <a:t> </a:t>
            </a:r>
            <a:r>
              <a:rPr lang="en-US" sz="1800" dirty="0" err="1" smtClean="0"/>
              <a:t>dilakukannya</a:t>
            </a:r>
            <a:r>
              <a:rPr lang="en-US" sz="1800" dirty="0" smtClean="0"/>
              <a:t> </a:t>
            </a:r>
            <a:r>
              <a:rPr lang="en-US" sz="1800" dirty="0" err="1" smtClean="0"/>
              <a:t>suatu</a:t>
            </a:r>
            <a:r>
              <a:rPr lang="en-US" sz="1800" dirty="0" smtClean="0"/>
              <a:t> </a:t>
            </a:r>
            <a:r>
              <a:rPr lang="en-US" sz="1800" dirty="0" err="1" smtClean="0"/>
              <a:t>perencanaan</a:t>
            </a:r>
            <a:r>
              <a:rPr lang="en-US" sz="1800" dirty="0" smtClean="0"/>
              <a:t> </a:t>
            </a:r>
            <a:r>
              <a:rPr lang="en-US" sz="1800" dirty="0" err="1" smtClean="0"/>
              <a:t>pajak</a:t>
            </a:r>
            <a:r>
              <a:rPr lang="en-US" sz="1800" dirty="0" smtClean="0"/>
              <a:t> (tax planning) </a:t>
            </a:r>
            <a:r>
              <a:rPr lang="en-US" sz="1800" dirty="0" err="1" smtClean="0"/>
              <a:t>umumnya</a:t>
            </a:r>
            <a:r>
              <a:rPr lang="en-US" sz="1800" dirty="0" smtClean="0"/>
              <a:t> </a:t>
            </a:r>
            <a:r>
              <a:rPr lang="en-US" sz="1800" dirty="0" err="1" smtClean="0"/>
              <a:t>bersumber</a:t>
            </a:r>
            <a:r>
              <a:rPr lang="en-US" sz="1800" dirty="0" smtClean="0"/>
              <a:t> </a:t>
            </a:r>
            <a:r>
              <a:rPr lang="en-US" sz="1800" dirty="0" err="1" smtClean="0"/>
              <a:t>dari</a:t>
            </a:r>
            <a:r>
              <a:rPr lang="en-US" sz="1800" dirty="0" smtClean="0"/>
              <a:t> </a:t>
            </a:r>
            <a:r>
              <a:rPr lang="en-US" sz="1800" dirty="0" err="1" smtClean="0"/>
              <a:t>tiga</a:t>
            </a:r>
            <a:r>
              <a:rPr lang="en-US" sz="1800" dirty="0" smtClean="0"/>
              <a:t> </a:t>
            </a:r>
            <a:r>
              <a:rPr lang="en-US" sz="1800" dirty="0" err="1" smtClean="0"/>
              <a:t>unsur</a:t>
            </a:r>
            <a:r>
              <a:rPr lang="en-US" sz="1800" dirty="0" smtClean="0"/>
              <a:t> </a:t>
            </a:r>
            <a:r>
              <a:rPr lang="en-US" sz="1800" dirty="0" err="1" smtClean="0"/>
              <a:t>perpajakan</a:t>
            </a:r>
            <a:r>
              <a:rPr lang="en-US" sz="1800" dirty="0" smtClean="0"/>
              <a:t> </a:t>
            </a:r>
            <a:r>
              <a:rPr lang="en-US" sz="1800" dirty="0" err="1" smtClean="0"/>
              <a:t>yaitu</a:t>
            </a:r>
            <a:r>
              <a:rPr lang="en-US" sz="1800" dirty="0" smtClean="0"/>
              <a:t>:</a:t>
            </a:r>
            <a:endParaRPr lang="en-US" sz="1800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1524000" y="2495550"/>
          <a:ext cx="6096000" cy="1498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7750"/>
            <a:ext cx="7467600" cy="8145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400" dirty="0" err="1" smtClean="0"/>
              <a:t>Merupakan</a:t>
            </a:r>
            <a:r>
              <a:rPr lang="en-US" sz="1400" dirty="0" smtClean="0"/>
              <a:t> </a:t>
            </a:r>
            <a:r>
              <a:rPr lang="en-US" sz="1400" dirty="0" err="1" smtClean="0"/>
              <a:t>alternatif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berbagai</a:t>
            </a:r>
            <a:r>
              <a:rPr lang="en-US" sz="1400" dirty="0" smtClean="0"/>
              <a:t> </a:t>
            </a:r>
            <a:r>
              <a:rPr lang="en-US" sz="1400" dirty="0" err="1" smtClean="0"/>
              <a:t>sasaran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hendak</a:t>
            </a:r>
            <a:r>
              <a:rPr lang="en-US" sz="1400" dirty="0" smtClean="0"/>
              <a:t> </a:t>
            </a:r>
            <a:r>
              <a:rPr lang="en-US" sz="1400" dirty="0" err="1" smtClean="0"/>
              <a:t>dituju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sistem</a:t>
            </a:r>
            <a:r>
              <a:rPr lang="en-US" sz="1400" dirty="0" smtClean="0"/>
              <a:t> </a:t>
            </a:r>
            <a:r>
              <a:rPr lang="en-US" sz="1400" dirty="0" err="1" smtClean="0"/>
              <a:t>perpajakan</a:t>
            </a:r>
            <a:r>
              <a:rPr lang="en-US" sz="1400" dirty="0" smtClean="0"/>
              <a:t>. Dari </a:t>
            </a:r>
            <a:r>
              <a:rPr lang="en-US" sz="1400" dirty="0" err="1" smtClean="0"/>
              <a:t>berbagai</a:t>
            </a:r>
            <a:r>
              <a:rPr lang="en-US" sz="1400" dirty="0" smtClean="0"/>
              <a:t> </a:t>
            </a:r>
            <a:r>
              <a:rPr lang="en-US" sz="1400" dirty="0" err="1" smtClean="0"/>
              <a:t>aspek</a:t>
            </a:r>
            <a:r>
              <a:rPr lang="en-US" sz="1400" dirty="0" smtClean="0"/>
              <a:t> </a:t>
            </a:r>
            <a:r>
              <a:rPr lang="en-US" sz="1400" dirty="0" err="1" smtClean="0"/>
              <a:t>kebijakan</a:t>
            </a:r>
            <a:r>
              <a:rPr lang="en-US" sz="1400" dirty="0" smtClean="0"/>
              <a:t> </a:t>
            </a:r>
            <a:r>
              <a:rPr lang="en-US" sz="1400" dirty="0" err="1" smtClean="0"/>
              <a:t>pajak</a:t>
            </a:r>
            <a:r>
              <a:rPr lang="en-US" sz="1400" dirty="0" smtClean="0"/>
              <a:t> (tax policy), </a:t>
            </a:r>
            <a:r>
              <a:rPr lang="en-US" sz="1400" dirty="0" err="1" smtClean="0"/>
              <a:t>terdapat</a:t>
            </a:r>
            <a:r>
              <a:rPr lang="en-US" sz="1400" dirty="0" smtClean="0"/>
              <a:t> </a:t>
            </a:r>
            <a:r>
              <a:rPr lang="en-US" sz="1400" dirty="0" err="1" smtClean="0"/>
              <a:t>faktor-faktor</a:t>
            </a:r>
            <a:r>
              <a:rPr lang="en-US" sz="1400" dirty="0" smtClean="0"/>
              <a:t> yang </a:t>
            </a:r>
            <a:r>
              <a:rPr lang="en-US" sz="1400" dirty="0" err="1" smtClean="0"/>
              <a:t>mendorong</a:t>
            </a:r>
            <a:r>
              <a:rPr lang="en-US" sz="1400" dirty="0" smtClean="0"/>
              <a:t> </a:t>
            </a:r>
            <a:r>
              <a:rPr lang="en-US" sz="1400" dirty="0" err="1" smtClean="0"/>
              <a:t>dilakukannya</a:t>
            </a:r>
            <a:r>
              <a:rPr lang="en-US" sz="1400" dirty="0" smtClean="0"/>
              <a:t> </a:t>
            </a:r>
            <a:r>
              <a:rPr lang="en-US" sz="1400" dirty="0" err="1" smtClean="0"/>
              <a:t>suatu</a:t>
            </a:r>
            <a:r>
              <a:rPr lang="en-US" sz="1400" dirty="0" smtClean="0"/>
              <a:t> </a:t>
            </a:r>
            <a:r>
              <a:rPr lang="en-US" sz="1400" dirty="0" err="1" smtClean="0"/>
              <a:t>perencanaan</a:t>
            </a:r>
            <a:r>
              <a:rPr lang="en-US" sz="1400" dirty="0" smtClean="0"/>
              <a:t> </a:t>
            </a:r>
            <a:r>
              <a:rPr lang="en-US" sz="1400" dirty="0" err="1" smtClean="0"/>
              <a:t>pajak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grpSp>
        <p:nvGrpSpPr>
          <p:cNvPr id="4" name="Group 3"/>
          <p:cNvGrpSpPr/>
          <p:nvPr/>
        </p:nvGrpSpPr>
        <p:grpSpPr>
          <a:xfrm>
            <a:off x="457200" y="445770"/>
            <a:ext cx="4800600" cy="449580"/>
            <a:chOff x="0" y="0"/>
            <a:chExt cx="5181600" cy="449580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5181600" cy="449580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80000"/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shade val="8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13168" y="13168"/>
              <a:ext cx="4696467" cy="423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kern="1200" dirty="0" smtClean="0"/>
                <a:t>a. </a:t>
              </a:r>
              <a:r>
                <a:rPr lang="en-US" kern="1200" dirty="0" err="1" smtClean="0"/>
                <a:t>Kebijakan</a:t>
              </a:r>
              <a:r>
                <a:rPr lang="en-US" kern="1200" dirty="0" smtClean="0"/>
                <a:t> </a:t>
              </a:r>
              <a:r>
                <a:rPr lang="en-US" kern="1200" dirty="0" err="1" smtClean="0"/>
                <a:t>perpajakan</a:t>
              </a:r>
              <a:r>
                <a:rPr lang="en-US" kern="1200" dirty="0" smtClean="0"/>
                <a:t> (</a:t>
              </a:r>
              <a:r>
                <a:rPr lang="en-US" i="1" kern="1200" dirty="0" smtClean="0"/>
                <a:t>tax policy</a:t>
              </a:r>
              <a:r>
                <a:rPr lang="en-US" kern="1200" dirty="0" smtClean="0"/>
                <a:t>)</a:t>
              </a:r>
              <a:endParaRPr lang="en-US" kern="12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685800" y="1123950"/>
            <a:ext cx="228600" cy="228600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85800" y="1962150"/>
            <a:ext cx="5181600" cy="449580"/>
            <a:chOff x="457199" y="524510"/>
            <a:chExt cx="5181600" cy="449580"/>
          </a:xfrm>
        </p:grpSpPr>
        <p:sp>
          <p:nvSpPr>
            <p:cNvPr id="9" name="Rounded Rectangle 8"/>
            <p:cNvSpPr/>
            <p:nvPr/>
          </p:nvSpPr>
          <p:spPr>
            <a:xfrm>
              <a:off x="457199" y="524510"/>
              <a:ext cx="5181600" cy="449580"/>
            </a:xfrm>
            <a:prstGeom prst="roundRect">
              <a:avLst>
                <a:gd name="adj" fmla="val 10000"/>
              </a:avLst>
            </a:prstGeom>
            <a:solidFill>
              <a:schemeClr val="accent3">
                <a:shade val="80000"/>
                <a:hueOff val="266734"/>
                <a:satOff val="-25391"/>
                <a:lumOff val="18897"/>
              </a:schemeClr>
            </a:solidFill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1">
              <a:schemeClr val="accent3">
                <a:shade val="80000"/>
                <a:hueOff val="266734"/>
                <a:satOff val="-25391"/>
                <a:lumOff val="18897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Rounded Rectangle 4"/>
            <p:cNvSpPr/>
            <p:nvPr/>
          </p:nvSpPr>
          <p:spPr>
            <a:xfrm>
              <a:off x="470367" y="537678"/>
              <a:ext cx="4405837" cy="423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/>
                <a:t>b. </a:t>
              </a:r>
              <a:r>
                <a:rPr lang="en-US" sz="1600" kern="1200" dirty="0" err="1" smtClean="0"/>
                <a:t>Undang-undang</a:t>
              </a:r>
              <a:r>
                <a:rPr lang="en-US" sz="1600" kern="1200" dirty="0" smtClean="0"/>
                <a:t> </a:t>
              </a:r>
              <a:r>
                <a:rPr lang="en-US" sz="1600" kern="1200" dirty="0" err="1" smtClean="0"/>
                <a:t>perpajakan</a:t>
              </a:r>
              <a:r>
                <a:rPr lang="en-US" sz="1600" kern="1200" dirty="0" smtClean="0"/>
                <a:t> (</a:t>
              </a:r>
              <a:r>
                <a:rPr lang="en-US" sz="1600" i="1" kern="1200" dirty="0" smtClean="0"/>
                <a:t>tax law</a:t>
              </a:r>
              <a:r>
                <a:rPr lang="en-US" sz="1600" kern="1200" dirty="0" smtClean="0"/>
                <a:t>)</a:t>
              </a:r>
              <a:endParaRPr lang="en-US" sz="1600" kern="1200" dirty="0"/>
            </a:p>
          </p:txBody>
        </p:sp>
      </p:grpSp>
      <p:sp>
        <p:nvSpPr>
          <p:cNvPr id="11" name="Content Placeholder 2"/>
          <p:cNvSpPr txBox="1">
            <a:spLocks/>
          </p:cNvSpPr>
          <p:nvPr/>
        </p:nvSpPr>
        <p:spPr>
          <a:xfrm>
            <a:off x="1295400" y="2519172"/>
            <a:ext cx="7391400" cy="188137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Kenyataan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menunjukkan</a:t>
            </a: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bahw</a:t>
            </a:r>
            <a:r>
              <a:rPr lang="en-US" sz="1200" dirty="0" smtClean="0"/>
              <a:t>a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manapun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ada</a:t>
            </a:r>
            <a:r>
              <a:rPr lang="en-US" sz="1200" dirty="0" smtClean="0"/>
              <a:t> </a:t>
            </a:r>
            <a:r>
              <a:rPr lang="en-US" sz="1200" dirty="0" err="1" smtClean="0"/>
              <a:t>undang-undang</a:t>
            </a:r>
            <a:r>
              <a:rPr lang="en-US" sz="1200" dirty="0" smtClean="0"/>
              <a:t> yang </a:t>
            </a:r>
            <a:r>
              <a:rPr lang="en-US" sz="1200" dirty="0" err="1" smtClean="0"/>
              <a:t>mengatur</a:t>
            </a:r>
            <a:r>
              <a:rPr lang="en-US" sz="1200" dirty="0" smtClean="0"/>
              <a:t> </a:t>
            </a:r>
            <a:r>
              <a:rPr lang="en-US" sz="1200" dirty="0" err="1" smtClean="0"/>
              <a:t>setiap</a:t>
            </a:r>
            <a:r>
              <a:rPr lang="en-US" sz="1200" dirty="0" smtClean="0"/>
              <a:t> </a:t>
            </a:r>
            <a:r>
              <a:rPr lang="en-US" sz="1200" dirty="0" err="1" smtClean="0"/>
              <a:t>permasalahan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sempurna</a:t>
            </a:r>
            <a:r>
              <a:rPr lang="en-US" sz="1200" dirty="0" smtClean="0"/>
              <a:t>.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itu</a:t>
            </a:r>
            <a:r>
              <a:rPr lang="en-US" sz="1200" dirty="0" smtClean="0"/>
              <a:t>,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pelaksanaannya</a:t>
            </a:r>
            <a:r>
              <a:rPr lang="en-US" sz="1200" dirty="0" smtClean="0"/>
              <a:t> </a:t>
            </a:r>
            <a:r>
              <a:rPr lang="en-US" sz="1200" dirty="0" err="1" smtClean="0"/>
              <a:t>selalu</a:t>
            </a:r>
            <a:r>
              <a:rPr lang="en-US" sz="1200" dirty="0" smtClean="0"/>
              <a:t> </a:t>
            </a:r>
            <a:r>
              <a:rPr lang="en-US" sz="1200" dirty="0" err="1" smtClean="0"/>
              <a:t>diikuti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ketentuan-ketentuan</a:t>
            </a:r>
            <a:r>
              <a:rPr lang="en-US" sz="1200" dirty="0" smtClean="0"/>
              <a:t> lain (</a:t>
            </a:r>
            <a:r>
              <a:rPr lang="en-US" sz="1200" dirty="0" err="1" smtClean="0"/>
              <a:t>Peraturan</a:t>
            </a:r>
            <a:r>
              <a:rPr lang="en-US" sz="1200" dirty="0" smtClean="0"/>
              <a:t> </a:t>
            </a:r>
            <a:r>
              <a:rPr lang="en-US" sz="1200" dirty="0" err="1" smtClean="0"/>
              <a:t>Pemerintah</a:t>
            </a:r>
            <a:r>
              <a:rPr lang="en-US" sz="1200" dirty="0" smtClean="0"/>
              <a:t>, </a:t>
            </a:r>
            <a:r>
              <a:rPr lang="en-US" sz="1200" dirty="0" err="1" smtClean="0"/>
              <a:t>Keputusan</a:t>
            </a:r>
            <a:r>
              <a:rPr lang="en-US" sz="1200" dirty="0" smtClean="0"/>
              <a:t> </a:t>
            </a:r>
            <a:r>
              <a:rPr lang="en-US" sz="1200" dirty="0" err="1" smtClean="0"/>
              <a:t>Presiden</a:t>
            </a:r>
            <a:r>
              <a:rPr lang="en-US" sz="1200" dirty="0" smtClean="0"/>
              <a:t>, </a:t>
            </a:r>
            <a:r>
              <a:rPr lang="en-US" sz="1200" dirty="0" err="1" smtClean="0"/>
              <a:t>Keputusan</a:t>
            </a:r>
            <a:r>
              <a:rPr lang="en-US" sz="1200" dirty="0" smtClean="0"/>
              <a:t> </a:t>
            </a:r>
            <a:r>
              <a:rPr lang="en-US" sz="1200" dirty="0" err="1" smtClean="0"/>
              <a:t>Menteri</a:t>
            </a:r>
            <a:r>
              <a:rPr lang="en-US" sz="1200" dirty="0" smtClean="0"/>
              <a:t> </a:t>
            </a:r>
            <a:r>
              <a:rPr lang="en-US" sz="1200" dirty="0" err="1" smtClean="0"/>
              <a:t>Keuangan</a:t>
            </a:r>
            <a:r>
              <a:rPr lang="en-US" sz="1200" dirty="0" smtClean="0"/>
              <a:t>,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Keputusan</a:t>
            </a:r>
            <a:r>
              <a:rPr lang="en-US" sz="1200" dirty="0" smtClean="0"/>
              <a:t> </a:t>
            </a:r>
            <a:r>
              <a:rPr lang="en-US" sz="1200" dirty="0" err="1" smtClean="0"/>
              <a:t>Direktur</a:t>
            </a:r>
            <a:r>
              <a:rPr lang="en-US" sz="1200" dirty="0" smtClean="0"/>
              <a:t> </a:t>
            </a:r>
            <a:r>
              <a:rPr lang="en-US" sz="1200" dirty="0" err="1" smtClean="0"/>
              <a:t>Jenderal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).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jarang</a:t>
            </a:r>
            <a:r>
              <a:rPr lang="en-US" sz="1200" dirty="0" smtClean="0"/>
              <a:t> </a:t>
            </a:r>
            <a:r>
              <a:rPr lang="en-US" sz="1200" dirty="0" err="1" smtClean="0"/>
              <a:t>ketentuan</a:t>
            </a:r>
            <a:r>
              <a:rPr lang="en-US" sz="1200" dirty="0" smtClean="0"/>
              <a:t> </a:t>
            </a:r>
            <a:r>
              <a:rPr lang="en-US" sz="1200" dirty="0" err="1" smtClean="0"/>
              <a:t>pelaksanaan</a:t>
            </a:r>
            <a:r>
              <a:rPr lang="en-US" sz="1200" dirty="0" smtClean="0"/>
              <a:t> </a:t>
            </a:r>
            <a:r>
              <a:rPr lang="en-US" sz="1200" dirty="0" err="1" smtClean="0"/>
              <a:t>tersebut</a:t>
            </a:r>
            <a:r>
              <a:rPr lang="en-US" sz="1200" dirty="0" smtClean="0"/>
              <a:t> </a:t>
            </a:r>
            <a:r>
              <a:rPr lang="en-US" sz="1200" dirty="0" err="1" smtClean="0"/>
              <a:t>bertentangan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undang-undang</a:t>
            </a:r>
            <a:r>
              <a:rPr lang="en-US" sz="1200" dirty="0" smtClean="0"/>
              <a:t> </a:t>
            </a:r>
            <a:r>
              <a:rPr lang="en-US" sz="1200" dirty="0" err="1" smtClean="0"/>
              <a:t>itu</a:t>
            </a:r>
            <a:r>
              <a:rPr lang="en-US" sz="1200" dirty="0" smtClean="0"/>
              <a:t> </a:t>
            </a:r>
            <a:r>
              <a:rPr lang="en-US" sz="1200" dirty="0" err="1" smtClean="0"/>
              <a:t>sendiri</a:t>
            </a:r>
            <a:r>
              <a:rPr lang="en-US" sz="1200" dirty="0" smtClean="0"/>
              <a:t>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disesuaikan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kepentingan</a:t>
            </a:r>
            <a:r>
              <a:rPr lang="en-US" sz="1200" dirty="0" smtClean="0"/>
              <a:t> </a:t>
            </a:r>
            <a:r>
              <a:rPr lang="en-US" sz="1200" dirty="0" err="1" smtClean="0"/>
              <a:t>pembuat</a:t>
            </a:r>
            <a:r>
              <a:rPr lang="en-US" sz="1200" dirty="0" smtClean="0"/>
              <a:t> </a:t>
            </a:r>
            <a:r>
              <a:rPr lang="en-US" sz="1200" dirty="0" err="1" smtClean="0"/>
              <a:t>kebijakan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mencapai</a:t>
            </a:r>
            <a:r>
              <a:rPr lang="en-US" sz="1200" dirty="0" smtClean="0"/>
              <a:t> </a:t>
            </a:r>
            <a:r>
              <a:rPr lang="en-US" sz="1200" dirty="0" err="1" smtClean="0"/>
              <a:t>tujuan</a:t>
            </a:r>
            <a:r>
              <a:rPr lang="en-US" sz="1200" dirty="0" smtClean="0"/>
              <a:t> lain yang </a:t>
            </a:r>
            <a:r>
              <a:rPr lang="en-US" sz="1200" dirty="0" err="1" smtClean="0"/>
              <a:t>ingin</a:t>
            </a:r>
            <a:r>
              <a:rPr lang="en-US" sz="1200" dirty="0" smtClean="0"/>
              <a:t> </a:t>
            </a:r>
            <a:r>
              <a:rPr lang="en-US" sz="1200" dirty="0" err="1" smtClean="0"/>
              <a:t>dicapainya</a:t>
            </a:r>
            <a:r>
              <a:rPr lang="en-US" sz="1200" dirty="0" smtClean="0"/>
              <a:t>. </a:t>
            </a:r>
            <a:r>
              <a:rPr lang="en-US" sz="1200" dirty="0" err="1" smtClean="0"/>
              <a:t>Akibatnya</a:t>
            </a:r>
            <a:r>
              <a:rPr lang="en-US" sz="1200" dirty="0" smtClean="0"/>
              <a:t> </a:t>
            </a:r>
            <a:r>
              <a:rPr lang="en-US" sz="1200" dirty="0" err="1" smtClean="0"/>
              <a:t>terbuka</a:t>
            </a:r>
            <a:r>
              <a:rPr lang="en-US" sz="1200" dirty="0" smtClean="0"/>
              <a:t> </a:t>
            </a:r>
            <a:r>
              <a:rPr lang="en-US" sz="1200" dirty="0" err="1" smtClean="0"/>
              <a:t>celah</a:t>
            </a:r>
            <a:r>
              <a:rPr lang="en-US" sz="1200" dirty="0" smtClean="0"/>
              <a:t> (loopholes) </a:t>
            </a:r>
            <a:r>
              <a:rPr lang="en-US" sz="1200" dirty="0" err="1" smtClean="0"/>
              <a:t>bagi</a:t>
            </a:r>
            <a:r>
              <a:rPr lang="en-US" sz="1200" dirty="0" smtClean="0"/>
              <a:t> </a:t>
            </a:r>
            <a:r>
              <a:rPr lang="en-US" sz="1200" dirty="0" err="1" smtClean="0"/>
              <a:t>WajiB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menganalisis</a:t>
            </a:r>
            <a:r>
              <a:rPr lang="en-US" sz="1200" dirty="0" smtClean="0"/>
              <a:t> </a:t>
            </a:r>
            <a:r>
              <a:rPr lang="en-US" sz="1200" dirty="0" err="1" smtClean="0"/>
              <a:t>kesempatan</a:t>
            </a:r>
            <a:r>
              <a:rPr lang="en-US" sz="1200" dirty="0" smtClean="0"/>
              <a:t> </a:t>
            </a:r>
            <a:r>
              <a:rPr lang="en-US" sz="1200" dirty="0" err="1" smtClean="0"/>
              <a:t>tersebut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cermat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yang </a:t>
            </a:r>
            <a:r>
              <a:rPr lang="en-US" sz="1200" dirty="0" err="1" smtClean="0"/>
              <a:t>baik</a:t>
            </a:r>
            <a:r>
              <a:rPr lang="en-US" sz="1200" dirty="0" smtClean="0"/>
              <a:t>.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1143000" y="2595372"/>
            <a:ext cx="226267" cy="228600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7750"/>
            <a:ext cx="7848600" cy="33528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sz="1200" dirty="0" err="1" smtClean="0"/>
              <a:t>Sebagai</a:t>
            </a:r>
            <a:r>
              <a:rPr lang="en-US" sz="1200" dirty="0" smtClean="0"/>
              <a:t> </a:t>
            </a:r>
            <a:r>
              <a:rPr lang="en-US" sz="1200" dirty="0" err="1" smtClean="0"/>
              <a:t>negara</a:t>
            </a:r>
            <a:r>
              <a:rPr lang="en-US" sz="1200" dirty="0" smtClean="0"/>
              <a:t> yang </a:t>
            </a:r>
            <a:r>
              <a:rPr lang="en-US" sz="1200" dirty="0" err="1" smtClean="0"/>
              <a:t>sedang</a:t>
            </a:r>
            <a:r>
              <a:rPr lang="en-US" sz="1200" dirty="0" smtClean="0"/>
              <a:t> </a:t>
            </a:r>
            <a:r>
              <a:rPr lang="en-US" sz="1200" dirty="0" err="1" smtClean="0"/>
              <a:t>membangun</a:t>
            </a:r>
            <a:r>
              <a:rPr lang="en-US" sz="1200" dirty="0" smtClean="0"/>
              <a:t> (developing country) </a:t>
            </a:r>
            <a:r>
              <a:rPr lang="en-US" sz="1200" dirty="0" err="1" smtClean="0"/>
              <a:t>masih</a:t>
            </a:r>
            <a:r>
              <a:rPr lang="en-US" sz="1200" dirty="0" smtClean="0"/>
              <a:t> </a:t>
            </a:r>
            <a:r>
              <a:rPr lang="en-US" sz="1200" dirty="0" err="1" smtClean="0"/>
              <a:t>mengalami</a:t>
            </a:r>
            <a:r>
              <a:rPr lang="en-US" sz="1200" dirty="0" smtClean="0"/>
              <a:t> </a:t>
            </a:r>
            <a:r>
              <a:rPr lang="en-US" sz="1200" dirty="0" err="1" smtClean="0"/>
              <a:t>kesulitan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melaksanakan</a:t>
            </a:r>
            <a:r>
              <a:rPr lang="en-US" sz="1200" dirty="0" smtClean="0"/>
              <a:t> </a:t>
            </a:r>
            <a:r>
              <a:rPr lang="en-US" sz="1200" dirty="0" err="1" smtClean="0"/>
              <a:t>administrasi</a:t>
            </a:r>
            <a:r>
              <a:rPr lang="en-US" sz="1200" dirty="0" smtClean="0"/>
              <a:t> </a:t>
            </a:r>
            <a:r>
              <a:rPr lang="en-US" sz="1200" dirty="0" err="1" smtClean="0"/>
              <a:t>perpajakannya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memadai</a:t>
            </a:r>
            <a:r>
              <a:rPr lang="en-US" sz="1200" dirty="0" smtClean="0"/>
              <a:t> (property). Hal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mendorong</a:t>
            </a:r>
            <a:r>
              <a:rPr lang="en-US" sz="1200" dirty="0" smtClean="0"/>
              <a:t> </a:t>
            </a:r>
            <a:r>
              <a:rPr lang="en-US" sz="1200" dirty="0" err="1" smtClean="0"/>
              <a:t>perusahaan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melaksanakan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baik</a:t>
            </a:r>
            <a:r>
              <a:rPr lang="en-US" sz="1200" dirty="0" smtClean="0"/>
              <a:t> agar </a:t>
            </a:r>
            <a:r>
              <a:rPr lang="en-US" sz="1200" dirty="0" err="1" smtClean="0"/>
              <a:t>terhindar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sanksi</a:t>
            </a:r>
            <a:r>
              <a:rPr lang="en-US" sz="1200" dirty="0" smtClean="0"/>
              <a:t> </a:t>
            </a:r>
            <a:r>
              <a:rPr lang="en-US" sz="1200" dirty="0" err="1" smtClean="0"/>
              <a:t>administrasi</a:t>
            </a:r>
            <a:r>
              <a:rPr lang="en-US" sz="1200" dirty="0" smtClean="0"/>
              <a:t> </a:t>
            </a:r>
            <a:r>
              <a:rPr lang="en-US" sz="1200" dirty="0" err="1" smtClean="0"/>
              <a:t>maupun</a:t>
            </a:r>
            <a:r>
              <a:rPr lang="en-US" sz="1200" dirty="0" smtClean="0"/>
              <a:t> </a:t>
            </a:r>
            <a:r>
              <a:rPr lang="en-US" sz="1200" dirty="0" err="1" smtClean="0"/>
              <a:t>pidana</a:t>
            </a:r>
            <a:r>
              <a:rPr lang="en-US" sz="1200" dirty="0" smtClean="0"/>
              <a:t> 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adanya</a:t>
            </a:r>
            <a:r>
              <a:rPr lang="en-US" sz="1200" dirty="0" smtClean="0"/>
              <a:t> </a:t>
            </a:r>
            <a:r>
              <a:rPr lang="en-US" sz="1200" dirty="0" err="1" smtClean="0"/>
              <a:t>perbedaan</a:t>
            </a:r>
            <a:r>
              <a:rPr lang="en-US" sz="1200" dirty="0" smtClean="0"/>
              <a:t> </a:t>
            </a:r>
            <a:r>
              <a:rPr lang="en-US" sz="1200" dirty="0" err="1" smtClean="0"/>
              <a:t>penafsiran</a:t>
            </a:r>
            <a:r>
              <a:rPr lang="en-US" sz="1200" dirty="0" smtClean="0"/>
              <a:t> </a:t>
            </a:r>
            <a:r>
              <a:rPr lang="en-US" sz="1200" dirty="0" err="1" smtClean="0"/>
              <a:t>antara</a:t>
            </a:r>
            <a:r>
              <a:rPr lang="en-US" sz="1200" dirty="0" smtClean="0"/>
              <a:t> </a:t>
            </a:r>
            <a:r>
              <a:rPr lang="en-US" sz="1200" dirty="0" err="1" smtClean="0"/>
              <a:t>aparat</a:t>
            </a:r>
            <a:r>
              <a:rPr lang="en-US" sz="1200" dirty="0" smtClean="0"/>
              <a:t> </a:t>
            </a:r>
            <a:r>
              <a:rPr lang="en-US" sz="1200" dirty="0" err="1" smtClean="0"/>
              <a:t>fiskus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Wajib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akibat</a:t>
            </a:r>
            <a:r>
              <a:rPr lang="en-US" sz="1200" dirty="0" smtClean="0"/>
              <a:t> </a:t>
            </a:r>
            <a:r>
              <a:rPr lang="en-US" sz="1200" dirty="0" err="1" smtClean="0"/>
              <a:t>luasnya</a:t>
            </a:r>
            <a:r>
              <a:rPr lang="en-US" sz="1200" dirty="0" smtClean="0"/>
              <a:t> </a:t>
            </a:r>
            <a:r>
              <a:rPr lang="en-US" sz="1200" dirty="0" err="1" smtClean="0"/>
              <a:t>peraturan</a:t>
            </a:r>
            <a:r>
              <a:rPr lang="en-US" sz="1200" dirty="0" smtClean="0"/>
              <a:t> </a:t>
            </a:r>
            <a:r>
              <a:rPr lang="en-US" sz="1200" dirty="0" err="1" smtClean="0"/>
              <a:t>perpajakan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berlaku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sistem</a:t>
            </a:r>
            <a:r>
              <a:rPr lang="en-US" sz="1200" dirty="0" smtClean="0"/>
              <a:t> </a:t>
            </a:r>
            <a:r>
              <a:rPr lang="en-US" sz="1200" dirty="0" err="1" smtClean="0"/>
              <a:t>informasi</a:t>
            </a:r>
            <a:r>
              <a:rPr lang="en-US" sz="1200" dirty="0" smtClean="0"/>
              <a:t> yang </a:t>
            </a:r>
            <a:r>
              <a:rPr lang="en-US" sz="1200" dirty="0" err="1" smtClean="0"/>
              <a:t>masih</a:t>
            </a:r>
            <a:r>
              <a:rPr lang="en-US" sz="1200" dirty="0" smtClean="0"/>
              <a:t> </a:t>
            </a:r>
            <a:r>
              <a:rPr lang="en-US" sz="1200" dirty="0" err="1" smtClean="0"/>
              <a:t>belum</a:t>
            </a:r>
            <a:r>
              <a:rPr lang="en-US" sz="1200" dirty="0" smtClean="0"/>
              <a:t> </a:t>
            </a:r>
            <a:r>
              <a:rPr lang="en-US" sz="1200" dirty="0" err="1" smtClean="0"/>
              <a:t>efektif</a:t>
            </a:r>
            <a:r>
              <a:rPr lang="en-US" sz="1200" dirty="0" smtClean="0"/>
              <a:t>.</a:t>
            </a:r>
          </a:p>
          <a:p>
            <a:pPr marL="0" indent="0" algn="just">
              <a:buNone/>
            </a:pPr>
            <a:endParaRPr lang="en-US" sz="1200" dirty="0" smtClean="0"/>
          </a:p>
          <a:p>
            <a:pPr marL="0" indent="0" algn="just">
              <a:buNone/>
            </a:pP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umum</a:t>
            </a:r>
            <a:r>
              <a:rPr lang="en-US" sz="1200" dirty="0" smtClean="0"/>
              <a:t> </a:t>
            </a:r>
            <a:r>
              <a:rPr lang="en-US" sz="1200" dirty="0" err="1" smtClean="0"/>
              <a:t>motivasi</a:t>
            </a:r>
            <a:r>
              <a:rPr lang="en-US" sz="1200" dirty="0" smtClean="0"/>
              <a:t> </a:t>
            </a:r>
            <a:r>
              <a:rPr lang="en-US" sz="1200" dirty="0" err="1" smtClean="0"/>
              <a:t>dilakukannya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memaksimalkan</a:t>
            </a:r>
            <a:r>
              <a:rPr lang="en-US" sz="1200" dirty="0" smtClean="0"/>
              <a:t> </a:t>
            </a:r>
            <a:r>
              <a:rPr lang="en-US" sz="1200" dirty="0" err="1" smtClean="0"/>
              <a:t>laba</a:t>
            </a:r>
            <a:r>
              <a:rPr lang="en-US" sz="1200" dirty="0" smtClean="0"/>
              <a:t> </a:t>
            </a:r>
            <a:r>
              <a:rPr lang="en-US" sz="1200" dirty="0" err="1" smtClean="0"/>
              <a:t>setelah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(after tax return)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ikut</a:t>
            </a:r>
            <a:r>
              <a:rPr lang="en-US" sz="1200" dirty="0" smtClean="0"/>
              <a:t> </a:t>
            </a:r>
            <a:r>
              <a:rPr lang="en-US" sz="1200" dirty="0" err="1" smtClean="0"/>
              <a:t>mempengaruhi</a:t>
            </a:r>
            <a:r>
              <a:rPr lang="en-US" sz="1200" dirty="0" smtClean="0"/>
              <a:t> </a:t>
            </a:r>
            <a:r>
              <a:rPr lang="en-US" sz="1200" dirty="0" err="1" smtClean="0"/>
              <a:t>pengambilan</a:t>
            </a:r>
            <a:r>
              <a:rPr lang="en-US" sz="1200" dirty="0" smtClean="0"/>
              <a:t> </a:t>
            </a:r>
            <a:r>
              <a:rPr lang="en-US" sz="1200" dirty="0" err="1" smtClean="0"/>
              <a:t>keputusan</a:t>
            </a:r>
            <a:r>
              <a:rPr lang="en-US" sz="1200" dirty="0" smtClean="0"/>
              <a:t> </a:t>
            </a:r>
            <a:r>
              <a:rPr lang="en-US" sz="1200" dirty="0" err="1" smtClean="0"/>
              <a:t>atas</a:t>
            </a:r>
            <a:r>
              <a:rPr lang="en-US" sz="1200" dirty="0" smtClean="0"/>
              <a:t> </a:t>
            </a: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 smtClean="0"/>
              <a:t>tindakan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operasi</a:t>
            </a:r>
            <a:r>
              <a:rPr lang="en-US" sz="1200" dirty="0" smtClean="0"/>
              <a:t> </a:t>
            </a:r>
            <a:r>
              <a:rPr lang="en-US" sz="1200" dirty="0" err="1" smtClean="0"/>
              <a:t>perusahaan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melakukan</a:t>
            </a:r>
            <a:r>
              <a:rPr lang="en-US" sz="1200" dirty="0" smtClean="0"/>
              <a:t> </a:t>
            </a:r>
            <a:r>
              <a:rPr lang="en-US" sz="1200" dirty="0" err="1" smtClean="0"/>
              <a:t>investasi</a:t>
            </a:r>
            <a:r>
              <a:rPr lang="en-US" sz="1200" dirty="0" smtClean="0"/>
              <a:t> </a:t>
            </a:r>
            <a:r>
              <a:rPr lang="en-US" sz="1200" dirty="0" err="1" smtClean="0"/>
              <a:t>melalui</a:t>
            </a:r>
            <a:r>
              <a:rPr lang="en-US" sz="1200" dirty="0" smtClean="0"/>
              <a:t> </a:t>
            </a:r>
            <a:r>
              <a:rPr lang="en-US" sz="1200" dirty="0" err="1" smtClean="0"/>
              <a:t>analisis</a:t>
            </a:r>
            <a:r>
              <a:rPr lang="en-US" sz="1200" dirty="0" smtClean="0"/>
              <a:t> yang </a:t>
            </a:r>
            <a:r>
              <a:rPr lang="en-US" sz="1200" dirty="0" err="1" smtClean="0"/>
              <a:t>cermat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pemanfaatan</a:t>
            </a:r>
            <a:r>
              <a:rPr lang="en-US" sz="1200" dirty="0" smtClean="0"/>
              <a:t> </a:t>
            </a:r>
            <a:r>
              <a:rPr lang="en-US" sz="1200" dirty="0" err="1" smtClean="0"/>
              <a:t>peluang</a:t>
            </a:r>
            <a:r>
              <a:rPr lang="en-US" sz="1200" dirty="0" smtClean="0"/>
              <a:t>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kesempatan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ada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ketentuan</a:t>
            </a:r>
            <a:r>
              <a:rPr lang="en-US" sz="1200" dirty="0" smtClean="0"/>
              <a:t> </a:t>
            </a:r>
            <a:r>
              <a:rPr lang="en-US" sz="1200" dirty="0" err="1" smtClean="0"/>
              <a:t>peraturan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sengaja</a:t>
            </a:r>
            <a:r>
              <a:rPr lang="en-US" sz="1200" dirty="0" smtClean="0"/>
              <a:t> </a:t>
            </a:r>
            <a:r>
              <a:rPr lang="en-US" sz="1200" dirty="0" err="1" smtClean="0"/>
              <a:t>dibuat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pemerintah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memberikan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perlakuan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berbeda</a:t>
            </a:r>
            <a:r>
              <a:rPr lang="en-US" sz="1200" dirty="0" smtClean="0"/>
              <a:t> </a:t>
            </a:r>
            <a:r>
              <a:rPr lang="en-US" sz="1200" dirty="0" err="1" smtClean="0"/>
              <a:t>atas</a:t>
            </a:r>
            <a:r>
              <a:rPr lang="en-US" sz="1200" dirty="0" smtClean="0"/>
              <a:t> </a:t>
            </a:r>
            <a:r>
              <a:rPr lang="en-US" sz="1200" dirty="0" err="1" smtClean="0"/>
              <a:t>objek</a:t>
            </a:r>
            <a:r>
              <a:rPr lang="en-US" sz="1200" dirty="0" smtClean="0"/>
              <a:t> yang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ekonomi</a:t>
            </a:r>
            <a:r>
              <a:rPr lang="en-US" sz="1200" dirty="0" smtClean="0"/>
              <a:t> </a:t>
            </a:r>
            <a:r>
              <a:rPr lang="en-US" sz="1200" dirty="0" err="1" smtClean="0"/>
              <a:t>hakikatnya</a:t>
            </a:r>
            <a:r>
              <a:rPr lang="en-US" sz="1200" dirty="0" smtClean="0"/>
              <a:t> </a:t>
            </a:r>
            <a:r>
              <a:rPr lang="en-US" sz="1200" dirty="0" err="1" smtClean="0"/>
              <a:t>sama</a:t>
            </a:r>
            <a:r>
              <a:rPr lang="en-US" sz="1200" dirty="0" smtClean="0"/>
              <a:t> (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pemerintah</a:t>
            </a:r>
            <a:r>
              <a:rPr lang="en-US" sz="1200" dirty="0" smtClean="0"/>
              <a:t> </a:t>
            </a:r>
            <a:r>
              <a:rPr lang="en-US" sz="1200" dirty="0" err="1" smtClean="0"/>
              <a:t>mempunyai</a:t>
            </a:r>
            <a:r>
              <a:rPr lang="en-US" sz="1200" dirty="0" smtClean="0"/>
              <a:t> </a:t>
            </a:r>
            <a:r>
              <a:rPr lang="en-US" sz="1200" dirty="0" err="1" smtClean="0"/>
              <a:t>tujuan</a:t>
            </a:r>
            <a:r>
              <a:rPr lang="en-US" sz="1200" dirty="0" smtClean="0"/>
              <a:t> lain </a:t>
            </a:r>
            <a:r>
              <a:rPr lang="en-US" sz="1200" dirty="0" err="1" smtClean="0"/>
              <a:t>tertentu</a:t>
            </a:r>
            <a:r>
              <a:rPr lang="en-US" sz="1200" dirty="0" smtClean="0"/>
              <a:t>)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memanfaatkan</a:t>
            </a:r>
            <a:r>
              <a:rPr lang="en-US" sz="1200" dirty="0" smtClean="0"/>
              <a:t>:</a:t>
            </a:r>
          </a:p>
          <a:p>
            <a:pPr marL="228600" indent="-228600" algn="just">
              <a:buFont typeface="+mj-lt"/>
              <a:buAutoNum type="alphaLcPeriod"/>
            </a:pPr>
            <a:r>
              <a:rPr lang="en-US" sz="1200" b="1" dirty="0" err="1" smtClean="0"/>
              <a:t>Perbedaan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tarif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pajak</a:t>
            </a:r>
            <a:r>
              <a:rPr lang="en-US" sz="1200" b="1" dirty="0" smtClean="0"/>
              <a:t> (tax rates);</a:t>
            </a:r>
          </a:p>
          <a:p>
            <a:pPr marL="228600" indent="-228600" algn="just">
              <a:buFont typeface="+mj-lt"/>
              <a:buAutoNum type="alphaLcPeriod"/>
            </a:pPr>
            <a:r>
              <a:rPr lang="en-US" sz="1200" b="1" dirty="0" err="1" smtClean="0"/>
              <a:t>Perbedaan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perlakuan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atas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objek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pajak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sebagai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dasar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pengenaan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pajak</a:t>
            </a:r>
            <a:r>
              <a:rPr lang="en-US" sz="1200" b="1" dirty="0" smtClean="0"/>
              <a:t> (taxes base).</a:t>
            </a:r>
          </a:p>
          <a:p>
            <a:pPr marL="228600" indent="-228600" algn="just">
              <a:buFont typeface="+mj-lt"/>
              <a:buAutoNum type="alphaLcPeriod"/>
            </a:pPr>
            <a:r>
              <a:rPr lang="en-US" sz="1200" b="1" dirty="0" smtClean="0"/>
              <a:t>Loopholes, shelters, </a:t>
            </a:r>
            <a:r>
              <a:rPr lang="en-US" sz="1200" b="1" dirty="0" err="1" smtClean="0"/>
              <a:t>dan</a:t>
            </a:r>
            <a:r>
              <a:rPr lang="en-US" sz="1200" b="1" dirty="0" smtClean="0"/>
              <a:t> heavens.</a:t>
            </a:r>
            <a:endParaRPr lang="en-US" sz="1200" b="1" dirty="0"/>
          </a:p>
        </p:txBody>
      </p:sp>
      <p:grpSp>
        <p:nvGrpSpPr>
          <p:cNvPr id="4" name="Group 3"/>
          <p:cNvGrpSpPr/>
          <p:nvPr/>
        </p:nvGrpSpPr>
        <p:grpSpPr>
          <a:xfrm>
            <a:off x="533400" y="438150"/>
            <a:ext cx="5181600" cy="449580"/>
            <a:chOff x="914399" y="1049020"/>
            <a:chExt cx="5181600" cy="449580"/>
          </a:xfrm>
        </p:grpSpPr>
        <p:sp>
          <p:nvSpPr>
            <p:cNvPr id="5" name="Rounded Rectangle 4"/>
            <p:cNvSpPr/>
            <p:nvPr/>
          </p:nvSpPr>
          <p:spPr>
            <a:xfrm>
              <a:off x="914399" y="1049020"/>
              <a:ext cx="5181600" cy="449580"/>
            </a:xfrm>
            <a:prstGeom prst="roundRect">
              <a:avLst>
                <a:gd name="adj" fmla="val 10000"/>
              </a:avLst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3">
                <a:shade val="80000"/>
                <a:hueOff val="533469"/>
                <a:satOff val="-50782"/>
                <a:lumOff val="37794"/>
                <a:alphaOff val="0"/>
              </a:schemeClr>
            </a:fillRef>
            <a:effectRef idx="1">
              <a:schemeClr val="accent3">
                <a:shade val="80000"/>
                <a:hueOff val="533469"/>
                <a:satOff val="-50782"/>
                <a:lumOff val="37794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927567" y="1062188"/>
              <a:ext cx="4405837" cy="42324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3340" tIns="53340" rIns="53340" bIns="53340" numCol="1" spcCol="1270" anchor="ctr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kern="1200" dirty="0" smtClean="0"/>
                <a:t>c. </a:t>
              </a:r>
              <a:r>
                <a:rPr lang="en-US" sz="1400" kern="1200" dirty="0" err="1" smtClean="0"/>
                <a:t>Administrasi</a:t>
              </a:r>
              <a:r>
                <a:rPr lang="en-US" sz="1400" kern="1200" dirty="0" smtClean="0"/>
                <a:t> </a:t>
              </a:r>
              <a:r>
                <a:rPr lang="en-US" sz="1400" kern="1200" dirty="0" err="1" smtClean="0"/>
                <a:t>perpajakan</a:t>
              </a:r>
              <a:r>
                <a:rPr lang="en-US" sz="1400" kern="1200" dirty="0" smtClean="0"/>
                <a:t> (</a:t>
              </a:r>
              <a:r>
                <a:rPr lang="en-US" sz="1400" i="1" kern="1200" dirty="0" smtClean="0"/>
                <a:t>tax administration</a:t>
              </a:r>
              <a:r>
                <a:rPr lang="en-US" sz="1400" kern="1200" dirty="0" smtClean="0"/>
                <a:t>)</a:t>
              </a:r>
              <a:endParaRPr lang="en-US" sz="1400" kern="1200" dirty="0"/>
            </a:p>
          </p:txBody>
        </p:sp>
      </p:grpSp>
      <p:sp>
        <p:nvSpPr>
          <p:cNvPr id="7" name="Right Arrow 6"/>
          <p:cNvSpPr/>
          <p:nvPr/>
        </p:nvSpPr>
        <p:spPr>
          <a:xfrm>
            <a:off x="685800" y="1123950"/>
            <a:ext cx="226267" cy="228600"/>
          </a:xfrm>
          <a:prstGeom prst="rightArrow">
            <a:avLst/>
          </a:prstGeom>
          <a:ln>
            <a:solidFill>
              <a:srgbClr val="FFFF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1950"/>
            <a:ext cx="8183880" cy="838200"/>
          </a:xfrm>
        </p:spPr>
        <p:txBody>
          <a:bodyPr>
            <a:normAutofit/>
          </a:bodyPr>
          <a:lstStyle/>
          <a:p>
            <a:pPr algn="ctr"/>
            <a:r>
              <a:rPr lang="en-US" sz="2400" dirty="0" err="1" smtClean="0"/>
              <a:t>Tahapan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Pajak</a:t>
            </a:r>
            <a:r>
              <a:rPr lang="en-US" sz="2400" dirty="0" smtClean="0"/>
              <a:t> (Tax Planning)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428750"/>
            <a:ext cx="8183880" cy="2667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400" dirty="0" smtClean="0"/>
              <a:t>Agar tax planning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berhasil</a:t>
            </a:r>
            <a:r>
              <a:rPr lang="en-US" sz="1400" dirty="0" smtClean="0"/>
              <a:t> </a:t>
            </a:r>
            <a:r>
              <a:rPr lang="en-US" sz="1400" dirty="0" err="1" smtClean="0"/>
              <a:t>sesuai</a:t>
            </a:r>
            <a:r>
              <a:rPr lang="en-US" sz="1400" dirty="0" smtClean="0"/>
              <a:t>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diharapkan</a:t>
            </a:r>
            <a:r>
              <a:rPr lang="en-US" sz="1400" dirty="0" smtClean="0"/>
              <a:t>, </a:t>
            </a:r>
            <a:r>
              <a:rPr lang="en-US" sz="1400" dirty="0" err="1" smtClean="0"/>
              <a:t>maka</a:t>
            </a:r>
            <a:r>
              <a:rPr lang="en-US" sz="1400" dirty="0" smtClean="0"/>
              <a:t> </a:t>
            </a:r>
            <a:r>
              <a:rPr lang="en-US" sz="1400" dirty="0" err="1" smtClean="0"/>
              <a:t>rencana</a:t>
            </a:r>
            <a:r>
              <a:rPr lang="en-US" sz="1400" dirty="0" smtClean="0"/>
              <a:t> </a:t>
            </a:r>
            <a:r>
              <a:rPr lang="en-US" sz="1400" dirty="0" err="1" smtClean="0"/>
              <a:t>itu</a:t>
            </a:r>
            <a:r>
              <a:rPr lang="en-US" sz="1400" dirty="0" smtClean="0"/>
              <a:t> </a:t>
            </a:r>
            <a:r>
              <a:rPr lang="en-US" sz="1400" dirty="0" err="1" smtClean="0"/>
              <a:t>seharusnya</a:t>
            </a:r>
            <a:r>
              <a:rPr lang="en-US" sz="1400" dirty="0" smtClean="0"/>
              <a:t>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melalui</a:t>
            </a:r>
            <a:r>
              <a:rPr lang="en-US" sz="1400" dirty="0" smtClean="0"/>
              <a:t> </a:t>
            </a:r>
            <a:r>
              <a:rPr lang="en-US" sz="1400" dirty="0" err="1" smtClean="0"/>
              <a:t>berbagai</a:t>
            </a:r>
            <a:r>
              <a:rPr lang="en-US" sz="1400" dirty="0" smtClean="0"/>
              <a:t> </a:t>
            </a:r>
            <a:r>
              <a:rPr lang="en-US" sz="1400" dirty="0" err="1" smtClean="0"/>
              <a:t>urutan</a:t>
            </a:r>
            <a:r>
              <a:rPr lang="en-US" sz="1400" dirty="0" smtClean="0"/>
              <a:t> </a:t>
            </a:r>
            <a:r>
              <a:rPr lang="en-US" sz="1400" dirty="0" err="1" smtClean="0"/>
              <a:t>tahap-tahap</a:t>
            </a:r>
            <a:r>
              <a:rPr lang="en-US" sz="1400" dirty="0" smtClean="0"/>
              <a:t> </a:t>
            </a:r>
            <a:r>
              <a:rPr lang="en-US" sz="1400" dirty="0" err="1" smtClean="0"/>
              <a:t>berikut</a:t>
            </a:r>
            <a:r>
              <a:rPr lang="en-US" sz="1400" dirty="0" smtClean="0"/>
              <a:t>: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400" b="1" dirty="0" err="1" smtClean="0"/>
              <a:t>Menganalisis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informasi</a:t>
            </a:r>
            <a:r>
              <a:rPr lang="en-US" sz="1400" b="1" dirty="0" smtClean="0"/>
              <a:t> yang </a:t>
            </a:r>
            <a:r>
              <a:rPr lang="en-US" sz="1400" b="1" dirty="0" err="1" smtClean="0"/>
              <a:t>ada</a:t>
            </a:r>
            <a:r>
              <a:rPr lang="en-US" sz="1400" b="1" dirty="0" smtClean="0"/>
              <a:t> (</a:t>
            </a:r>
            <a:r>
              <a:rPr lang="en-US" sz="1400" b="1" i="1" dirty="0" smtClean="0"/>
              <a:t>analysis of the existing data base</a:t>
            </a:r>
            <a:r>
              <a:rPr lang="en-US" sz="1400" b="1" dirty="0" smtClean="0"/>
              <a:t>);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400" b="1" dirty="0" err="1" smtClean="0"/>
              <a:t>Membuat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satu</a:t>
            </a:r>
            <a:r>
              <a:rPr lang="en-US" sz="1400" b="1" dirty="0" smtClean="0"/>
              <a:t> model </a:t>
            </a:r>
            <a:r>
              <a:rPr lang="en-US" sz="1400" b="1" dirty="0" err="1" smtClean="0"/>
              <a:t>atau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lebih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rencana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kemungkinan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besarnya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pajak</a:t>
            </a:r>
            <a:r>
              <a:rPr lang="en-US" sz="1400" b="1" dirty="0" smtClean="0"/>
              <a:t> (</a:t>
            </a:r>
            <a:r>
              <a:rPr lang="en-US" sz="1400" b="1" i="1" dirty="0" smtClean="0"/>
              <a:t>design of one or more possible tax plans</a:t>
            </a:r>
            <a:r>
              <a:rPr lang="en-US" sz="1400" b="1" dirty="0" smtClean="0"/>
              <a:t>);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400" b="1" dirty="0" err="1" smtClean="0"/>
              <a:t>Mengevaluasi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pelaksanaan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rencana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pajak</a:t>
            </a:r>
            <a:r>
              <a:rPr lang="en-US" sz="1400" b="1" dirty="0" smtClean="0"/>
              <a:t> (</a:t>
            </a:r>
            <a:r>
              <a:rPr lang="en-US" sz="1400" b="1" i="1" dirty="0" smtClean="0"/>
              <a:t>evaluating a tax plan</a:t>
            </a:r>
            <a:r>
              <a:rPr lang="en-US" sz="1400" b="1" dirty="0" smtClean="0"/>
              <a:t>);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400" b="1" dirty="0" err="1" smtClean="0"/>
              <a:t>Mencari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kelemahan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dan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kemudian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memperbaiki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kembali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rencana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pajak</a:t>
            </a:r>
            <a:r>
              <a:rPr lang="en-US" sz="1400" b="1" dirty="0" smtClean="0"/>
              <a:t> (</a:t>
            </a:r>
            <a:r>
              <a:rPr lang="en-US" sz="1400" b="1" i="1" dirty="0" smtClean="0"/>
              <a:t>debugging the tax plans</a:t>
            </a:r>
            <a:r>
              <a:rPr lang="en-US" sz="1400" b="1" dirty="0" smtClean="0"/>
              <a:t>);</a:t>
            </a:r>
          </a:p>
          <a:p>
            <a:pPr marL="342900" indent="-342900">
              <a:buFont typeface="+mj-lt"/>
              <a:buAutoNum type="alphaLcPeriod"/>
            </a:pPr>
            <a:r>
              <a:rPr lang="en-US" sz="1400" b="1" dirty="0" err="1" smtClean="0"/>
              <a:t>Memutakhirkan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rencana</a:t>
            </a:r>
            <a:r>
              <a:rPr lang="en-US" sz="1400" b="1" dirty="0" smtClean="0"/>
              <a:t> </a:t>
            </a:r>
            <a:r>
              <a:rPr lang="en-US" sz="1400" b="1" dirty="0" err="1" smtClean="0"/>
              <a:t>pajak</a:t>
            </a:r>
            <a:r>
              <a:rPr lang="en-US" sz="1400" b="1" dirty="0" smtClean="0"/>
              <a:t> (</a:t>
            </a:r>
            <a:r>
              <a:rPr lang="en-US" sz="1400" b="1" i="1" dirty="0" smtClean="0"/>
              <a:t>updating the tax plan</a:t>
            </a:r>
            <a:r>
              <a:rPr lang="en-US" sz="1400" b="1" dirty="0" smtClean="0"/>
              <a:t>).</a:t>
            </a:r>
          </a:p>
          <a:p>
            <a:pPr marL="342900" indent="-342900">
              <a:buNone/>
            </a:pPr>
            <a:endParaRPr lang="en-US" sz="1400" b="1" dirty="0" smtClean="0"/>
          </a:p>
          <a:p>
            <a:pPr marL="342900" indent="-342900" algn="r">
              <a:buNone/>
            </a:pPr>
            <a:r>
              <a:rPr lang="en-US" sz="1000" b="1" dirty="0" smtClean="0"/>
              <a:t>(Barry Spitz: 1983)</a:t>
            </a:r>
            <a:endParaRPr lang="en-US" sz="1400" b="1" dirty="0" smtClean="0"/>
          </a:p>
          <a:p>
            <a:pPr marL="342900" indent="-342900">
              <a:buFont typeface="+mj-lt"/>
              <a:buAutoNum type="alphaLcPeriod"/>
            </a:pPr>
            <a:endParaRPr lang="en-US" sz="14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85572"/>
            <a:ext cx="8183880" cy="2948178"/>
          </a:xfrm>
        </p:spPr>
        <p:txBody>
          <a:bodyPr>
            <a:normAutofit/>
          </a:bodyPr>
          <a:lstStyle/>
          <a:p>
            <a:pPr marL="457200" indent="-457200">
              <a:buNone/>
            </a:pPr>
            <a:r>
              <a:rPr lang="en-US" sz="1800" b="1" dirty="0" err="1" smtClean="0">
                <a:solidFill>
                  <a:srgbClr val="FFFF00"/>
                </a:solidFill>
              </a:rPr>
              <a:t>Menganalisis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Informasi</a:t>
            </a:r>
            <a:r>
              <a:rPr lang="en-US" sz="1800" b="1" dirty="0" smtClean="0">
                <a:solidFill>
                  <a:srgbClr val="FFFF00"/>
                </a:solidFill>
              </a:rPr>
              <a:t> (Data Base) yang </a:t>
            </a:r>
            <a:r>
              <a:rPr lang="en-US" sz="1800" b="1" dirty="0" err="1" smtClean="0">
                <a:solidFill>
                  <a:srgbClr val="FFFF00"/>
                </a:solidFill>
              </a:rPr>
              <a:t>Ada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marL="457200" indent="-457200">
              <a:buNone/>
            </a:pPr>
            <a:endParaRPr lang="en-US" sz="1800" b="1" dirty="0" smtClean="0">
              <a:solidFill>
                <a:srgbClr val="FFFF00"/>
              </a:solidFill>
            </a:endParaRPr>
          </a:p>
          <a:p>
            <a:pPr marL="0" indent="341313" algn="just">
              <a:buNone/>
            </a:pPr>
            <a:r>
              <a:rPr lang="en-US" sz="1200" dirty="0" err="1" smtClean="0"/>
              <a:t>Tahap</a:t>
            </a:r>
            <a:r>
              <a:rPr lang="en-US" sz="1200" dirty="0" smtClean="0"/>
              <a:t> </a:t>
            </a:r>
            <a:r>
              <a:rPr lang="en-US" sz="1200" dirty="0" err="1" smtClean="0"/>
              <a:t>pertama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proses</a:t>
            </a:r>
            <a:r>
              <a:rPr lang="en-US" sz="1200" dirty="0" smtClean="0"/>
              <a:t> </a:t>
            </a:r>
            <a:r>
              <a:rPr lang="en-US" sz="1200" dirty="0" err="1" smtClean="0"/>
              <a:t>pembuatan</a:t>
            </a:r>
            <a:r>
              <a:rPr lang="en-US" sz="1200" dirty="0" smtClean="0"/>
              <a:t> tax planning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menganalisis</a:t>
            </a:r>
            <a:r>
              <a:rPr lang="en-US" sz="1200" dirty="0" smtClean="0"/>
              <a:t> </a:t>
            </a:r>
            <a:r>
              <a:rPr lang="en-US" sz="1200" dirty="0" err="1" smtClean="0"/>
              <a:t>komponen</a:t>
            </a:r>
            <a:r>
              <a:rPr lang="en-US" sz="1200" dirty="0" smtClean="0"/>
              <a:t> yang </a:t>
            </a:r>
            <a:r>
              <a:rPr lang="en-US" sz="1200" dirty="0" err="1" smtClean="0"/>
              <a:t>berbeda</a:t>
            </a:r>
            <a:r>
              <a:rPr lang="en-US" sz="1200" dirty="0" smtClean="0"/>
              <a:t> </a:t>
            </a:r>
            <a:r>
              <a:rPr lang="en-US" sz="1200" dirty="0" err="1" smtClean="0"/>
              <a:t>atas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yang </a:t>
            </a:r>
            <a:r>
              <a:rPr lang="en-US" sz="1200" dirty="0" err="1" smtClean="0"/>
              <a:t>terlibat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 smtClean="0"/>
              <a:t>proyek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menghitung</a:t>
            </a:r>
            <a:r>
              <a:rPr lang="en-US" sz="1200" dirty="0" smtClean="0"/>
              <a:t> </a:t>
            </a:r>
            <a:r>
              <a:rPr lang="en-US" sz="1200" dirty="0" err="1" smtClean="0"/>
              <a:t>seakurat</a:t>
            </a:r>
            <a:r>
              <a:rPr lang="en-US" sz="1200" dirty="0" smtClean="0"/>
              <a:t> </a:t>
            </a:r>
            <a:r>
              <a:rPr lang="en-US" sz="1200" dirty="0" err="1" smtClean="0"/>
              <a:t>mungkin</a:t>
            </a:r>
            <a:r>
              <a:rPr lang="en-US" sz="1200" dirty="0" smtClean="0"/>
              <a:t> </a:t>
            </a:r>
            <a:r>
              <a:rPr lang="en-US" sz="1200" dirty="0" err="1" smtClean="0"/>
              <a:t>beban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(tax burden) yang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ditanggung</a:t>
            </a:r>
            <a:r>
              <a:rPr lang="en-US" sz="1200" dirty="0" smtClean="0"/>
              <a:t>.</a:t>
            </a:r>
          </a:p>
          <a:p>
            <a:pPr marL="0" indent="341313" algn="just">
              <a:buNone/>
            </a:pPr>
            <a:r>
              <a:rPr lang="en-US" sz="1200" dirty="0" smtClean="0"/>
              <a:t>Hal </a:t>
            </a:r>
            <a:r>
              <a:rPr lang="en-US" sz="1200" dirty="0" err="1" smtClean="0"/>
              <a:t>ini</a:t>
            </a:r>
            <a:r>
              <a:rPr lang="en-US" sz="1200" dirty="0" smtClean="0"/>
              <a:t> </a:t>
            </a:r>
            <a:r>
              <a:rPr lang="en-US" sz="1200" dirty="0" err="1" smtClean="0"/>
              <a:t>hanya</a:t>
            </a:r>
            <a:r>
              <a:rPr lang="en-US" sz="1200" dirty="0" smtClean="0"/>
              <a:t> </a:t>
            </a:r>
            <a:r>
              <a:rPr lang="en-US" sz="1200" dirty="0" err="1" smtClean="0"/>
              <a:t>bisa</a:t>
            </a:r>
            <a:r>
              <a:rPr lang="en-US" sz="1200" dirty="0" smtClean="0"/>
              <a:t> </a:t>
            </a:r>
            <a:r>
              <a:rPr lang="en-US" sz="1200" dirty="0" err="1" smtClean="0"/>
              <a:t>dilakukan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mempertimbangkan</a:t>
            </a:r>
            <a:r>
              <a:rPr lang="en-US" sz="1200" dirty="0" smtClean="0"/>
              <a:t> </a:t>
            </a:r>
            <a:r>
              <a:rPr lang="en-US" sz="1200" dirty="0" err="1" smtClean="0"/>
              <a:t>masing-masing</a:t>
            </a:r>
            <a:r>
              <a:rPr lang="en-US" sz="1200" dirty="0" smtClean="0"/>
              <a:t> </a:t>
            </a:r>
            <a:r>
              <a:rPr lang="en-US" sz="1200" dirty="0" err="1" smtClean="0"/>
              <a:t>elemen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baik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sendiri-sendiri</a:t>
            </a:r>
            <a:r>
              <a:rPr lang="en-US" sz="1200" dirty="0" smtClean="0"/>
              <a:t> </a:t>
            </a:r>
            <a:r>
              <a:rPr lang="en-US" sz="1200" dirty="0" err="1" smtClean="0"/>
              <a:t>maupun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total </a:t>
            </a:r>
            <a:r>
              <a:rPr lang="en-US" sz="1200" dirty="0" err="1" smtClean="0"/>
              <a:t>pajak</a:t>
            </a:r>
            <a:r>
              <a:rPr lang="en-US" sz="1200" dirty="0" smtClean="0"/>
              <a:t> yang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dirumuskan</a:t>
            </a:r>
            <a:r>
              <a:rPr lang="en-US" sz="1200" dirty="0" smtClean="0"/>
              <a:t> </a:t>
            </a:r>
            <a:r>
              <a:rPr lang="en-US" sz="1200" dirty="0" err="1" smtClean="0"/>
              <a:t>sebagai</a:t>
            </a:r>
            <a:r>
              <a:rPr lang="en-US" sz="1200" dirty="0" smtClean="0"/>
              <a:t> </a:t>
            </a:r>
            <a:r>
              <a:rPr lang="en-US" sz="1200" dirty="0" err="1" smtClean="0"/>
              <a:t>penghasilan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 smtClean="0"/>
              <a:t>proyek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pengeluaran-pengeluaran</a:t>
            </a:r>
            <a:r>
              <a:rPr lang="en-US" sz="1200" dirty="0" smtClean="0"/>
              <a:t> lain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luar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yang </a:t>
            </a:r>
            <a:r>
              <a:rPr lang="en-US" sz="1200" dirty="0" err="1" smtClean="0"/>
              <a:t>mungkin</a:t>
            </a:r>
            <a:r>
              <a:rPr lang="en-US" sz="1200" dirty="0" smtClean="0"/>
              <a:t> </a:t>
            </a:r>
            <a:r>
              <a:rPr lang="en-US" sz="1200" dirty="0" err="1" smtClean="0"/>
              <a:t>terjadi</a:t>
            </a:r>
            <a:r>
              <a:rPr lang="en-US" sz="1200" dirty="0" smtClean="0"/>
              <a:t>.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itu</a:t>
            </a:r>
            <a:r>
              <a:rPr lang="en-US" sz="1200" dirty="0" smtClean="0"/>
              <a:t> </a:t>
            </a:r>
            <a:r>
              <a:rPr lang="en-US" sz="1200" dirty="0" err="1" smtClean="0"/>
              <a:t>seorang</a:t>
            </a:r>
            <a:r>
              <a:rPr lang="en-US" sz="1200" dirty="0" smtClean="0"/>
              <a:t> </a:t>
            </a:r>
            <a:r>
              <a:rPr lang="en-US" sz="1200" dirty="0" err="1" smtClean="0"/>
              <a:t>manajer</a:t>
            </a:r>
            <a:r>
              <a:rPr lang="en-US" sz="1200" dirty="0" smtClean="0"/>
              <a:t> </a:t>
            </a:r>
            <a:r>
              <a:rPr lang="en-US" sz="1200" dirty="0" err="1" smtClean="0"/>
              <a:t>perpajakan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memperhatikan</a:t>
            </a:r>
            <a:r>
              <a:rPr lang="en-US" sz="1200" dirty="0" smtClean="0"/>
              <a:t> </a:t>
            </a:r>
            <a:r>
              <a:rPr lang="en-US" sz="1200" dirty="0" err="1" smtClean="0"/>
              <a:t>faktor-faktor</a:t>
            </a:r>
            <a:r>
              <a:rPr lang="en-US" sz="1200" dirty="0" smtClean="0"/>
              <a:t> </a:t>
            </a:r>
            <a:r>
              <a:rPr lang="en-US" sz="1200" dirty="0" err="1" smtClean="0"/>
              <a:t>baik</a:t>
            </a:r>
            <a:r>
              <a:rPr lang="en-US" sz="1200" dirty="0" smtClean="0"/>
              <a:t> internal </a:t>
            </a:r>
            <a:r>
              <a:rPr lang="en-US" sz="1200" dirty="0" err="1" smtClean="0"/>
              <a:t>maupun</a:t>
            </a:r>
            <a:r>
              <a:rPr lang="en-US" sz="1200" dirty="0" smtClean="0"/>
              <a:t> </a:t>
            </a:r>
            <a:r>
              <a:rPr lang="en-US" sz="1200" dirty="0" err="1" smtClean="0"/>
              <a:t>eksternal</a:t>
            </a:r>
            <a:r>
              <a:rPr lang="en-US" sz="1200" dirty="0" smtClean="0"/>
              <a:t>:</a:t>
            </a:r>
          </a:p>
          <a:p>
            <a:pPr marL="228600" indent="-228600" algn="just">
              <a:buFont typeface="+mj-lt"/>
              <a:buAutoNum type="alphaLcPeriod"/>
            </a:pPr>
            <a:r>
              <a:rPr lang="en-US" sz="1200" b="1" dirty="0" err="1" smtClean="0"/>
              <a:t>Fakta</a:t>
            </a:r>
            <a:r>
              <a:rPr lang="en-US" sz="1200" b="1" dirty="0" smtClean="0"/>
              <a:t> yang </a:t>
            </a:r>
            <a:r>
              <a:rPr lang="en-US" sz="1200" b="1" dirty="0" err="1" smtClean="0"/>
              <a:t>relevan</a:t>
            </a:r>
            <a:r>
              <a:rPr lang="en-US" sz="1200" b="1" dirty="0" smtClean="0"/>
              <a:t>;</a:t>
            </a:r>
          </a:p>
          <a:p>
            <a:pPr marL="228600" indent="-228600" algn="just">
              <a:buFont typeface="+mj-lt"/>
              <a:buAutoNum type="alphaLcPeriod"/>
            </a:pPr>
            <a:r>
              <a:rPr lang="en-US" sz="1200" b="1" dirty="0" err="1" smtClean="0"/>
              <a:t>Faktor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pajak</a:t>
            </a:r>
            <a:r>
              <a:rPr lang="en-US" sz="1200" b="1" dirty="0" smtClean="0"/>
              <a:t>;</a:t>
            </a:r>
          </a:p>
          <a:p>
            <a:pPr marL="228600" indent="-228600" algn="just">
              <a:buFont typeface="+mj-lt"/>
              <a:buAutoNum type="alphaLcPeriod"/>
            </a:pPr>
            <a:r>
              <a:rPr lang="en-US" sz="1200" b="1" dirty="0" err="1" smtClean="0"/>
              <a:t>Faktor</a:t>
            </a:r>
            <a:r>
              <a:rPr lang="en-US" sz="1200" b="1" dirty="0" smtClean="0"/>
              <a:t> non-</a:t>
            </a:r>
            <a:r>
              <a:rPr lang="en-US" sz="1200" b="1" dirty="0" err="1" smtClean="0"/>
              <a:t>pajak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lainnya</a:t>
            </a:r>
            <a:r>
              <a:rPr lang="en-US" sz="1200" b="1" dirty="0" smtClean="0"/>
              <a:t>.</a:t>
            </a:r>
          </a:p>
          <a:p>
            <a:pPr marL="0" indent="0">
              <a:buNone/>
            </a:pPr>
            <a:endParaRPr lang="en-US" sz="1200" b="1" dirty="0" smtClean="0"/>
          </a:p>
          <a:p>
            <a:pPr marL="457200" indent="-457200">
              <a:buNone/>
            </a:pPr>
            <a:endParaRPr lang="en-US" sz="1800" b="1" dirty="0" smtClean="0">
              <a:solidFill>
                <a:srgbClr val="FFFF00"/>
              </a:solidFill>
            </a:endParaRPr>
          </a:p>
          <a:p>
            <a:pPr marL="457200" indent="-457200">
              <a:buNone/>
            </a:pPr>
            <a:endParaRPr lang="en-US" sz="18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85572"/>
            <a:ext cx="8183880" cy="4014978"/>
          </a:xfrm>
        </p:spPr>
        <p:txBody>
          <a:bodyPr>
            <a:normAutofit lnSpcReduction="10000"/>
          </a:bodyPr>
          <a:lstStyle/>
          <a:p>
            <a:pPr marL="457200" indent="-457200">
              <a:buNone/>
            </a:pPr>
            <a:r>
              <a:rPr lang="en-US" sz="1800" b="1" dirty="0" err="1" smtClean="0">
                <a:solidFill>
                  <a:srgbClr val="FFFF00"/>
                </a:solidFill>
              </a:rPr>
              <a:t>Evaluasi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Atas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Perencanaan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Pajak</a:t>
            </a:r>
            <a:endParaRPr lang="en-US" sz="1800" b="1" dirty="0" smtClean="0">
              <a:solidFill>
                <a:srgbClr val="FFFF00"/>
              </a:solidFill>
            </a:endParaRPr>
          </a:p>
          <a:p>
            <a:pPr marL="457200" indent="-457200">
              <a:buNone/>
            </a:pPr>
            <a:endParaRPr lang="en-US" sz="1800" b="1" dirty="0" smtClean="0">
              <a:solidFill>
                <a:srgbClr val="FFFF00"/>
              </a:solidFill>
            </a:endParaRPr>
          </a:p>
          <a:p>
            <a:pPr marL="0" indent="0" algn="just">
              <a:buNone/>
            </a:pPr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sebagai</a:t>
            </a:r>
            <a:r>
              <a:rPr lang="en-US" sz="1200" dirty="0" smtClean="0"/>
              <a:t> </a:t>
            </a: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merupakan</a:t>
            </a:r>
            <a:r>
              <a:rPr lang="en-US" sz="1200" dirty="0" smtClean="0"/>
              <a:t> </a:t>
            </a:r>
            <a:r>
              <a:rPr lang="en-US" sz="1200" dirty="0" err="1" smtClean="0"/>
              <a:t>bagian</a:t>
            </a:r>
            <a:r>
              <a:rPr lang="en-US" sz="1200" dirty="0" smtClean="0"/>
              <a:t> </a:t>
            </a:r>
            <a:r>
              <a:rPr lang="en-US" sz="1200" dirty="0" err="1" smtClean="0"/>
              <a:t>kecil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seluruh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strategik</a:t>
            </a:r>
            <a:r>
              <a:rPr lang="en-US" sz="1200" dirty="0" smtClean="0"/>
              <a:t> </a:t>
            </a:r>
            <a:r>
              <a:rPr lang="en-US" sz="1200" dirty="0" err="1" smtClean="0"/>
              <a:t>perusahaan</a:t>
            </a:r>
            <a:r>
              <a:rPr lang="en-US" sz="1200" dirty="0" smtClean="0"/>
              <a:t>,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itu</a:t>
            </a:r>
            <a:r>
              <a:rPr lang="en-US" sz="1200" dirty="0" smtClean="0"/>
              <a:t> </a:t>
            </a:r>
            <a:r>
              <a:rPr lang="en-US" sz="1200" dirty="0" err="1" smtClean="0"/>
              <a:t>perlu</a:t>
            </a:r>
            <a:r>
              <a:rPr lang="en-US" sz="1200" dirty="0" smtClean="0"/>
              <a:t> </a:t>
            </a:r>
            <a:r>
              <a:rPr lang="en-US" sz="1200" dirty="0" err="1" smtClean="0"/>
              <a:t>dilakukan</a:t>
            </a:r>
            <a:r>
              <a:rPr lang="en-US" sz="1200" dirty="0" smtClean="0"/>
              <a:t> </a:t>
            </a:r>
            <a:r>
              <a:rPr lang="en-US" sz="1200" dirty="0" err="1" smtClean="0"/>
              <a:t>evaluasi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melihat</a:t>
            </a:r>
            <a:r>
              <a:rPr lang="en-US" sz="1200" dirty="0" smtClean="0"/>
              <a:t> </a:t>
            </a:r>
            <a:r>
              <a:rPr lang="en-US" sz="1200" dirty="0" err="1" smtClean="0"/>
              <a:t>sejauh</a:t>
            </a:r>
            <a:r>
              <a:rPr lang="en-US" sz="1200" dirty="0" smtClean="0"/>
              <a:t> </a:t>
            </a:r>
            <a:r>
              <a:rPr lang="en-US" sz="1200" dirty="0" err="1" smtClean="0"/>
              <a:t>mana</a:t>
            </a:r>
            <a:r>
              <a:rPr lang="en-US" sz="1200" dirty="0" smtClean="0"/>
              <a:t> </a:t>
            </a:r>
            <a:r>
              <a:rPr lang="en-US" sz="1200" dirty="0" err="1" smtClean="0"/>
              <a:t>hasil</a:t>
            </a:r>
            <a:r>
              <a:rPr lang="en-US" sz="1200" dirty="0" smtClean="0"/>
              <a:t> </a:t>
            </a:r>
            <a:r>
              <a:rPr lang="en-US" sz="1200" dirty="0" err="1" smtClean="0"/>
              <a:t>pelaksanaan</a:t>
            </a:r>
            <a:r>
              <a:rPr lang="en-US" sz="1200" dirty="0" smtClean="0"/>
              <a:t> </a:t>
            </a: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terhadap</a:t>
            </a:r>
            <a:r>
              <a:rPr lang="en-US" sz="1200" dirty="0" smtClean="0"/>
              <a:t> </a:t>
            </a:r>
            <a:r>
              <a:rPr lang="en-US" sz="1200" dirty="0" err="1" smtClean="0"/>
              <a:t>beban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(tax burden), </a:t>
            </a:r>
            <a:r>
              <a:rPr lang="en-US" sz="1200" dirty="0" err="1" smtClean="0"/>
              <a:t>perbedaan</a:t>
            </a:r>
            <a:r>
              <a:rPr lang="en-US" sz="1200" dirty="0" smtClean="0"/>
              <a:t> </a:t>
            </a:r>
            <a:r>
              <a:rPr lang="en-US" sz="1200" dirty="0" err="1" smtClean="0"/>
              <a:t>laba</a:t>
            </a:r>
            <a:r>
              <a:rPr lang="en-US" sz="1200" dirty="0" smtClean="0"/>
              <a:t> </a:t>
            </a:r>
            <a:r>
              <a:rPr lang="en-US" sz="1200" dirty="0" err="1" smtClean="0"/>
              <a:t>kotor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pengeluaran</a:t>
            </a:r>
            <a:r>
              <a:rPr lang="en-US" sz="1200" dirty="0" smtClean="0"/>
              <a:t> </a:t>
            </a:r>
            <a:r>
              <a:rPr lang="en-US" sz="1200" dirty="0" err="1" smtClean="0"/>
              <a:t>selain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atas</a:t>
            </a:r>
            <a:r>
              <a:rPr lang="en-US" sz="1200" dirty="0" smtClean="0"/>
              <a:t> </a:t>
            </a:r>
            <a:r>
              <a:rPr lang="en-US" sz="1200" dirty="0" err="1" smtClean="0"/>
              <a:t>berbagai</a:t>
            </a:r>
            <a:r>
              <a:rPr lang="en-US" sz="1200" dirty="0" smtClean="0"/>
              <a:t> </a:t>
            </a:r>
            <a:r>
              <a:rPr lang="en-US" sz="1200" dirty="0" err="1" smtClean="0"/>
              <a:t>alternatif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. </a:t>
            </a:r>
            <a:r>
              <a:rPr lang="en-US" sz="1200" dirty="0" err="1" smtClean="0"/>
              <a:t>Variabel-variabel</a:t>
            </a:r>
            <a:r>
              <a:rPr lang="en-US" sz="1200" dirty="0" smtClean="0"/>
              <a:t> </a:t>
            </a:r>
            <a:r>
              <a:rPr lang="en-US" sz="1200" dirty="0" err="1" smtClean="0"/>
              <a:t>tersebut</a:t>
            </a:r>
            <a:r>
              <a:rPr lang="en-US" sz="1200" dirty="0" smtClean="0"/>
              <a:t>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dihitung</a:t>
            </a:r>
            <a:r>
              <a:rPr lang="en-US" sz="1200" dirty="0" smtClean="0"/>
              <a:t> </a:t>
            </a:r>
            <a:r>
              <a:rPr lang="en-US" sz="1200" dirty="0" err="1" smtClean="0"/>
              <a:t>seakurat</a:t>
            </a:r>
            <a:r>
              <a:rPr lang="en-US" sz="1200" dirty="0" smtClean="0"/>
              <a:t> </a:t>
            </a:r>
            <a:r>
              <a:rPr lang="en-US" sz="1200" dirty="0" err="1" smtClean="0"/>
              <a:t>mungkin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hipotesis</a:t>
            </a:r>
            <a:r>
              <a:rPr lang="en-US" sz="1200" dirty="0" smtClean="0"/>
              <a:t> </a:t>
            </a:r>
            <a:r>
              <a:rPr lang="en-US" sz="1200" dirty="0" err="1" smtClean="0"/>
              <a:t>sebagai</a:t>
            </a:r>
            <a:r>
              <a:rPr lang="en-US" sz="1200" dirty="0" smtClean="0"/>
              <a:t> </a:t>
            </a:r>
            <a:r>
              <a:rPr lang="en-US" sz="1200" dirty="0" err="1" smtClean="0"/>
              <a:t>berikut</a:t>
            </a:r>
            <a:r>
              <a:rPr lang="en-US" sz="1200" dirty="0" smtClean="0"/>
              <a:t>:</a:t>
            </a:r>
          </a:p>
          <a:p>
            <a:pPr marL="228600" indent="-228600" algn="just">
              <a:buFont typeface="+mj-lt"/>
              <a:buAutoNum type="alphaLcPeriod"/>
            </a:pPr>
            <a:r>
              <a:rPr lang="en-US" sz="1200" b="1" dirty="0" err="1" smtClean="0"/>
              <a:t>Bagaimana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jika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rencana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tersebut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tidak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dilaksanakan</a:t>
            </a:r>
            <a:r>
              <a:rPr lang="en-US" sz="1200" b="1" dirty="0" smtClean="0"/>
              <a:t>;</a:t>
            </a:r>
          </a:p>
          <a:p>
            <a:pPr marL="228600" indent="-228600" algn="just">
              <a:buFont typeface="+mj-lt"/>
              <a:buAutoNum type="alphaLcPeriod"/>
            </a:pPr>
            <a:r>
              <a:rPr lang="en-US" sz="1200" b="1" dirty="0" err="1" smtClean="0"/>
              <a:t>Bagaimana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jika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rencana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tersebut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dilaksanakan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berhasil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dengan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baik</a:t>
            </a:r>
            <a:r>
              <a:rPr lang="en-US" sz="1200" b="1" dirty="0" smtClean="0"/>
              <a:t>;</a:t>
            </a:r>
          </a:p>
          <a:p>
            <a:pPr marL="228600" indent="-228600" algn="just">
              <a:buFont typeface="+mj-lt"/>
              <a:buAutoNum type="alphaLcPeriod"/>
            </a:pPr>
            <a:r>
              <a:rPr lang="en-US" sz="1200" b="1" dirty="0" err="1" smtClean="0"/>
              <a:t>Bagaimana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jika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rencana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tersebut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dilaksanakan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tapi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gagal</a:t>
            </a:r>
            <a:r>
              <a:rPr lang="en-US" sz="1200" b="1" dirty="0" smtClean="0"/>
              <a:t>.</a:t>
            </a:r>
          </a:p>
          <a:p>
            <a:pPr marL="228600" indent="-228600" algn="just">
              <a:buNone/>
            </a:pPr>
            <a:endParaRPr lang="en-US" sz="1200" b="1" dirty="0" smtClean="0"/>
          </a:p>
          <a:p>
            <a:pPr marL="0" indent="0" algn="just">
              <a:buNone/>
            </a:pPr>
            <a:r>
              <a:rPr lang="en-US" sz="1200" dirty="0" smtClean="0"/>
              <a:t>Dari </a:t>
            </a:r>
            <a:r>
              <a:rPr lang="en-US" sz="1200" dirty="0" err="1" smtClean="0"/>
              <a:t>ketiga</a:t>
            </a:r>
            <a:r>
              <a:rPr lang="en-US" sz="1200" dirty="0" smtClean="0"/>
              <a:t> </a:t>
            </a:r>
            <a:r>
              <a:rPr lang="en-US" sz="1200" dirty="0" err="1" smtClean="0"/>
              <a:t>hipotesis</a:t>
            </a:r>
            <a:r>
              <a:rPr lang="en-US" sz="1200" dirty="0" smtClean="0"/>
              <a:t> </a:t>
            </a:r>
            <a:r>
              <a:rPr lang="en-US" sz="1200" dirty="0" err="1" smtClean="0"/>
              <a:t>tersebut</a:t>
            </a:r>
            <a:r>
              <a:rPr lang="en-US" sz="1200" dirty="0" smtClean="0"/>
              <a:t>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memberikan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hasil</a:t>
            </a:r>
            <a:r>
              <a:rPr lang="en-US" sz="1200" dirty="0" smtClean="0"/>
              <a:t> yang </a:t>
            </a:r>
            <a:r>
              <a:rPr lang="en-US" sz="1200" dirty="0" err="1" smtClean="0"/>
              <a:t>berbeda</a:t>
            </a:r>
            <a:r>
              <a:rPr lang="en-US" sz="1200" dirty="0" smtClean="0"/>
              <a:t>. Dari </a:t>
            </a:r>
            <a:r>
              <a:rPr lang="en-US" sz="1200" dirty="0" err="1" smtClean="0"/>
              <a:t>hasil</a:t>
            </a:r>
            <a:r>
              <a:rPr lang="en-US" sz="1200" dirty="0" smtClean="0"/>
              <a:t> </a:t>
            </a:r>
            <a:r>
              <a:rPr lang="en-US" sz="1200" dirty="0" err="1" smtClean="0"/>
              <a:t>tersebut</a:t>
            </a:r>
            <a:r>
              <a:rPr lang="en-US" sz="1200" dirty="0" smtClean="0"/>
              <a:t> </a:t>
            </a:r>
            <a:r>
              <a:rPr lang="en-US" sz="1200" dirty="0" err="1" smtClean="0"/>
              <a:t>barulah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ditentukan</a:t>
            </a:r>
            <a:r>
              <a:rPr lang="en-US" sz="1200" dirty="0" smtClean="0"/>
              <a:t> </a:t>
            </a:r>
            <a:r>
              <a:rPr lang="en-US" sz="1200" dirty="0" err="1" smtClean="0"/>
              <a:t>apakah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tersebut</a:t>
            </a:r>
            <a:r>
              <a:rPr lang="en-US" sz="1200" dirty="0" smtClean="0"/>
              <a:t> </a:t>
            </a:r>
            <a:r>
              <a:rPr lang="en-US" sz="1200" dirty="0" err="1" smtClean="0"/>
              <a:t>layak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dilaksanakan</a:t>
            </a:r>
            <a:r>
              <a:rPr lang="en-US" sz="1200" dirty="0" smtClean="0"/>
              <a:t>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.</a:t>
            </a:r>
          </a:p>
          <a:p>
            <a:pPr marL="0" indent="0" algn="just">
              <a:buNone/>
            </a:pPr>
            <a:r>
              <a:rPr lang="en-US" sz="1200" dirty="0" err="1" smtClean="0">
                <a:solidFill>
                  <a:srgbClr val="FF0000"/>
                </a:solidFill>
              </a:rPr>
              <a:t>Misalnya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perusahaan</a:t>
            </a:r>
            <a:r>
              <a:rPr lang="en-US" sz="1200" dirty="0" smtClean="0">
                <a:solidFill>
                  <a:srgbClr val="FF0000"/>
                </a:solidFill>
              </a:rPr>
              <a:t> A </a:t>
            </a:r>
            <a:r>
              <a:rPr lang="en-US" sz="1200" dirty="0" err="1" smtClean="0">
                <a:solidFill>
                  <a:srgbClr val="FF0000"/>
                </a:solidFill>
              </a:rPr>
              <a:t>menghitung</a:t>
            </a:r>
            <a:r>
              <a:rPr lang="en-US" sz="1200" dirty="0" smtClean="0">
                <a:solidFill>
                  <a:srgbClr val="FF0000"/>
                </a:solidFill>
              </a:rPr>
              <a:t> </a:t>
            </a:r>
            <a:r>
              <a:rPr lang="en-US" sz="1200" dirty="0" err="1" smtClean="0">
                <a:solidFill>
                  <a:srgbClr val="FF0000"/>
                </a:solidFill>
              </a:rPr>
              <a:t>apabila</a:t>
            </a:r>
            <a:r>
              <a:rPr lang="en-US" sz="1200" dirty="0" smtClean="0">
                <a:solidFill>
                  <a:srgbClr val="FF0000"/>
                </a:solidFill>
              </a:rPr>
              <a:t>: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 err="1" smtClean="0"/>
              <a:t>Ia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 </a:t>
            </a:r>
            <a:r>
              <a:rPr lang="en-US" sz="1200" dirty="0" err="1" smtClean="0"/>
              <a:t>melaksanakan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, </a:t>
            </a:r>
            <a:r>
              <a:rPr lang="en-US" sz="1200" dirty="0" err="1" smtClean="0"/>
              <a:t>pajak</a:t>
            </a:r>
            <a:r>
              <a:rPr lang="en-US" sz="1200" dirty="0" smtClean="0"/>
              <a:t> yang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ditanggung</a:t>
            </a:r>
            <a:r>
              <a:rPr lang="en-US" sz="1200" dirty="0" smtClean="0"/>
              <a:t> </a:t>
            </a:r>
            <a:r>
              <a:rPr lang="en-US" sz="1200" dirty="0" err="1" smtClean="0"/>
              <a:t>Rp</a:t>
            </a:r>
            <a:r>
              <a:rPr lang="en-US" sz="1200" dirty="0" smtClean="0"/>
              <a:t> 100.000.000;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 err="1" smtClean="0"/>
              <a:t>Ia</a:t>
            </a:r>
            <a:r>
              <a:rPr lang="en-US" sz="1200" dirty="0" smtClean="0"/>
              <a:t> </a:t>
            </a:r>
            <a:r>
              <a:rPr lang="en-US" sz="1200" dirty="0" err="1" smtClean="0"/>
              <a:t>melaksanakan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berhasil</a:t>
            </a:r>
            <a:r>
              <a:rPr lang="en-US" sz="1200" dirty="0" smtClean="0"/>
              <a:t>, </a:t>
            </a:r>
            <a:r>
              <a:rPr lang="en-US" sz="1200" dirty="0" err="1" smtClean="0"/>
              <a:t>maka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yang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ditanggung</a:t>
            </a:r>
            <a:r>
              <a:rPr lang="en-US" sz="1200" dirty="0" smtClean="0"/>
              <a:t> </a:t>
            </a:r>
            <a:r>
              <a:rPr lang="en-US" sz="1200" dirty="0" err="1" smtClean="0"/>
              <a:t>Rp</a:t>
            </a:r>
            <a:r>
              <a:rPr lang="en-US" sz="1200" dirty="0" smtClean="0"/>
              <a:t> 75.000.000;</a:t>
            </a:r>
          </a:p>
          <a:p>
            <a:pPr marL="228600" indent="-228600" algn="just">
              <a:buFont typeface="+mj-lt"/>
              <a:buAutoNum type="arabicPeriod"/>
            </a:pPr>
            <a:r>
              <a:rPr lang="en-US" sz="1200" dirty="0" err="1" smtClean="0"/>
              <a:t>Ia</a:t>
            </a:r>
            <a:r>
              <a:rPr lang="en-US" sz="1200" dirty="0" smtClean="0"/>
              <a:t> </a:t>
            </a:r>
            <a:r>
              <a:rPr lang="en-US" sz="1200" dirty="0" err="1" smtClean="0"/>
              <a:t>melaksanakan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tapi</a:t>
            </a:r>
            <a:r>
              <a:rPr lang="en-US" sz="1200" dirty="0" smtClean="0"/>
              <a:t> </a:t>
            </a:r>
            <a:r>
              <a:rPr lang="en-US" sz="1200" dirty="0" err="1" smtClean="0"/>
              <a:t>gagal</a:t>
            </a:r>
            <a:r>
              <a:rPr lang="en-US" sz="1200" dirty="0" smtClean="0"/>
              <a:t>, </a:t>
            </a:r>
            <a:r>
              <a:rPr lang="en-US" sz="1200" dirty="0" err="1" smtClean="0"/>
              <a:t>maka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yang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ditanggung</a:t>
            </a:r>
            <a:r>
              <a:rPr lang="en-US" sz="1200" dirty="0" smtClean="0"/>
              <a:t> </a:t>
            </a:r>
            <a:r>
              <a:rPr lang="en-US" sz="1200" dirty="0" err="1" smtClean="0"/>
              <a:t>sebesar</a:t>
            </a:r>
            <a:r>
              <a:rPr lang="en-US" sz="1200" dirty="0" smtClean="0"/>
              <a:t> </a:t>
            </a:r>
            <a:r>
              <a:rPr lang="en-US" sz="1200" dirty="0" err="1" smtClean="0"/>
              <a:t>Rp</a:t>
            </a:r>
            <a:r>
              <a:rPr lang="en-US" sz="1200" dirty="0" smtClean="0"/>
              <a:t> 125.000.000.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ame 3"/>
          <p:cNvSpPr/>
          <p:nvPr/>
        </p:nvSpPr>
        <p:spPr>
          <a:xfrm>
            <a:off x="914400" y="1276350"/>
            <a:ext cx="7391400" cy="2133600"/>
          </a:xfrm>
          <a:prstGeom prst="frame">
            <a:avLst>
              <a:gd name="adj1" fmla="val 38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Perusahaan </a:t>
            </a:r>
            <a:r>
              <a:rPr lang="en-US" sz="1400" dirty="0" err="1" smtClean="0">
                <a:solidFill>
                  <a:schemeClr val="tx1"/>
                </a:solidFill>
              </a:rPr>
              <a:t>tentu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memilih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untuk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melaksanakan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perencanaan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karena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ia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bisa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menghemat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sebesar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Rp</a:t>
            </a:r>
            <a:r>
              <a:rPr lang="en-US" sz="1400" dirty="0" smtClean="0">
                <a:solidFill>
                  <a:schemeClr val="tx1"/>
                </a:solidFill>
              </a:rPr>
              <a:t> 25.000.000 </a:t>
            </a:r>
            <a:r>
              <a:rPr lang="en-US" sz="1400" dirty="0" err="1" smtClean="0">
                <a:solidFill>
                  <a:schemeClr val="tx1"/>
                </a:solidFill>
              </a:rPr>
              <a:t>jika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perencanaan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tersebut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berhasil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sesuai</a:t>
            </a:r>
            <a:r>
              <a:rPr lang="en-US" sz="1400" dirty="0" smtClean="0">
                <a:solidFill>
                  <a:schemeClr val="tx1"/>
                </a:solidFill>
              </a:rPr>
              <a:t> saran.</a:t>
            </a:r>
          </a:p>
          <a:p>
            <a:pPr algn="ctr"/>
            <a:endParaRPr lang="en-US" sz="1400" dirty="0">
              <a:solidFill>
                <a:schemeClr val="tx1"/>
              </a:solidFill>
            </a:endParaRPr>
          </a:p>
          <a:p>
            <a:pPr algn="ctr"/>
            <a:r>
              <a:rPr lang="en-US" sz="1400" dirty="0" err="1" smtClean="0">
                <a:solidFill>
                  <a:schemeClr val="tx1"/>
                </a:solidFill>
              </a:rPr>
              <a:t>Namun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perlu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diperhatikan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bahwa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ada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tambahan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biaya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hukum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dan</a:t>
            </a:r>
            <a:r>
              <a:rPr lang="en-US" sz="1400" dirty="0" smtClean="0">
                <a:solidFill>
                  <a:schemeClr val="tx1"/>
                </a:solidFill>
              </a:rPr>
              <a:t> lain-</a:t>
            </a:r>
            <a:r>
              <a:rPr lang="en-US" sz="1400" dirty="0" err="1" smtClean="0">
                <a:solidFill>
                  <a:schemeClr val="tx1"/>
                </a:solidFill>
              </a:rPr>
              <a:t>lainnya</a:t>
            </a:r>
            <a:r>
              <a:rPr lang="en-US" sz="1400" dirty="0" smtClean="0">
                <a:solidFill>
                  <a:schemeClr val="tx1"/>
                </a:solidFill>
              </a:rPr>
              <a:t> yang </a:t>
            </a:r>
            <a:r>
              <a:rPr lang="en-US" sz="1400" dirty="0" err="1" smtClean="0">
                <a:solidFill>
                  <a:schemeClr val="tx1"/>
                </a:solidFill>
              </a:rPr>
              <a:t>mungkin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terjadi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apabila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pihak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otoritas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pajak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tidak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setuju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dengan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i="1" dirty="0" smtClean="0">
                <a:solidFill>
                  <a:schemeClr val="tx1"/>
                </a:solidFill>
              </a:rPr>
              <a:t>deductible items </a:t>
            </a:r>
            <a:r>
              <a:rPr lang="en-US" sz="1400" dirty="0" err="1" smtClean="0">
                <a:solidFill>
                  <a:schemeClr val="tx1"/>
                </a:solidFill>
              </a:rPr>
              <a:t>sehingga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menjadi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suatu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kasus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ke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>
                <a:solidFill>
                  <a:schemeClr val="tx1"/>
                </a:solidFill>
              </a:rPr>
              <a:t>pengadilan</a:t>
            </a:r>
            <a:r>
              <a:rPr lang="en-US" sz="1400" dirty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5280"/>
            <a:ext cx="8183880" cy="63627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Strategik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183880" cy="31409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1400" dirty="0" err="1" smtClean="0"/>
              <a:t>Perencanaan</a:t>
            </a:r>
            <a:r>
              <a:rPr lang="en-US" sz="1400" dirty="0" smtClean="0"/>
              <a:t> </a:t>
            </a:r>
            <a:r>
              <a:rPr lang="en-US" sz="1400" dirty="0" err="1" smtClean="0"/>
              <a:t>merupakan</a:t>
            </a:r>
            <a:r>
              <a:rPr lang="en-US" sz="1400" dirty="0" smtClean="0"/>
              <a:t> </a:t>
            </a:r>
            <a:r>
              <a:rPr lang="en-US" sz="1400" dirty="0" err="1" smtClean="0"/>
              <a:t>salah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fungsi</a:t>
            </a:r>
            <a:r>
              <a:rPr lang="en-US" sz="1400" dirty="0" smtClean="0"/>
              <a:t> </a:t>
            </a:r>
            <a:r>
              <a:rPr lang="en-US" sz="1400" dirty="0" err="1" smtClean="0"/>
              <a:t>utama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manajemen</a:t>
            </a:r>
            <a:r>
              <a:rPr lang="en-US" sz="1400" dirty="0" smtClean="0"/>
              <a:t>.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umum</a:t>
            </a:r>
            <a:r>
              <a:rPr lang="en-US" sz="1400" dirty="0" smtClean="0"/>
              <a:t> </a:t>
            </a:r>
            <a:r>
              <a:rPr lang="en-US" sz="1400" dirty="0" err="1" smtClean="0"/>
              <a:t>perencanaan</a:t>
            </a:r>
            <a:r>
              <a:rPr lang="en-US" sz="1400" dirty="0" smtClean="0"/>
              <a:t> </a:t>
            </a:r>
            <a:r>
              <a:rPr lang="en-US" sz="1400" dirty="0" err="1" smtClean="0"/>
              <a:t>merupakan</a:t>
            </a:r>
            <a:r>
              <a:rPr lang="en-US" sz="1400" dirty="0" smtClean="0"/>
              <a:t> </a:t>
            </a:r>
            <a:r>
              <a:rPr lang="en-US" sz="1400" dirty="0" err="1" smtClean="0"/>
              <a:t>proses</a:t>
            </a:r>
            <a:r>
              <a:rPr lang="en-US" sz="1400" dirty="0" smtClean="0"/>
              <a:t> </a:t>
            </a:r>
            <a:r>
              <a:rPr lang="en-US" sz="1400" dirty="0" err="1" smtClean="0"/>
              <a:t>penetuan</a:t>
            </a:r>
            <a:r>
              <a:rPr lang="en-US" sz="1400" dirty="0" smtClean="0"/>
              <a:t> </a:t>
            </a: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(</a:t>
            </a:r>
            <a:r>
              <a:rPr lang="en-US" sz="1400" dirty="0" err="1" smtClean="0"/>
              <a:t>perusahaan</a:t>
            </a:r>
            <a:r>
              <a:rPr lang="en-US" sz="1400" dirty="0" smtClean="0"/>
              <a:t>)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kemudian</a:t>
            </a:r>
            <a:r>
              <a:rPr lang="en-US" sz="1400" dirty="0" smtClean="0"/>
              <a:t> </a:t>
            </a:r>
            <a:r>
              <a:rPr lang="en-US" sz="1400" dirty="0" err="1" smtClean="0"/>
              <a:t>menyajikan</a:t>
            </a:r>
            <a:r>
              <a:rPr lang="en-US" sz="1400" dirty="0" smtClean="0"/>
              <a:t> (</a:t>
            </a:r>
            <a:r>
              <a:rPr lang="en-US" sz="1400" dirty="0" err="1" smtClean="0"/>
              <a:t>mengartikulasikan</a:t>
            </a:r>
            <a:r>
              <a:rPr lang="en-US" sz="1400" dirty="0" smtClean="0"/>
              <a:t>) </a:t>
            </a:r>
            <a:r>
              <a:rPr lang="en-US" sz="1400" dirty="0" err="1" smtClean="0"/>
              <a:t>dengan</a:t>
            </a:r>
            <a:r>
              <a:rPr lang="en-US" sz="1400" dirty="0" smtClean="0"/>
              <a:t> </a:t>
            </a:r>
            <a:r>
              <a:rPr lang="en-US" sz="1400" dirty="0" err="1" smtClean="0"/>
              <a:t>jelas</a:t>
            </a:r>
            <a:r>
              <a:rPr lang="en-US" sz="1400" dirty="0" smtClean="0"/>
              <a:t> </a:t>
            </a:r>
            <a:r>
              <a:rPr lang="en-US" sz="1400" dirty="0" err="1" smtClean="0"/>
              <a:t>strategi-strategi</a:t>
            </a:r>
            <a:r>
              <a:rPr lang="en-US" sz="1400" dirty="0" smtClean="0"/>
              <a:t> (program), </a:t>
            </a:r>
            <a:r>
              <a:rPr lang="en-US" sz="1400" dirty="0" err="1" smtClean="0"/>
              <a:t>taktik-taktik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operasi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diperlukan</a:t>
            </a:r>
            <a:r>
              <a:rPr lang="en-US" sz="1400" dirty="0" smtClean="0"/>
              <a:t> </a:t>
            </a:r>
            <a:r>
              <a:rPr lang="en-US" sz="1400" dirty="0" err="1" smtClean="0"/>
              <a:t>untuk</a:t>
            </a:r>
            <a:r>
              <a:rPr lang="en-US" sz="1400" dirty="0" smtClean="0"/>
              <a:t> </a:t>
            </a:r>
            <a:r>
              <a:rPr lang="en-US" sz="1400" dirty="0" err="1" smtClean="0"/>
              <a:t>mencapai</a:t>
            </a:r>
            <a:r>
              <a:rPr lang="en-US" sz="1400" dirty="0" smtClean="0"/>
              <a:t> </a:t>
            </a:r>
            <a:r>
              <a:rPr lang="en-US" sz="1400" dirty="0" err="1" smtClean="0"/>
              <a:t>tujuan</a:t>
            </a:r>
            <a:r>
              <a:rPr lang="en-US" sz="1400" dirty="0" smtClean="0"/>
              <a:t> </a:t>
            </a:r>
            <a:r>
              <a:rPr lang="en-US" sz="1400" dirty="0" err="1" smtClean="0"/>
              <a:t>perusahaan</a:t>
            </a:r>
            <a:r>
              <a:rPr lang="en-US" sz="1400" dirty="0" smtClean="0"/>
              <a:t> </a:t>
            </a:r>
            <a:r>
              <a:rPr lang="en-US" sz="1400" dirty="0" err="1" smtClean="0"/>
              <a:t>secara</a:t>
            </a:r>
            <a:r>
              <a:rPr lang="en-US" sz="1400" dirty="0" smtClean="0"/>
              <a:t> </a:t>
            </a:r>
            <a:r>
              <a:rPr lang="en-US" sz="1400" dirty="0" err="1" smtClean="0"/>
              <a:t>menyeluruh</a:t>
            </a:r>
            <a:r>
              <a:rPr lang="en-US" sz="1400" dirty="0" smtClean="0"/>
              <a:t>.</a:t>
            </a:r>
          </a:p>
          <a:p>
            <a:pPr algn="ctr">
              <a:buNone/>
            </a:pPr>
            <a:endParaRPr lang="en-US" sz="1400" dirty="0" smtClean="0"/>
          </a:p>
          <a:p>
            <a:pPr algn="ctr">
              <a:buNone/>
            </a:pPr>
            <a:r>
              <a:rPr lang="en-US" sz="1400" dirty="0" err="1" smtClean="0"/>
              <a:t>Perencanaan</a:t>
            </a:r>
            <a:r>
              <a:rPr lang="en-US" sz="1400" dirty="0" smtClean="0"/>
              <a:t> </a:t>
            </a:r>
            <a:r>
              <a:rPr lang="en-US" sz="1400" dirty="0" err="1" smtClean="0"/>
              <a:t>strategik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</a:t>
            </a:r>
            <a:r>
              <a:rPr lang="en-US" sz="1400" dirty="0" err="1" smtClean="0"/>
              <a:t>merupakan</a:t>
            </a:r>
            <a:r>
              <a:rPr lang="en-US" sz="1400" dirty="0" smtClean="0"/>
              <a:t> </a:t>
            </a:r>
            <a:r>
              <a:rPr lang="en-US" sz="1400" dirty="0" err="1" smtClean="0"/>
              <a:t>salah</a:t>
            </a:r>
            <a:r>
              <a:rPr lang="en-US" sz="1400" dirty="0" smtClean="0"/>
              <a:t> </a:t>
            </a:r>
            <a:r>
              <a:rPr lang="en-US" sz="1400" dirty="0" err="1" smtClean="0"/>
              <a:t>satu</a:t>
            </a:r>
            <a:r>
              <a:rPr lang="en-US" sz="1400" dirty="0" smtClean="0"/>
              <a:t> </a:t>
            </a:r>
            <a:r>
              <a:rPr lang="en-US" sz="1400" dirty="0" err="1" smtClean="0"/>
              <a:t>aspek</a:t>
            </a:r>
            <a:r>
              <a:rPr lang="en-US" sz="1400" dirty="0" smtClean="0"/>
              <a:t> </a:t>
            </a:r>
            <a:r>
              <a:rPr lang="en-US" sz="1400" dirty="0" err="1" smtClean="0"/>
              <a:t>dari</a:t>
            </a:r>
            <a:r>
              <a:rPr lang="en-US" sz="1400" dirty="0" smtClean="0"/>
              <a:t> </a:t>
            </a:r>
            <a:r>
              <a:rPr lang="en-US" sz="1400" dirty="0" err="1" smtClean="0"/>
              <a:t>materi</a:t>
            </a:r>
            <a:r>
              <a:rPr lang="en-US" sz="1400" dirty="0" smtClean="0"/>
              <a:t> </a:t>
            </a:r>
            <a:r>
              <a:rPr lang="en-US" sz="1400" dirty="0" err="1" smtClean="0"/>
              <a:t>manajemen</a:t>
            </a:r>
            <a:r>
              <a:rPr lang="en-US" sz="1400" dirty="0" smtClean="0"/>
              <a:t> </a:t>
            </a:r>
            <a:r>
              <a:rPr lang="en-US" sz="1400" dirty="0" err="1" smtClean="0"/>
              <a:t>strategik</a:t>
            </a:r>
            <a:r>
              <a:rPr lang="en-US" sz="1400" dirty="0" smtClean="0"/>
              <a:t> yang </a:t>
            </a:r>
            <a:r>
              <a:rPr lang="en-US" sz="1400" dirty="0" err="1" smtClean="0"/>
              <a:t>selalu</a:t>
            </a:r>
            <a:r>
              <a:rPr lang="en-US" sz="1400" dirty="0" smtClean="0"/>
              <a:t> </a:t>
            </a:r>
            <a:r>
              <a:rPr lang="en-US" sz="1400" dirty="0" err="1" smtClean="0"/>
              <a:t>diperlukan</a:t>
            </a:r>
            <a:r>
              <a:rPr lang="en-US" sz="1400" dirty="0" smtClean="0"/>
              <a:t> </a:t>
            </a:r>
            <a:r>
              <a:rPr lang="en-US" sz="1400" dirty="0" err="1" smtClean="0"/>
              <a:t>oleh</a:t>
            </a:r>
            <a:r>
              <a:rPr lang="en-US" sz="1400" dirty="0" smtClean="0"/>
              <a:t>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. Dari </a:t>
            </a:r>
            <a:r>
              <a:rPr lang="en-US" sz="1400" dirty="0" err="1" smtClean="0"/>
              <a:t>sebutan</a:t>
            </a:r>
            <a:r>
              <a:rPr lang="en-US" sz="1400" dirty="0" smtClean="0"/>
              <a:t> </a:t>
            </a:r>
            <a:r>
              <a:rPr lang="en-US" sz="1400" dirty="0" err="1" smtClean="0"/>
              <a:t>semula</a:t>
            </a:r>
            <a:r>
              <a:rPr lang="en-US" sz="1400" dirty="0" smtClean="0"/>
              <a:t> corporate planning, </a:t>
            </a:r>
            <a:r>
              <a:rPr lang="en-US" sz="1400" dirty="0" err="1" smtClean="0"/>
              <a:t>berkembang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corporate strategy, strategic planning, business policy,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akhirnya</a:t>
            </a:r>
            <a:r>
              <a:rPr lang="en-US" sz="1400" dirty="0" smtClean="0"/>
              <a:t> </a:t>
            </a:r>
            <a:r>
              <a:rPr lang="en-US" sz="1400" dirty="0" err="1" smtClean="0"/>
              <a:t>menjadi</a:t>
            </a:r>
            <a:r>
              <a:rPr lang="en-US" sz="1400" dirty="0" smtClean="0"/>
              <a:t> </a:t>
            </a:r>
            <a:r>
              <a:rPr lang="en-US" sz="1400" dirty="0" err="1" smtClean="0"/>
              <a:t>strategi</a:t>
            </a:r>
            <a:r>
              <a:rPr lang="en-US" sz="1400" dirty="0" smtClean="0"/>
              <a:t> </a:t>
            </a:r>
            <a:r>
              <a:rPr lang="en-US" sz="1400" dirty="0" err="1" smtClean="0"/>
              <a:t>manajemen</a:t>
            </a:r>
            <a:r>
              <a:rPr lang="en-US" sz="1400" dirty="0" smtClean="0"/>
              <a:t>, yang </a:t>
            </a:r>
            <a:r>
              <a:rPr lang="en-US" sz="1400" dirty="0" err="1" smtClean="0"/>
              <a:t>isinya</a:t>
            </a:r>
            <a:r>
              <a:rPr lang="en-US" sz="1400" dirty="0" smtClean="0"/>
              <a:t> </a:t>
            </a:r>
            <a:r>
              <a:rPr lang="en-US" sz="1400" dirty="0" err="1" smtClean="0"/>
              <a:t>tidak</a:t>
            </a:r>
            <a:r>
              <a:rPr lang="en-US" sz="1400" dirty="0" smtClean="0"/>
              <a:t> lain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bagaimana</a:t>
            </a:r>
            <a:r>
              <a:rPr lang="en-US" sz="1400" dirty="0" smtClean="0"/>
              <a:t> </a:t>
            </a:r>
            <a:r>
              <a:rPr lang="en-US" sz="1400" dirty="0" err="1" smtClean="0"/>
              <a:t>suatu</a:t>
            </a:r>
            <a:r>
              <a:rPr lang="en-US" sz="1400" dirty="0" smtClean="0"/>
              <a:t> </a:t>
            </a:r>
            <a:r>
              <a:rPr lang="en-US" sz="1400" dirty="0" err="1" smtClean="0"/>
              <a:t>pimpinan</a:t>
            </a:r>
            <a:r>
              <a:rPr lang="en-US" sz="1400" dirty="0" smtClean="0"/>
              <a:t> </a:t>
            </a:r>
            <a:r>
              <a:rPr lang="en-US" sz="1400" dirty="0" err="1" smtClean="0"/>
              <a:t>puncak</a:t>
            </a:r>
            <a:r>
              <a:rPr lang="en-US" sz="1400" dirty="0" smtClean="0"/>
              <a:t> </a:t>
            </a:r>
            <a:r>
              <a:rPr lang="en-US" sz="1400" dirty="0" err="1" smtClean="0"/>
              <a:t>suatu</a:t>
            </a:r>
            <a:r>
              <a:rPr lang="en-US" sz="1400" dirty="0" smtClean="0"/>
              <a:t> </a:t>
            </a:r>
            <a:r>
              <a:rPr lang="en-US" sz="1400" dirty="0" err="1" smtClean="0"/>
              <a:t>organisasi</a:t>
            </a:r>
            <a:r>
              <a:rPr lang="en-US" sz="1400" dirty="0" smtClean="0"/>
              <a:t> (</a:t>
            </a:r>
            <a:r>
              <a:rPr lang="en-US" sz="1400" dirty="0" err="1" smtClean="0"/>
              <a:t>badan</a:t>
            </a:r>
            <a:r>
              <a:rPr lang="en-US" sz="1400" dirty="0" smtClean="0"/>
              <a:t> </a:t>
            </a:r>
            <a:r>
              <a:rPr lang="en-US" sz="1400" dirty="0" err="1" smtClean="0"/>
              <a:t>usaha</a:t>
            </a:r>
            <a:r>
              <a:rPr lang="en-US" sz="1400" dirty="0" smtClean="0"/>
              <a:t>) </a:t>
            </a:r>
            <a:r>
              <a:rPr lang="en-US" sz="1400" dirty="0" err="1" smtClean="0"/>
              <a:t>menanggapi</a:t>
            </a:r>
            <a:r>
              <a:rPr lang="en-US" sz="1400" dirty="0" smtClean="0"/>
              <a:t> </a:t>
            </a:r>
            <a:r>
              <a:rPr lang="en-US" sz="1400" dirty="0" err="1" smtClean="0"/>
              <a:t>perubahan</a:t>
            </a:r>
            <a:r>
              <a:rPr lang="en-US" sz="1400" dirty="0" smtClean="0"/>
              <a:t> </a:t>
            </a:r>
            <a:r>
              <a:rPr lang="en-US" sz="1400" dirty="0" err="1" smtClean="0"/>
              <a:t>lingkungan</a:t>
            </a:r>
            <a:r>
              <a:rPr lang="en-US" sz="1400" dirty="0" smtClean="0"/>
              <a:t> yang </a:t>
            </a:r>
            <a:r>
              <a:rPr lang="en-US" sz="1400" dirty="0" err="1" smtClean="0"/>
              <a:t>sangat</a:t>
            </a:r>
            <a:r>
              <a:rPr lang="en-US" sz="1400" dirty="0" smtClean="0"/>
              <a:t> </a:t>
            </a:r>
            <a:r>
              <a:rPr lang="en-US" sz="1400" dirty="0" err="1" smtClean="0"/>
              <a:t>kompleks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dinamis</a:t>
            </a:r>
            <a:r>
              <a:rPr lang="en-US" sz="1400" dirty="0" smtClean="0"/>
              <a:t> </a:t>
            </a:r>
            <a:r>
              <a:rPr lang="en-US" sz="1400" dirty="0" err="1" smtClean="0"/>
              <a:t>tersebut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85572"/>
            <a:ext cx="8183880" cy="40149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1" dirty="0" err="1" smtClean="0">
                <a:solidFill>
                  <a:srgbClr val="FFFF00"/>
                </a:solidFill>
              </a:rPr>
              <a:t>Mencari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Kelemahan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dan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Kemudian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Memperbaiki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Kembali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Rencana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Pajak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i="1" dirty="0" smtClean="0">
                <a:solidFill>
                  <a:srgbClr val="FFFF00"/>
                </a:solidFill>
              </a:rPr>
              <a:t>(Debugging The Tax Plan)</a:t>
            </a:r>
            <a:endParaRPr lang="en-US" sz="1800" b="1" i="1" dirty="0" smtClean="0">
              <a:solidFill>
                <a:srgbClr val="FFFF00"/>
              </a:solidFill>
            </a:endParaRPr>
          </a:p>
          <a:p>
            <a:pPr marL="457200" indent="-457200">
              <a:buNone/>
            </a:pPr>
            <a:endParaRPr lang="en-US" sz="1800" b="1" dirty="0" smtClean="0">
              <a:solidFill>
                <a:srgbClr val="FFFF00"/>
              </a:solidFill>
            </a:endParaRPr>
          </a:p>
          <a:p>
            <a:pPr marL="0" indent="233363" algn="just">
              <a:buNone/>
            </a:pP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mengatakan</a:t>
            </a:r>
            <a:r>
              <a:rPr lang="en-US" sz="1200" dirty="0" smtClean="0"/>
              <a:t> </a:t>
            </a:r>
            <a:r>
              <a:rPr lang="en-US" sz="1200" dirty="0" err="1" smtClean="0"/>
              <a:t>bahwa</a:t>
            </a:r>
            <a:r>
              <a:rPr lang="en-US" sz="1200" dirty="0" smtClean="0"/>
              <a:t> </a:t>
            </a:r>
            <a:r>
              <a:rPr lang="en-US" sz="1200" dirty="0" err="1" smtClean="0"/>
              <a:t>hasil</a:t>
            </a:r>
            <a:r>
              <a:rPr lang="en-US" sz="1200" dirty="0" smtClean="0"/>
              <a:t> </a:t>
            </a: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baik</a:t>
            </a:r>
            <a:r>
              <a:rPr lang="en-US" sz="1200" dirty="0" smtClean="0"/>
              <a:t>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tidak</a:t>
            </a:r>
            <a:r>
              <a:rPr lang="en-US" sz="1200" dirty="0" smtClean="0"/>
              <a:t>, </a:t>
            </a:r>
            <a:r>
              <a:rPr lang="en-US" sz="1200" dirty="0" err="1" smtClean="0"/>
              <a:t>tentu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dievaluasi</a:t>
            </a:r>
            <a:r>
              <a:rPr lang="en-US" sz="1200" dirty="0" smtClean="0"/>
              <a:t> </a:t>
            </a:r>
            <a:r>
              <a:rPr lang="en-US" sz="1200" dirty="0" err="1" smtClean="0"/>
              <a:t>melalui</a:t>
            </a:r>
            <a:r>
              <a:rPr lang="en-US" sz="1200" dirty="0" smtClean="0"/>
              <a:t> </a:t>
            </a:r>
            <a:r>
              <a:rPr lang="en-US" sz="1200" dirty="0" err="1" smtClean="0"/>
              <a:t>berbagai</a:t>
            </a:r>
            <a:r>
              <a:rPr lang="en-US" sz="1200" dirty="0" smtClean="0"/>
              <a:t> </a:t>
            </a:r>
            <a:r>
              <a:rPr lang="en-US" sz="1200" dirty="0" err="1" smtClean="0"/>
              <a:t>rencana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dibuat</a:t>
            </a:r>
            <a:r>
              <a:rPr lang="en-US" sz="1200" dirty="0" smtClean="0"/>
              <a:t>. </a:t>
            </a:r>
            <a:r>
              <a:rPr lang="en-US" sz="1200" dirty="0" err="1" smtClean="0"/>
              <a:t>Perbandingan</a:t>
            </a:r>
            <a:r>
              <a:rPr lang="en-US" sz="1200" dirty="0" smtClean="0"/>
              <a:t> </a:t>
            </a:r>
            <a:r>
              <a:rPr lang="en-US" sz="1200" dirty="0" err="1" smtClean="0"/>
              <a:t>berbagai</a:t>
            </a:r>
            <a:r>
              <a:rPr lang="en-US" sz="1200" dirty="0" smtClean="0"/>
              <a:t> </a:t>
            </a:r>
            <a:r>
              <a:rPr lang="en-US" sz="1200" dirty="0" err="1" smtClean="0"/>
              <a:t>rencana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dibuat</a:t>
            </a:r>
            <a:r>
              <a:rPr lang="en-US" sz="1200" dirty="0" smtClean="0"/>
              <a:t> </a:t>
            </a:r>
            <a:r>
              <a:rPr lang="en-US" sz="1200" dirty="0" err="1" smtClean="0"/>
              <a:t>sebanyak</a:t>
            </a:r>
            <a:r>
              <a:rPr lang="en-US" sz="1200" dirty="0" smtClean="0"/>
              <a:t> </a:t>
            </a:r>
            <a:r>
              <a:rPr lang="en-US" sz="1200" dirty="0" err="1" smtClean="0"/>
              <a:t>mungkin</a:t>
            </a:r>
            <a:r>
              <a:rPr lang="en-US" sz="1200" dirty="0" smtClean="0"/>
              <a:t> </a:t>
            </a:r>
            <a:r>
              <a:rPr lang="en-US" sz="1200" dirty="0" err="1" smtClean="0"/>
              <a:t>sesuai</a:t>
            </a:r>
            <a:r>
              <a:rPr lang="en-US" sz="1200" dirty="0" smtClean="0"/>
              <a:t> </a:t>
            </a:r>
            <a:r>
              <a:rPr lang="en-US" sz="1200" dirty="0" err="1" smtClean="0"/>
              <a:t>bentuk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diinginkan</a:t>
            </a:r>
            <a:r>
              <a:rPr lang="en-US" sz="1200" dirty="0" smtClean="0"/>
              <a:t>. </a:t>
            </a:r>
            <a:r>
              <a:rPr lang="en-US" sz="1200" dirty="0" err="1" smtClean="0"/>
              <a:t>Tindakan</a:t>
            </a:r>
            <a:r>
              <a:rPr lang="en-US" sz="1200" dirty="0" smtClean="0"/>
              <a:t> </a:t>
            </a:r>
            <a:r>
              <a:rPr lang="en-US" sz="1200" dirty="0" err="1" smtClean="0"/>
              <a:t>perubahan</a:t>
            </a:r>
            <a:r>
              <a:rPr lang="en-US" sz="1200" dirty="0" smtClean="0"/>
              <a:t> (up to date planning)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tetap</a:t>
            </a:r>
            <a:r>
              <a:rPr lang="en-US" sz="1200" dirty="0" smtClean="0"/>
              <a:t> </a:t>
            </a:r>
            <a:r>
              <a:rPr lang="en-US" sz="1200" dirty="0" err="1" smtClean="0"/>
              <a:t>dijalankan</a:t>
            </a:r>
            <a:r>
              <a:rPr lang="en-US" sz="1200" dirty="0" smtClean="0"/>
              <a:t> </a:t>
            </a:r>
            <a:r>
              <a:rPr lang="en-US" sz="1200" dirty="0" err="1" smtClean="0"/>
              <a:t>walaupun</a:t>
            </a:r>
            <a:r>
              <a:rPr lang="en-US" sz="1200" dirty="0" smtClean="0"/>
              <a:t> </a:t>
            </a:r>
            <a:r>
              <a:rPr lang="en-US" sz="1200" dirty="0" err="1" smtClean="0"/>
              <a:t>diperlukan</a:t>
            </a:r>
            <a:r>
              <a:rPr lang="en-US" sz="1200" dirty="0" smtClean="0"/>
              <a:t> </a:t>
            </a:r>
            <a:r>
              <a:rPr lang="en-US" sz="1200" dirty="0" err="1" smtClean="0"/>
              <a:t>penambahan</a:t>
            </a:r>
            <a:r>
              <a:rPr lang="en-US" sz="1200" dirty="0" smtClean="0"/>
              <a:t> </a:t>
            </a:r>
            <a:r>
              <a:rPr lang="en-US" sz="1200" dirty="0" err="1" smtClean="0"/>
              <a:t>biaya</a:t>
            </a:r>
            <a:r>
              <a:rPr lang="en-US" sz="1200" dirty="0" smtClean="0"/>
              <a:t>  </a:t>
            </a:r>
            <a:r>
              <a:rPr lang="en-US" sz="1200" dirty="0" err="1" smtClean="0"/>
              <a:t>atau</a:t>
            </a:r>
            <a:r>
              <a:rPr lang="en-US" sz="1200" dirty="0" smtClean="0"/>
              <a:t> </a:t>
            </a:r>
            <a:r>
              <a:rPr lang="en-US" sz="1200" dirty="0" err="1" smtClean="0"/>
              <a:t>kemungkinan</a:t>
            </a:r>
            <a:r>
              <a:rPr lang="en-US" sz="1200" dirty="0" smtClean="0"/>
              <a:t> </a:t>
            </a:r>
            <a:r>
              <a:rPr lang="en-US" sz="1200" dirty="0" err="1" smtClean="0"/>
              <a:t>keberhasilannya</a:t>
            </a:r>
            <a:r>
              <a:rPr lang="en-US" sz="1200" dirty="0" smtClean="0"/>
              <a:t> </a:t>
            </a:r>
            <a:r>
              <a:rPr lang="en-US" sz="1200" dirty="0" err="1" smtClean="0"/>
              <a:t>sangat</a:t>
            </a:r>
            <a:r>
              <a:rPr lang="en-US" sz="1200" dirty="0" smtClean="0"/>
              <a:t> </a:t>
            </a:r>
            <a:r>
              <a:rPr lang="en-US" sz="1200" dirty="0" err="1" smtClean="0"/>
              <a:t>kecil</a:t>
            </a:r>
            <a:r>
              <a:rPr lang="en-US" sz="1200" dirty="0" smtClean="0"/>
              <a:t>. </a:t>
            </a:r>
            <a:r>
              <a:rPr lang="en-US" sz="1200" dirty="0" err="1" smtClean="0"/>
              <a:t>Sepanjang</a:t>
            </a:r>
            <a:r>
              <a:rPr lang="en-US" sz="1200" dirty="0" smtClean="0"/>
              <a:t> </a:t>
            </a:r>
            <a:r>
              <a:rPr lang="en-US" sz="1200" dirty="0" err="1" smtClean="0"/>
              <a:t>penghematan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(tax saving) </a:t>
            </a:r>
            <a:r>
              <a:rPr lang="en-US" sz="1200" dirty="0" err="1" smtClean="0"/>
              <a:t>masih</a:t>
            </a:r>
            <a:r>
              <a:rPr lang="en-US" sz="1200" dirty="0" smtClean="0"/>
              <a:t> </a:t>
            </a:r>
            <a:r>
              <a:rPr lang="en-US" sz="1200" dirty="0" err="1" smtClean="0"/>
              <a:t>besar</a:t>
            </a:r>
            <a:r>
              <a:rPr lang="en-US" sz="1200" dirty="0" smtClean="0"/>
              <a:t>, </a:t>
            </a:r>
            <a:r>
              <a:rPr lang="en-US" sz="1200" dirty="0" err="1" smtClean="0"/>
              <a:t>rencana</a:t>
            </a:r>
            <a:r>
              <a:rPr lang="en-US" sz="1200" dirty="0" smtClean="0"/>
              <a:t> </a:t>
            </a:r>
            <a:r>
              <a:rPr lang="en-US" sz="1200" dirty="0" err="1" smtClean="0"/>
              <a:t>tersebut</a:t>
            </a:r>
            <a:r>
              <a:rPr lang="en-US" sz="1200" dirty="0" smtClean="0"/>
              <a:t> </a:t>
            </a:r>
            <a:r>
              <a:rPr lang="en-US" sz="1200" dirty="0" err="1" smtClean="0"/>
              <a:t>harus</a:t>
            </a:r>
            <a:r>
              <a:rPr lang="en-US" sz="1200" dirty="0" smtClean="0"/>
              <a:t> </a:t>
            </a:r>
            <a:r>
              <a:rPr lang="en-US" sz="1200" dirty="0" err="1" smtClean="0"/>
              <a:t>tetap</a:t>
            </a:r>
            <a:r>
              <a:rPr lang="en-US" sz="1200" dirty="0" smtClean="0"/>
              <a:t> </a:t>
            </a:r>
            <a:r>
              <a:rPr lang="en-US" sz="1200" dirty="0" err="1" smtClean="0"/>
              <a:t>dijalankan</a:t>
            </a:r>
            <a:r>
              <a:rPr lang="en-US" sz="1200" dirty="0" smtClean="0"/>
              <a:t>,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bagaimanapun</a:t>
            </a:r>
            <a:r>
              <a:rPr lang="en-US" sz="1200" dirty="0" smtClean="0"/>
              <a:t> </a:t>
            </a:r>
            <a:r>
              <a:rPr lang="en-US" sz="1200" dirty="0" err="1" smtClean="0"/>
              <a:t>juga</a:t>
            </a:r>
            <a:r>
              <a:rPr lang="en-US" sz="1200" dirty="0" smtClean="0"/>
              <a:t> </a:t>
            </a:r>
            <a:r>
              <a:rPr lang="en-US" sz="1200" dirty="0" err="1" smtClean="0"/>
              <a:t>kerugian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ditanggung</a:t>
            </a:r>
            <a:r>
              <a:rPr lang="en-US" sz="1200" dirty="0" smtClean="0"/>
              <a:t> </a:t>
            </a:r>
            <a:r>
              <a:rPr lang="en-US" sz="1200" dirty="0" err="1" smtClean="0"/>
              <a:t>merupakan</a:t>
            </a:r>
            <a:r>
              <a:rPr lang="en-US" sz="1200" dirty="0" smtClean="0"/>
              <a:t> </a:t>
            </a:r>
            <a:r>
              <a:rPr lang="en-US" sz="1200" dirty="0" err="1" smtClean="0"/>
              <a:t>kerugian</a:t>
            </a:r>
            <a:r>
              <a:rPr lang="en-US" sz="1200" dirty="0" smtClean="0"/>
              <a:t> minimal.</a:t>
            </a:r>
          </a:p>
          <a:p>
            <a:pPr marL="0" indent="0" algn="just">
              <a:buNone/>
            </a:pPr>
            <a:endParaRPr lang="en-US" sz="1200" dirty="0" smtClean="0"/>
          </a:p>
          <a:p>
            <a:pPr marL="0" indent="0" algn="ctr">
              <a:buNone/>
            </a:pPr>
            <a:r>
              <a:rPr lang="en-US" sz="1200" dirty="0" err="1" smtClean="0"/>
              <a:t>Jadi</a:t>
            </a:r>
            <a:r>
              <a:rPr lang="en-US" sz="1200" dirty="0" smtClean="0"/>
              <a:t>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sangat</a:t>
            </a:r>
            <a:r>
              <a:rPr lang="en-US" sz="1200" dirty="0" smtClean="0"/>
              <a:t> </a:t>
            </a:r>
            <a:r>
              <a:rPr lang="en-US" sz="1200" dirty="0" err="1" smtClean="0"/>
              <a:t>membantu</a:t>
            </a:r>
            <a:r>
              <a:rPr lang="en-US" sz="1200" dirty="0" smtClean="0"/>
              <a:t> </a:t>
            </a:r>
            <a:r>
              <a:rPr lang="en-US" sz="1200" dirty="0" err="1" smtClean="0"/>
              <a:t>jika</a:t>
            </a:r>
            <a:r>
              <a:rPr lang="en-US" sz="1200" dirty="0" smtClean="0"/>
              <a:t> </a:t>
            </a:r>
            <a:r>
              <a:rPr lang="en-US" sz="1200" dirty="0" err="1" smtClean="0"/>
              <a:t>pembuatan</a:t>
            </a:r>
            <a:r>
              <a:rPr lang="en-US" sz="1200" dirty="0" smtClean="0"/>
              <a:t> </a:t>
            </a: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 smtClean="0"/>
              <a:t>rencana</a:t>
            </a:r>
            <a:r>
              <a:rPr lang="en-US" sz="1200" dirty="0" smtClean="0"/>
              <a:t> </a:t>
            </a:r>
            <a:r>
              <a:rPr lang="en-US" sz="1200" dirty="0" err="1" smtClean="0"/>
              <a:t>disertai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gambaran</a:t>
            </a:r>
            <a:r>
              <a:rPr lang="en-US" sz="1200" dirty="0" smtClean="0"/>
              <a:t>/</a:t>
            </a:r>
            <a:r>
              <a:rPr lang="en-US" sz="1200" dirty="0" err="1" smtClean="0"/>
              <a:t>perkiraan</a:t>
            </a:r>
            <a:r>
              <a:rPr lang="en-US" sz="1200" dirty="0" smtClean="0"/>
              <a:t> </a:t>
            </a:r>
            <a:r>
              <a:rPr lang="en-US" sz="1200" dirty="0" err="1" smtClean="0"/>
              <a:t>berapa</a:t>
            </a:r>
            <a:r>
              <a:rPr lang="en-US" sz="1200" dirty="0" smtClean="0"/>
              <a:t> </a:t>
            </a:r>
            <a:r>
              <a:rPr lang="en-US" sz="1200" dirty="0" err="1" smtClean="0"/>
              <a:t>peluang</a:t>
            </a:r>
            <a:r>
              <a:rPr lang="en-US" sz="1200" dirty="0" smtClean="0"/>
              <a:t> </a:t>
            </a:r>
            <a:r>
              <a:rPr lang="en-US" sz="1200" dirty="0" err="1" smtClean="0"/>
              <a:t>kesuksesan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berapa</a:t>
            </a:r>
            <a:r>
              <a:rPr lang="en-US" sz="1200" dirty="0" smtClean="0"/>
              <a:t> </a:t>
            </a:r>
            <a:r>
              <a:rPr lang="en-US" sz="1200" dirty="0" err="1" smtClean="0"/>
              <a:t>laba</a:t>
            </a:r>
            <a:r>
              <a:rPr lang="en-US" sz="1200" dirty="0" smtClean="0"/>
              <a:t> (benefit) </a:t>
            </a:r>
            <a:r>
              <a:rPr lang="en-US" sz="1200" dirty="0" err="1" smtClean="0"/>
              <a:t>potensial</a:t>
            </a:r>
            <a:r>
              <a:rPr lang="en-US" sz="1200" dirty="0" smtClean="0"/>
              <a:t> yang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diperoleh</a:t>
            </a:r>
            <a:r>
              <a:rPr lang="en-US" sz="1200" dirty="0" smtClean="0"/>
              <a:t> </a:t>
            </a:r>
            <a:r>
              <a:rPr lang="en-US" sz="1200" dirty="0" err="1" smtClean="0"/>
              <a:t>jika</a:t>
            </a:r>
            <a:r>
              <a:rPr lang="en-US" sz="1200" dirty="0" smtClean="0"/>
              <a:t> </a:t>
            </a:r>
            <a:r>
              <a:rPr lang="en-US" sz="1200" dirty="0" err="1" smtClean="0"/>
              <a:t>berhasil</a:t>
            </a:r>
            <a:r>
              <a:rPr lang="en-US" sz="1200" dirty="0" smtClean="0"/>
              <a:t> </a:t>
            </a:r>
            <a:r>
              <a:rPr lang="en-US" sz="1200" dirty="0" err="1" smtClean="0"/>
              <a:t>maupun</a:t>
            </a:r>
            <a:r>
              <a:rPr lang="en-US" sz="1200" dirty="0" smtClean="0"/>
              <a:t> </a:t>
            </a:r>
            <a:r>
              <a:rPr lang="en-US" sz="1200" dirty="0" err="1" smtClean="0"/>
              <a:t>kerugian</a:t>
            </a:r>
            <a:r>
              <a:rPr lang="en-US" sz="1200" dirty="0" smtClean="0"/>
              <a:t> (loss) </a:t>
            </a:r>
            <a:r>
              <a:rPr lang="en-US" sz="1200" dirty="0" err="1" smtClean="0"/>
              <a:t>potensial</a:t>
            </a:r>
            <a:r>
              <a:rPr lang="en-US" sz="1200" dirty="0" smtClean="0"/>
              <a:t> </a:t>
            </a:r>
            <a:r>
              <a:rPr lang="en-US" sz="1200" dirty="0" err="1" smtClean="0"/>
              <a:t>jika</a:t>
            </a:r>
            <a:r>
              <a:rPr lang="en-US" sz="1200" dirty="0" smtClean="0"/>
              <a:t> </a:t>
            </a:r>
            <a:r>
              <a:rPr lang="en-US" sz="1200" dirty="0" err="1" smtClean="0"/>
              <a:t>terjadi</a:t>
            </a:r>
            <a:r>
              <a:rPr lang="en-US" sz="1200" dirty="0" smtClean="0"/>
              <a:t> </a:t>
            </a:r>
            <a:r>
              <a:rPr lang="en-US" sz="1200" dirty="0" err="1" smtClean="0"/>
              <a:t>kegagalan</a:t>
            </a:r>
            <a:r>
              <a:rPr lang="en-US" sz="1200" dirty="0" smtClean="0"/>
              <a:t>.</a:t>
            </a: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385572"/>
            <a:ext cx="8183880" cy="332917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1800" b="1" dirty="0" err="1" smtClean="0">
                <a:solidFill>
                  <a:srgbClr val="FFFF00"/>
                </a:solidFill>
              </a:rPr>
              <a:t>Memutakhirkan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Rencana</a:t>
            </a:r>
            <a:r>
              <a:rPr lang="en-US" sz="1800" b="1" dirty="0" smtClean="0">
                <a:solidFill>
                  <a:srgbClr val="FFFF00"/>
                </a:solidFill>
              </a:rPr>
              <a:t> </a:t>
            </a:r>
            <a:r>
              <a:rPr lang="en-US" sz="1800" b="1" dirty="0" err="1" smtClean="0">
                <a:solidFill>
                  <a:srgbClr val="FFFF00"/>
                </a:solidFill>
              </a:rPr>
              <a:t>Pajak</a:t>
            </a:r>
            <a:r>
              <a:rPr lang="en-US" sz="1800" b="1" dirty="0" smtClean="0">
                <a:solidFill>
                  <a:srgbClr val="FFFF00"/>
                </a:solidFill>
              </a:rPr>
              <a:t> (</a:t>
            </a:r>
            <a:r>
              <a:rPr lang="en-US" sz="1800" b="1" i="1" dirty="0" smtClean="0">
                <a:solidFill>
                  <a:srgbClr val="FFFF00"/>
                </a:solidFill>
              </a:rPr>
              <a:t>Updating The Tax Plan</a:t>
            </a:r>
            <a:r>
              <a:rPr lang="en-US" sz="1800" b="1" dirty="0" smtClean="0">
                <a:solidFill>
                  <a:srgbClr val="FFFF00"/>
                </a:solidFill>
              </a:rPr>
              <a:t>)</a:t>
            </a:r>
            <a:endParaRPr lang="en-US" sz="1800" b="1" i="1" dirty="0" smtClean="0">
              <a:solidFill>
                <a:srgbClr val="FFFF00"/>
              </a:solidFill>
            </a:endParaRPr>
          </a:p>
          <a:p>
            <a:pPr marL="457200" indent="-457200">
              <a:buNone/>
            </a:pPr>
            <a:endParaRPr lang="en-US" sz="1200" b="1" dirty="0" smtClean="0">
              <a:solidFill>
                <a:srgbClr val="FFFF00"/>
              </a:solidFill>
            </a:endParaRPr>
          </a:p>
          <a:p>
            <a:pPr marL="457200" indent="-457200">
              <a:buNone/>
            </a:pPr>
            <a:endParaRPr lang="en-US" sz="1200" b="1" dirty="0" smtClean="0">
              <a:solidFill>
                <a:srgbClr val="FFFF00"/>
              </a:solidFill>
            </a:endParaRPr>
          </a:p>
          <a:p>
            <a:pPr marL="457200" indent="-457200">
              <a:buNone/>
            </a:pPr>
            <a:endParaRPr lang="en-US" sz="1200" b="1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sz="1200" dirty="0" err="1" smtClean="0"/>
              <a:t>Pemutakhiran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suatu</a:t>
            </a:r>
            <a:r>
              <a:rPr lang="en-US" sz="1200" dirty="0" smtClean="0"/>
              <a:t> </a:t>
            </a:r>
            <a:r>
              <a:rPr lang="en-US" sz="1200" dirty="0" err="1" smtClean="0"/>
              <a:t>rencana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konsekuensi</a:t>
            </a:r>
            <a:r>
              <a:rPr lang="en-US" sz="1200" dirty="0" smtClean="0"/>
              <a:t> yang </a:t>
            </a:r>
            <a:r>
              <a:rPr lang="en-US" sz="1200" dirty="0" err="1" smtClean="0"/>
              <a:t>perlu</a:t>
            </a:r>
            <a:r>
              <a:rPr lang="en-US" sz="1200" dirty="0" smtClean="0"/>
              <a:t> </a:t>
            </a:r>
            <a:r>
              <a:rPr lang="en-US" sz="1200" dirty="0" err="1" smtClean="0"/>
              <a:t>dilakukan</a:t>
            </a:r>
            <a:r>
              <a:rPr lang="en-US" sz="1200" dirty="0" smtClean="0"/>
              <a:t> </a:t>
            </a:r>
            <a:r>
              <a:rPr lang="en-US" sz="1200" dirty="0" err="1" smtClean="0"/>
              <a:t>sebagaimana</a:t>
            </a:r>
            <a:r>
              <a:rPr lang="en-US" sz="1200" dirty="0" smtClean="0"/>
              <a:t> </a:t>
            </a:r>
            <a:r>
              <a:rPr lang="en-US" sz="1200" dirty="0" err="1" smtClean="0"/>
              <a:t>dilakukan</a:t>
            </a:r>
            <a:r>
              <a:rPr lang="en-US" sz="1200" dirty="0" smtClean="0"/>
              <a:t> </a:t>
            </a:r>
            <a:r>
              <a:rPr lang="en-US" sz="1200" dirty="0" err="1" smtClean="0"/>
              <a:t>oleh</a:t>
            </a:r>
            <a:r>
              <a:rPr lang="en-US" sz="1200" dirty="0" smtClean="0"/>
              <a:t> </a:t>
            </a:r>
            <a:r>
              <a:rPr lang="en-US" sz="1200" dirty="0" err="1" smtClean="0"/>
              <a:t>masyarakat</a:t>
            </a:r>
            <a:r>
              <a:rPr lang="en-US" sz="1200" dirty="0" smtClean="0"/>
              <a:t> yang </a:t>
            </a:r>
            <a:r>
              <a:rPr lang="en-US" sz="1200" dirty="0" err="1" smtClean="0"/>
              <a:t>dinamis</a:t>
            </a:r>
            <a:r>
              <a:rPr lang="en-US" sz="1200" dirty="0" smtClean="0"/>
              <a:t>.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memberikan</a:t>
            </a:r>
            <a:r>
              <a:rPr lang="en-US" sz="1200" dirty="0" smtClean="0"/>
              <a:t> </a:t>
            </a:r>
            <a:r>
              <a:rPr lang="en-US" sz="1200" dirty="0" err="1" smtClean="0"/>
              <a:t>perhatian</a:t>
            </a:r>
            <a:r>
              <a:rPr lang="en-US" sz="1200" dirty="0" smtClean="0"/>
              <a:t> </a:t>
            </a:r>
            <a:r>
              <a:rPr lang="en-US" sz="1200" dirty="0" err="1" smtClean="0"/>
              <a:t>terhadap</a:t>
            </a:r>
            <a:r>
              <a:rPr lang="en-US" sz="1200" dirty="0" smtClean="0"/>
              <a:t> </a:t>
            </a:r>
            <a:r>
              <a:rPr lang="en-US" sz="1200" dirty="0" err="1" smtClean="0"/>
              <a:t>perkembangan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datang</a:t>
            </a:r>
            <a:r>
              <a:rPr lang="en-US" sz="1200" dirty="0" smtClean="0"/>
              <a:t> </a:t>
            </a:r>
            <a:r>
              <a:rPr lang="en-US" sz="1200" dirty="0" err="1" smtClean="0"/>
              <a:t>maupun</a:t>
            </a:r>
            <a:r>
              <a:rPr lang="en-US" sz="1200" dirty="0" smtClean="0"/>
              <a:t> </a:t>
            </a:r>
            <a:r>
              <a:rPr lang="en-US" sz="1200" dirty="0" err="1" smtClean="0"/>
              <a:t>situasi</a:t>
            </a:r>
            <a:r>
              <a:rPr lang="en-US" sz="1200" dirty="0" smtClean="0"/>
              <a:t> yang </a:t>
            </a:r>
            <a:r>
              <a:rPr lang="en-US" sz="1200" dirty="0" err="1" smtClean="0"/>
              <a:t>terjadi</a:t>
            </a:r>
            <a:r>
              <a:rPr lang="en-US" sz="1200" dirty="0" smtClean="0"/>
              <a:t> </a:t>
            </a:r>
            <a:r>
              <a:rPr lang="en-US" sz="1200" dirty="0" err="1" smtClean="0"/>
              <a:t>saat</a:t>
            </a:r>
            <a:r>
              <a:rPr lang="en-US" sz="1200" dirty="0" smtClean="0"/>
              <a:t> </a:t>
            </a:r>
            <a:r>
              <a:rPr lang="en-US" sz="1200" dirty="0" err="1" smtClean="0"/>
              <a:t>ini</a:t>
            </a:r>
            <a:r>
              <a:rPr lang="en-US" sz="1200" dirty="0" smtClean="0"/>
              <a:t>, </a:t>
            </a:r>
            <a:r>
              <a:rPr lang="en-US" sz="1200" dirty="0" err="1" smtClean="0"/>
              <a:t>seorang</a:t>
            </a:r>
            <a:r>
              <a:rPr lang="en-US" sz="1200" dirty="0" smtClean="0"/>
              <a:t> </a:t>
            </a:r>
            <a:r>
              <a:rPr lang="en-US" sz="1200" dirty="0" err="1" smtClean="0"/>
              <a:t>manajer</a:t>
            </a:r>
            <a:r>
              <a:rPr lang="en-US" sz="1200" dirty="0" smtClean="0"/>
              <a:t> </a:t>
            </a:r>
            <a:r>
              <a:rPr lang="en-US" sz="1200" dirty="0" err="1" smtClean="0"/>
              <a:t>akan</a:t>
            </a:r>
            <a:r>
              <a:rPr lang="en-US" sz="1200" dirty="0" smtClean="0"/>
              <a:t> </a:t>
            </a:r>
            <a:r>
              <a:rPr lang="en-US" sz="1200" dirty="0" err="1" smtClean="0"/>
              <a:t>mampu</a:t>
            </a:r>
            <a:r>
              <a:rPr lang="en-US" sz="1200" dirty="0" smtClean="0"/>
              <a:t> </a:t>
            </a:r>
            <a:r>
              <a:rPr lang="en-US" sz="1200" dirty="0" err="1" smtClean="0"/>
              <a:t>mengurangi</a:t>
            </a:r>
            <a:r>
              <a:rPr lang="en-US" sz="1200" dirty="0" smtClean="0"/>
              <a:t> </a:t>
            </a:r>
            <a:r>
              <a:rPr lang="en-US" sz="1200" dirty="0" err="1" smtClean="0"/>
              <a:t>akibat</a:t>
            </a:r>
            <a:r>
              <a:rPr lang="en-US" sz="1200" dirty="0" smtClean="0"/>
              <a:t> yang </a:t>
            </a:r>
            <a:r>
              <a:rPr lang="en-US" sz="1200" dirty="0" err="1" smtClean="0"/>
              <a:t>merugikan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</a:t>
            </a:r>
            <a:r>
              <a:rPr lang="en-US" sz="1200" dirty="0" err="1" smtClean="0"/>
              <a:t>adanya</a:t>
            </a:r>
            <a:r>
              <a:rPr lang="en-US" sz="1200" dirty="0" smtClean="0"/>
              <a:t> </a:t>
            </a:r>
            <a:r>
              <a:rPr lang="en-US" sz="1200" dirty="0" err="1" smtClean="0"/>
              <a:t>perubahan</a:t>
            </a:r>
            <a:r>
              <a:rPr lang="en-US" sz="1200" dirty="0" smtClean="0"/>
              <a:t>,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dirty="0" err="1" smtClean="0"/>
              <a:t>pada</a:t>
            </a:r>
            <a:r>
              <a:rPr lang="en-US" sz="1200" dirty="0" smtClean="0"/>
              <a:t> </a:t>
            </a:r>
            <a:r>
              <a:rPr lang="en-US" sz="1200" dirty="0" err="1" smtClean="0"/>
              <a:t>saat</a:t>
            </a:r>
            <a:r>
              <a:rPr lang="en-US" sz="1200" dirty="0" smtClean="0"/>
              <a:t> yang </a:t>
            </a:r>
            <a:r>
              <a:rPr lang="en-US" sz="1200" dirty="0" err="1" smtClean="0"/>
              <a:t>bersamaan</a:t>
            </a:r>
            <a:r>
              <a:rPr lang="en-US" sz="1200" dirty="0" smtClean="0"/>
              <a:t> </a:t>
            </a:r>
            <a:r>
              <a:rPr lang="en-US" sz="1200" dirty="0" err="1" smtClean="0"/>
              <a:t>mampu</a:t>
            </a:r>
            <a:r>
              <a:rPr lang="en-US" sz="1200" dirty="0" smtClean="0"/>
              <a:t> </a:t>
            </a:r>
            <a:r>
              <a:rPr lang="en-US" sz="1200" dirty="0" err="1" smtClean="0"/>
              <a:t>mengambil</a:t>
            </a:r>
            <a:r>
              <a:rPr lang="en-US" sz="1200" dirty="0" smtClean="0"/>
              <a:t> </a:t>
            </a:r>
            <a:r>
              <a:rPr lang="en-US" sz="1200" dirty="0" err="1" smtClean="0"/>
              <a:t>kesempatan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memperoleh</a:t>
            </a:r>
            <a:r>
              <a:rPr lang="en-US" sz="1200" dirty="0" smtClean="0"/>
              <a:t> </a:t>
            </a:r>
            <a:r>
              <a:rPr lang="en-US" sz="1200" dirty="0" err="1" smtClean="0"/>
              <a:t>manfaat</a:t>
            </a:r>
            <a:r>
              <a:rPr lang="en-US" sz="1200" dirty="0" smtClean="0"/>
              <a:t> yang </a:t>
            </a:r>
            <a:r>
              <a:rPr lang="en-US" sz="1200" dirty="0" err="1" smtClean="0"/>
              <a:t>potensial</a:t>
            </a:r>
            <a:r>
              <a:rPr lang="en-US" sz="1200" dirty="0" smtClean="0"/>
              <a:t>.</a:t>
            </a: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123950"/>
            <a:ext cx="8183880" cy="36979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smtClean="0"/>
              <a:t>Agar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mencapai</a:t>
            </a:r>
            <a:r>
              <a:rPr lang="en-US" sz="1600" dirty="0" smtClean="0"/>
              <a:t> </a:t>
            </a:r>
            <a:r>
              <a:rPr lang="en-US" sz="1600" dirty="0" err="1" smtClean="0"/>
              <a:t>tujuan</a:t>
            </a:r>
            <a:r>
              <a:rPr lang="en-US" sz="1600" dirty="0" smtClean="0"/>
              <a:t>, </a:t>
            </a:r>
            <a:r>
              <a:rPr lang="en-US" sz="1600" dirty="0" err="1" smtClean="0"/>
              <a:t>setiap</a:t>
            </a:r>
            <a:r>
              <a:rPr lang="en-US" sz="1600" dirty="0" smtClean="0"/>
              <a:t> </a:t>
            </a:r>
            <a:r>
              <a:rPr lang="en-US" sz="1600" dirty="0" err="1" smtClean="0"/>
              <a:t>perusahaan</a:t>
            </a:r>
            <a:r>
              <a:rPr lang="en-US" sz="1600" dirty="0" smtClean="0"/>
              <a:t> </a:t>
            </a:r>
            <a:r>
              <a:rPr lang="en-US" sz="1600" dirty="0" err="1" smtClean="0"/>
              <a:t>melakukan</a:t>
            </a:r>
            <a:r>
              <a:rPr lang="en-US" sz="1600" dirty="0" smtClean="0"/>
              <a:t> </a:t>
            </a:r>
            <a:r>
              <a:rPr lang="en-US" sz="1600" dirty="0" err="1" smtClean="0"/>
              <a:t>dua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pokok</a:t>
            </a:r>
            <a:r>
              <a:rPr lang="en-US" sz="1600" dirty="0" smtClean="0"/>
              <a:t>:</a:t>
            </a:r>
          </a:p>
          <a:p>
            <a:pPr marL="341313" indent="-341313">
              <a:buFont typeface="+mj-lt"/>
              <a:buAutoNum type="alphaLcPeriod"/>
            </a:pPr>
            <a:r>
              <a:rPr lang="en-US" sz="1600" b="1" dirty="0" err="1" smtClean="0">
                <a:solidFill>
                  <a:srgbClr val="FFFF00"/>
                </a:solidFill>
              </a:rPr>
              <a:t>Fungsi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bisnis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dirty="0" smtClean="0"/>
              <a:t>yang </a:t>
            </a:r>
            <a:r>
              <a:rPr lang="en-US" sz="1600" dirty="0" err="1" smtClean="0"/>
              <a:t>meliputi</a:t>
            </a:r>
            <a:r>
              <a:rPr lang="en-US" sz="1600" dirty="0" smtClean="0"/>
              <a:t> </a:t>
            </a:r>
            <a:r>
              <a:rPr lang="en-US" sz="1600" dirty="0" err="1" smtClean="0"/>
              <a:t>bidang</a:t>
            </a:r>
            <a:r>
              <a:rPr lang="en-US" sz="1600" dirty="0" smtClean="0"/>
              <a:t> </a:t>
            </a:r>
            <a:r>
              <a:rPr lang="en-US" sz="1600" dirty="0" err="1" smtClean="0"/>
              <a:t>pemasaran</a:t>
            </a:r>
            <a:r>
              <a:rPr lang="en-US" sz="1600" dirty="0" smtClean="0"/>
              <a:t>, </a:t>
            </a:r>
            <a:r>
              <a:rPr lang="en-US" sz="1600" dirty="0" err="1" smtClean="0"/>
              <a:t>produksi</a:t>
            </a:r>
            <a:r>
              <a:rPr lang="en-US" sz="1600" dirty="0" smtClean="0"/>
              <a:t>, </a:t>
            </a:r>
            <a:r>
              <a:rPr lang="en-US" sz="1600" dirty="0" err="1" smtClean="0"/>
              <a:t>keuangan</a:t>
            </a:r>
            <a:r>
              <a:rPr lang="en-US" sz="1600" dirty="0" smtClean="0"/>
              <a:t> </a:t>
            </a:r>
            <a:r>
              <a:rPr lang="en-US" sz="1600" dirty="0" err="1" smtClean="0"/>
              <a:t>sumber</a:t>
            </a:r>
            <a:r>
              <a:rPr lang="en-US" sz="1600" dirty="0" smtClean="0"/>
              <a:t> </a:t>
            </a:r>
            <a:r>
              <a:rPr lang="en-US" sz="1600" dirty="0" err="1" smtClean="0"/>
              <a:t>daya</a:t>
            </a:r>
            <a:r>
              <a:rPr lang="en-US" sz="1600" dirty="0" smtClean="0"/>
              <a:t> </a:t>
            </a:r>
            <a:r>
              <a:rPr lang="en-US" sz="1600" dirty="0" err="1" smtClean="0"/>
              <a:t>manusia</a:t>
            </a:r>
            <a:r>
              <a:rPr lang="en-US" sz="1600" dirty="0" smtClean="0"/>
              <a:t>, </a:t>
            </a:r>
            <a:r>
              <a:rPr lang="en-US" sz="1600" dirty="0" err="1" smtClean="0"/>
              <a:t>penelitian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pengembangan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sebagainya</a:t>
            </a:r>
            <a:r>
              <a:rPr lang="en-US" sz="1600" dirty="0" smtClean="0"/>
              <a:t>.</a:t>
            </a:r>
          </a:p>
          <a:p>
            <a:pPr marL="341313" indent="-341313">
              <a:buFont typeface="+mj-lt"/>
              <a:buAutoNum type="alphaLcPeriod"/>
            </a:pPr>
            <a:r>
              <a:rPr lang="en-US" sz="1600" b="1" dirty="0" err="1" smtClean="0">
                <a:solidFill>
                  <a:srgbClr val="FFFF00"/>
                </a:solidFill>
              </a:rPr>
              <a:t>Fungsi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manajerial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dirty="0" smtClean="0"/>
              <a:t>yang </a:t>
            </a:r>
            <a:r>
              <a:rPr lang="en-US" sz="1600" dirty="0" err="1" smtClean="0"/>
              <a:t>meliputi</a:t>
            </a:r>
            <a:r>
              <a:rPr lang="en-US" sz="1600" dirty="0" smtClean="0"/>
              <a:t> </a:t>
            </a:r>
            <a:r>
              <a:rPr lang="en-US" sz="1600" dirty="0" err="1" smtClean="0"/>
              <a:t>perencanaan</a:t>
            </a:r>
            <a:r>
              <a:rPr lang="en-US" sz="1600" dirty="0" smtClean="0"/>
              <a:t>, </a:t>
            </a:r>
            <a:r>
              <a:rPr lang="en-US" sz="1600" dirty="0" err="1" smtClean="0"/>
              <a:t>pengorganisasian</a:t>
            </a:r>
            <a:r>
              <a:rPr lang="en-US" sz="1600" dirty="0" smtClean="0"/>
              <a:t>, </a:t>
            </a:r>
            <a:r>
              <a:rPr lang="en-US" sz="1600" dirty="0" err="1" smtClean="0"/>
              <a:t>penggerakan</a:t>
            </a:r>
            <a:r>
              <a:rPr lang="en-US" sz="1600" dirty="0" smtClean="0"/>
              <a:t>,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pengawasan</a:t>
            </a:r>
            <a:r>
              <a:rPr lang="en-US" sz="1600" dirty="0" smtClean="0"/>
              <a:t>.</a:t>
            </a:r>
          </a:p>
          <a:p>
            <a:pPr marL="341313" indent="-341313">
              <a:buFont typeface="+mj-lt"/>
              <a:buAutoNum type="alphaLcPeriod"/>
            </a:pPr>
            <a:endParaRPr lang="en-US" sz="1600" dirty="0" smtClean="0"/>
          </a:p>
          <a:p>
            <a:pPr marL="341313" indent="-341313">
              <a:buFont typeface="+mj-lt"/>
              <a:buAutoNum type="alphaLcPeriod"/>
            </a:pPr>
            <a:endParaRPr lang="en-US" sz="1600" dirty="0" smtClean="0"/>
          </a:p>
          <a:p>
            <a:pPr marL="341313" indent="-341313">
              <a:buFont typeface="+mj-lt"/>
              <a:buAutoNum type="alphaLcPeriod"/>
            </a:pPr>
            <a:endParaRPr lang="en-US" sz="1600" dirty="0" smtClean="0"/>
          </a:p>
          <a:p>
            <a:pPr marL="341313" indent="-341313" algn="ctr">
              <a:buNone/>
            </a:pPr>
            <a:r>
              <a:rPr lang="en-US" sz="1600" b="1" dirty="0" err="1" smtClean="0">
                <a:solidFill>
                  <a:srgbClr val="FFFF00"/>
                </a:solidFill>
              </a:rPr>
              <a:t>Tugas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manajer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b="1" dirty="0" err="1" smtClean="0">
                <a:solidFill>
                  <a:srgbClr val="FFFF00"/>
                </a:solidFill>
              </a:rPr>
              <a:t>perusahaan</a:t>
            </a:r>
            <a:r>
              <a:rPr lang="en-US" sz="1600" b="1" dirty="0" smtClean="0">
                <a:solidFill>
                  <a:srgbClr val="FFFF00"/>
                </a:solidFill>
              </a:rPr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mengambil</a:t>
            </a:r>
            <a:r>
              <a:rPr lang="en-US" sz="1600" dirty="0" smtClean="0"/>
              <a:t> </a:t>
            </a:r>
            <a:r>
              <a:rPr lang="en-US" sz="1600" dirty="0" err="1" smtClean="0"/>
              <a:t>keputusan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didasarkan</a:t>
            </a:r>
            <a:r>
              <a:rPr lang="en-US" sz="1600" dirty="0" smtClean="0"/>
              <a:t> </a:t>
            </a:r>
            <a:r>
              <a:rPr lang="en-US" sz="1600" dirty="0" err="1" smtClean="0"/>
              <a:t>pada</a:t>
            </a:r>
            <a:r>
              <a:rPr lang="en-US" sz="1600" dirty="0" smtClean="0"/>
              <a:t> </a:t>
            </a:r>
            <a:r>
              <a:rPr lang="en-US" sz="1600" dirty="0" err="1" smtClean="0"/>
              <a:t>keterpaduan</a:t>
            </a:r>
            <a:r>
              <a:rPr lang="en-US" sz="1600" dirty="0" smtClean="0"/>
              <a:t> </a:t>
            </a:r>
            <a:r>
              <a:rPr lang="en-US" sz="1600" dirty="0" err="1" smtClean="0"/>
              <a:t>antara</a:t>
            </a:r>
            <a:r>
              <a:rPr lang="en-US" sz="1600" dirty="0" smtClean="0"/>
              <a:t> </a:t>
            </a:r>
            <a:r>
              <a:rPr lang="en-US" sz="1600" dirty="0" err="1" smtClean="0"/>
              <a:t>kedua</a:t>
            </a:r>
            <a:r>
              <a:rPr lang="en-US" sz="1600" dirty="0" smtClean="0"/>
              <a:t> </a:t>
            </a:r>
            <a:r>
              <a:rPr lang="en-US" sz="1600" dirty="0" err="1" smtClean="0"/>
              <a:t>fungsi</a:t>
            </a:r>
            <a:r>
              <a:rPr lang="en-US" sz="1600" dirty="0" smtClean="0"/>
              <a:t> </a:t>
            </a:r>
            <a:r>
              <a:rPr lang="en-US" sz="1600" dirty="0" err="1" smtClean="0"/>
              <a:t>tersebut</a:t>
            </a:r>
            <a:r>
              <a:rPr lang="en-US" sz="1600" dirty="0" smtClean="0"/>
              <a:t> </a:t>
            </a:r>
            <a:r>
              <a:rPr lang="en-US" sz="1600" dirty="0" err="1" smtClean="0"/>
              <a:t>hingga</a:t>
            </a:r>
            <a:r>
              <a:rPr lang="en-US" sz="1600" dirty="0" smtClean="0"/>
              <a:t> </a:t>
            </a:r>
            <a:r>
              <a:rPr lang="en-US" sz="1600" dirty="0" err="1" smtClean="0"/>
              <a:t>mencapai</a:t>
            </a:r>
            <a:r>
              <a:rPr lang="en-US" sz="1600" dirty="0" smtClean="0"/>
              <a:t> </a:t>
            </a:r>
            <a:r>
              <a:rPr lang="en-US" sz="1600" dirty="0" err="1" smtClean="0"/>
              <a:t>keterpaduan</a:t>
            </a:r>
            <a:r>
              <a:rPr lang="en-US" sz="1600" dirty="0" smtClean="0"/>
              <a:t> </a:t>
            </a:r>
            <a:r>
              <a:rPr lang="en-US" sz="1600" dirty="0" err="1" smtClean="0"/>
              <a:t>di</a:t>
            </a:r>
            <a:r>
              <a:rPr lang="en-US" sz="1600" dirty="0" smtClean="0"/>
              <a:t> </a:t>
            </a:r>
            <a:r>
              <a:rPr lang="en-US" sz="1600" dirty="0" err="1" smtClean="0"/>
              <a:t>tingkat</a:t>
            </a:r>
            <a:r>
              <a:rPr lang="en-US" sz="1600" dirty="0" smtClean="0"/>
              <a:t> </a:t>
            </a:r>
            <a:r>
              <a:rPr lang="en-US" sz="1600" dirty="0" err="1" smtClean="0"/>
              <a:t>atas</a:t>
            </a:r>
            <a:r>
              <a:rPr lang="en-US" sz="1600" dirty="0" smtClean="0"/>
              <a:t>.</a:t>
            </a:r>
          </a:p>
          <a:p>
            <a:pPr marL="341313" indent="-341313">
              <a:buNone/>
            </a:pPr>
            <a:endParaRPr lang="en-US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183880" cy="788670"/>
          </a:xfrm>
        </p:spPr>
        <p:txBody>
          <a:bodyPr/>
          <a:lstStyle/>
          <a:p>
            <a:pPr algn="ctr"/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err="1" smtClean="0"/>
              <a:t>Pajak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733550"/>
            <a:ext cx="7650480" cy="1447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1600" dirty="0" err="1" smtClean="0"/>
              <a:t>Manajemen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 </a:t>
            </a:r>
            <a:r>
              <a:rPr lang="en-US" sz="1600" dirty="0" err="1" smtClean="0"/>
              <a:t>adalah</a:t>
            </a:r>
            <a:r>
              <a:rPr lang="en-US" sz="1600" dirty="0" smtClean="0"/>
              <a:t> </a:t>
            </a:r>
            <a:r>
              <a:rPr lang="en-US" sz="1600" dirty="0" err="1" smtClean="0"/>
              <a:t>sarana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memenuhi</a:t>
            </a:r>
            <a:r>
              <a:rPr lang="en-US" sz="1600" dirty="0" smtClean="0"/>
              <a:t> </a:t>
            </a:r>
            <a:r>
              <a:rPr lang="en-US" sz="1600" dirty="0" err="1" smtClean="0"/>
              <a:t>kewajiban</a:t>
            </a:r>
            <a:r>
              <a:rPr lang="en-US" sz="1600" dirty="0" smtClean="0"/>
              <a:t> </a:t>
            </a:r>
            <a:r>
              <a:rPr lang="en-US" sz="1600" dirty="0" err="1" smtClean="0"/>
              <a:t>perpajakan</a:t>
            </a:r>
            <a:r>
              <a:rPr lang="en-US" sz="1600" dirty="0" smtClean="0"/>
              <a:t> </a:t>
            </a:r>
            <a:r>
              <a:rPr lang="en-US" sz="1600" dirty="0" err="1" smtClean="0"/>
              <a:t>dengan</a:t>
            </a:r>
            <a:r>
              <a:rPr lang="en-US" sz="1600" dirty="0" smtClean="0"/>
              <a:t> </a:t>
            </a:r>
            <a:r>
              <a:rPr lang="en-US" sz="1600" dirty="0" err="1" smtClean="0"/>
              <a:t>benar</a:t>
            </a:r>
            <a:r>
              <a:rPr lang="en-US" sz="1600" dirty="0" smtClean="0"/>
              <a:t> </a:t>
            </a:r>
            <a:r>
              <a:rPr lang="en-US" sz="1600" dirty="0" err="1" smtClean="0"/>
              <a:t>tetapi</a:t>
            </a:r>
            <a:r>
              <a:rPr lang="en-US" sz="1600" dirty="0" smtClean="0"/>
              <a:t> </a:t>
            </a:r>
            <a:r>
              <a:rPr lang="en-US" sz="1600" dirty="0" err="1" smtClean="0"/>
              <a:t>jumlah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dibayar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ditekan</a:t>
            </a:r>
            <a:r>
              <a:rPr lang="en-US" sz="1600" dirty="0" smtClean="0"/>
              <a:t> </a:t>
            </a:r>
            <a:r>
              <a:rPr lang="en-US" sz="1600" dirty="0" err="1" smtClean="0"/>
              <a:t>serendah</a:t>
            </a:r>
            <a:r>
              <a:rPr lang="en-US" sz="1600" dirty="0" smtClean="0"/>
              <a:t> </a:t>
            </a:r>
            <a:r>
              <a:rPr lang="en-US" sz="1600" dirty="0" err="1" smtClean="0"/>
              <a:t>mungkin</a:t>
            </a:r>
            <a:r>
              <a:rPr lang="en-US" sz="1600" dirty="0" smtClean="0"/>
              <a:t> </a:t>
            </a:r>
            <a:r>
              <a:rPr lang="en-US" sz="1600" dirty="0" err="1" smtClean="0"/>
              <a:t>untuk</a:t>
            </a:r>
            <a:r>
              <a:rPr lang="en-US" sz="1600" dirty="0" smtClean="0"/>
              <a:t> </a:t>
            </a:r>
            <a:r>
              <a:rPr lang="en-US" sz="1600" dirty="0" err="1" smtClean="0"/>
              <a:t>memperoleh</a:t>
            </a:r>
            <a:r>
              <a:rPr lang="en-US" sz="1600" dirty="0" smtClean="0"/>
              <a:t> </a:t>
            </a:r>
            <a:r>
              <a:rPr lang="en-US" sz="1600" dirty="0" err="1" smtClean="0"/>
              <a:t>laba</a:t>
            </a:r>
            <a:r>
              <a:rPr lang="en-US" sz="1600" dirty="0" smtClean="0"/>
              <a:t> </a:t>
            </a:r>
            <a:r>
              <a:rPr lang="en-US" sz="1600" dirty="0" err="1" smtClean="0"/>
              <a:t>dan</a:t>
            </a:r>
            <a:r>
              <a:rPr lang="en-US" sz="1600" dirty="0" smtClean="0"/>
              <a:t> </a:t>
            </a:r>
            <a:r>
              <a:rPr lang="en-US" sz="1600" dirty="0" err="1" smtClean="0"/>
              <a:t>likuiditas</a:t>
            </a:r>
            <a:r>
              <a:rPr lang="en-US" sz="1600" dirty="0" smtClean="0"/>
              <a:t> yang </a:t>
            </a:r>
            <a:r>
              <a:rPr lang="en-US" sz="1600" dirty="0" err="1" smtClean="0"/>
              <a:t>diharapkan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 algn="r">
              <a:buNone/>
            </a:pPr>
            <a:r>
              <a:rPr lang="en-US" sz="1050" b="1" dirty="0" smtClean="0"/>
              <a:t>(</a:t>
            </a:r>
            <a:r>
              <a:rPr lang="en-US" sz="1050" b="1" dirty="0" err="1" smtClean="0"/>
              <a:t>Sophar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Lumbantoruan</a:t>
            </a:r>
            <a:r>
              <a:rPr lang="en-US" sz="1050" b="1" dirty="0" smtClean="0"/>
              <a:t>: 1996)</a:t>
            </a:r>
            <a:endParaRPr lang="en-US" sz="1600" b="1" dirty="0"/>
          </a:p>
        </p:txBody>
      </p:sp>
      <p:sp>
        <p:nvSpPr>
          <p:cNvPr id="4" name="Flowchart: Preparation 3"/>
          <p:cNvSpPr/>
          <p:nvPr/>
        </p:nvSpPr>
        <p:spPr>
          <a:xfrm>
            <a:off x="609600" y="1352550"/>
            <a:ext cx="1981200" cy="304800"/>
          </a:xfrm>
          <a:prstGeom prst="flowChartPreparati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Definisi</a:t>
            </a:r>
            <a:r>
              <a:rPr lang="en-US" sz="1600" b="1" dirty="0" smtClean="0"/>
              <a:t> </a:t>
            </a:r>
            <a:endParaRPr lang="en-US" sz="16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71550"/>
            <a:ext cx="7650480" cy="129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 err="1" smtClean="0"/>
              <a:t>Tujuan</a:t>
            </a:r>
            <a:r>
              <a:rPr lang="en-US" sz="1600" dirty="0" smtClean="0"/>
              <a:t> </a:t>
            </a:r>
            <a:r>
              <a:rPr lang="en-US" sz="1600" dirty="0" err="1" smtClean="0"/>
              <a:t>manajemen</a:t>
            </a:r>
            <a:r>
              <a:rPr lang="en-US" sz="1600" dirty="0" smtClean="0"/>
              <a:t> </a:t>
            </a:r>
            <a:r>
              <a:rPr lang="en-US" sz="1600" dirty="0" err="1" smtClean="0"/>
              <a:t>pajak</a:t>
            </a:r>
            <a:r>
              <a:rPr lang="en-US" sz="1600" dirty="0" smtClean="0"/>
              <a:t> </a:t>
            </a:r>
            <a:r>
              <a:rPr lang="en-US" sz="1600" dirty="0" err="1" smtClean="0"/>
              <a:t>dapat</a:t>
            </a:r>
            <a:r>
              <a:rPr lang="en-US" sz="1600" dirty="0" smtClean="0"/>
              <a:t> </a:t>
            </a:r>
            <a:r>
              <a:rPr lang="en-US" sz="1600" dirty="0" err="1" smtClean="0"/>
              <a:t>dibagi</a:t>
            </a:r>
            <a:r>
              <a:rPr lang="en-US" sz="1600" dirty="0" smtClean="0"/>
              <a:t> </a:t>
            </a:r>
            <a:r>
              <a:rPr lang="en-US" sz="1600" dirty="0" err="1" smtClean="0"/>
              <a:t>menjadi</a:t>
            </a:r>
            <a:r>
              <a:rPr lang="en-US" sz="1600" dirty="0" smtClean="0"/>
              <a:t> </a:t>
            </a:r>
            <a:r>
              <a:rPr lang="en-US" sz="1600" dirty="0" err="1" smtClean="0"/>
              <a:t>dua</a:t>
            </a:r>
            <a:r>
              <a:rPr lang="en-US" sz="1600" dirty="0" smtClean="0"/>
              <a:t>, </a:t>
            </a:r>
            <a:r>
              <a:rPr lang="en-US" sz="1600" dirty="0" err="1" smtClean="0"/>
              <a:t>yaitu</a:t>
            </a:r>
            <a:r>
              <a:rPr lang="en-US" sz="1600" dirty="0" smtClean="0"/>
              <a:t>:</a:t>
            </a:r>
          </a:p>
          <a:p>
            <a:pPr marL="233363" indent="-233363">
              <a:buFont typeface="+mj-lt"/>
              <a:buAutoNum type="arabicPeriod"/>
            </a:pPr>
            <a:r>
              <a:rPr lang="en-US" sz="1600" b="1" dirty="0" err="1" smtClean="0"/>
              <a:t>Menerapkan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peraturan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perpajakan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secara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benar</a:t>
            </a:r>
            <a:endParaRPr lang="en-US" sz="1600" b="1" dirty="0" smtClean="0"/>
          </a:p>
          <a:p>
            <a:pPr marL="233363" indent="-233363">
              <a:buFont typeface="+mj-lt"/>
              <a:buAutoNum type="arabicPeriod"/>
            </a:pPr>
            <a:r>
              <a:rPr lang="en-US" sz="1600" b="1" dirty="0" smtClean="0"/>
              <a:t>Usaha </a:t>
            </a:r>
            <a:r>
              <a:rPr lang="en-US" sz="1600" b="1" dirty="0" err="1" smtClean="0"/>
              <a:t>efisiensi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untuk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mencapai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laba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dan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likuiditas</a:t>
            </a:r>
            <a:r>
              <a:rPr lang="en-US" sz="1600" b="1" dirty="0" smtClean="0"/>
              <a:t> yang </a:t>
            </a:r>
            <a:r>
              <a:rPr lang="en-US" sz="1600" b="1" dirty="0" err="1" smtClean="0"/>
              <a:t>seharusnya</a:t>
            </a:r>
            <a:endParaRPr lang="en-US" sz="1600" b="1" dirty="0"/>
          </a:p>
        </p:txBody>
      </p:sp>
      <p:sp>
        <p:nvSpPr>
          <p:cNvPr id="4" name="Flowchart: Preparation 3"/>
          <p:cNvSpPr/>
          <p:nvPr/>
        </p:nvSpPr>
        <p:spPr>
          <a:xfrm>
            <a:off x="609600" y="514350"/>
            <a:ext cx="1981200" cy="304800"/>
          </a:xfrm>
          <a:prstGeom prst="flowChartPreparation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 err="1" smtClean="0"/>
              <a:t>Tujuan</a:t>
            </a:r>
            <a:endParaRPr lang="en-US" sz="1600" b="1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036320" y="2419350"/>
            <a:ext cx="7650480" cy="1295400"/>
          </a:xfrm>
          <a:prstGeom prst="rect">
            <a:avLst/>
          </a:prstGeom>
        </p:spPr>
        <p:txBody>
          <a:bodyPr vert="horz" lIns="182880" tIns="91440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Tujuan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manajemen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dicapai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melalui</a:t>
            </a: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fungsi-fungsi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terdiri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en-US" sz="1600" b="1" baseline="0" dirty="0" err="1" smtClean="0"/>
              <a:t>Perencanaan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Pajak</a:t>
            </a:r>
            <a:r>
              <a:rPr lang="en-US" sz="1600" b="1" dirty="0" smtClean="0"/>
              <a:t> (tax planning);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Pelaksanaan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kewajiban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6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perpajakan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(tax implementation);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+mj-lt"/>
              <a:buAutoNum type="arabicPeriod"/>
              <a:tabLst/>
              <a:defRPr/>
            </a:pPr>
            <a:r>
              <a:rPr lang="en-US" sz="1600" b="1" dirty="0" err="1" smtClean="0"/>
              <a:t>Pengendalian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pajak</a:t>
            </a:r>
            <a:r>
              <a:rPr lang="en-US" sz="1600" b="1" dirty="0" smtClean="0"/>
              <a:t> (tax control).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00150"/>
            <a:ext cx="7772400" cy="3200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400" dirty="0" err="1" smtClean="0"/>
              <a:t>Perencanaan</a:t>
            </a:r>
            <a:r>
              <a:rPr lang="en-US" sz="1400" dirty="0" smtClean="0"/>
              <a:t> </a:t>
            </a:r>
            <a:r>
              <a:rPr lang="en-US" sz="1400" dirty="0" err="1" smtClean="0"/>
              <a:t>pajak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/>
              <a:t>langkah</a:t>
            </a:r>
            <a:r>
              <a:rPr lang="en-US" sz="1400" dirty="0" smtClean="0"/>
              <a:t> </a:t>
            </a:r>
            <a:r>
              <a:rPr lang="en-US" sz="1400" dirty="0" err="1" smtClean="0"/>
              <a:t>awal</a:t>
            </a:r>
            <a:r>
              <a:rPr lang="en-US" sz="1400" dirty="0" smtClean="0"/>
              <a:t> </a:t>
            </a:r>
            <a:r>
              <a:rPr lang="en-US" sz="1400" dirty="0" err="1" smtClean="0"/>
              <a:t>dalam</a:t>
            </a:r>
            <a:r>
              <a:rPr lang="en-US" sz="1400" dirty="0" smtClean="0"/>
              <a:t> </a:t>
            </a:r>
            <a:r>
              <a:rPr lang="en-US" sz="1400" dirty="0" err="1" smtClean="0"/>
              <a:t>manajemen</a:t>
            </a:r>
            <a:r>
              <a:rPr lang="en-US" sz="1400" dirty="0" smtClean="0"/>
              <a:t> </a:t>
            </a:r>
            <a:r>
              <a:rPr lang="en-US" sz="1400" dirty="0" err="1" smtClean="0"/>
              <a:t>pajak</a:t>
            </a:r>
            <a:r>
              <a:rPr lang="en-US" sz="1400" dirty="0" smtClean="0"/>
              <a:t>. </a:t>
            </a: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tahap</a:t>
            </a:r>
            <a:r>
              <a:rPr lang="en-US" sz="1400" dirty="0" smtClean="0"/>
              <a:t> </a:t>
            </a:r>
            <a:r>
              <a:rPr lang="en-US" sz="1400" dirty="0" err="1" smtClean="0"/>
              <a:t>ini</a:t>
            </a:r>
            <a:r>
              <a:rPr lang="en-US" sz="1400" dirty="0" smtClean="0"/>
              <a:t>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pengumpulan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penelitian</a:t>
            </a:r>
            <a:r>
              <a:rPr lang="en-US" sz="1400" dirty="0" smtClean="0"/>
              <a:t> </a:t>
            </a:r>
            <a:r>
              <a:rPr lang="en-US" sz="1400" dirty="0" err="1" smtClean="0"/>
              <a:t>terhadap</a:t>
            </a:r>
            <a:r>
              <a:rPr lang="en-US" sz="1400" dirty="0" smtClean="0"/>
              <a:t> </a:t>
            </a:r>
            <a:r>
              <a:rPr lang="en-US" sz="1400" dirty="0" err="1" smtClean="0"/>
              <a:t>peraturan</a:t>
            </a:r>
            <a:r>
              <a:rPr lang="en-US" sz="1400" dirty="0" smtClean="0"/>
              <a:t> </a:t>
            </a:r>
            <a:r>
              <a:rPr lang="en-US" sz="1400" dirty="0" err="1" smtClean="0"/>
              <a:t>perpajakan</a:t>
            </a:r>
            <a:r>
              <a:rPr lang="en-US" sz="1400" dirty="0" smtClean="0"/>
              <a:t> agar </a:t>
            </a:r>
            <a:r>
              <a:rPr lang="en-US" sz="1400" dirty="0" err="1" smtClean="0"/>
              <a:t>dapat</a:t>
            </a:r>
            <a:r>
              <a:rPr lang="en-US" sz="1400" dirty="0" smtClean="0"/>
              <a:t> </a:t>
            </a:r>
            <a:r>
              <a:rPr lang="en-US" sz="1400" dirty="0" err="1" smtClean="0"/>
              <a:t>diseleksi</a:t>
            </a:r>
            <a:r>
              <a:rPr lang="en-US" sz="1400" dirty="0" smtClean="0"/>
              <a:t> </a:t>
            </a:r>
            <a:r>
              <a:rPr lang="en-US" sz="1400" dirty="0" err="1" smtClean="0"/>
              <a:t>jenis</a:t>
            </a:r>
            <a:r>
              <a:rPr lang="en-US" sz="1400" dirty="0" smtClean="0"/>
              <a:t> </a:t>
            </a:r>
            <a:r>
              <a:rPr lang="en-US" sz="1400" dirty="0" err="1" smtClean="0"/>
              <a:t>tindakan</a:t>
            </a:r>
            <a:r>
              <a:rPr lang="en-US" sz="1400" dirty="0" smtClean="0"/>
              <a:t> </a:t>
            </a:r>
            <a:r>
              <a:rPr lang="en-US" sz="1400" dirty="0" err="1" smtClean="0"/>
              <a:t>penghematan</a:t>
            </a:r>
            <a:r>
              <a:rPr lang="en-US" sz="1400" dirty="0" smtClean="0"/>
              <a:t> </a:t>
            </a:r>
            <a:r>
              <a:rPr lang="en-US" sz="1400" dirty="0" err="1" smtClean="0"/>
              <a:t>pajak</a:t>
            </a:r>
            <a:r>
              <a:rPr lang="en-US" sz="1400" dirty="0" smtClean="0"/>
              <a:t> yang </a:t>
            </a:r>
            <a:r>
              <a:rPr lang="en-US" sz="1400" dirty="0" err="1" smtClean="0"/>
              <a:t>akan</a:t>
            </a:r>
            <a:r>
              <a:rPr lang="en-US" sz="1400" dirty="0" smtClean="0"/>
              <a:t> </a:t>
            </a:r>
            <a:r>
              <a:rPr lang="en-US" sz="1400" dirty="0" err="1" smtClean="0"/>
              <a:t>dilakukan</a:t>
            </a:r>
            <a:r>
              <a:rPr lang="en-US" sz="1400" dirty="0" smtClean="0"/>
              <a:t>. 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 algn="ctr">
              <a:buNone/>
            </a:pPr>
            <a:r>
              <a:rPr lang="en-US" sz="1400" dirty="0" err="1" smtClean="0"/>
              <a:t>Pada</a:t>
            </a:r>
            <a:r>
              <a:rPr lang="en-US" sz="1400" dirty="0" smtClean="0"/>
              <a:t> </a:t>
            </a:r>
            <a:r>
              <a:rPr lang="en-US" sz="1400" dirty="0" err="1" smtClean="0"/>
              <a:t>umumnya</a:t>
            </a:r>
            <a:r>
              <a:rPr lang="en-US" sz="1400" dirty="0" smtClean="0"/>
              <a:t> </a:t>
            </a:r>
            <a:r>
              <a:rPr lang="en-US" sz="1400" dirty="0" err="1" smtClean="0"/>
              <a:t>penekanan</a:t>
            </a:r>
            <a:r>
              <a:rPr lang="en-US" sz="1400" dirty="0" smtClean="0"/>
              <a:t> </a:t>
            </a:r>
            <a:r>
              <a:rPr lang="en-US" sz="1400" dirty="0" err="1" smtClean="0"/>
              <a:t>perencanaan</a:t>
            </a:r>
            <a:r>
              <a:rPr lang="en-US" sz="1400" dirty="0" smtClean="0"/>
              <a:t> </a:t>
            </a:r>
            <a:r>
              <a:rPr lang="en-US" sz="1400" dirty="0" err="1" smtClean="0"/>
              <a:t>pajak</a:t>
            </a:r>
            <a:r>
              <a:rPr lang="en-US" sz="1400" dirty="0" smtClean="0"/>
              <a:t> </a:t>
            </a:r>
            <a:r>
              <a:rPr lang="en-US" sz="1400" dirty="0" err="1" smtClean="0"/>
              <a:t>adalah</a:t>
            </a:r>
            <a:r>
              <a:rPr lang="en-US" sz="1400" dirty="0" smtClean="0"/>
              <a:t> </a:t>
            </a:r>
            <a:r>
              <a:rPr lang="en-US" sz="1400" dirty="0" err="1" smtClean="0">
                <a:solidFill>
                  <a:srgbClr val="FFFF00"/>
                </a:solidFill>
              </a:rPr>
              <a:t>untuk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 err="1" smtClean="0">
                <a:solidFill>
                  <a:srgbClr val="FFFF00"/>
                </a:solidFill>
              </a:rPr>
              <a:t>meminimumkan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 err="1" smtClean="0">
                <a:solidFill>
                  <a:srgbClr val="FFFF00"/>
                </a:solidFill>
              </a:rPr>
              <a:t>kewajiban</a:t>
            </a:r>
            <a:r>
              <a:rPr lang="en-US" sz="1400" dirty="0" smtClean="0">
                <a:solidFill>
                  <a:srgbClr val="FFFF00"/>
                </a:solidFill>
              </a:rPr>
              <a:t> </a:t>
            </a:r>
            <a:r>
              <a:rPr lang="en-US" sz="1400" dirty="0" err="1" smtClean="0">
                <a:solidFill>
                  <a:srgbClr val="FFFF00"/>
                </a:solidFill>
              </a:rPr>
              <a:t>pajak</a:t>
            </a:r>
            <a:r>
              <a:rPr lang="en-US" sz="1400" dirty="0" smtClean="0"/>
              <a:t>.</a:t>
            </a:r>
          </a:p>
          <a:p>
            <a:pPr marL="0" indent="0" algn="ctr">
              <a:buNone/>
            </a:pPr>
            <a:endParaRPr lang="en-US" sz="1400" dirty="0" smtClean="0"/>
          </a:p>
          <a:p>
            <a:pPr marL="0" indent="0" algn="just">
              <a:buNone/>
            </a:pPr>
            <a:r>
              <a:rPr lang="en-US" sz="1200" dirty="0" err="1" smtClean="0"/>
              <a:t>Jika</a:t>
            </a:r>
            <a:r>
              <a:rPr lang="en-US" sz="1200" dirty="0" smtClean="0"/>
              <a:t> </a:t>
            </a:r>
            <a:r>
              <a:rPr lang="en-US" sz="1200" dirty="0" err="1" smtClean="0"/>
              <a:t>tujuan</a:t>
            </a:r>
            <a:r>
              <a:rPr lang="en-US" sz="1200" dirty="0" smtClean="0"/>
              <a:t> </a:t>
            </a:r>
            <a:r>
              <a:rPr lang="en-US" sz="1200" dirty="0" err="1" smtClean="0"/>
              <a:t>perencanaan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merekayasa</a:t>
            </a:r>
            <a:r>
              <a:rPr lang="en-US" sz="1200" dirty="0" smtClean="0"/>
              <a:t> agar </a:t>
            </a:r>
            <a:r>
              <a:rPr lang="en-US" sz="1200" dirty="0" err="1" smtClean="0"/>
              <a:t>beban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ditekan</a:t>
            </a:r>
            <a:r>
              <a:rPr lang="en-US" sz="1200" dirty="0" smtClean="0"/>
              <a:t> </a:t>
            </a:r>
            <a:r>
              <a:rPr lang="en-US" sz="1200" dirty="0" err="1" smtClean="0"/>
              <a:t>serendah</a:t>
            </a:r>
            <a:r>
              <a:rPr lang="en-US" sz="1200" dirty="0" smtClean="0"/>
              <a:t> </a:t>
            </a:r>
            <a:r>
              <a:rPr lang="en-US" sz="1200" dirty="0" err="1" smtClean="0"/>
              <a:t>mungkin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memanfaatkan</a:t>
            </a:r>
            <a:r>
              <a:rPr lang="en-US" sz="1200" dirty="0" smtClean="0"/>
              <a:t> </a:t>
            </a:r>
            <a:r>
              <a:rPr lang="en-US" sz="1200" dirty="0" err="1" smtClean="0"/>
              <a:t>peraturan</a:t>
            </a:r>
            <a:r>
              <a:rPr lang="en-US" sz="1200" dirty="0" smtClean="0"/>
              <a:t> yang </a:t>
            </a:r>
            <a:r>
              <a:rPr lang="en-US" sz="1200" dirty="0" err="1" smtClean="0"/>
              <a:t>ada</a:t>
            </a:r>
            <a:r>
              <a:rPr lang="en-US" sz="1200" dirty="0" smtClean="0"/>
              <a:t> </a:t>
            </a:r>
            <a:r>
              <a:rPr lang="en-US" sz="1200" dirty="0" err="1" smtClean="0"/>
              <a:t>tetapi</a:t>
            </a:r>
            <a:r>
              <a:rPr lang="en-US" sz="1200" dirty="0" smtClean="0"/>
              <a:t> </a:t>
            </a:r>
            <a:r>
              <a:rPr lang="en-US" sz="1200" dirty="0" err="1" smtClean="0"/>
              <a:t>berbeda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tujuan</a:t>
            </a:r>
            <a:r>
              <a:rPr lang="en-US" sz="1200" dirty="0" smtClean="0"/>
              <a:t> </a:t>
            </a:r>
            <a:r>
              <a:rPr lang="en-US" sz="1200" dirty="0" err="1" smtClean="0"/>
              <a:t>pembuat</a:t>
            </a:r>
            <a:r>
              <a:rPr lang="en-US" sz="1200" dirty="0" smtClean="0"/>
              <a:t> </a:t>
            </a:r>
            <a:r>
              <a:rPr lang="en-US" sz="1200" dirty="0" err="1" smtClean="0"/>
              <a:t>undang-undang</a:t>
            </a:r>
            <a:r>
              <a:rPr lang="en-US" sz="1200" dirty="0" smtClean="0"/>
              <a:t>, </a:t>
            </a:r>
            <a:r>
              <a:rPr lang="en-US" sz="1200" dirty="0" err="1" smtClean="0"/>
              <a:t>maka</a:t>
            </a:r>
            <a:r>
              <a:rPr lang="en-US" sz="1200" dirty="0" smtClean="0"/>
              <a:t> tax planning </a:t>
            </a:r>
            <a:r>
              <a:rPr lang="en-US" sz="1200" dirty="0" err="1" smtClean="0"/>
              <a:t>di</a:t>
            </a:r>
            <a:r>
              <a:rPr lang="en-US" sz="1200" dirty="0" smtClean="0"/>
              <a:t> </a:t>
            </a:r>
            <a:r>
              <a:rPr lang="en-US" sz="1200" dirty="0" err="1" smtClean="0"/>
              <a:t>sini</a:t>
            </a:r>
            <a:r>
              <a:rPr lang="en-US" sz="1200" dirty="0" smtClean="0"/>
              <a:t> </a:t>
            </a:r>
            <a:r>
              <a:rPr lang="en-US" sz="1200" dirty="0" err="1" smtClean="0"/>
              <a:t>sama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i="1" dirty="0" smtClean="0"/>
              <a:t>tax avoidance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secara</a:t>
            </a:r>
            <a:r>
              <a:rPr lang="en-US" sz="1200" dirty="0" smtClean="0"/>
              <a:t> </a:t>
            </a:r>
            <a:r>
              <a:rPr lang="en-US" sz="1200" dirty="0" err="1" smtClean="0"/>
              <a:t>hakikat</a:t>
            </a:r>
            <a:r>
              <a:rPr lang="en-US" sz="1200" dirty="0" smtClean="0"/>
              <a:t> </a:t>
            </a:r>
            <a:r>
              <a:rPr lang="en-US" sz="1200" dirty="0" err="1" smtClean="0"/>
              <a:t>ekonomis</a:t>
            </a:r>
            <a:r>
              <a:rPr lang="en-US" sz="1200" dirty="0" smtClean="0"/>
              <a:t> </a:t>
            </a:r>
            <a:r>
              <a:rPr lang="en-US" sz="1200" dirty="0" err="1" smtClean="0"/>
              <a:t>keduanya</a:t>
            </a:r>
            <a:r>
              <a:rPr lang="en-US" sz="1200" dirty="0" smtClean="0"/>
              <a:t> </a:t>
            </a:r>
            <a:r>
              <a:rPr lang="en-US" sz="1200" dirty="0" err="1" smtClean="0"/>
              <a:t>berusaha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memaksimalkan</a:t>
            </a:r>
            <a:r>
              <a:rPr lang="en-US" sz="1200" dirty="0" smtClean="0"/>
              <a:t> </a:t>
            </a:r>
            <a:r>
              <a:rPr lang="en-US" sz="1200" dirty="0" err="1" smtClean="0"/>
              <a:t>penghasilan</a:t>
            </a:r>
            <a:r>
              <a:rPr lang="en-US" sz="1200" dirty="0" smtClean="0"/>
              <a:t> </a:t>
            </a:r>
            <a:r>
              <a:rPr lang="en-US" sz="1200" dirty="0" err="1" smtClean="0"/>
              <a:t>setelah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karena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merupakan</a:t>
            </a:r>
            <a:r>
              <a:rPr lang="en-US" sz="1200" dirty="0" smtClean="0"/>
              <a:t> </a:t>
            </a:r>
            <a:r>
              <a:rPr lang="en-US" sz="1200" dirty="0" err="1" smtClean="0"/>
              <a:t>unsur</a:t>
            </a:r>
            <a:r>
              <a:rPr lang="en-US" sz="1200" dirty="0" smtClean="0"/>
              <a:t> </a:t>
            </a:r>
            <a:r>
              <a:rPr lang="en-US" sz="1200" dirty="0" err="1" smtClean="0"/>
              <a:t>pengurang</a:t>
            </a:r>
            <a:r>
              <a:rPr lang="en-US" sz="1200" dirty="0" smtClean="0"/>
              <a:t> </a:t>
            </a:r>
            <a:r>
              <a:rPr lang="en-US" sz="1200" dirty="0" err="1" smtClean="0"/>
              <a:t>laba</a:t>
            </a:r>
            <a:r>
              <a:rPr lang="en-US" sz="1200" dirty="0" smtClean="0"/>
              <a:t> yang </a:t>
            </a:r>
            <a:r>
              <a:rPr lang="en-US" sz="1200" dirty="0" err="1" smtClean="0"/>
              <a:t>tersedia</a:t>
            </a:r>
            <a:r>
              <a:rPr lang="en-US" sz="1200" dirty="0" smtClean="0"/>
              <a:t> </a:t>
            </a:r>
            <a:r>
              <a:rPr lang="en-US" sz="1200" dirty="0" err="1" smtClean="0"/>
              <a:t>baik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dibagikan</a:t>
            </a:r>
            <a:r>
              <a:rPr lang="en-US" sz="1200" dirty="0" smtClean="0"/>
              <a:t> </a:t>
            </a:r>
            <a:r>
              <a:rPr lang="en-US" sz="1200" dirty="0" err="1" smtClean="0"/>
              <a:t>kepada</a:t>
            </a:r>
            <a:r>
              <a:rPr lang="en-US" sz="1200" dirty="0" smtClean="0"/>
              <a:t> </a:t>
            </a:r>
            <a:r>
              <a:rPr lang="en-US" sz="1200" dirty="0" err="1" smtClean="0"/>
              <a:t>pemegang</a:t>
            </a:r>
            <a:r>
              <a:rPr lang="en-US" sz="1200" dirty="0" smtClean="0"/>
              <a:t> </a:t>
            </a:r>
            <a:r>
              <a:rPr lang="en-US" sz="1200" dirty="0" err="1" smtClean="0"/>
              <a:t>saham</a:t>
            </a:r>
            <a:r>
              <a:rPr lang="en-US" sz="1200" dirty="0" smtClean="0"/>
              <a:t> </a:t>
            </a:r>
            <a:r>
              <a:rPr lang="en-US" sz="1200" dirty="0" err="1" smtClean="0"/>
              <a:t>maupun</a:t>
            </a:r>
            <a:r>
              <a:rPr lang="en-US" sz="1200" dirty="0" smtClean="0"/>
              <a:t> </a:t>
            </a: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diinvestasikan</a:t>
            </a:r>
            <a:r>
              <a:rPr lang="en-US" sz="1200" dirty="0" smtClean="0"/>
              <a:t> </a:t>
            </a:r>
            <a:r>
              <a:rPr lang="en-US" sz="1200" dirty="0" err="1" smtClean="0"/>
              <a:t>kembali</a:t>
            </a:r>
            <a:r>
              <a:rPr lang="en-US" sz="1200" dirty="0" smtClean="0"/>
              <a:t>.</a:t>
            </a:r>
          </a:p>
        </p:txBody>
      </p:sp>
      <p:sp>
        <p:nvSpPr>
          <p:cNvPr id="4" name="Down Arrow Callout 3"/>
          <p:cNvSpPr/>
          <p:nvPr/>
        </p:nvSpPr>
        <p:spPr>
          <a:xfrm>
            <a:off x="609600" y="438150"/>
            <a:ext cx="1981200" cy="685800"/>
          </a:xfrm>
          <a:prstGeom prst="downArrowCallout">
            <a:avLst/>
          </a:prstGeom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Perencanaan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Pajak</a:t>
            </a:r>
            <a:r>
              <a:rPr lang="en-US" sz="1200" b="1" dirty="0" smtClean="0"/>
              <a:t> </a:t>
            </a:r>
          </a:p>
          <a:p>
            <a:pPr algn="ctr"/>
            <a:r>
              <a:rPr lang="en-US" sz="1200" b="1" dirty="0" smtClean="0"/>
              <a:t>(Tax Planning)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00150"/>
            <a:ext cx="7772400" cy="3429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200" dirty="0" err="1" smtClean="0"/>
              <a:t>Untuk</a:t>
            </a:r>
            <a:r>
              <a:rPr lang="en-US" sz="1200" dirty="0" smtClean="0"/>
              <a:t> </a:t>
            </a:r>
            <a:r>
              <a:rPr lang="en-US" sz="1200" dirty="0" err="1" smtClean="0"/>
              <a:t>meminimumkan</a:t>
            </a:r>
            <a:r>
              <a:rPr lang="en-US" sz="1200" dirty="0" smtClean="0"/>
              <a:t> </a:t>
            </a:r>
            <a:r>
              <a:rPr lang="en-US" sz="1200" dirty="0" err="1" smtClean="0"/>
              <a:t>kewajiban</a:t>
            </a:r>
            <a:r>
              <a:rPr lang="en-US" sz="1200" dirty="0" smtClean="0"/>
              <a:t> </a:t>
            </a:r>
            <a:r>
              <a:rPr lang="en-US" sz="1200" dirty="0" err="1" smtClean="0"/>
              <a:t>pajak</a:t>
            </a:r>
            <a:r>
              <a:rPr lang="en-US" sz="1200" dirty="0" smtClean="0"/>
              <a:t> </a:t>
            </a:r>
            <a:r>
              <a:rPr lang="en-US" sz="1200" dirty="0" err="1" smtClean="0"/>
              <a:t>dapat</a:t>
            </a:r>
            <a:r>
              <a:rPr lang="en-US" sz="1200" dirty="0" smtClean="0"/>
              <a:t> </a:t>
            </a:r>
            <a:r>
              <a:rPr lang="en-US" sz="1200" dirty="0" err="1" smtClean="0"/>
              <a:t>dilakukan</a:t>
            </a:r>
            <a:r>
              <a:rPr lang="en-US" sz="1200" dirty="0" smtClean="0"/>
              <a:t> </a:t>
            </a:r>
            <a:r>
              <a:rPr lang="en-US" sz="1200" dirty="0" err="1" smtClean="0"/>
              <a:t>dengan</a:t>
            </a:r>
            <a:r>
              <a:rPr lang="en-US" sz="1200" dirty="0" smtClean="0"/>
              <a:t> </a:t>
            </a:r>
            <a:r>
              <a:rPr lang="en-US" sz="1200" dirty="0" err="1" smtClean="0"/>
              <a:t>berbagai</a:t>
            </a:r>
            <a:r>
              <a:rPr lang="en-US" sz="1200" dirty="0" smtClean="0"/>
              <a:t> </a:t>
            </a:r>
            <a:r>
              <a:rPr lang="en-US" sz="1200" dirty="0" err="1" smtClean="0"/>
              <a:t>cara</a:t>
            </a:r>
            <a:r>
              <a:rPr lang="en-US" sz="1200" dirty="0" smtClean="0"/>
              <a:t>, </a:t>
            </a:r>
            <a:r>
              <a:rPr lang="en-US" sz="1200" dirty="0" err="1" smtClean="0"/>
              <a:t>baik</a:t>
            </a:r>
            <a:r>
              <a:rPr lang="en-US" sz="1200" dirty="0" smtClean="0"/>
              <a:t> yang </a:t>
            </a:r>
            <a:r>
              <a:rPr lang="en-US" sz="1200" dirty="0" err="1" smtClean="0"/>
              <a:t>masih</a:t>
            </a:r>
            <a:r>
              <a:rPr lang="en-US" sz="1200" dirty="0" smtClean="0"/>
              <a:t> </a:t>
            </a:r>
            <a:r>
              <a:rPr lang="en-US" sz="1200" dirty="0" err="1" smtClean="0"/>
              <a:t>memenuhi</a:t>
            </a:r>
            <a:r>
              <a:rPr lang="en-US" sz="1200" dirty="0" smtClean="0"/>
              <a:t> </a:t>
            </a:r>
            <a:r>
              <a:rPr lang="en-US" sz="1200" dirty="0" err="1" smtClean="0"/>
              <a:t>ketentuan</a:t>
            </a:r>
            <a:r>
              <a:rPr lang="en-US" sz="1200" dirty="0" smtClean="0"/>
              <a:t> </a:t>
            </a:r>
            <a:r>
              <a:rPr lang="en-US" sz="1200" dirty="0" err="1" smtClean="0"/>
              <a:t>perpajakan</a:t>
            </a:r>
            <a:r>
              <a:rPr lang="en-US" sz="1200" dirty="0" smtClean="0"/>
              <a:t> (</a:t>
            </a:r>
            <a:r>
              <a:rPr lang="en-US" sz="1200" i="1" dirty="0" smtClean="0"/>
              <a:t>lawful</a:t>
            </a:r>
            <a:r>
              <a:rPr lang="en-US" sz="1200" dirty="0" smtClean="0"/>
              <a:t>) </a:t>
            </a:r>
            <a:r>
              <a:rPr lang="en-US" sz="1200" dirty="0" err="1" smtClean="0"/>
              <a:t>maupun</a:t>
            </a:r>
            <a:r>
              <a:rPr lang="en-US" sz="1200" dirty="0" smtClean="0"/>
              <a:t> yang </a:t>
            </a:r>
            <a:r>
              <a:rPr lang="en-US" sz="1200" dirty="0" err="1" smtClean="0"/>
              <a:t>melanggar</a:t>
            </a:r>
            <a:r>
              <a:rPr lang="en-US" sz="1200" dirty="0" smtClean="0"/>
              <a:t> </a:t>
            </a:r>
            <a:r>
              <a:rPr lang="en-US" sz="1200" dirty="0" err="1" smtClean="0"/>
              <a:t>peraturan</a:t>
            </a:r>
            <a:r>
              <a:rPr lang="en-US" sz="1200" dirty="0" smtClean="0"/>
              <a:t> </a:t>
            </a:r>
            <a:r>
              <a:rPr lang="en-US" sz="1200" dirty="0" err="1" smtClean="0"/>
              <a:t>perpajakan</a:t>
            </a:r>
            <a:r>
              <a:rPr lang="en-US" sz="1200" dirty="0" smtClean="0"/>
              <a:t> (</a:t>
            </a:r>
            <a:r>
              <a:rPr lang="en-US" sz="1200" i="1" dirty="0" smtClean="0"/>
              <a:t>unlawful</a:t>
            </a:r>
            <a:r>
              <a:rPr lang="en-US" sz="1200" dirty="0" smtClean="0"/>
              <a:t>).</a:t>
            </a:r>
          </a:p>
          <a:p>
            <a:pPr marL="0" indent="0">
              <a:buNone/>
            </a:pPr>
            <a:r>
              <a:rPr lang="en-US" sz="1200" dirty="0" err="1" smtClean="0"/>
              <a:t>Istilah</a:t>
            </a:r>
            <a:r>
              <a:rPr lang="en-US" sz="1200" dirty="0" smtClean="0"/>
              <a:t> yang </a:t>
            </a:r>
            <a:r>
              <a:rPr lang="en-US" sz="1200" dirty="0" err="1" smtClean="0"/>
              <a:t>sering</a:t>
            </a:r>
            <a:r>
              <a:rPr lang="en-US" sz="1200" dirty="0" smtClean="0"/>
              <a:t> </a:t>
            </a:r>
            <a:r>
              <a:rPr lang="en-US" sz="1200" dirty="0" err="1" smtClean="0"/>
              <a:t>digunakan</a:t>
            </a:r>
            <a:r>
              <a:rPr lang="en-US" sz="1200" dirty="0" smtClean="0"/>
              <a:t>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b="1" i="1" dirty="0" smtClean="0">
                <a:solidFill>
                  <a:srgbClr val="FFFF00"/>
                </a:solidFill>
              </a:rPr>
              <a:t>tax avoidance</a:t>
            </a:r>
            <a:r>
              <a:rPr lang="en-US" sz="1200" dirty="0" smtClean="0"/>
              <a:t> </a:t>
            </a:r>
            <a:r>
              <a:rPr lang="en-US" sz="1200" dirty="0" err="1" smtClean="0"/>
              <a:t>dan</a:t>
            </a:r>
            <a:r>
              <a:rPr lang="en-US" sz="1200" dirty="0" smtClean="0"/>
              <a:t> </a:t>
            </a:r>
            <a:r>
              <a:rPr lang="en-US" sz="1200" b="1" i="1" dirty="0" smtClean="0">
                <a:solidFill>
                  <a:srgbClr val="FF0000"/>
                </a:solidFill>
              </a:rPr>
              <a:t>tax evasion</a:t>
            </a:r>
            <a:r>
              <a:rPr lang="en-US" sz="1200" dirty="0" smtClean="0"/>
              <a:t>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Tax avoidance </a:t>
            </a:r>
            <a:r>
              <a:rPr lang="en-US" sz="1200" dirty="0" err="1" smtClean="0"/>
              <a:t>adalah</a:t>
            </a:r>
            <a:r>
              <a:rPr lang="en-US" sz="1200" dirty="0" smtClean="0"/>
              <a:t> </a:t>
            </a:r>
            <a:r>
              <a:rPr lang="en-US" sz="1200" dirty="0" err="1" smtClean="0"/>
              <a:t>rekayasa</a:t>
            </a:r>
            <a:r>
              <a:rPr lang="en-US" sz="1200" dirty="0" smtClean="0"/>
              <a:t> ‘tax affairs’ yang </a:t>
            </a:r>
            <a:r>
              <a:rPr lang="en-US" sz="1200" dirty="0" err="1" smtClean="0"/>
              <a:t>masih</a:t>
            </a:r>
            <a:r>
              <a:rPr lang="en-US" sz="1200" dirty="0" smtClean="0"/>
              <a:t> </a:t>
            </a:r>
            <a:r>
              <a:rPr lang="en-US" sz="1200" dirty="0" err="1" smtClean="0"/>
              <a:t>tetap</a:t>
            </a:r>
            <a:r>
              <a:rPr lang="en-US" sz="1200" dirty="0" smtClean="0"/>
              <a:t> </a:t>
            </a:r>
            <a:r>
              <a:rPr lang="en-US" sz="1200" dirty="0" err="1" smtClean="0"/>
              <a:t>berada</a:t>
            </a:r>
            <a:r>
              <a:rPr lang="en-US" sz="1200" dirty="0" smtClean="0"/>
              <a:t> </a:t>
            </a:r>
            <a:r>
              <a:rPr lang="en-US" sz="1200" dirty="0" err="1" smtClean="0"/>
              <a:t>dalam</a:t>
            </a:r>
            <a:r>
              <a:rPr lang="en-US" sz="1200" dirty="0" smtClean="0"/>
              <a:t> </a:t>
            </a:r>
            <a:r>
              <a:rPr lang="en-US" sz="1200" dirty="0" err="1" smtClean="0"/>
              <a:t>bingkai</a:t>
            </a:r>
            <a:r>
              <a:rPr lang="en-US" sz="1200" dirty="0" smtClean="0"/>
              <a:t> </a:t>
            </a:r>
            <a:r>
              <a:rPr lang="en-US" sz="1200" dirty="0" err="1" smtClean="0"/>
              <a:t>ketentuan</a:t>
            </a:r>
            <a:r>
              <a:rPr lang="en-US" sz="1200" dirty="0" smtClean="0"/>
              <a:t> </a:t>
            </a:r>
            <a:r>
              <a:rPr lang="en-US" sz="1200" dirty="0" err="1" smtClean="0"/>
              <a:t>perpajakan</a:t>
            </a:r>
            <a:r>
              <a:rPr lang="en-US" sz="1200" dirty="0" smtClean="0"/>
              <a:t> (lawful).</a:t>
            </a:r>
          </a:p>
          <a:p>
            <a:pPr marL="0" indent="0">
              <a:buNone/>
            </a:pPr>
            <a:r>
              <a:rPr lang="en-US" sz="1200" dirty="0" err="1" smtClean="0"/>
              <a:t>Komite</a:t>
            </a:r>
            <a:r>
              <a:rPr lang="en-US" sz="1200" dirty="0" smtClean="0"/>
              <a:t> </a:t>
            </a:r>
            <a:r>
              <a:rPr lang="en-US" sz="1200" dirty="0" err="1" smtClean="0"/>
              <a:t>urusan</a:t>
            </a:r>
            <a:r>
              <a:rPr lang="en-US" sz="1200" dirty="0" smtClean="0"/>
              <a:t> </a:t>
            </a:r>
            <a:r>
              <a:rPr lang="en-US" sz="1200" dirty="0" err="1" smtClean="0"/>
              <a:t>fiskal</a:t>
            </a:r>
            <a:r>
              <a:rPr lang="en-US" sz="1200" dirty="0" smtClean="0"/>
              <a:t> </a:t>
            </a:r>
            <a:r>
              <a:rPr lang="en-US" sz="1200" dirty="0" err="1" smtClean="0"/>
              <a:t>dari</a:t>
            </a:r>
            <a:r>
              <a:rPr lang="en-US" sz="1200" dirty="0" smtClean="0"/>
              <a:t> OECD </a:t>
            </a:r>
            <a:r>
              <a:rPr lang="en-US" sz="1200" dirty="0" err="1" smtClean="0"/>
              <a:t>menyebutkan</a:t>
            </a:r>
            <a:r>
              <a:rPr lang="en-US" sz="1200" dirty="0" smtClean="0"/>
              <a:t> </a:t>
            </a:r>
            <a:r>
              <a:rPr lang="en-US" sz="1200" dirty="0" err="1" smtClean="0"/>
              <a:t>ada</a:t>
            </a:r>
            <a:r>
              <a:rPr lang="en-US" sz="1200" dirty="0" smtClean="0"/>
              <a:t> </a:t>
            </a:r>
            <a:r>
              <a:rPr lang="en-US" sz="1200" dirty="0" err="1" smtClean="0"/>
              <a:t>tiga</a:t>
            </a:r>
            <a:r>
              <a:rPr lang="en-US" sz="1200" dirty="0" smtClean="0"/>
              <a:t> </a:t>
            </a:r>
            <a:r>
              <a:rPr lang="en-US" sz="1200" dirty="0" err="1" smtClean="0"/>
              <a:t>tipe</a:t>
            </a:r>
            <a:r>
              <a:rPr lang="en-US" sz="1200" dirty="0" smtClean="0"/>
              <a:t> </a:t>
            </a:r>
            <a:r>
              <a:rPr lang="en-US" sz="1200" dirty="0" err="1" smtClean="0"/>
              <a:t>karakter</a:t>
            </a:r>
            <a:r>
              <a:rPr lang="en-US" sz="1200" dirty="0" smtClean="0"/>
              <a:t> tax avoidance </a:t>
            </a:r>
            <a:r>
              <a:rPr lang="en-US" sz="1200" dirty="0" err="1" smtClean="0"/>
              <a:t>yaitu</a:t>
            </a:r>
            <a:r>
              <a:rPr lang="en-US" sz="1200" dirty="0" smtClean="0"/>
              <a:t>:</a:t>
            </a:r>
          </a:p>
          <a:p>
            <a:pPr marL="228600" indent="-228600">
              <a:buFont typeface="+mj-lt"/>
              <a:buAutoNum type="alphaLcPeriod"/>
            </a:pPr>
            <a:r>
              <a:rPr lang="en-US" sz="1100" dirty="0" err="1" smtClean="0"/>
              <a:t>Adanya</a:t>
            </a:r>
            <a:r>
              <a:rPr lang="en-US" sz="1100" dirty="0" smtClean="0"/>
              <a:t> </a:t>
            </a:r>
            <a:r>
              <a:rPr lang="en-US" sz="1100" dirty="0" err="1" smtClean="0"/>
              <a:t>unsur</a:t>
            </a:r>
            <a:r>
              <a:rPr lang="en-US" sz="1100" dirty="0" smtClean="0"/>
              <a:t> </a:t>
            </a:r>
            <a:r>
              <a:rPr lang="en-US" sz="1100" dirty="0" err="1" smtClean="0"/>
              <a:t>artifisial</a:t>
            </a:r>
            <a:r>
              <a:rPr lang="en-US" sz="1100" dirty="0" smtClean="0"/>
              <a:t> </a:t>
            </a:r>
            <a:r>
              <a:rPr lang="en-US" sz="1100" dirty="0" err="1" smtClean="0"/>
              <a:t>di</a:t>
            </a:r>
            <a:r>
              <a:rPr lang="en-US" sz="1100" dirty="0" smtClean="0"/>
              <a:t> </a:t>
            </a:r>
            <a:r>
              <a:rPr lang="en-US" sz="1100" dirty="0" err="1" smtClean="0"/>
              <a:t>mana</a:t>
            </a:r>
            <a:r>
              <a:rPr lang="en-US" sz="1100" dirty="0" smtClean="0"/>
              <a:t> </a:t>
            </a:r>
            <a:r>
              <a:rPr lang="en-US" sz="1100" dirty="0" err="1" smtClean="0"/>
              <a:t>berbagai</a:t>
            </a:r>
            <a:r>
              <a:rPr lang="en-US" sz="1100" dirty="0" smtClean="0"/>
              <a:t> </a:t>
            </a:r>
            <a:r>
              <a:rPr lang="en-US" sz="1100" dirty="0" err="1" smtClean="0"/>
              <a:t>pengaturan</a:t>
            </a:r>
            <a:r>
              <a:rPr lang="en-US" sz="1100" dirty="0" smtClean="0"/>
              <a:t> </a:t>
            </a:r>
            <a:r>
              <a:rPr lang="en-US" sz="1100" dirty="0" err="1" smtClean="0"/>
              <a:t>seolah-olah</a:t>
            </a:r>
            <a:r>
              <a:rPr lang="en-US" sz="1100" dirty="0" smtClean="0"/>
              <a:t> </a:t>
            </a:r>
            <a:r>
              <a:rPr lang="en-US" sz="1100" dirty="0" err="1" smtClean="0"/>
              <a:t>terdapat</a:t>
            </a:r>
            <a:r>
              <a:rPr lang="en-US" sz="1100" dirty="0" smtClean="0"/>
              <a:t> </a:t>
            </a:r>
            <a:r>
              <a:rPr lang="en-US" sz="1100" dirty="0" err="1" smtClean="0"/>
              <a:t>di</a:t>
            </a:r>
            <a:r>
              <a:rPr lang="en-US" sz="1100" dirty="0" smtClean="0"/>
              <a:t> </a:t>
            </a:r>
            <a:r>
              <a:rPr lang="en-US" sz="1100" dirty="0" err="1" smtClean="0"/>
              <a:t>dalamnya</a:t>
            </a:r>
            <a:r>
              <a:rPr lang="en-US" sz="1100" dirty="0" smtClean="0"/>
              <a:t> </a:t>
            </a:r>
            <a:r>
              <a:rPr lang="en-US" sz="1100" dirty="0" err="1" smtClean="0"/>
              <a:t>padahal</a:t>
            </a:r>
            <a:r>
              <a:rPr lang="en-US" sz="1100" dirty="0" smtClean="0"/>
              <a:t> </a:t>
            </a:r>
            <a:r>
              <a:rPr lang="en-US" sz="1100" dirty="0" err="1" smtClean="0"/>
              <a:t>tidak</a:t>
            </a:r>
            <a:r>
              <a:rPr lang="en-US" sz="1100" dirty="0" smtClean="0"/>
              <a:t>, </a:t>
            </a:r>
            <a:r>
              <a:rPr lang="en-US" sz="1100" dirty="0" err="1" smtClean="0"/>
              <a:t>dan</a:t>
            </a:r>
            <a:r>
              <a:rPr lang="en-US" sz="1100" dirty="0" smtClean="0"/>
              <a:t> </a:t>
            </a:r>
            <a:r>
              <a:rPr lang="en-US" sz="1100" dirty="0" err="1" smtClean="0"/>
              <a:t>ini</a:t>
            </a:r>
            <a:r>
              <a:rPr lang="en-US" sz="1100" dirty="0" smtClean="0"/>
              <a:t> </a:t>
            </a:r>
            <a:r>
              <a:rPr lang="en-US" sz="1100" dirty="0" err="1" smtClean="0"/>
              <a:t>dilakukan</a:t>
            </a:r>
            <a:r>
              <a:rPr lang="en-US" sz="1100" dirty="0" smtClean="0"/>
              <a:t> </a:t>
            </a:r>
            <a:r>
              <a:rPr lang="en-US" sz="1100" dirty="0" err="1" smtClean="0"/>
              <a:t>karena</a:t>
            </a:r>
            <a:r>
              <a:rPr lang="en-US" sz="1100" dirty="0" smtClean="0"/>
              <a:t> </a:t>
            </a:r>
            <a:r>
              <a:rPr lang="en-US" sz="1100" dirty="0" err="1" smtClean="0"/>
              <a:t>ketiadaan</a:t>
            </a:r>
            <a:r>
              <a:rPr lang="en-US" sz="1100" dirty="0" smtClean="0"/>
              <a:t> </a:t>
            </a:r>
            <a:r>
              <a:rPr lang="en-US" sz="1100" dirty="0" err="1" smtClean="0"/>
              <a:t>faktor</a:t>
            </a:r>
            <a:r>
              <a:rPr lang="en-US" sz="1100" dirty="0" smtClean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.</a:t>
            </a:r>
          </a:p>
          <a:p>
            <a:pPr marL="228600" indent="-228600">
              <a:buFont typeface="+mj-lt"/>
              <a:buAutoNum type="alphaLcPeriod"/>
            </a:pPr>
            <a:r>
              <a:rPr lang="en-US" sz="1100" dirty="0" err="1" smtClean="0"/>
              <a:t>Skema</a:t>
            </a:r>
            <a:r>
              <a:rPr lang="en-US" sz="1100" dirty="0" smtClean="0"/>
              <a:t> </a:t>
            </a:r>
            <a:r>
              <a:rPr lang="en-US" sz="1100" dirty="0" err="1" smtClean="0"/>
              <a:t>semacam</a:t>
            </a:r>
            <a:r>
              <a:rPr lang="en-US" sz="1100" dirty="0" smtClean="0"/>
              <a:t> </a:t>
            </a:r>
            <a:r>
              <a:rPr lang="en-US" sz="1100" dirty="0" err="1" smtClean="0"/>
              <a:t>ini</a:t>
            </a:r>
            <a:r>
              <a:rPr lang="en-US" sz="1100" dirty="0" smtClean="0"/>
              <a:t> </a:t>
            </a:r>
            <a:r>
              <a:rPr lang="en-US" sz="1100" dirty="0" err="1" smtClean="0"/>
              <a:t>sering</a:t>
            </a:r>
            <a:r>
              <a:rPr lang="en-US" sz="1100" dirty="0" smtClean="0"/>
              <a:t> </a:t>
            </a:r>
            <a:r>
              <a:rPr lang="en-US" sz="1100" dirty="0" err="1" smtClean="0"/>
              <a:t>memanfaatkan</a:t>
            </a:r>
            <a:r>
              <a:rPr lang="en-US" sz="1100" dirty="0" smtClean="0"/>
              <a:t> loopholes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undang-undang</a:t>
            </a:r>
            <a:r>
              <a:rPr lang="en-US" sz="1100" dirty="0" smtClean="0"/>
              <a:t> </a:t>
            </a:r>
            <a:r>
              <a:rPr lang="en-US" sz="1100" dirty="0" err="1" smtClean="0"/>
              <a:t>atau</a:t>
            </a:r>
            <a:r>
              <a:rPr lang="en-US" sz="1100" dirty="0" smtClean="0"/>
              <a:t> </a:t>
            </a:r>
            <a:r>
              <a:rPr lang="en-US" sz="1100" dirty="0" err="1" smtClean="0"/>
              <a:t>menerapkan</a:t>
            </a:r>
            <a:r>
              <a:rPr lang="en-US" sz="1100" dirty="0" smtClean="0"/>
              <a:t> </a:t>
            </a:r>
            <a:r>
              <a:rPr lang="en-US" sz="1100" dirty="0" err="1" smtClean="0"/>
              <a:t>ketentuan-ketentuan</a:t>
            </a:r>
            <a:r>
              <a:rPr lang="en-US" sz="1100" dirty="0" smtClean="0"/>
              <a:t> legal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berbagai</a:t>
            </a:r>
            <a:r>
              <a:rPr lang="en-US" sz="1100" dirty="0" smtClean="0"/>
              <a:t> </a:t>
            </a:r>
            <a:r>
              <a:rPr lang="en-US" sz="1100" dirty="0" err="1" smtClean="0"/>
              <a:t>tujuan</a:t>
            </a:r>
            <a:r>
              <a:rPr lang="en-US" sz="1100" dirty="0" smtClean="0"/>
              <a:t>, </a:t>
            </a:r>
            <a:r>
              <a:rPr lang="en-US" sz="1100" dirty="0" err="1" smtClean="0"/>
              <a:t>padahal</a:t>
            </a:r>
            <a:r>
              <a:rPr lang="en-US" sz="1100" dirty="0" smtClean="0"/>
              <a:t> </a:t>
            </a:r>
            <a:r>
              <a:rPr lang="en-US" sz="1100" dirty="0" err="1" smtClean="0"/>
              <a:t>bukan</a:t>
            </a:r>
            <a:r>
              <a:rPr lang="en-US" sz="1100" dirty="0" smtClean="0"/>
              <a:t> </a:t>
            </a:r>
            <a:r>
              <a:rPr lang="en-US" sz="1100" dirty="0" err="1" smtClean="0"/>
              <a:t>itu</a:t>
            </a:r>
            <a:r>
              <a:rPr lang="en-US" sz="1100" dirty="0" smtClean="0"/>
              <a:t> yang </a:t>
            </a:r>
            <a:r>
              <a:rPr lang="en-US" sz="1100" dirty="0" err="1" smtClean="0"/>
              <a:t>sebetulnya</a:t>
            </a:r>
            <a:r>
              <a:rPr lang="en-US" sz="1100" dirty="0" smtClean="0"/>
              <a:t> </a:t>
            </a:r>
            <a:r>
              <a:rPr lang="en-US" sz="1100" dirty="0" err="1" smtClean="0"/>
              <a:t>dimaksudkan</a:t>
            </a:r>
            <a:r>
              <a:rPr lang="en-US" sz="1100" dirty="0" smtClean="0"/>
              <a:t> </a:t>
            </a:r>
            <a:r>
              <a:rPr lang="en-US" sz="1100" dirty="0" err="1" smtClean="0"/>
              <a:t>oleh</a:t>
            </a:r>
            <a:r>
              <a:rPr lang="en-US" sz="1100" dirty="0" smtClean="0"/>
              <a:t> </a:t>
            </a:r>
            <a:r>
              <a:rPr lang="en-US" sz="1100" dirty="0" err="1" smtClean="0"/>
              <a:t>pembuat</a:t>
            </a:r>
            <a:r>
              <a:rPr lang="en-US" sz="1100" dirty="0" smtClean="0"/>
              <a:t> </a:t>
            </a:r>
            <a:r>
              <a:rPr lang="en-US" sz="1100" dirty="0" err="1" smtClean="0"/>
              <a:t>undang-undang</a:t>
            </a:r>
            <a:r>
              <a:rPr lang="en-US" sz="1100" dirty="0" smtClean="0"/>
              <a:t>.</a:t>
            </a:r>
          </a:p>
          <a:p>
            <a:pPr marL="228600" indent="-228600">
              <a:buFont typeface="+mj-lt"/>
              <a:buAutoNum type="alphaLcPeriod"/>
            </a:pPr>
            <a:r>
              <a:rPr lang="en-US" sz="1100" dirty="0" err="1" smtClean="0"/>
              <a:t>Kerahasiaan</a:t>
            </a:r>
            <a:r>
              <a:rPr lang="en-US" sz="1100" dirty="0" smtClean="0"/>
              <a:t> </a:t>
            </a:r>
            <a:r>
              <a:rPr lang="en-US" sz="1100" dirty="0" err="1" smtClean="0"/>
              <a:t>juga</a:t>
            </a:r>
            <a:r>
              <a:rPr lang="en-US" sz="1100" dirty="0" smtClean="0"/>
              <a:t> </a:t>
            </a:r>
            <a:r>
              <a:rPr lang="en-US" sz="1100" dirty="0" err="1" smtClean="0"/>
              <a:t>sebagai</a:t>
            </a:r>
            <a:r>
              <a:rPr lang="en-US" sz="1100" dirty="0" smtClean="0"/>
              <a:t> </a:t>
            </a:r>
            <a:r>
              <a:rPr lang="en-US" sz="1100" dirty="0" err="1" smtClean="0"/>
              <a:t>bentuk</a:t>
            </a:r>
            <a:r>
              <a:rPr lang="en-US" sz="1100" dirty="0" smtClean="0"/>
              <a:t> </a:t>
            </a:r>
            <a:r>
              <a:rPr lang="en-US" sz="1100" dirty="0" err="1" smtClean="0"/>
              <a:t>dari</a:t>
            </a:r>
            <a:r>
              <a:rPr lang="en-US" sz="1100" dirty="0" smtClean="0"/>
              <a:t> </a:t>
            </a:r>
            <a:r>
              <a:rPr lang="en-US" sz="1100" dirty="0" err="1" smtClean="0"/>
              <a:t>skema</a:t>
            </a:r>
            <a:r>
              <a:rPr lang="en-US" sz="1100" dirty="0" smtClean="0"/>
              <a:t> </a:t>
            </a:r>
            <a:r>
              <a:rPr lang="en-US" sz="1100" dirty="0" err="1" smtClean="0"/>
              <a:t>ini</a:t>
            </a:r>
            <a:r>
              <a:rPr lang="en-US" sz="1100" dirty="0" smtClean="0"/>
              <a:t> </a:t>
            </a:r>
            <a:r>
              <a:rPr lang="en-US" sz="1100" dirty="0" err="1" smtClean="0"/>
              <a:t>di</a:t>
            </a:r>
            <a:r>
              <a:rPr lang="en-US" sz="1100" dirty="0" smtClean="0"/>
              <a:t> </a:t>
            </a:r>
            <a:r>
              <a:rPr lang="en-US" sz="1100" dirty="0" err="1" smtClean="0"/>
              <a:t>mana</a:t>
            </a:r>
            <a:r>
              <a:rPr lang="en-US" sz="1100" dirty="0" smtClean="0"/>
              <a:t> </a:t>
            </a:r>
            <a:r>
              <a:rPr lang="en-US" sz="1100" dirty="0" err="1" smtClean="0"/>
              <a:t>umumnya</a:t>
            </a:r>
            <a:r>
              <a:rPr lang="en-US" sz="1100" dirty="0" smtClean="0"/>
              <a:t> </a:t>
            </a:r>
            <a:r>
              <a:rPr lang="en-US" sz="1100" dirty="0" err="1" smtClean="0"/>
              <a:t>para</a:t>
            </a:r>
            <a:r>
              <a:rPr lang="en-US" sz="1100" dirty="0" smtClean="0"/>
              <a:t> </a:t>
            </a:r>
            <a:r>
              <a:rPr lang="en-US" sz="1100" dirty="0" err="1" smtClean="0"/>
              <a:t>konsultan</a:t>
            </a:r>
            <a:r>
              <a:rPr lang="en-US" sz="1100" dirty="0" smtClean="0"/>
              <a:t> </a:t>
            </a:r>
            <a:r>
              <a:rPr lang="en-US" sz="1100" dirty="0" err="1" smtClean="0"/>
              <a:t>menunjukkan</a:t>
            </a:r>
            <a:r>
              <a:rPr lang="en-US" sz="1100" dirty="0" smtClean="0"/>
              <a:t> </a:t>
            </a:r>
            <a:r>
              <a:rPr lang="en-US" sz="1100" dirty="0" err="1" smtClean="0"/>
              <a:t>alat</a:t>
            </a:r>
            <a:r>
              <a:rPr lang="en-US" sz="1100" dirty="0" smtClean="0"/>
              <a:t> </a:t>
            </a:r>
            <a:r>
              <a:rPr lang="en-US" sz="1100" dirty="0" err="1" smtClean="0"/>
              <a:t>atau</a:t>
            </a:r>
            <a:r>
              <a:rPr lang="en-US" sz="1100" dirty="0" smtClean="0"/>
              <a:t> </a:t>
            </a:r>
            <a:r>
              <a:rPr lang="en-US" sz="1100" dirty="0" err="1" smtClean="0"/>
              <a:t>cara</a:t>
            </a:r>
            <a:r>
              <a:rPr lang="en-US" sz="1100" dirty="0" smtClean="0"/>
              <a:t> </a:t>
            </a:r>
            <a:r>
              <a:rPr lang="en-US" sz="1100" dirty="0" err="1" smtClean="0"/>
              <a:t>untuk</a:t>
            </a:r>
            <a:r>
              <a:rPr lang="en-US" sz="1100" dirty="0" smtClean="0"/>
              <a:t> </a:t>
            </a:r>
            <a:r>
              <a:rPr lang="en-US" sz="1100" dirty="0" err="1" smtClean="0"/>
              <a:t>melakukan</a:t>
            </a:r>
            <a:r>
              <a:rPr lang="en-US" sz="1100" dirty="0" smtClean="0"/>
              <a:t> tax avoidance </a:t>
            </a:r>
            <a:r>
              <a:rPr lang="en-US" sz="1100" dirty="0" err="1" smtClean="0"/>
              <a:t>dengan</a:t>
            </a:r>
            <a:r>
              <a:rPr lang="en-US" sz="1100" dirty="0" smtClean="0"/>
              <a:t> </a:t>
            </a:r>
            <a:r>
              <a:rPr lang="en-US" sz="1100" dirty="0" err="1" smtClean="0"/>
              <a:t>syarat</a:t>
            </a:r>
            <a:r>
              <a:rPr lang="en-US" sz="1100" dirty="0" smtClean="0"/>
              <a:t> </a:t>
            </a:r>
            <a:r>
              <a:rPr lang="en-US" sz="1100" dirty="0" err="1" smtClean="0"/>
              <a:t>Wajib</a:t>
            </a:r>
            <a:r>
              <a:rPr lang="en-US" sz="1100" dirty="0" smtClean="0"/>
              <a:t> </a:t>
            </a:r>
            <a:r>
              <a:rPr lang="en-US" sz="1100" dirty="0" err="1" smtClean="0"/>
              <a:t>Pajak</a:t>
            </a:r>
            <a:r>
              <a:rPr lang="en-US" sz="1100" dirty="0" smtClean="0"/>
              <a:t> </a:t>
            </a:r>
            <a:r>
              <a:rPr lang="en-US" sz="1100" dirty="0" err="1" smtClean="0"/>
              <a:t>menjaga</a:t>
            </a:r>
            <a:r>
              <a:rPr lang="en-US" sz="1100" dirty="0" smtClean="0"/>
              <a:t> </a:t>
            </a:r>
            <a:r>
              <a:rPr lang="en-US" sz="1100" dirty="0" err="1" smtClean="0"/>
              <a:t>serahasia</a:t>
            </a:r>
            <a:r>
              <a:rPr lang="en-US" sz="1100" dirty="0" smtClean="0"/>
              <a:t> </a:t>
            </a:r>
            <a:r>
              <a:rPr lang="en-US" sz="1100" dirty="0" err="1" smtClean="0"/>
              <a:t>mungkin</a:t>
            </a:r>
            <a:r>
              <a:rPr lang="en-US" sz="1100" dirty="0" smtClean="0"/>
              <a:t>.</a:t>
            </a:r>
          </a:p>
          <a:p>
            <a:pPr marL="228600" indent="-228600">
              <a:buFont typeface="+mj-lt"/>
              <a:buAutoNum type="alphaLcPeriod"/>
            </a:pPr>
            <a:endParaRPr lang="en-US" sz="1200" dirty="0" smtClean="0"/>
          </a:p>
          <a:p>
            <a:pPr marL="228600" indent="-228600" algn="r">
              <a:buNone/>
            </a:pPr>
            <a:r>
              <a:rPr lang="en-US" sz="800" b="1" dirty="0" smtClean="0"/>
              <a:t>(Council of Executive Secretaries of Tax </a:t>
            </a:r>
            <a:r>
              <a:rPr lang="en-US" sz="800" b="1" dirty="0" err="1" smtClean="0"/>
              <a:t>Organisations</a:t>
            </a:r>
            <a:r>
              <a:rPr lang="en-US" sz="800" b="1" dirty="0" smtClean="0"/>
              <a:t>: 1991)</a:t>
            </a:r>
          </a:p>
        </p:txBody>
      </p:sp>
      <p:sp>
        <p:nvSpPr>
          <p:cNvPr id="4" name="Down Arrow Callout 3"/>
          <p:cNvSpPr/>
          <p:nvPr/>
        </p:nvSpPr>
        <p:spPr>
          <a:xfrm>
            <a:off x="609600" y="438150"/>
            <a:ext cx="1981200" cy="685800"/>
          </a:xfrm>
          <a:prstGeom prst="downArrowCallout">
            <a:avLst/>
          </a:prstGeom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Perencanaan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Pajak</a:t>
            </a:r>
            <a:r>
              <a:rPr lang="en-US" sz="1200" b="1" dirty="0" smtClean="0"/>
              <a:t> </a:t>
            </a:r>
          </a:p>
          <a:p>
            <a:pPr algn="ctr"/>
            <a:r>
              <a:rPr lang="en-US" sz="1200" b="1" dirty="0" smtClean="0"/>
              <a:t>(Tax Planning)</a:t>
            </a:r>
            <a:endParaRPr lang="en-US" sz="12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6400800" cy="533400"/>
          </a:xfrm>
        </p:spPr>
        <p:txBody>
          <a:bodyPr>
            <a:normAutofit/>
          </a:bodyPr>
          <a:lstStyle/>
          <a:p>
            <a:pPr marL="169863" indent="-169863"/>
            <a:r>
              <a:rPr lang="en-US" sz="1100" b="1" dirty="0" err="1" smtClean="0"/>
              <a:t>Aspek</a:t>
            </a:r>
            <a:r>
              <a:rPr lang="en-US" sz="1100" b="1" dirty="0" smtClean="0"/>
              <a:t> Formal </a:t>
            </a:r>
            <a:r>
              <a:rPr lang="en-US" sz="1100" b="1" dirty="0" err="1" smtClean="0"/>
              <a:t>dan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Administratif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Perencanaan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Pajak</a:t>
            </a:r>
            <a:r>
              <a:rPr lang="en-US" sz="1100" b="1" dirty="0" smtClean="0"/>
              <a:t> (Tax Planning)</a:t>
            </a:r>
          </a:p>
          <a:p>
            <a:pPr marL="169863" indent="-169863"/>
            <a:r>
              <a:rPr lang="en-US" sz="1100" b="1" dirty="0" err="1" smtClean="0"/>
              <a:t>Aspek</a:t>
            </a:r>
            <a:r>
              <a:rPr lang="en-US" sz="1100" b="1" dirty="0" smtClean="0"/>
              <a:t> Material </a:t>
            </a:r>
            <a:r>
              <a:rPr lang="en-US" sz="1100" b="1" dirty="0" err="1" smtClean="0"/>
              <a:t>dalam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Perencanaan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Pajak</a:t>
            </a:r>
            <a:endParaRPr lang="en-US" sz="1100" b="1" dirty="0" smtClean="0"/>
          </a:p>
        </p:txBody>
      </p:sp>
      <p:sp>
        <p:nvSpPr>
          <p:cNvPr id="4" name="Down Arrow Callout 3"/>
          <p:cNvSpPr/>
          <p:nvPr/>
        </p:nvSpPr>
        <p:spPr>
          <a:xfrm>
            <a:off x="609600" y="438150"/>
            <a:ext cx="1981200" cy="685800"/>
          </a:xfrm>
          <a:prstGeom prst="downArrowCallout">
            <a:avLst/>
          </a:prstGeom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Perencanaan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Pajak</a:t>
            </a:r>
            <a:r>
              <a:rPr lang="en-US" sz="1200" b="1" dirty="0" smtClean="0"/>
              <a:t> </a:t>
            </a:r>
          </a:p>
          <a:p>
            <a:pPr algn="ctr"/>
            <a:r>
              <a:rPr lang="en-US" sz="1200" b="1" dirty="0" smtClean="0"/>
              <a:t>(Tax Planning)</a:t>
            </a:r>
            <a:endParaRPr lang="en-US" sz="1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85950"/>
            <a:ext cx="8077200" cy="25146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Aspek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Formal</a:t>
            </a:r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Kewajiba</a:t>
            </a:r>
            <a:r>
              <a:rPr lang="en-US" sz="1000" baseline="0" dirty="0" smtClean="0"/>
              <a:t>n</a:t>
            </a:r>
            <a:r>
              <a:rPr lang="en-US" sz="1000" dirty="0" smtClean="0"/>
              <a:t> </a:t>
            </a:r>
            <a:r>
              <a:rPr lang="en-US" sz="1000" dirty="0" err="1" smtClean="0"/>
              <a:t>perpajakan</a:t>
            </a:r>
            <a:r>
              <a:rPr lang="en-US" sz="1000" dirty="0" smtClean="0"/>
              <a:t> </a:t>
            </a:r>
            <a:r>
              <a:rPr lang="en-US" sz="1000" dirty="0" err="1" smtClean="0"/>
              <a:t>bermula</a:t>
            </a:r>
            <a:r>
              <a:rPr lang="en-US" sz="1000" dirty="0" smtClean="0"/>
              <a:t> </a:t>
            </a:r>
            <a:r>
              <a:rPr lang="en-US" sz="1000" dirty="0" err="1" smtClean="0"/>
              <a:t>dari</a:t>
            </a:r>
            <a:r>
              <a:rPr lang="en-US" sz="1000" dirty="0" smtClean="0"/>
              <a:t> </a:t>
            </a:r>
            <a:r>
              <a:rPr lang="en-US" sz="1000" dirty="0" err="1" smtClean="0"/>
              <a:t>implementasi</a:t>
            </a:r>
            <a:r>
              <a:rPr lang="en-US" sz="1000" dirty="0" smtClean="0"/>
              <a:t> </a:t>
            </a:r>
            <a:r>
              <a:rPr lang="en-US" sz="1000" dirty="0" err="1" smtClean="0"/>
              <a:t>undang-undang</a:t>
            </a:r>
            <a:r>
              <a:rPr lang="en-US" sz="1000" dirty="0" smtClean="0"/>
              <a:t> </a:t>
            </a:r>
            <a:r>
              <a:rPr lang="en-US" sz="1000" dirty="0" err="1" smtClean="0"/>
              <a:t>perpajakan</a:t>
            </a:r>
            <a:r>
              <a:rPr lang="en-US" sz="1000" dirty="0" smtClean="0"/>
              <a:t>. </a:t>
            </a:r>
            <a:r>
              <a:rPr lang="en-US" sz="1000" dirty="0" err="1" smtClean="0"/>
              <a:t>Oleh</a:t>
            </a:r>
            <a:r>
              <a:rPr lang="en-US" sz="1000" dirty="0" smtClean="0"/>
              <a:t> </a:t>
            </a:r>
            <a:r>
              <a:rPr lang="en-US" sz="1000" dirty="0" err="1" smtClean="0"/>
              <a:t>karena</a:t>
            </a:r>
            <a:r>
              <a:rPr lang="en-US" sz="1000" dirty="0" smtClean="0"/>
              <a:t> </a:t>
            </a:r>
            <a:r>
              <a:rPr lang="en-US" sz="1000" dirty="0" err="1" smtClean="0"/>
              <a:t>itu</a:t>
            </a:r>
            <a:r>
              <a:rPr lang="en-US" sz="1000" dirty="0" smtClean="0"/>
              <a:t>, </a:t>
            </a:r>
            <a:r>
              <a:rPr lang="en-US" sz="1000" dirty="0" err="1" smtClean="0"/>
              <a:t>ketidakpatuhan</a:t>
            </a:r>
            <a:r>
              <a:rPr lang="en-US" sz="1000" dirty="0" smtClean="0"/>
              <a:t> </a:t>
            </a:r>
            <a:r>
              <a:rPr lang="en-US" sz="1000" dirty="0" err="1" smtClean="0"/>
              <a:t>terhadap</a:t>
            </a:r>
            <a:r>
              <a:rPr lang="en-US" sz="1000" dirty="0" smtClean="0"/>
              <a:t> </a:t>
            </a:r>
            <a:r>
              <a:rPr lang="en-US" sz="1000" dirty="0" err="1" smtClean="0"/>
              <a:t>undang-undang</a:t>
            </a:r>
            <a:r>
              <a:rPr lang="en-US" sz="1000" dirty="0" smtClean="0"/>
              <a:t> </a:t>
            </a:r>
            <a:r>
              <a:rPr lang="en-US" sz="1000" dirty="0" err="1" smtClean="0"/>
              <a:t>dapat</a:t>
            </a:r>
            <a:r>
              <a:rPr lang="en-US" sz="1000" dirty="0" smtClean="0"/>
              <a:t> </a:t>
            </a:r>
            <a:r>
              <a:rPr lang="en-US" sz="1000" dirty="0" err="1" smtClean="0"/>
              <a:t>dikenakan</a:t>
            </a:r>
            <a:r>
              <a:rPr lang="en-US" sz="1000" dirty="0" smtClean="0"/>
              <a:t> </a:t>
            </a:r>
            <a:r>
              <a:rPr lang="en-US" sz="1000" dirty="0" err="1" smtClean="0"/>
              <a:t>sanksi</a:t>
            </a:r>
            <a:r>
              <a:rPr lang="en-US" sz="1000" dirty="0" smtClean="0"/>
              <a:t> </a:t>
            </a:r>
            <a:r>
              <a:rPr lang="en-US" sz="1000" dirty="0" err="1" smtClean="0"/>
              <a:t>baik</a:t>
            </a:r>
            <a:r>
              <a:rPr lang="en-US" sz="1000" dirty="0" smtClean="0"/>
              <a:t> </a:t>
            </a:r>
            <a:r>
              <a:rPr lang="en-US" sz="1000" dirty="0" err="1" smtClean="0"/>
              <a:t>administrasi</a:t>
            </a:r>
            <a:r>
              <a:rPr lang="en-US" sz="1000" dirty="0" smtClean="0"/>
              <a:t> </a:t>
            </a:r>
            <a:r>
              <a:rPr lang="en-US" sz="1000" dirty="0" err="1" smtClean="0"/>
              <a:t>maupun</a:t>
            </a:r>
            <a:r>
              <a:rPr lang="en-US" sz="1000" dirty="0" smtClean="0"/>
              <a:t> </a:t>
            </a:r>
            <a:r>
              <a:rPr lang="en-US" sz="1000" dirty="0" err="1" smtClean="0"/>
              <a:t>sanksi</a:t>
            </a:r>
            <a:r>
              <a:rPr lang="en-US" sz="1000" dirty="0" smtClean="0"/>
              <a:t> </a:t>
            </a:r>
            <a:r>
              <a:rPr lang="en-US" sz="1000" dirty="0" err="1" smtClean="0"/>
              <a:t>pidana</a:t>
            </a:r>
            <a:r>
              <a:rPr lang="en-US" sz="1000" dirty="0" smtClean="0"/>
              <a:t>. </a:t>
            </a:r>
            <a:r>
              <a:rPr lang="en-US" sz="1000" dirty="0" err="1" smtClean="0"/>
              <a:t>Sanksi</a:t>
            </a:r>
            <a:r>
              <a:rPr lang="en-US" sz="1000" dirty="0" smtClean="0"/>
              <a:t> </a:t>
            </a:r>
            <a:r>
              <a:rPr lang="en-US" sz="1000" dirty="0" err="1" smtClean="0"/>
              <a:t>administrasi</a:t>
            </a:r>
            <a:r>
              <a:rPr lang="en-US" sz="1000" dirty="0" smtClean="0"/>
              <a:t> </a:t>
            </a:r>
            <a:r>
              <a:rPr lang="en-US" sz="1000" dirty="0" err="1" smtClean="0"/>
              <a:t>maupun</a:t>
            </a:r>
            <a:r>
              <a:rPr lang="en-US" sz="1000" dirty="0" smtClean="0"/>
              <a:t> </a:t>
            </a:r>
            <a:r>
              <a:rPr lang="en-US" sz="1000" dirty="0" err="1" smtClean="0"/>
              <a:t>pidana</a:t>
            </a:r>
            <a:r>
              <a:rPr lang="en-US" sz="1000" dirty="0" smtClean="0"/>
              <a:t> </a:t>
            </a:r>
            <a:r>
              <a:rPr lang="en-US" sz="1000" dirty="0" err="1" smtClean="0"/>
              <a:t>merupakan</a:t>
            </a:r>
            <a:r>
              <a:rPr lang="en-US" sz="1000" dirty="0" smtClean="0"/>
              <a:t> </a:t>
            </a:r>
            <a:r>
              <a:rPr lang="en-US" sz="1000" dirty="0" err="1" smtClean="0"/>
              <a:t>pemborosan</a:t>
            </a:r>
            <a:r>
              <a:rPr lang="en-US" sz="1000" dirty="0" smtClean="0"/>
              <a:t> </a:t>
            </a:r>
            <a:r>
              <a:rPr lang="en-US" sz="1000" dirty="0" err="1" smtClean="0"/>
              <a:t>sumber</a:t>
            </a:r>
            <a:r>
              <a:rPr lang="en-US" sz="1000" dirty="0" smtClean="0"/>
              <a:t> </a:t>
            </a:r>
            <a:r>
              <a:rPr lang="en-US" sz="1000" dirty="0" err="1" smtClean="0"/>
              <a:t>daya</a:t>
            </a:r>
            <a:r>
              <a:rPr lang="en-US" sz="1000" dirty="0" smtClean="0"/>
              <a:t> </a:t>
            </a:r>
            <a:r>
              <a:rPr lang="en-US" sz="1000" dirty="0" err="1" smtClean="0"/>
              <a:t>sehingga</a:t>
            </a:r>
            <a:r>
              <a:rPr lang="en-US" sz="1000" dirty="0" smtClean="0"/>
              <a:t> </a:t>
            </a:r>
            <a:r>
              <a:rPr lang="en-US" sz="1000" dirty="0" err="1" smtClean="0"/>
              <a:t>perlu</a:t>
            </a:r>
            <a:r>
              <a:rPr lang="en-US" sz="1000" dirty="0" smtClean="0"/>
              <a:t> </a:t>
            </a:r>
            <a:r>
              <a:rPr lang="en-US" sz="1000" dirty="0" err="1" smtClean="0"/>
              <a:t>dihindari</a:t>
            </a:r>
            <a:r>
              <a:rPr lang="en-US" sz="1000" dirty="0" smtClean="0"/>
              <a:t> </a:t>
            </a:r>
            <a:r>
              <a:rPr lang="en-US" sz="1000" dirty="0" err="1" smtClean="0"/>
              <a:t>melalui</a:t>
            </a:r>
            <a:r>
              <a:rPr lang="en-US" sz="1000" dirty="0" smtClean="0"/>
              <a:t> </a:t>
            </a:r>
            <a:r>
              <a:rPr lang="en-US" sz="1000" dirty="0" err="1" smtClean="0"/>
              <a:t>suatu</a:t>
            </a:r>
            <a:r>
              <a:rPr lang="en-US" sz="1000" dirty="0" smtClean="0"/>
              <a:t> </a:t>
            </a:r>
            <a:r>
              <a:rPr lang="en-US" sz="1000" dirty="0" err="1" smtClean="0"/>
              <a:t>perencanaan</a:t>
            </a:r>
            <a:r>
              <a:rPr lang="en-US" sz="1000" dirty="0" smtClean="0"/>
              <a:t> </a:t>
            </a:r>
            <a:r>
              <a:rPr lang="en-US" sz="1000" dirty="0" err="1" smtClean="0"/>
              <a:t>pajak</a:t>
            </a:r>
            <a:r>
              <a:rPr lang="en-US" sz="1000" dirty="0" smtClean="0"/>
              <a:t> yang </a:t>
            </a:r>
            <a:r>
              <a:rPr lang="en-US" sz="1000" dirty="0" err="1" smtClean="0"/>
              <a:t>baik</a:t>
            </a:r>
            <a:r>
              <a:rPr lang="en-US" sz="1000" dirty="0" smtClean="0"/>
              <a:t>. </a:t>
            </a:r>
            <a:r>
              <a:rPr lang="en-US" sz="1000" dirty="0" err="1" smtClean="0"/>
              <a:t>Untuk</a:t>
            </a:r>
            <a:r>
              <a:rPr lang="en-US" sz="1000" dirty="0" smtClean="0"/>
              <a:t> </a:t>
            </a:r>
            <a:r>
              <a:rPr lang="en-US" sz="1000" dirty="0" err="1" smtClean="0"/>
              <a:t>dapat</a:t>
            </a:r>
            <a:r>
              <a:rPr lang="en-US" sz="1000" dirty="0" smtClean="0"/>
              <a:t> </a:t>
            </a:r>
            <a:r>
              <a:rPr lang="en-US" sz="1000" dirty="0" err="1" smtClean="0"/>
              <a:t>menyusun</a:t>
            </a:r>
            <a:r>
              <a:rPr lang="en-US" sz="1000" dirty="0" smtClean="0"/>
              <a:t> </a:t>
            </a:r>
            <a:r>
              <a:rPr lang="en-US" sz="1000" dirty="0" err="1" smtClean="0"/>
              <a:t>perencanaan</a:t>
            </a:r>
            <a:r>
              <a:rPr lang="en-US" sz="1000" dirty="0" smtClean="0"/>
              <a:t> </a:t>
            </a:r>
            <a:r>
              <a:rPr lang="en-US" sz="1000" dirty="0" err="1" smtClean="0"/>
              <a:t>pemenuhan</a:t>
            </a:r>
            <a:r>
              <a:rPr lang="en-US" sz="1000" dirty="0" smtClean="0"/>
              <a:t> </a:t>
            </a:r>
            <a:r>
              <a:rPr lang="en-US" sz="1000" dirty="0" err="1" smtClean="0"/>
              <a:t>kewajiban</a:t>
            </a:r>
            <a:r>
              <a:rPr lang="en-US" sz="1000" dirty="0" smtClean="0"/>
              <a:t> </a:t>
            </a:r>
            <a:r>
              <a:rPr lang="en-US" sz="1000" dirty="0" err="1" smtClean="0"/>
              <a:t>perpajakan</a:t>
            </a:r>
            <a:r>
              <a:rPr lang="en-US" sz="1000" dirty="0" smtClean="0"/>
              <a:t> yang </a:t>
            </a:r>
            <a:r>
              <a:rPr lang="en-US" sz="1000" dirty="0" err="1" smtClean="0"/>
              <a:t>baik</a:t>
            </a:r>
            <a:r>
              <a:rPr lang="en-US" sz="1000" dirty="0" smtClean="0"/>
              <a:t> </a:t>
            </a:r>
            <a:r>
              <a:rPr lang="en-US" sz="1000" dirty="0" err="1" smtClean="0"/>
              <a:t>diperlukan</a:t>
            </a:r>
            <a:r>
              <a:rPr lang="en-US" sz="1000" dirty="0" smtClean="0"/>
              <a:t> </a:t>
            </a:r>
            <a:r>
              <a:rPr lang="en-US" sz="1000" dirty="0" err="1" smtClean="0"/>
              <a:t>pemahaman</a:t>
            </a:r>
            <a:r>
              <a:rPr lang="en-US" sz="1000" dirty="0" smtClean="0"/>
              <a:t> </a:t>
            </a:r>
            <a:r>
              <a:rPr lang="en-US" sz="1000" dirty="0" err="1" smtClean="0"/>
              <a:t>terhadap</a:t>
            </a:r>
            <a:r>
              <a:rPr lang="en-US" sz="1000" dirty="0" smtClean="0"/>
              <a:t> </a:t>
            </a:r>
            <a:r>
              <a:rPr lang="en-US" sz="1000" dirty="0" err="1" smtClean="0"/>
              <a:t>peraturan</a:t>
            </a:r>
            <a:r>
              <a:rPr lang="en-US" sz="1000" dirty="0" smtClean="0"/>
              <a:t> </a:t>
            </a:r>
            <a:r>
              <a:rPr lang="en-US" sz="1000" dirty="0" err="1" smtClean="0"/>
              <a:t>perpajakan</a:t>
            </a:r>
            <a:r>
              <a:rPr lang="en-US" sz="1000" dirty="0" smtClean="0"/>
              <a:t>.</a:t>
            </a:r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US" sz="100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administratif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dari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kewajiban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perpajakan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meliputi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kewajiban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mendaftarkan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diri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memperoleh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Nomor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Pokok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Wajib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Pengukuhan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Pengusaha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Kena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menyelenggarakan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pembukuan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pencatatan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membayar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pajakm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menyampaikan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Surat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Pemberitahuan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disamping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memotong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atau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memungut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Kewajiban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perpajakan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berakhir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saat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pada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saat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pelunasan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oleh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wajib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endParaRPr kumimoji="0" lang="en-US" sz="1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0"/>
            <a:ext cx="6400800" cy="533400"/>
          </a:xfrm>
        </p:spPr>
        <p:txBody>
          <a:bodyPr>
            <a:normAutofit/>
          </a:bodyPr>
          <a:lstStyle/>
          <a:p>
            <a:pPr marL="169863" indent="-169863"/>
            <a:r>
              <a:rPr lang="en-US" sz="1100" b="1" dirty="0" err="1" smtClean="0"/>
              <a:t>Aspek</a:t>
            </a:r>
            <a:r>
              <a:rPr lang="en-US" sz="1100" b="1" dirty="0" smtClean="0"/>
              <a:t> Formal </a:t>
            </a:r>
            <a:r>
              <a:rPr lang="en-US" sz="1100" b="1" dirty="0" err="1" smtClean="0"/>
              <a:t>dan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Administratif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Perencanaan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Pajak</a:t>
            </a:r>
            <a:r>
              <a:rPr lang="en-US" sz="1100" b="1" dirty="0" smtClean="0"/>
              <a:t> (Tax Planning)</a:t>
            </a:r>
          </a:p>
          <a:p>
            <a:pPr marL="169863" indent="-169863"/>
            <a:r>
              <a:rPr lang="en-US" sz="1100" b="1" dirty="0" err="1" smtClean="0"/>
              <a:t>Aspek</a:t>
            </a:r>
            <a:r>
              <a:rPr lang="en-US" sz="1100" b="1" dirty="0" smtClean="0"/>
              <a:t> Material </a:t>
            </a:r>
            <a:r>
              <a:rPr lang="en-US" sz="1100" b="1" dirty="0" err="1" smtClean="0"/>
              <a:t>dalam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Perencanaan</a:t>
            </a:r>
            <a:r>
              <a:rPr lang="en-US" sz="1100" b="1" dirty="0" smtClean="0"/>
              <a:t> </a:t>
            </a:r>
            <a:r>
              <a:rPr lang="en-US" sz="1100" b="1" dirty="0" err="1" smtClean="0"/>
              <a:t>Pajak</a:t>
            </a:r>
            <a:endParaRPr lang="en-US" sz="1100" b="1" dirty="0" smtClean="0"/>
          </a:p>
        </p:txBody>
      </p:sp>
      <p:sp>
        <p:nvSpPr>
          <p:cNvPr id="4" name="Down Arrow Callout 3"/>
          <p:cNvSpPr/>
          <p:nvPr/>
        </p:nvSpPr>
        <p:spPr>
          <a:xfrm>
            <a:off x="609600" y="438150"/>
            <a:ext cx="1981200" cy="685800"/>
          </a:xfrm>
          <a:prstGeom prst="downArrowCallout">
            <a:avLst/>
          </a:prstGeom>
          <a:ln>
            <a:solidFill>
              <a:srgbClr val="FFFF00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err="1" smtClean="0"/>
              <a:t>Perencanaan</a:t>
            </a:r>
            <a:r>
              <a:rPr lang="en-US" sz="1200" b="1" dirty="0" smtClean="0"/>
              <a:t> </a:t>
            </a:r>
            <a:r>
              <a:rPr lang="en-US" sz="1200" b="1" dirty="0" err="1" smtClean="0"/>
              <a:t>Pajak</a:t>
            </a:r>
            <a:r>
              <a:rPr lang="en-US" sz="1200" b="1" dirty="0" smtClean="0"/>
              <a:t> </a:t>
            </a:r>
          </a:p>
          <a:p>
            <a:pPr algn="ctr"/>
            <a:r>
              <a:rPr lang="en-US" sz="1200" b="1" dirty="0" smtClean="0"/>
              <a:t>(Tax Planning)</a:t>
            </a:r>
            <a:endParaRPr lang="en-US" sz="1200" b="1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85950"/>
            <a:ext cx="8077200" cy="2514600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1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Aspek</a:t>
            </a:r>
            <a:r>
              <a:rPr kumimoji="0" lang="en-US" sz="11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Material</a:t>
            </a:r>
          </a:p>
          <a:p>
            <a:pPr marL="169863" marR="0" lvl="0" indent="-169863" algn="just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1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en-US" sz="1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100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dikenakan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terhadap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berupa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keadaan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pembuatan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maupun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peristiwa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Basis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penghitungan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adalah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Maka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untuk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mengoptimalkan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alokasi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sumber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manajemen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merencanakan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pembayaran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pajak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lebih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karena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dapat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mengurangi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optimalisasi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alokasi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sumber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daya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kurang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supaya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tidak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membayar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sanksi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administrasi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yang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merupakan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pemborosan</a:t>
            </a:r>
            <a:r>
              <a:rPr kumimoji="0" lang="en-US" sz="100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100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dana</a:t>
            </a:r>
            <a:r>
              <a:rPr lang="en-US" sz="1000" dirty="0" smtClean="0"/>
              <a:t>). </a:t>
            </a:r>
            <a:r>
              <a:rPr lang="en-US" sz="1000" dirty="0" err="1" smtClean="0"/>
              <a:t>Untuk</a:t>
            </a:r>
            <a:r>
              <a:rPr lang="en-US" sz="1000" dirty="0" smtClean="0"/>
              <a:t> </a:t>
            </a:r>
            <a:r>
              <a:rPr lang="en-US" sz="1000" dirty="0" err="1" smtClean="0"/>
              <a:t>itu</a:t>
            </a:r>
            <a:r>
              <a:rPr lang="en-US" sz="1000" dirty="0" smtClean="0"/>
              <a:t> </a:t>
            </a:r>
            <a:r>
              <a:rPr lang="en-US" sz="1000" dirty="0" err="1" smtClean="0"/>
              <a:t>objek</a:t>
            </a:r>
            <a:r>
              <a:rPr lang="en-US" sz="1000" dirty="0" smtClean="0"/>
              <a:t> </a:t>
            </a:r>
            <a:r>
              <a:rPr lang="en-US" sz="1000" dirty="0" err="1" smtClean="0"/>
              <a:t>pajak</a:t>
            </a:r>
            <a:r>
              <a:rPr lang="en-US" sz="1000" dirty="0" smtClean="0"/>
              <a:t> </a:t>
            </a:r>
            <a:r>
              <a:rPr lang="en-US" sz="1000" dirty="0" err="1" smtClean="0"/>
              <a:t>harus</a:t>
            </a:r>
            <a:r>
              <a:rPr lang="en-US" sz="1000" dirty="0" smtClean="0"/>
              <a:t> </a:t>
            </a:r>
            <a:r>
              <a:rPr lang="en-US" sz="1000" dirty="0" err="1" smtClean="0"/>
              <a:t>dilaporkan</a:t>
            </a:r>
            <a:r>
              <a:rPr lang="en-US" sz="1000" dirty="0" smtClean="0"/>
              <a:t> </a:t>
            </a:r>
            <a:r>
              <a:rPr lang="en-US" sz="1000" dirty="0" err="1" smtClean="0"/>
              <a:t>secara</a:t>
            </a:r>
            <a:r>
              <a:rPr lang="en-US" sz="1000" dirty="0" smtClean="0"/>
              <a:t> </a:t>
            </a:r>
            <a:r>
              <a:rPr lang="en-US" sz="1000" dirty="0" err="1" smtClean="0"/>
              <a:t>benar</a:t>
            </a:r>
            <a:r>
              <a:rPr lang="en-US" sz="1000" dirty="0" smtClean="0"/>
              <a:t> </a:t>
            </a:r>
            <a:r>
              <a:rPr lang="en-US" sz="1000" dirty="0" err="1" smtClean="0"/>
              <a:t>dan</a:t>
            </a:r>
            <a:r>
              <a:rPr lang="en-US" sz="1000" dirty="0" smtClean="0"/>
              <a:t> </a:t>
            </a:r>
            <a:r>
              <a:rPr lang="en-US" sz="1000" dirty="0" err="1" smtClean="0"/>
              <a:t>lengkap</a:t>
            </a:r>
            <a:r>
              <a:rPr lang="en-US" sz="1000" dirty="0" smtClean="0"/>
              <a:t>. </a:t>
            </a:r>
            <a:r>
              <a:rPr lang="en-US" sz="1000" dirty="0" err="1" smtClean="0"/>
              <a:t>Pelaporan</a:t>
            </a:r>
            <a:r>
              <a:rPr lang="en-US" sz="1000" dirty="0" smtClean="0"/>
              <a:t> </a:t>
            </a:r>
            <a:r>
              <a:rPr lang="en-US" sz="1000" dirty="0" err="1" smtClean="0"/>
              <a:t>objek</a:t>
            </a:r>
            <a:r>
              <a:rPr lang="en-US" sz="1000" dirty="0" smtClean="0"/>
              <a:t> </a:t>
            </a:r>
            <a:r>
              <a:rPr lang="en-US" sz="1000" dirty="0" err="1" smtClean="0"/>
              <a:t>pajak</a:t>
            </a:r>
            <a:r>
              <a:rPr lang="en-US" sz="1000" dirty="0" smtClean="0"/>
              <a:t> yang </a:t>
            </a:r>
            <a:r>
              <a:rPr lang="en-US" sz="1000" dirty="0" err="1" smtClean="0"/>
              <a:t>benar</a:t>
            </a:r>
            <a:r>
              <a:rPr lang="en-US" sz="1000" dirty="0" smtClean="0"/>
              <a:t> </a:t>
            </a:r>
            <a:r>
              <a:rPr lang="en-US" sz="1000" dirty="0" err="1" smtClean="0"/>
              <a:t>dan</a:t>
            </a:r>
            <a:r>
              <a:rPr lang="en-US" sz="1000" dirty="0" smtClean="0"/>
              <a:t> </a:t>
            </a:r>
            <a:r>
              <a:rPr lang="en-US" sz="1000" dirty="0" err="1" smtClean="0"/>
              <a:t>lengkap</a:t>
            </a:r>
            <a:r>
              <a:rPr lang="en-US" sz="1000" dirty="0" smtClean="0"/>
              <a:t> </a:t>
            </a:r>
            <a:r>
              <a:rPr lang="en-US" sz="1000" dirty="0" err="1" smtClean="0"/>
              <a:t>harus</a:t>
            </a:r>
            <a:r>
              <a:rPr lang="en-US" sz="1000" dirty="0" smtClean="0"/>
              <a:t> </a:t>
            </a:r>
            <a:r>
              <a:rPr lang="en-US" sz="1000" dirty="0" err="1" smtClean="0"/>
              <a:t>bebas</a:t>
            </a:r>
            <a:r>
              <a:rPr lang="en-US" sz="1000" dirty="0" smtClean="0"/>
              <a:t> </a:t>
            </a:r>
            <a:r>
              <a:rPr lang="en-US" sz="1000" dirty="0" err="1" smtClean="0"/>
              <a:t>dari</a:t>
            </a:r>
            <a:r>
              <a:rPr lang="en-US" sz="1000" dirty="0" smtClean="0"/>
              <a:t> </a:t>
            </a:r>
            <a:r>
              <a:rPr lang="en-US" sz="1000" dirty="0" err="1" smtClean="0"/>
              <a:t>berbagai</a:t>
            </a:r>
            <a:r>
              <a:rPr lang="en-US" sz="1000" dirty="0" smtClean="0"/>
              <a:t> </a:t>
            </a:r>
            <a:r>
              <a:rPr lang="en-US" sz="1000" dirty="0" err="1" smtClean="0"/>
              <a:t>rekayasa</a:t>
            </a:r>
            <a:r>
              <a:rPr lang="en-US" sz="1000" dirty="0" smtClean="0"/>
              <a:t> </a:t>
            </a:r>
            <a:r>
              <a:rPr lang="en-US" sz="1000" dirty="0" err="1" smtClean="0"/>
              <a:t>negatif</a:t>
            </a:r>
            <a:r>
              <a:rPr lang="en-US" sz="1000" dirty="0" smtClean="0"/>
              <a:t>.</a:t>
            </a:r>
            <a:endParaRPr kumimoji="0" lang="en-US" sz="100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826D01-65C5-468A-8AB9-38ECD740755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384</TotalTime>
  <Words>1748</Words>
  <Application>Microsoft Office PowerPoint</Application>
  <PresentationFormat>On-screen Show (16:9)</PresentationFormat>
  <Paragraphs>172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Aspect</vt:lpstr>
      <vt:lpstr>Manajemen Pajak</vt:lpstr>
      <vt:lpstr>Konsep Manajemen Strategik</vt:lpstr>
      <vt:lpstr>Slide 3</vt:lpstr>
      <vt:lpstr>Manajemen Pajak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Motivasi Dilakukannya Perencanaan Pajak  (Tax Planning)</vt:lpstr>
      <vt:lpstr>Slide 14</vt:lpstr>
      <vt:lpstr>Slide 15</vt:lpstr>
      <vt:lpstr>Tahapan Dalam Membuat Perencanaan Pajak (Tax Planning)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40</cp:revision>
  <dcterms:created xsi:type="dcterms:W3CDTF">2015-01-26T01:57:45Z</dcterms:created>
  <dcterms:modified xsi:type="dcterms:W3CDTF">2015-01-26T08:22:51Z</dcterms:modified>
</cp:coreProperties>
</file>