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822"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1" y="246889"/>
            <a:ext cx="8532055" cy="4647614"/>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7" y="325622"/>
            <a:ext cx="8306809" cy="233172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365155"/>
            <a:ext cx="7772400" cy="13716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2763774"/>
            <a:ext cx="7772400" cy="6858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BE312C41-D2EE-4C1F-A0F4-7D9E71FEB4CD}" type="datetimeFigureOut">
              <a:rPr lang="en-US" smtClean="0"/>
              <a:t>1/28/2015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F71C64A0-DC37-47DA-B9F7-B9B683DBB1A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3737610"/>
            <a:ext cx="8183880" cy="78867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397764"/>
            <a:ext cx="8183880" cy="3140964"/>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312C41-D2EE-4C1F-A0F4-7D9E71FEB4CD}" type="datetimeFigureOut">
              <a:rPr lang="en-US" smtClean="0"/>
              <a:t>1/28/2015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1C64A0-DC37-47DA-B9F7-B9B683DBB1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0054"/>
            <a:ext cx="1981200" cy="394334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400052"/>
            <a:ext cx="5943600" cy="394335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312C41-D2EE-4C1F-A0F4-7D9E71FEB4CD}" type="datetimeFigureOut">
              <a:rPr lang="en-US" smtClean="0"/>
              <a:t>1/28/2015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1C64A0-DC37-47DA-B9F7-B9B683DBB1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3737610"/>
            <a:ext cx="8183880" cy="78867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397764"/>
            <a:ext cx="8183880" cy="3140964"/>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312C41-D2EE-4C1F-A0F4-7D9E71FEB4CD}" type="datetimeFigureOut">
              <a:rPr lang="en-US" smtClean="0"/>
              <a:t>1/28/2015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1C64A0-DC37-47DA-B9F7-B9B683DBB1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1" y="246889"/>
            <a:ext cx="8532055" cy="4647614"/>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7" y="325622"/>
            <a:ext cx="8306809" cy="3255997"/>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3696462"/>
            <a:ext cx="8183880" cy="507492"/>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4218363"/>
            <a:ext cx="8183880" cy="315468"/>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E312C41-D2EE-4C1F-A0F4-7D9E71FEB4CD}" type="datetimeFigureOut">
              <a:rPr lang="en-US" smtClean="0"/>
              <a:t>1/28/2015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1C64A0-DC37-47DA-B9F7-B9B683DBB1A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397764"/>
            <a:ext cx="3931920" cy="329184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397764"/>
            <a:ext cx="3931920" cy="329184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E312C41-D2EE-4C1F-A0F4-7D9E71FEB4CD}" type="datetimeFigureOut">
              <a:rPr lang="en-US" smtClean="0"/>
              <a:t>1/28/2015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71C64A0-DC37-47DA-B9F7-B9B683DBB1A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737610"/>
            <a:ext cx="8183880" cy="78867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434578"/>
            <a:ext cx="3931920" cy="59412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434578"/>
            <a:ext cx="3931920" cy="59412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085850"/>
            <a:ext cx="3931920" cy="261747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085850"/>
            <a:ext cx="3931920" cy="261747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E312C41-D2EE-4C1F-A0F4-7D9E71FEB4CD}" type="datetimeFigureOut">
              <a:rPr lang="en-US" smtClean="0"/>
              <a:t>1/28/2015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71C64A0-DC37-47DA-B9F7-B9B683DBB1A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E312C41-D2EE-4C1F-A0F4-7D9E71FEB4CD}" type="datetimeFigureOut">
              <a:rPr lang="en-US" smtClean="0"/>
              <a:t>1/28/2015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71C64A0-DC37-47DA-B9F7-B9B683DBB1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1" y="246889"/>
            <a:ext cx="8532055" cy="4647614"/>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E312C41-D2EE-4C1F-A0F4-7D9E71FEB4CD}" type="datetimeFigureOut">
              <a:rPr lang="en-US" smtClean="0"/>
              <a:t>1/28/2015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71C64A0-DC37-47DA-B9F7-B9B683DBB1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400050"/>
            <a:ext cx="2971800" cy="6858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085852"/>
            <a:ext cx="2971800" cy="3154584"/>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3" y="697608"/>
            <a:ext cx="4626159" cy="35433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E312C41-D2EE-4C1F-A0F4-7D9E71FEB4CD}" type="datetimeFigureOut">
              <a:rPr lang="en-US" smtClean="0"/>
              <a:t>1/28/2015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71C64A0-DC37-47DA-B9F7-B9B683DBB1A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1" y="246889"/>
            <a:ext cx="8532055" cy="4647614"/>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1" y="325622"/>
            <a:ext cx="2324605" cy="325755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3759042"/>
            <a:ext cx="8229600" cy="78867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400050"/>
            <a:ext cx="2240280" cy="315861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E312C41-D2EE-4C1F-A0F4-7D9E71FEB4CD}" type="datetimeFigureOut">
              <a:rPr lang="en-US" smtClean="0"/>
              <a:t>1/28/2015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71C64A0-DC37-47DA-B9F7-B9B683DBB1A0}" type="slidenum">
              <a:rPr lang="en-US" smtClean="0"/>
              <a:t>‹#›</a:t>
            </a:fld>
            <a:endParaRPr lang="en-US"/>
          </a:p>
        </p:txBody>
      </p:sp>
      <p:sp>
        <p:nvSpPr>
          <p:cNvPr id="3" name="Picture Placeholder 2"/>
          <p:cNvSpPr>
            <a:spLocks noGrp="1"/>
          </p:cNvSpPr>
          <p:nvPr>
            <p:ph type="pic" idx="1"/>
          </p:nvPr>
        </p:nvSpPr>
        <p:spPr>
          <a:xfrm>
            <a:off x="421480" y="326826"/>
            <a:ext cx="5925312" cy="325755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ounded Rectangle 6"/>
          <p:cNvSpPr/>
          <p:nvPr/>
        </p:nvSpPr>
        <p:spPr>
          <a:xfrm>
            <a:off x="304801" y="246889"/>
            <a:ext cx="8532055" cy="4647614"/>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7" y="325622"/>
            <a:ext cx="8306809" cy="41148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3739193"/>
            <a:ext cx="8183880" cy="78867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397764"/>
            <a:ext cx="8183880" cy="3140964"/>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4583907"/>
            <a:ext cx="2286000" cy="273844"/>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E312C41-D2EE-4C1F-A0F4-7D9E71FEB4CD}" type="datetimeFigureOut">
              <a:rPr lang="en-US" smtClean="0"/>
              <a:t>1/28/2015</a:t>
            </a:fld>
            <a:endParaRPr lang="en-US"/>
          </a:p>
        </p:txBody>
      </p:sp>
      <p:sp>
        <p:nvSpPr>
          <p:cNvPr id="18" name="Footer Placeholder 17"/>
          <p:cNvSpPr>
            <a:spLocks noGrp="1"/>
          </p:cNvSpPr>
          <p:nvPr>
            <p:ph type="ftr" sz="quarter" idx="3"/>
          </p:nvPr>
        </p:nvSpPr>
        <p:spPr>
          <a:xfrm>
            <a:off x="6062328" y="4583907"/>
            <a:ext cx="2286000" cy="273844"/>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4583907"/>
            <a:ext cx="457200" cy="273844"/>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71C64A0-DC37-47DA-B9F7-B9B683DBB1A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Manajemen</a:t>
            </a:r>
            <a:r>
              <a:rPr lang="en-US" dirty="0" smtClean="0"/>
              <a:t> </a:t>
            </a:r>
            <a:r>
              <a:rPr lang="en-US" dirty="0" err="1" smtClean="0"/>
              <a:t>Pajak</a:t>
            </a:r>
            <a:endParaRPr lang="en-US" dirty="0"/>
          </a:p>
        </p:txBody>
      </p:sp>
      <p:sp>
        <p:nvSpPr>
          <p:cNvPr id="3" name="Subtitle 2"/>
          <p:cNvSpPr>
            <a:spLocks noGrp="1"/>
          </p:cNvSpPr>
          <p:nvPr>
            <p:ph type="subTitle" idx="1"/>
          </p:nvPr>
        </p:nvSpPr>
        <p:spPr/>
        <p:txBody>
          <a:bodyPr/>
          <a:lstStyle/>
          <a:p>
            <a:r>
              <a:rPr lang="en-US" dirty="0" err="1" smtClean="0"/>
              <a:t>Penentuan</a:t>
            </a:r>
            <a:r>
              <a:rPr lang="en-US" dirty="0" smtClean="0"/>
              <a:t> </a:t>
            </a:r>
            <a:r>
              <a:rPr lang="en-US" dirty="0" err="1" smtClean="0"/>
              <a:t>Harga</a:t>
            </a:r>
            <a:r>
              <a:rPr lang="en-US" dirty="0" smtClean="0"/>
              <a:t> Transfer (</a:t>
            </a:r>
            <a:r>
              <a:rPr lang="en-US" i="1" dirty="0" smtClean="0"/>
              <a:t>Transfer pricing</a:t>
            </a:r>
            <a:r>
              <a:rPr lang="en-US" dirty="0" smtClean="0"/>
              <a:t>)</a:t>
            </a:r>
            <a:endParaRPr lang="en-US" dirty="0"/>
          </a:p>
        </p:txBody>
      </p:sp>
    </p:spTree>
    <p:extLst>
      <p:ext uri="{BB962C8B-B14F-4D97-AF65-F5344CB8AC3E}">
        <p14:creationId xmlns:p14="http://schemas.microsoft.com/office/powerpoint/2010/main" val="4189377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48" y="339502"/>
            <a:ext cx="7885504" cy="593184"/>
          </a:xfrm>
        </p:spPr>
        <p:txBody>
          <a:bodyPr>
            <a:noAutofit/>
          </a:bodyPr>
          <a:lstStyle/>
          <a:p>
            <a:pPr algn="ctr"/>
            <a:r>
              <a:rPr lang="en-US" sz="2600" dirty="0" err="1" smtClean="0"/>
              <a:t>Perlakuan</a:t>
            </a:r>
            <a:r>
              <a:rPr lang="en-US" sz="2600" dirty="0" smtClean="0"/>
              <a:t> </a:t>
            </a:r>
            <a:r>
              <a:rPr lang="en-US" sz="2600" i="1" dirty="0" smtClean="0"/>
              <a:t>Transfer Pricing </a:t>
            </a:r>
            <a:r>
              <a:rPr lang="en-US" sz="2600" dirty="0" smtClean="0"/>
              <a:t>Di Indonesia</a:t>
            </a:r>
            <a:endParaRPr lang="en-US" sz="2600" dirty="0"/>
          </a:p>
        </p:txBody>
      </p:sp>
      <p:sp>
        <p:nvSpPr>
          <p:cNvPr id="3" name="Content Placeholder 2"/>
          <p:cNvSpPr>
            <a:spLocks noGrp="1"/>
          </p:cNvSpPr>
          <p:nvPr>
            <p:ph idx="1"/>
          </p:nvPr>
        </p:nvSpPr>
        <p:spPr>
          <a:xfrm>
            <a:off x="1043608" y="1563638"/>
            <a:ext cx="7093416" cy="1368152"/>
          </a:xfrm>
        </p:spPr>
        <p:style>
          <a:lnRef idx="2">
            <a:schemeClr val="dk1"/>
          </a:lnRef>
          <a:fillRef idx="1">
            <a:schemeClr val="lt1"/>
          </a:fillRef>
          <a:effectRef idx="0">
            <a:schemeClr val="dk1"/>
          </a:effectRef>
          <a:fontRef idx="minor">
            <a:schemeClr val="dk1"/>
          </a:fontRef>
        </p:style>
        <p:txBody>
          <a:bodyPr>
            <a:normAutofit/>
          </a:bodyPr>
          <a:lstStyle/>
          <a:p>
            <a:pPr marL="0" indent="0" algn="ctr">
              <a:buClr>
                <a:srgbClr val="FF0000"/>
              </a:buClr>
              <a:buNone/>
            </a:pPr>
            <a:r>
              <a:rPr lang="en-US" sz="1100" dirty="0" err="1" smtClean="0">
                <a:solidFill>
                  <a:srgbClr val="FF0000"/>
                </a:solidFill>
              </a:rPr>
              <a:t>Dalam</a:t>
            </a:r>
            <a:r>
              <a:rPr lang="en-US" sz="1100" dirty="0" smtClean="0">
                <a:solidFill>
                  <a:srgbClr val="FF0000"/>
                </a:solidFill>
              </a:rPr>
              <a:t> </a:t>
            </a:r>
            <a:r>
              <a:rPr lang="en-US" sz="1100" dirty="0" err="1" smtClean="0">
                <a:solidFill>
                  <a:srgbClr val="FF0000"/>
                </a:solidFill>
              </a:rPr>
              <a:t>kasus</a:t>
            </a:r>
            <a:r>
              <a:rPr lang="en-US" sz="1100" dirty="0" smtClean="0">
                <a:solidFill>
                  <a:srgbClr val="FF0000"/>
                </a:solidFill>
              </a:rPr>
              <a:t> </a:t>
            </a:r>
            <a:r>
              <a:rPr lang="en-US" sz="1100" dirty="0" err="1" smtClean="0">
                <a:solidFill>
                  <a:srgbClr val="FF0000"/>
                </a:solidFill>
              </a:rPr>
              <a:t>Pajak</a:t>
            </a:r>
            <a:r>
              <a:rPr lang="en-US" sz="1100" dirty="0" smtClean="0">
                <a:solidFill>
                  <a:srgbClr val="FF0000"/>
                </a:solidFill>
              </a:rPr>
              <a:t> </a:t>
            </a:r>
            <a:r>
              <a:rPr lang="en-US" sz="1100" dirty="0" err="1" smtClean="0">
                <a:solidFill>
                  <a:srgbClr val="FF0000"/>
                </a:solidFill>
              </a:rPr>
              <a:t>Pertambahan</a:t>
            </a:r>
            <a:r>
              <a:rPr lang="en-US" sz="1100" dirty="0" smtClean="0">
                <a:solidFill>
                  <a:srgbClr val="FF0000"/>
                </a:solidFill>
              </a:rPr>
              <a:t> </a:t>
            </a:r>
            <a:r>
              <a:rPr lang="en-US" sz="1100" dirty="0" err="1" smtClean="0">
                <a:solidFill>
                  <a:srgbClr val="FF0000"/>
                </a:solidFill>
              </a:rPr>
              <a:t>Nilai</a:t>
            </a:r>
            <a:r>
              <a:rPr lang="en-US" sz="1100" dirty="0" smtClean="0">
                <a:solidFill>
                  <a:srgbClr val="FF0000"/>
                </a:solidFill>
              </a:rPr>
              <a:t> (PPN), </a:t>
            </a:r>
            <a:r>
              <a:rPr lang="en-US" sz="1100" dirty="0" err="1" smtClean="0">
                <a:solidFill>
                  <a:srgbClr val="FF0000"/>
                </a:solidFill>
              </a:rPr>
              <a:t>mekanisme</a:t>
            </a:r>
            <a:r>
              <a:rPr lang="en-US" sz="1100" dirty="0" smtClean="0">
                <a:solidFill>
                  <a:srgbClr val="FF0000"/>
                </a:solidFill>
              </a:rPr>
              <a:t> </a:t>
            </a:r>
            <a:r>
              <a:rPr lang="en-US" sz="1100" dirty="0" err="1" smtClean="0">
                <a:solidFill>
                  <a:srgbClr val="FF0000"/>
                </a:solidFill>
              </a:rPr>
              <a:t>kredit</a:t>
            </a:r>
            <a:r>
              <a:rPr lang="en-US" sz="1100" dirty="0" smtClean="0">
                <a:solidFill>
                  <a:srgbClr val="FF0000"/>
                </a:solidFill>
              </a:rPr>
              <a:t> </a:t>
            </a:r>
            <a:r>
              <a:rPr lang="en-US" sz="1100" dirty="0" err="1" smtClean="0">
                <a:solidFill>
                  <a:srgbClr val="FF0000"/>
                </a:solidFill>
              </a:rPr>
              <a:t>pajak</a:t>
            </a:r>
            <a:r>
              <a:rPr lang="en-US" sz="1100" dirty="0" smtClean="0">
                <a:solidFill>
                  <a:srgbClr val="FF0000"/>
                </a:solidFill>
              </a:rPr>
              <a:t> </a:t>
            </a:r>
            <a:r>
              <a:rPr lang="en-US" sz="1100" dirty="0" err="1" smtClean="0">
                <a:solidFill>
                  <a:srgbClr val="FF0000"/>
                </a:solidFill>
              </a:rPr>
              <a:t>akan</a:t>
            </a:r>
            <a:r>
              <a:rPr lang="en-US" sz="1100" dirty="0" smtClean="0">
                <a:solidFill>
                  <a:srgbClr val="FF0000"/>
                </a:solidFill>
              </a:rPr>
              <a:t> </a:t>
            </a:r>
            <a:r>
              <a:rPr lang="en-US" sz="1100" dirty="0" err="1" smtClean="0">
                <a:solidFill>
                  <a:srgbClr val="FF0000"/>
                </a:solidFill>
              </a:rPr>
              <a:t>secara</a:t>
            </a:r>
            <a:r>
              <a:rPr lang="en-US" sz="1100" dirty="0" smtClean="0">
                <a:solidFill>
                  <a:srgbClr val="FF0000"/>
                </a:solidFill>
              </a:rPr>
              <a:t> </a:t>
            </a:r>
            <a:r>
              <a:rPr lang="en-US" sz="1100" dirty="0" err="1" smtClean="0">
                <a:solidFill>
                  <a:srgbClr val="FF0000"/>
                </a:solidFill>
              </a:rPr>
              <a:t>otomatis</a:t>
            </a:r>
            <a:r>
              <a:rPr lang="en-US" sz="1100" dirty="0" smtClean="0">
                <a:solidFill>
                  <a:srgbClr val="FF0000"/>
                </a:solidFill>
              </a:rPr>
              <a:t> </a:t>
            </a:r>
            <a:r>
              <a:rPr lang="en-US" sz="1100" dirty="0" err="1" smtClean="0">
                <a:solidFill>
                  <a:srgbClr val="FF0000"/>
                </a:solidFill>
              </a:rPr>
              <a:t>menetralisir</a:t>
            </a:r>
            <a:r>
              <a:rPr lang="en-US" sz="1100" dirty="0" smtClean="0">
                <a:solidFill>
                  <a:srgbClr val="FF0000"/>
                </a:solidFill>
              </a:rPr>
              <a:t> </a:t>
            </a:r>
            <a:r>
              <a:rPr lang="en-US" sz="1100" i="1" dirty="0" smtClean="0">
                <a:solidFill>
                  <a:srgbClr val="FF0000"/>
                </a:solidFill>
              </a:rPr>
              <a:t>transfer pricing</a:t>
            </a:r>
            <a:r>
              <a:rPr lang="en-US" sz="1100" dirty="0" smtClean="0">
                <a:solidFill>
                  <a:srgbClr val="FF0000"/>
                </a:solidFill>
              </a:rPr>
              <a:t>. </a:t>
            </a:r>
            <a:r>
              <a:rPr lang="en-US" sz="1100" dirty="0" err="1" smtClean="0">
                <a:solidFill>
                  <a:srgbClr val="FF0000"/>
                </a:solidFill>
              </a:rPr>
              <a:t>Namun</a:t>
            </a:r>
            <a:r>
              <a:rPr lang="en-US" sz="1100" dirty="0" smtClean="0">
                <a:solidFill>
                  <a:srgbClr val="FF0000"/>
                </a:solidFill>
              </a:rPr>
              <a:t> </a:t>
            </a:r>
            <a:r>
              <a:rPr lang="en-US" sz="1100" dirty="0" err="1" smtClean="0">
                <a:solidFill>
                  <a:srgbClr val="FF0000"/>
                </a:solidFill>
              </a:rPr>
              <a:t>pertimbangan</a:t>
            </a:r>
            <a:r>
              <a:rPr lang="en-US" sz="1100" dirty="0" smtClean="0">
                <a:solidFill>
                  <a:srgbClr val="FF0000"/>
                </a:solidFill>
              </a:rPr>
              <a:t> </a:t>
            </a:r>
            <a:r>
              <a:rPr lang="en-US" sz="1100" dirty="0" err="1" smtClean="0">
                <a:solidFill>
                  <a:srgbClr val="FF0000"/>
                </a:solidFill>
              </a:rPr>
              <a:t>waktu</a:t>
            </a:r>
            <a:r>
              <a:rPr lang="en-US" sz="1100" dirty="0" smtClean="0">
                <a:solidFill>
                  <a:srgbClr val="FF0000"/>
                </a:solidFill>
              </a:rPr>
              <a:t> </a:t>
            </a:r>
            <a:r>
              <a:rPr lang="en-US" sz="1100" dirty="0" err="1" smtClean="0">
                <a:solidFill>
                  <a:srgbClr val="FF0000"/>
                </a:solidFill>
              </a:rPr>
              <a:t>pembayaran</a:t>
            </a:r>
            <a:r>
              <a:rPr lang="en-US" sz="1100" dirty="0" smtClean="0">
                <a:solidFill>
                  <a:srgbClr val="FF0000"/>
                </a:solidFill>
              </a:rPr>
              <a:t> </a:t>
            </a:r>
            <a:r>
              <a:rPr lang="en-US" sz="1100" dirty="0" err="1" smtClean="0">
                <a:solidFill>
                  <a:srgbClr val="FF0000"/>
                </a:solidFill>
              </a:rPr>
              <a:t>dipertimbangkan</a:t>
            </a:r>
            <a:r>
              <a:rPr lang="en-US" sz="1100" dirty="0" smtClean="0">
                <a:solidFill>
                  <a:srgbClr val="FF0000"/>
                </a:solidFill>
              </a:rPr>
              <a:t>. </a:t>
            </a:r>
          </a:p>
          <a:p>
            <a:pPr marL="0" indent="0" algn="ctr">
              <a:buClr>
                <a:srgbClr val="FF0000"/>
              </a:buClr>
              <a:buNone/>
            </a:pPr>
            <a:r>
              <a:rPr lang="en-US" sz="1100" dirty="0" smtClean="0">
                <a:solidFill>
                  <a:srgbClr val="FF0000"/>
                </a:solidFill>
              </a:rPr>
              <a:t>Hal </a:t>
            </a:r>
            <a:r>
              <a:rPr lang="en-US" sz="1100" dirty="0" err="1" smtClean="0">
                <a:solidFill>
                  <a:srgbClr val="FF0000"/>
                </a:solidFill>
              </a:rPr>
              <a:t>ini</a:t>
            </a:r>
            <a:r>
              <a:rPr lang="en-US" sz="1100" dirty="0" smtClean="0">
                <a:solidFill>
                  <a:srgbClr val="FF0000"/>
                </a:solidFill>
              </a:rPr>
              <a:t> </a:t>
            </a:r>
            <a:r>
              <a:rPr lang="en-US" sz="1100" dirty="0" err="1" smtClean="0">
                <a:solidFill>
                  <a:srgbClr val="FF0000"/>
                </a:solidFill>
              </a:rPr>
              <a:t>dapat</a:t>
            </a:r>
            <a:r>
              <a:rPr lang="en-US" sz="1100" dirty="0" smtClean="0">
                <a:solidFill>
                  <a:srgbClr val="FF0000"/>
                </a:solidFill>
              </a:rPr>
              <a:t> </a:t>
            </a:r>
            <a:r>
              <a:rPr lang="en-US" sz="1100" dirty="0" err="1" smtClean="0">
                <a:solidFill>
                  <a:srgbClr val="FF0000"/>
                </a:solidFill>
              </a:rPr>
              <a:t>ditempuh</a:t>
            </a:r>
            <a:r>
              <a:rPr lang="en-US" sz="1100" dirty="0" smtClean="0">
                <a:solidFill>
                  <a:srgbClr val="FF0000"/>
                </a:solidFill>
              </a:rPr>
              <a:t> </a:t>
            </a:r>
            <a:r>
              <a:rPr lang="en-US" sz="1100" dirty="0" err="1" smtClean="0">
                <a:solidFill>
                  <a:srgbClr val="FF0000"/>
                </a:solidFill>
              </a:rPr>
              <a:t>melalui</a:t>
            </a:r>
            <a:r>
              <a:rPr lang="en-US" sz="1100" dirty="0" smtClean="0">
                <a:solidFill>
                  <a:srgbClr val="FF0000"/>
                </a:solidFill>
              </a:rPr>
              <a:t> </a:t>
            </a:r>
            <a:r>
              <a:rPr lang="en-US" sz="1100" i="1" dirty="0" smtClean="0">
                <a:solidFill>
                  <a:srgbClr val="FF0000"/>
                </a:solidFill>
              </a:rPr>
              <a:t>transfer pricing </a:t>
            </a:r>
            <a:r>
              <a:rPr lang="en-US" sz="1100" dirty="0" err="1" smtClean="0">
                <a:solidFill>
                  <a:srgbClr val="FF0000"/>
                </a:solidFill>
              </a:rPr>
              <a:t>dengan</a:t>
            </a:r>
            <a:r>
              <a:rPr lang="en-US" sz="1100" dirty="0" smtClean="0">
                <a:solidFill>
                  <a:srgbClr val="FF0000"/>
                </a:solidFill>
              </a:rPr>
              <a:t> </a:t>
            </a:r>
            <a:r>
              <a:rPr lang="en-US" sz="1100" dirty="0" err="1" smtClean="0">
                <a:solidFill>
                  <a:srgbClr val="FF0000"/>
                </a:solidFill>
              </a:rPr>
              <a:t>menggeser</a:t>
            </a:r>
            <a:r>
              <a:rPr lang="en-US" sz="1100" dirty="0" smtClean="0">
                <a:solidFill>
                  <a:srgbClr val="FF0000"/>
                </a:solidFill>
              </a:rPr>
              <a:t> </a:t>
            </a:r>
            <a:r>
              <a:rPr lang="en-US" sz="1100" dirty="0" err="1" smtClean="0">
                <a:solidFill>
                  <a:srgbClr val="FF0000"/>
                </a:solidFill>
              </a:rPr>
              <a:t>pajak</a:t>
            </a:r>
            <a:r>
              <a:rPr lang="en-US" sz="1100" dirty="0" smtClean="0">
                <a:solidFill>
                  <a:srgbClr val="FF0000"/>
                </a:solidFill>
              </a:rPr>
              <a:t> </a:t>
            </a:r>
            <a:r>
              <a:rPr lang="en-US" sz="1100" dirty="0" err="1" smtClean="0">
                <a:solidFill>
                  <a:srgbClr val="FF0000"/>
                </a:solidFill>
              </a:rPr>
              <a:t>keluaran</a:t>
            </a:r>
            <a:r>
              <a:rPr lang="en-US" sz="1100" dirty="0" smtClean="0">
                <a:solidFill>
                  <a:srgbClr val="FF0000"/>
                </a:solidFill>
              </a:rPr>
              <a:t> </a:t>
            </a:r>
            <a:r>
              <a:rPr lang="en-US" sz="1100" dirty="0" err="1" smtClean="0">
                <a:solidFill>
                  <a:srgbClr val="FF0000"/>
                </a:solidFill>
              </a:rPr>
              <a:t>ke</a:t>
            </a:r>
            <a:r>
              <a:rPr lang="en-US" sz="1100" dirty="0" smtClean="0">
                <a:solidFill>
                  <a:srgbClr val="FF0000"/>
                </a:solidFill>
              </a:rPr>
              <a:t> </a:t>
            </a:r>
            <a:r>
              <a:rPr lang="en-US" sz="1100" dirty="0" err="1" smtClean="0">
                <a:solidFill>
                  <a:srgbClr val="FF0000"/>
                </a:solidFill>
              </a:rPr>
              <a:t>perusahaan</a:t>
            </a:r>
            <a:r>
              <a:rPr lang="en-US" sz="1100" dirty="0">
                <a:solidFill>
                  <a:srgbClr val="FF0000"/>
                </a:solidFill>
              </a:rPr>
              <a:t> </a:t>
            </a:r>
            <a:r>
              <a:rPr lang="en-US" sz="1100" dirty="0" err="1" smtClean="0">
                <a:solidFill>
                  <a:srgbClr val="FF0000"/>
                </a:solidFill>
              </a:rPr>
              <a:t>hilir</a:t>
            </a:r>
            <a:r>
              <a:rPr lang="en-US" sz="1100" dirty="0" smtClean="0">
                <a:solidFill>
                  <a:srgbClr val="FF0000"/>
                </a:solidFill>
              </a:rPr>
              <a:t> (</a:t>
            </a:r>
            <a:r>
              <a:rPr lang="en-US" sz="1100" dirty="0" err="1" smtClean="0">
                <a:solidFill>
                  <a:srgbClr val="FF0000"/>
                </a:solidFill>
              </a:rPr>
              <a:t>menunda</a:t>
            </a:r>
            <a:r>
              <a:rPr lang="en-US" sz="1100" dirty="0" smtClean="0">
                <a:solidFill>
                  <a:srgbClr val="FF0000"/>
                </a:solidFill>
              </a:rPr>
              <a:t> </a:t>
            </a:r>
            <a:r>
              <a:rPr lang="en-US" sz="1100" dirty="0" err="1" smtClean="0">
                <a:solidFill>
                  <a:srgbClr val="FF0000"/>
                </a:solidFill>
              </a:rPr>
              <a:t>terutangnya</a:t>
            </a:r>
            <a:r>
              <a:rPr lang="en-US" sz="1100" dirty="0" smtClean="0">
                <a:solidFill>
                  <a:srgbClr val="FF0000"/>
                </a:solidFill>
              </a:rPr>
              <a:t> PPN). </a:t>
            </a:r>
            <a:r>
              <a:rPr lang="en-US" sz="1100" dirty="0" err="1" smtClean="0">
                <a:solidFill>
                  <a:srgbClr val="FF0000"/>
                </a:solidFill>
              </a:rPr>
              <a:t>Akibat</a:t>
            </a:r>
            <a:r>
              <a:rPr lang="en-US" sz="1100" dirty="0" smtClean="0">
                <a:solidFill>
                  <a:srgbClr val="FF0000"/>
                </a:solidFill>
              </a:rPr>
              <a:t> </a:t>
            </a:r>
            <a:r>
              <a:rPr lang="en-US" sz="1100" dirty="0" err="1" smtClean="0">
                <a:solidFill>
                  <a:srgbClr val="FF0000"/>
                </a:solidFill>
              </a:rPr>
              <a:t>positif</a:t>
            </a:r>
            <a:r>
              <a:rPr lang="en-US" sz="1100" dirty="0" smtClean="0">
                <a:solidFill>
                  <a:srgbClr val="FF0000"/>
                </a:solidFill>
              </a:rPr>
              <a:t> </a:t>
            </a:r>
            <a:r>
              <a:rPr lang="en-US" sz="1100" dirty="0" err="1" smtClean="0">
                <a:solidFill>
                  <a:srgbClr val="FF0000"/>
                </a:solidFill>
              </a:rPr>
              <a:t>definitif</a:t>
            </a:r>
            <a:r>
              <a:rPr lang="en-US" sz="1100" dirty="0" smtClean="0">
                <a:solidFill>
                  <a:srgbClr val="FF0000"/>
                </a:solidFill>
              </a:rPr>
              <a:t> </a:t>
            </a:r>
            <a:r>
              <a:rPr lang="en-US" sz="1100" dirty="0" err="1" smtClean="0">
                <a:solidFill>
                  <a:srgbClr val="FF0000"/>
                </a:solidFill>
              </a:rPr>
              <a:t>juga</a:t>
            </a:r>
            <a:r>
              <a:rPr lang="en-US" sz="1100" dirty="0" smtClean="0">
                <a:solidFill>
                  <a:srgbClr val="FF0000"/>
                </a:solidFill>
              </a:rPr>
              <a:t> </a:t>
            </a:r>
            <a:r>
              <a:rPr lang="en-US" sz="1100" dirty="0" err="1" smtClean="0">
                <a:solidFill>
                  <a:srgbClr val="FF0000"/>
                </a:solidFill>
              </a:rPr>
              <a:t>akan</a:t>
            </a:r>
            <a:r>
              <a:rPr lang="en-US" sz="1100" dirty="0" smtClean="0">
                <a:solidFill>
                  <a:srgbClr val="FF0000"/>
                </a:solidFill>
              </a:rPr>
              <a:t> </a:t>
            </a:r>
            <a:r>
              <a:rPr lang="en-US" sz="1100" dirty="0" err="1" smtClean="0">
                <a:solidFill>
                  <a:srgbClr val="FF0000"/>
                </a:solidFill>
              </a:rPr>
              <a:t>diperoleh</a:t>
            </a:r>
            <a:r>
              <a:rPr lang="en-US" sz="1100" dirty="0" smtClean="0">
                <a:solidFill>
                  <a:srgbClr val="FF0000"/>
                </a:solidFill>
              </a:rPr>
              <a:t> </a:t>
            </a:r>
            <a:r>
              <a:rPr lang="en-US" sz="1100" dirty="0" err="1" smtClean="0">
                <a:solidFill>
                  <a:srgbClr val="FF0000"/>
                </a:solidFill>
              </a:rPr>
              <a:t>dalam</a:t>
            </a:r>
            <a:r>
              <a:rPr lang="en-US" sz="1100" dirty="0" smtClean="0">
                <a:solidFill>
                  <a:srgbClr val="FF0000"/>
                </a:solidFill>
              </a:rPr>
              <a:t> </a:t>
            </a:r>
            <a:r>
              <a:rPr lang="en-US" sz="1100" dirty="0" err="1" smtClean="0">
                <a:solidFill>
                  <a:srgbClr val="FF0000"/>
                </a:solidFill>
              </a:rPr>
              <a:t>kasus</a:t>
            </a:r>
            <a:r>
              <a:rPr lang="en-US" sz="1100" dirty="0" smtClean="0">
                <a:solidFill>
                  <a:srgbClr val="FF0000"/>
                </a:solidFill>
              </a:rPr>
              <a:t> </a:t>
            </a:r>
            <a:r>
              <a:rPr lang="en-US" sz="1100" dirty="0" err="1" smtClean="0">
                <a:solidFill>
                  <a:srgbClr val="FF0000"/>
                </a:solidFill>
              </a:rPr>
              <a:t>PPnBM</a:t>
            </a:r>
            <a:r>
              <a:rPr lang="en-US" sz="1100" dirty="0" smtClean="0">
                <a:solidFill>
                  <a:srgbClr val="FF0000"/>
                </a:solidFill>
              </a:rPr>
              <a:t> (</a:t>
            </a:r>
            <a:r>
              <a:rPr lang="en-US" sz="1100" dirty="0" err="1" smtClean="0">
                <a:solidFill>
                  <a:srgbClr val="FF0000"/>
                </a:solidFill>
              </a:rPr>
              <a:t>Pajak</a:t>
            </a:r>
            <a:r>
              <a:rPr lang="en-US" sz="1100" dirty="0" smtClean="0">
                <a:solidFill>
                  <a:srgbClr val="FF0000"/>
                </a:solidFill>
              </a:rPr>
              <a:t> </a:t>
            </a:r>
            <a:r>
              <a:rPr lang="en-US" sz="1100" dirty="0" err="1" smtClean="0">
                <a:solidFill>
                  <a:srgbClr val="FF0000"/>
                </a:solidFill>
              </a:rPr>
              <a:t>penjualan</a:t>
            </a:r>
            <a:r>
              <a:rPr lang="en-US" sz="1100" dirty="0" smtClean="0">
                <a:solidFill>
                  <a:srgbClr val="FF0000"/>
                </a:solidFill>
              </a:rPr>
              <a:t> </a:t>
            </a:r>
            <a:r>
              <a:rPr lang="en-US" sz="1100" dirty="0" err="1" smtClean="0">
                <a:solidFill>
                  <a:srgbClr val="FF0000"/>
                </a:solidFill>
              </a:rPr>
              <a:t>barang</a:t>
            </a:r>
            <a:r>
              <a:rPr lang="en-US" sz="1100" dirty="0" smtClean="0">
                <a:solidFill>
                  <a:srgbClr val="FF0000"/>
                </a:solidFill>
              </a:rPr>
              <a:t> </a:t>
            </a:r>
            <a:r>
              <a:rPr lang="en-US" sz="1100" dirty="0" err="1" smtClean="0">
                <a:solidFill>
                  <a:srgbClr val="FF0000"/>
                </a:solidFill>
              </a:rPr>
              <a:t>mewah</a:t>
            </a:r>
            <a:r>
              <a:rPr lang="en-US" sz="1100" dirty="0" smtClean="0">
                <a:solidFill>
                  <a:srgbClr val="FF0000"/>
                </a:solidFill>
              </a:rPr>
              <a:t>) </a:t>
            </a:r>
            <a:r>
              <a:rPr lang="en-US" sz="1100" dirty="0" err="1" smtClean="0">
                <a:solidFill>
                  <a:srgbClr val="FF0000"/>
                </a:solidFill>
              </a:rPr>
              <a:t>dengan</a:t>
            </a:r>
            <a:r>
              <a:rPr lang="en-US" sz="1100" dirty="0" smtClean="0">
                <a:solidFill>
                  <a:srgbClr val="FF0000"/>
                </a:solidFill>
              </a:rPr>
              <a:t> </a:t>
            </a:r>
            <a:r>
              <a:rPr lang="en-US" sz="1100" dirty="0" err="1" smtClean="0">
                <a:solidFill>
                  <a:srgbClr val="FF0000"/>
                </a:solidFill>
              </a:rPr>
              <a:t>memperkecil</a:t>
            </a:r>
            <a:r>
              <a:rPr lang="en-US" sz="1100" dirty="0" smtClean="0">
                <a:solidFill>
                  <a:srgbClr val="FF0000"/>
                </a:solidFill>
              </a:rPr>
              <a:t> </a:t>
            </a:r>
            <a:r>
              <a:rPr lang="en-US" sz="1100" i="1" dirty="0" smtClean="0">
                <a:solidFill>
                  <a:srgbClr val="FF0000"/>
                </a:solidFill>
              </a:rPr>
              <a:t>transfer pricing </a:t>
            </a:r>
            <a:r>
              <a:rPr lang="en-US" sz="1100" dirty="0" err="1" smtClean="0">
                <a:solidFill>
                  <a:srgbClr val="FF0000"/>
                </a:solidFill>
              </a:rPr>
              <a:t>atas</a:t>
            </a:r>
            <a:r>
              <a:rPr lang="en-US" sz="1100" dirty="0" smtClean="0">
                <a:solidFill>
                  <a:srgbClr val="FF0000"/>
                </a:solidFill>
              </a:rPr>
              <a:t> DPP (</a:t>
            </a:r>
            <a:r>
              <a:rPr lang="en-US" sz="1100" dirty="0" err="1" smtClean="0">
                <a:solidFill>
                  <a:srgbClr val="FF0000"/>
                </a:solidFill>
              </a:rPr>
              <a:t>dasar</a:t>
            </a:r>
            <a:r>
              <a:rPr lang="en-US" sz="1100" dirty="0" smtClean="0">
                <a:solidFill>
                  <a:srgbClr val="FF0000"/>
                </a:solidFill>
              </a:rPr>
              <a:t> </a:t>
            </a:r>
            <a:r>
              <a:rPr lang="en-US" sz="1100" dirty="0" err="1" smtClean="0">
                <a:solidFill>
                  <a:srgbClr val="FF0000"/>
                </a:solidFill>
              </a:rPr>
              <a:t>pengenaan</a:t>
            </a:r>
            <a:r>
              <a:rPr lang="en-US" sz="1100" dirty="0" smtClean="0">
                <a:solidFill>
                  <a:srgbClr val="FF0000"/>
                </a:solidFill>
              </a:rPr>
              <a:t> </a:t>
            </a:r>
            <a:r>
              <a:rPr lang="en-US" sz="1100" dirty="0" err="1" smtClean="0">
                <a:solidFill>
                  <a:srgbClr val="FF0000"/>
                </a:solidFill>
              </a:rPr>
              <a:t>pajak</a:t>
            </a:r>
            <a:r>
              <a:rPr lang="en-US" sz="1100" dirty="0" smtClean="0">
                <a:solidFill>
                  <a:srgbClr val="FF0000"/>
                </a:solidFill>
              </a:rPr>
              <a:t>) yang </a:t>
            </a:r>
            <a:r>
              <a:rPr lang="en-US" sz="1100" dirty="0" err="1" smtClean="0">
                <a:solidFill>
                  <a:srgbClr val="FF0000"/>
                </a:solidFill>
              </a:rPr>
              <a:t>kena</a:t>
            </a:r>
            <a:r>
              <a:rPr lang="en-US" sz="1100" dirty="0" smtClean="0">
                <a:solidFill>
                  <a:srgbClr val="FF0000"/>
                </a:solidFill>
              </a:rPr>
              <a:t> </a:t>
            </a:r>
            <a:r>
              <a:rPr lang="en-US" sz="1100" dirty="0" err="1" smtClean="0">
                <a:solidFill>
                  <a:srgbClr val="FF0000"/>
                </a:solidFill>
              </a:rPr>
              <a:t>PPnBM</a:t>
            </a:r>
            <a:r>
              <a:rPr lang="en-US" sz="1100" dirty="0" smtClean="0">
                <a:solidFill>
                  <a:srgbClr val="FF0000"/>
                </a:solidFill>
              </a:rPr>
              <a:t>.</a:t>
            </a:r>
            <a:endParaRPr lang="en-US" sz="1100" dirty="0">
              <a:solidFill>
                <a:srgbClr val="FF0000"/>
              </a:solidFill>
            </a:endParaRPr>
          </a:p>
        </p:txBody>
      </p:sp>
    </p:spTree>
    <p:extLst>
      <p:ext uri="{BB962C8B-B14F-4D97-AF65-F5344CB8AC3E}">
        <p14:creationId xmlns:p14="http://schemas.microsoft.com/office/powerpoint/2010/main" val="3832815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48" y="339502"/>
            <a:ext cx="7885504" cy="593184"/>
          </a:xfrm>
        </p:spPr>
        <p:txBody>
          <a:bodyPr>
            <a:noAutofit/>
          </a:bodyPr>
          <a:lstStyle/>
          <a:p>
            <a:pPr algn="ctr"/>
            <a:r>
              <a:rPr lang="en-US" sz="2400" dirty="0" err="1" smtClean="0"/>
              <a:t>Perlakuan</a:t>
            </a:r>
            <a:r>
              <a:rPr lang="en-US" sz="2400" dirty="0" smtClean="0"/>
              <a:t> </a:t>
            </a:r>
            <a:r>
              <a:rPr lang="en-US" sz="2400" i="1" dirty="0" smtClean="0"/>
              <a:t>Transfer Pricing </a:t>
            </a:r>
            <a:r>
              <a:rPr lang="en-US" sz="2400" dirty="0" smtClean="0"/>
              <a:t>Di </a:t>
            </a:r>
            <a:r>
              <a:rPr lang="en-US" sz="2400" dirty="0" err="1" smtClean="0"/>
              <a:t>Mancanegara</a:t>
            </a:r>
            <a:endParaRPr lang="en-US" sz="2400" dirty="0"/>
          </a:p>
        </p:txBody>
      </p:sp>
      <p:sp>
        <p:nvSpPr>
          <p:cNvPr id="3" name="Content Placeholder 2"/>
          <p:cNvSpPr>
            <a:spLocks noGrp="1"/>
          </p:cNvSpPr>
          <p:nvPr>
            <p:ph idx="1"/>
          </p:nvPr>
        </p:nvSpPr>
        <p:spPr>
          <a:xfrm>
            <a:off x="862960" y="1275606"/>
            <a:ext cx="7453456" cy="2232248"/>
          </a:xfrm>
        </p:spPr>
        <p:txBody>
          <a:bodyPr>
            <a:normAutofit/>
          </a:bodyPr>
          <a:lstStyle/>
          <a:p>
            <a:pPr marL="0" indent="265113" algn="just">
              <a:buClr>
                <a:srgbClr val="FF0000"/>
              </a:buClr>
              <a:buNone/>
            </a:pPr>
            <a:r>
              <a:rPr lang="en-US" sz="1100" dirty="0" smtClean="0"/>
              <a:t>Perusahaan </a:t>
            </a:r>
            <a:r>
              <a:rPr lang="en-US" sz="1100" dirty="0" err="1" smtClean="0"/>
              <a:t>multinasional</a:t>
            </a:r>
            <a:r>
              <a:rPr lang="en-US" sz="1100" dirty="0" smtClean="0"/>
              <a:t> yang </a:t>
            </a:r>
            <a:r>
              <a:rPr lang="en-US" sz="1100" dirty="0" err="1" smtClean="0"/>
              <a:t>beroperasi</a:t>
            </a:r>
            <a:r>
              <a:rPr lang="en-US" sz="1100" dirty="0" smtClean="0"/>
              <a:t> di Indonesia </a:t>
            </a:r>
            <a:r>
              <a:rPr lang="en-US" sz="1100" dirty="0" err="1" smtClean="0"/>
              <a:t>dalam</a:t>
            </a:r>
            <a:r>
              <a:rPr lang="en-US" sz="1100" dirty="0" smtClean="0"/>
              <a:t> </a:t>
            </a:r>
            <a:r>
              <a:rPr lang="en-US" sz="1100" dirty="0" err="1" smtClean="0"/>
              <a:t>arti</a:t>
            </a:r>
            <a:r>
              <a:rPr lang="en-US" sz="1100" dirty="0" smtClean="0"/>
              <a:t> </a:t>
            </a:r>
            <a:r>
              <a:rPr lang="en-US" sz="1100" dirty="0" err="1" smtClean="0"/>
              <a:t>perusahaan-perusahaan</a:t>
            </a:r>
            <a:r>
              <a:rPr lang="en-US" sz="1100" dirty="0" smtClean="0"/>
              <a:t> </a:t>
            </a:r>
            <a:r>
              <a:rPr lang="en-US" sz="1100" dirty="0" err="1" smtClean="0"/>
              <a:t>multinasional</a:t>
            </a:r>
            <a:r>
              <a:rPr lang="en-US" sz="1100" dirty="0" smtClean="0"/>
              <a:t> Indonesia yang </a:t>
            </a:r>
            <a:r>
              <a:rPr lang="en-US" sz="1100" dirty="0" err="1" smtClean="0"/>
              <a:t>mempunyai</a:t>
            </a:r>
            <a:r>
              <a:rPr lang="en-US" sz="1100" dirty="0" smtClean="0"/>
              <a:t> unit (</a:t>
            </a:r>
            <a:r>
              <a:rPr lang="en-US" sz="1100" dirty="0" err="1" smtClean="0"/>
              <a:t>anak</a:t>
            </a:r>
            <a:r>
              <a:rPr lang="en-US" sz="1100" dirty="0" smtClean="0"/>
              <a:t> </a:t>
            </a:r>
            <a:r>
              <a:rPr lang="en-US" sz="1100" dirty="0" err="1" smtClean="0"/>
              <a:t>perusahaan</a:t>
            </a:r>
            <a:r>
              <a:rPr lang="en-US" sz="1100" dirty="0" smtClean="0"/>
              <a:t>/</a:t>
            </a:r>
            <a:r>
              <a:rPr lang="en-US" sz="1100" dirty="0" err="1" smtClean="0"/>
              <a:t>cabang</a:t>
            </a:r>
            <a:r>
              <a:rPr lang="en-US" sz="1100" dirty="0" smtClean="0"/>
              <a:t>/</a:t>
            </a:r>
            <a:r>
              <a:rPr lang="en-US" sz="1100" dirty="0" err="1" smtClean="0"/>
              <a:t>perwakilan</a:t>
            </a:r>
            <a:r>
              <a:rPr lang="en-US" sz="1100" dirty="0" smtClean="0"/>
              <a:t>) di </a:t>
            </a:r>
            <a:r>
              <a:rPr lang="en-US" sz="1100" dirty="0" err="1" smtClean="0"/>
              <a:t>luar</a:t>
            </a:r>
            <a:r>
              <a:rPr lang="en-US" sz="1100" dirty="0" smtClean="0"/>
              <a:t> </a:t>
            </a:r>
            <a:r>
              <a:rPr lang="en-US" sz="1100" dirty="0" err="1" smtClean="0"/>
              <a:t>negeri</a:t>
            </a:r>
            <a:r>
              <a:rPr lang="en-US" sz="1100" dirty="0" smtClean="0"/>
              <a:t> </a:t>
            </a:r>
            <a:r>
              <a:rPr lang="en-US" sz="1100" dirty="0" err="1" smtClean="0"/>
              <a:t>maupun</a:t>
            </a:r>
            <a:r>
              <a:rPr lang="en-US" sz="1100" dirty="0" smtClean="0"/>
              <a:t> </a:t>
            </a:r>
            <a:r>
              <a:rPr lang="en-US" sz="1100" dirty="0" err="1" smtClean="0"/>
              <a:t>perusahaan-perusahaan</a:t>
            </a:r>
            <a:r>
              <a:rPr lang="en-US" sz="1100" dirty="0" smtClean="0"/>
              <a:t> </a:t>
            </a:r>
            <a:r>
              <a:rPr lang="en-US" sz="1100" dirty="0" err="1" smtClean="0"/>
              <a:t>multinasional</a:t>
            </a:r>
            <a:r>
              <a:rPr lang="en-US" sz="1100" dirty="0" smtClean="0"/>
              <a:t> di </a:t>
            </a:r>
            <a:r>
              <a:rPr lang="en-US" sz="1100" dirty="0" err="1" smtClean="0"/>
              <a:t>luar</a:t>
            </a:r>
            <a:r>
              <a:rPr lang="en-US" sz="1100" dirty="0" smtClean="0"/>
              <a:t> </a:t>
            </a:r>
            <a:r>
              <a:rPr lang="en-US" sz="1100" dirty="0" err="1" smtClean="0"/>
              <a:t>negeri</a:t>
            </a:r>
            <a:r>
              <a:rPr lang="en-US" sz="1100" dirty="0" smtClean="0"/>
              <a:t> yang </a:t>
            </a:r>
            <a:r>
              <a:rPr lang="en-US" sz="1100" dirty="0" err="1" smtClean="0"/>
              <a:t>mempunyai</a:t>
            </a:r>
            <a:r>
              <a:rPr lang="en-US" sz="1100" dirty="0" smtClean="0"/>
              <a:t> unit (</a:t>
            </a:r>
            <a:r>
              <a:rPr lang="en-US" sz="1100" dirty="0" err="1" smtClean="0"/>
              <a:t>anak</a:t>
            </a:r>
            <a:r>
              <a:rPr lang="en-US" sz="1100" dirty="0" smtClean="0"/>
              <a:t> </a:t>
            </a:r>
            <a:r>
              <a:rPr lang="en-US" sz="1100" dirty="0" err="1" smtClean="0"/>
              <a:t>perusahaan</a:t>
            </a:r>
            <a:r>
              <a:rPr lang="en-US" sz="1100" dirty="0" smtClean="0"/>
              <a:t>/</a:t>
            </a:r>
            <a:r>
              <a:rPr lang="en-US" sz="1100" dirty="0" err="1" smtClean="0"/>
              <a:t>cabang</a:t>
            </a:r>
            <a:r>
              <a:rPr lang="en-US" sz="1100" dirty="0" smtClean="0"/>
              <a:t>/</a:t>
            </a:r>
            <a:r>
              <a:rPr lang="en-US" sz="1100" dirty="0" err="1" smtClean="0"/>
              <a:t>perwakilan</a:t>
            </a:r>
            <a:r>
              <a:rPr lang="en-US" sz="1100" dirty="0" smtClean="0"/>
              <a:t>) di Indonesia </a:t>
            </a:r>
            <a:r>
              <a:rPr lang="en-US" sz="1100" dirty="0" err="1" smtClean="0"/>
              <a:t>pada</a:t>
            </a:r>
            <a:r>
              <a:rPr lang="en-US" sz="1100" dirty="0" smtClean="0"/>
              <a:t> </a:t>
            </a:r>
            <a:r>
              <a:rPr lang="en-US" sz="1100" dirty="0" err="1" smtClean="0"/>
              <a:t>umumnya</a:t>
            </a:r>
            <a:r>
              <a:rPr lang="en-US" sz="1100" dirty="0" smtClean="0"/>
              <a:t> </a:t>
            </a:r>
            <a:r>
              <a:rPr lang="en-US" sz="1100" dirty="0" err="1" smtClean="0"/>
              <a:t>akan</a:t>
            </a:r>
            <a:r>
              <a:rPr lang="en-US" sz="1100" dirty="0" smtClean="0"/>
              <a:t> </a:t>
            </a:r>
            <a:r>
              <a:rPr lang="en-US" sz="1100" dirty="0" err="1" smtClean="0"/>
              <a:t>senantiasa</a:t>
            </a:r>
            <a:r>
              <a:rPr lang="en-US" sz="1100" dirty="0" smtClean="0"/>
              <a:t> </a:t>
            </a:r>
            <a:r>
              <a:rPr lang="en-US" sz="1100" dirty="0" err="1" smtClean="0"/>
              <a:t>berusaha</a:t>
            </a:r>
            <a:r>
              <a:rPr lang="en-US" sz="1100" dirty="0" smtClean="0"/>
              <a:t> </a:t>
            </a:r>
            <a:r>
              <a:rPr lang="en-US" sz="1100" dirty="0" err="1" smtClean="0"/>
              <a:t>dengan</a:t>
            </a:r>
            <a:r>
              <a:rPr lang="en-US" sz="1100" dirty="0" smtClean="0"/>
              <a:t> </a:t>
            </a:r>
            <a:r>
              <a:rPr lang="en-US" sz="1100" dirty="0" err="1" smtClean="0"/>
              <a:t>instrumen</a:t>
            </a:r>
            <a:r>
              <a:rPr lang="en-US" sz="1100" dirty="0" smtClean="0"/>
              <a:t> </a:t>
            </a:r>
            <a:r>
              <a:rPr lang="en-US" sz="1100" i="1" dirty="0" smtClean="0"/>
              <a:t>transfer pricing</a:t>
            </a:r>
            <a:r>
              <a:rPr lang="en-US" sz="1100" dirty="0" smtClean="0"/>
              <a:t>, </a:t>
            </a:r>
            <a:r>
              <a:rPr lang="en-US" sz="1100" dirty="0" err="1" smtClean="0"/>
              <a:t>mencapai</a:t>
            </a:r>
            <a:r>
              <a:rPr lang="en-US" sz="1100" dirty="0" smtClean="0"/>
              <a:t> </a:t>
            </a:r>
            <a:r>
              <a:rPr lang="en-US" sz="1100" dirty="0" err="1" smtClean="0"/>
              <a:t>salah</a:t>
            </a:r>
            <a:r>
              <a:rPr lang="en-US" sz="1100" dirty="0" smtClean="0"/>
              <a:t> </a:t>
            </a:r>
            <a:r>
              <a:rPr lang="en-US" sz="1100" dirty="0" err="1" smtClean="0"/>
              <a:t>satu</a:t>
            </a:r>
            <a:r>
              <a:rPr lang="en-US" sz="1100" dirty="0" smtClean="0"/>
              <a:t> </a:t>
            </a:r>
            <a:r>
              <a:rPr lang="en-US" sz="1100" dirty="0" err="1" smtClean="0"/>
              <a:t>tujuannya</a:t>
            </a:r>
            <a:r>
              <a:rPr lang="en-US" sz="1100" dirty="0" smtClean="0"/>
              <a:t> </a:t>
            </a:r>
            <a:r>
              <a:rPr lang="en-US" sz="1100" dirty="0" err="1" smtClean="0"/>
              <a:t>memaksimalkan</a:t>
            </a:r>
            <a:r>
              <a:rPr lang="en-US" sz="1100" dirty="0" smtClean="0"/>
              <a:t> </a:t>
            </a:r>
            <a:r>
              <a:rPr lang="en-US" sz="1100" dirty="0" err="1" smtClean="0"/>
              <a:t>keuntungan</a:t>
            </a:r>
            <a:r>
              <a:rPr lang="en-US" sz="1100" dirty="0" smtClean="0"/>
              <a:t> </a:t>
            </a:r>
            <a:r>
              <a:rPr lang="en-US" sz="1100" dirty="0" err="1" smtClean="0"/>
              <a:t>dengan</a:t>
            </a:r>
            <a:r>
              <a:rPr lang="en-US" sz="1100" dirty="0" smtClean="0"/>
              <a:t> </a:t>
            </a:r>
            <a:r>
              <a:rPr lang="en-US" sz="1100" dirty="0" err="1" smtClean="0"/>
              <a:t>berupaya</a:t>
            </a:r>
            <a:r>
              <a:rPr lang="en-US" sz="1100" dirty="0" smtClean="0"/>
              <a:t> </a:t>
            </a:r>
            <a:r>
              <a:rPr lang="en-US" sz="1100" dirty="0" err="1" smtClean="0"/>
              <a:t>meminimalkan</a:t>
            </a:r>
            <a:r>
              <a:rPr lang="en-US" sz="1100" dirty="0" smtClean="0"/>
              <a:t> </a:t>
            </a:r>
            <a:r>
              <a:rPr lang="en-US" sz="1100" dirty="0" err="1" smtClean="0"/>
              <a:t>beban</a:t>
            </a:r>
            <a:r>
              <a:rPr lang="en-US" sz="1100" dirty="0" smtClean="0"/>
              <a:t> </a:t>
            </a:r>
            <a:r>
              <a:rPr lang="en-US" sz="1100" dirty="0" err="1" smtClean="0"/>
              <a:t>pajaknya</a:t>
            </a:r>
            <a:r>
              <a:rPr lang="en-US" sz="1100" dirty="0" smtClean="0"/>
              <a:t>, </a:t>
            </a:r>
            <a:r>
              <a:rPr lang="en-US" sz="1100" dirty="0" err="1" smtClean="0"/>
              <a:t>terutama</a:t>
            </a:r>
            <a:r>
              <a:rPr lang="en-US" sz="1100" dirty="0" smtClean="0"/>
              <a:t> </a:t>
            </a:r>
            <a:r>
              <a:rPr lang="en-US" sz="1100" dirty="0" err="1" smtClean="0"/>
              <a:t>Pajak</a:t>
            </a:r>
            <a:r>
              <a:rPr lang="en-US" sz="1100" dirty="0" smtClean="0"/>
              <a:t> </a:t>
            </a:r>
            <a:r>
              <a:rPr lang="en-US" sz="1100" dirty="0" err="1" smtClean="0"/>
              <a:t>Penghasilan</a:t>
            </a:r>
            <a:r>
              <a:rPr lang="en-US" sz="1100" dirty="0" smtClean="0"/>
              <a:t> </a:t>
            </a:r>
            <a:r>
              <a:rPr lang="en-US" sz="1100" dirty="0" err="1" smtClean="0"/>
              <a:t>Badan</a:t>
            </a:r>
            <a:r>
              <a:rPr lang="en-US" sz="1100" dirty="0" smtClean="0"/>
              <a:t> (</a:t>
            </a:r>
            <a:r>
              <a:rPr lang="en-US" sz="1100" i="1" dirty="0" smtClean="0"/>
              <a:t>Corporation income tax</a:t>
            </a:r>
            <a:r>
              <a:rPr lang="en-US" sz="1100" dirty="0" smtClean="0"/>
              <a:t>).</a:t>
            </a:r>
          </a:p>
          <a:p>
            <a:pPr marL="0" indent="265113" algn="just">
              <a:buClr>
                <a:srgbClr val="FF0000"/>
              </a:buClr>
              <a:buNone/>
            </a:pPr>
            <a:r>
              <a:rPr lang="en-US" sz="1100" dirty="0" err="1" smtClean="0"/>
              <a:t>Upaya</a:t>
            </a:r>
            <a:r>
              <a:rPr lang="en-US" sz="1100" dirty="0" smtClean="0"/>
              <a:t> yang </a:t>
            </a:r>
            <a:r>
              <a:rPr lang="en-US" sz="1100" dirty="0" err="1" smtClean="0"/>
              <a:t>dilakukan</a:t>
            </a:r>
            <a:r>
              <a:rPr lang="en-US" sz="1100" dirty="0" smtClean="0"/>
              <a:t> </a:t>
            </a:r>
            <a:r>
              <a:rPr lang="en-US" sz="1100" dirty="0" err="1" smtClean="0"/>
              <a:t>dengan</a:t>
            </a:r>
            <a:r>
              <a:rPr lang="en-US" sz="1100" dirty="0" smtClean="0"/>
              <a:t> </a:t>
            </a:r>
            <a:r>
              <a:rPr lang="en-US" sz="1100" dirty="0" err="1" smtClean="0"/>
              <a:t>pergeseran</a:t>
            </a:r>
            <a:r>
              <a:rPr lang="en-US" sz="1100" dirty="0" smtClean="0"/>
              <a:t> </a:t>
            </a:r>
            <a:r>
              <a:rPr lang="en-US" sz="1100" dirty="0" err="1" smtClean="0"/>
              <a:t>harga</a:t>
            </a:r>
            <a:r>
              <a:rPr lang="en-US" sz="1100" dirty="0" smtClean="0"/>
              <a:t> </a:t>
            </a:r>
            <a:r>
              <a:rPr lang="en-US" sz="1100" dirty="0" err="1" smtClean="0"/>
              <a:t>dari</a:t>
            </a:r>
            <a:r>
              <a:rPr lang="en-US" sz="1100" dirty="0" smtClean="0"/>
              <a:t> </a:t>
            </a:r>
            <a:r>
              <a:rPr lang="en-US" sz="1100" dirty="0" err="1" smtClean="0"/>
              <a:t>negara</a:t>
            </a:r>
            <a:r>
              <a:rPr lang="en-US" sz="1100" dirty="0" smtClean="0"/>
              <a:t> yang </a:t>
            </a:r>
            <a:r>
              <a:rPr lang="en-US" sz="1100" dirty="0" err="1" smtClean="0"/>
              <a:t>beban</a:t>
            </a:r>
            <a:r>
              <a:rPr lang="en-US" sz="1100" dirty="0" smtClean="0"/>
              <a:t> </a:t>
            </a:r>
            <a:r>
              <a:rPr lang="en-US" sz="1100" dirty="0" err="1" smtClean="0"/>
              <a:t>pajaknya</a:t>
            </a:r>
            <a:r>
              <a:rPr lang="en-US" sz="1100" dirty="0" smtClean="0"/>
              <a:t> </a:t>
            </a:r>
            <a:r>
              <a:rPr lang="en-US" sz="1100" dirty="0" err="1" smtClean="0"/>
              <a:t>tinggi</a:t>
            </a:r>
            <a:r>
              <a:rPr lang="en-US" sz="1100" dirty="0" smtClean="0"/>
              <a:t> </a:t>
            </a:r>
            <a:r>
              <a:rPr lang="en-US" sz="1100" dirty="0" err="1" smtClean="0"/>
              <a:t>ke</a:t>
            </a:r>
            <a:r>
              <a:rPr lang="en-US" sz="1100" dirty="0" smtClean="0"/>
              <a:t> </a:t>
            </a:r>
            <a:r>
              <a:rPr lang="en-US" sz="1100" dirty="0" err="1" smtClean="0"/>
              <a:t>negara</a:t>
            </a:r>
            <a:r>
              <a:rPr lang="en-US" sz="1100" dirty="0" smtClean="0"/>
              <a:t> yang </a:t>
            </a:r>
            <a:r>
              <a:rPr lang="en-US" sz="1100" dirty="0" err="1" smtClean="0"/>
              <a:t>beban</a:t>
            </a:r>
            <a:r>
              <a:rPr lang="en-US" sz="1100" dirty="0" smtClean="0"/>
              <a:t> </a:t>
            </a:r>
            <a:r>
              <a:rPr lang="en-US" sz="1100" dirty="0" err="1" smtClean="0"/>
              <a:t>pajaknya</a:t>
            </a:r>
            <a:r>
              <a:rPr lang="en-US" sz="1100" dirty="0" smtClean="0"/>
              <a:t> </a:t>
            </a:r>
            <a:r>
              <a:rPr lang="en-US" sz="1100" dirty="0" err="1" smtClean="0"/>
              <a:t>rendah</a:t>
            </a:r>
            <a:r>
              <a:rPr lang="en-US" sz="1100" dirty="0" smtClean="0"/>
              <a:t> </a:t>
            </a:r>
            <a:r>
              <a:rPr lang="en-US" sz="1100" dirty="0" err="1" smtClean="0"/>
              <a:t>atau</a:t>
            </a:r>
            <a:r>
              <a:rPr lang="en-US" sz="1100" dirty="0" smtClean="0"/>
              <a:t> </a:t>
            </a:r>
            <a:r>
              <a:rPr lang="en-US" sz="1100" dirty="0" err="1" smtClean="0"/>
              <a:t>nihil</a:t>
            </a:r>
            <a:r>
              <a:rPr lang="en-US" sz="1100" dirty="0" smtClean="0"/>
              <a:t> (</a:t>
            </a:r>
            <a:r>
              <a:rPr lang="en-US" sz="1100" i="1" dirty="0" smtClean="0"/>
              <a:t>tax heaven countries</a:t>
            </a:r>
            <a:r>
              <a:rPr lang="en-US" sz="1100" dirty="0" smtClean="0"/>
              <a:t>).</a:t>
            </a:r>
          </a:p>
          <a:p>
            <a:pPr marL="0" indent="265113" algn="just">
              <a:buClr>
                <a:srgbClr val="FF0000"/>
              </a:buClr>
              <a:buNone/>
            </a:pPr>
            <a:r>
              <a:rPr lang="en-US" sz="1100" dirty="0" err="1" smtClean="0"/>
              <a:t>Selain</a:t>
            </a:r>
            <a:r>
              <a:rPr lang="en-US" sz="1100" dirty="0" smtClean="0"/>
              <a:t> </a:t>
            </a:r>
            <a:r>
              <a:rPr lang="en-US" sz="1100" dirty="0" err="1" smtClean="0"/>
              <a:t>dari</a:t>
            </a:r>
            <a:r>
              <a:rPr lang="en-US" sz="1100" dirty="0" smtClean="0"/>
              <a:t> </a:t>
            </a:r>
            <a:r>
              <a:rPr lang="en-US" sz="1100" dirty="0" err="1" smtClean="0"/>
              <a:t>itu</a:t>
            </a:r>
            <a:r>
              <a:rPr lang="en-US" sz="1100" dirty="0" smtClean="0"/>
              <a:t> </a:t>
            </a:r>
            <a:r>
              <a:rPr lang="en-US" sz="1100" dirty="0" err="1" smtClean="0"/>
              <a:t>diadakan</a:t>
            </a:r>
            <a:r>
              <a:rPr lang="en-US" sz="1100" dirty="0" smtClean="0"/>
              <a:t> pula </a:t>
            </a:r>
            <a:r>
              <a:rPr lang="en-US" sz="1100" dirty="0" err="1" smtClean="0"/>
              <a:t>perjanjian</a:t>
            </a:r>
            <a:r>
              <a:rPr lang="en-US" sz="1100" dirty="0" smtClean="0"/>
              <a:t> </a:t>
            </a:r>
            <a:r>
              <a:rPr lang="en-US" sz="1100" b="1" dirty="0" smtClean="0"/>
              <a:t>bilateral</a:t>
            </a:r>
            <a:r>
              <a:rPr lang="en-US" sz="1100" dirty="0" smtClean="0"/>
              <a:t> di </a:t>
            </a:r>
            <a:r>
              <a:rPr lang="en-US" sz="1100" dirty="0" err="1" smtClean="0"/>
              <a:t>bidang</a:t>
            </a:r>
            <a:r>
              <a:rPr lang="en-US" sz="1100" dirty="0" smtClean="0"/>
              <a:t> </a:t>
            </a:r>
            <a:r>
              <a:rPr lang="en-US" sz="1100" dirty="0" err="1" smtClean="0"/>
              <a:t>perpajakan</a:t>
            </a:r>
            <a:r>
              <a:rPr lang="en-US" sz="1100" dirty="0" smtClean="0"/>
              <a:t>, </a:t>
            </a:r>
            <a:r>
              <a:rPr lang="en-US" sz="1100" dirty="0" err="1" smtClean="0"/>
              <a:t>dengan</a:t>
            </a:r>
            <a:r>
              <a:rPr lang="en-US" sz="1100" dirty="0" smtClean="0"/>
              <a:t> </a:t>
            </a:r>
            <a:r>
              <a:rPr lang="en-US" sz="1100" dirty="0" err="1" smtClean="0"/>
              <a:t>maksud</a:t>
            </a:r>
            <a:r>
              <a:rPr lang="en-US" sz="1100" dirty="0" smtClean="0"/>
              <a:t> </a:t>
            </a:r>
            <a:r>
              <a:rPr lang="en-US" sz="1100" dirty="0" err="1" smtClean="0"/>
              <a:t>antara</a:t>
            </a:r>
            <a:r>
              <a:rPr lang="en-US" sz="1100" dirty="0" smtClean="0"/>
              <a:t> lain </a:t>
            </a:r>
            <a:r>
              <a:rPr lang="en-US" sz="1100" dirty="0" err="1" smtClean="0"/>
              <a:t>untuk</a:t>
            </a:r>
            <a:r>
              <a:rPr lang="en-US" sz="1100" dirty="0" smtClean="0"/>
              <a:t> </a:t>
            </a:r>
            <a:r>
              <a:rPr lang="en-US" sz="1100" dirty="0" err="1" smtClean="0"/>
              <a:t>menghindarkan</a:t>
            </a:r>
            <a:r>
              <a:rPr lang="en-US" sz="1100" dirty="0" smtClean="0"/>
              <a:t> </a:t>
            </a:r>
            <a:r>
              <a:rPr lang="en-US" sz="1100" dirty="0" err="1" smtClean="0"/>
              <a:t>pengenaan</a:t>
            </a:r>
            <a:r>
              <a:rPr lang="en-US" sz="1100" dirty="0" smtClean="0"/>
              <a:t> </a:t>
            </a:r>
            <a:r>
              <a:rPr lang="en-US" sz="1100" dirty="0" err="1" smtClean="0"/>
              <a:t>pajak</a:t>
            </a:r>
            <a:r>
              <a:rPr lang="en-US" sz="1100" dirty="0" smtClean="0"/>
              <a:t> </a:t>
            </a:r>
            <a:r>
              <a:rPr lang="en-US" sz="1100" dirty="0" err="1" smtClean="0"/>
              <a:t>berganda</a:t>
            </a:r>
            <a:r>
              <a:rPr lang="en-US" sz="1100" dirty="0" smtClean="0"/>
              <a:t>, </a:t>
            </a:r>
            <a:r>
              <a:rPr lang="en-US" sz="1100" dirty="0" err="1" smtClean="0"/>
              <a:t>sehingga</a:t>
            </a:r>
            <a:r>
              <a:rPr lang="en-US" sz="1100" dirty="0" smtClean="0"/>
              <a:t> </a:t>
            </a:r>
            <a:r>
              <a:rPr lang="en-US" sz="1100" dirty="0" err="1" smtClean="0"/>
              <a:t>beban</a:t>
            </a:r>
            <a:r>
              <a:rPr lang="en-US" sz="1100" dirty="0" smtClean="0"/>
              <a:t> </a:t>
            </a:r>
            <a:r>
              <a:rPr lang="en-US" sz="1100" dirty="0" err="1" smtClean="0"/>
              <a:t>pajak</a:t>
            </a:r>
            <a:r>
              <a:rPr lang="en-US" sz="1100" dirty="0" smtClean="0"/>
              <a:t> </a:t>
            </a:r>
            <a:r>
              <a:rPr lang="en-US" sz="1100" dirty="0" err="1" smtClean="0"/>
              <a:t>dapat</a:t>
            </a:r>
            <a:r>
              <a:rPr lang="en-US" sz="1100" dirty="0" smtClean="0"/>
              <a:t> </a:t>
            </a:r>
            <a:r>
              <a:rPr lang="en-US" sz="1100" dirty="0" err="1" smtClean="0"/>
              <a:t>ditekan</a:t>
            </a:r>
            <a:r>
              <a:rPr lang="en-US" sz="1100" dirty="0" smtClean="0"/>
              <a:t>.</a:t>
            </a:r>
            <a:endParaRPr lang="en-US" sz="1100" dirty="0"/>
          </a:p>
        </p:txBody>
      </p:sp>
    </p:spTree>
    <p:extLst>
      <p:ext uri="{BB962C8B-B14F-4D97-AF65-F5344CB8AC3E}">
        <p14:creationId xmlns:p14="http://schemas.microsoft.com/office/powerpoint/2010/main" val="3962313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48" y="339502"/>
            <a:ext cx="7885504" cy="593184"/>
          </a:xfrm>
        </p:spPr>
        <p:txBody>
          <a:bodyPr>
            <a:noAutofit/>
          </a:bodyPr>
          <a:lstStyle/>
          <a:p>
            <a:pPr algn="ctr"/>
            <a:r>
              <a:rPr lang="en-US" sz="2400" dirty="0" err="1" smtClean="0"/>
              <a:t>Perlakuan</a:t>
            </a:r>
            <a:r>
              <a:rPr lang="en-US" sz="2400" dirty="0" smtClean="0"/>
              <a:t> </a:t>
            </a:r>
            <a:r>
              <a:rPr lang="en-US" sz="2400" i="1" dirty="0" smtClean="0"/>
              <a:t>Transfer Pricing </a:t>
            </a:r>
            <a:r>
              <a:rPr lang="en-US" sz="2400" dirty="0" smtClean="0"/>
              <a:t>Di </a:t>
            </a:r>
            <a:r>
              <a:rPr lang="en-US" sz="2400" dirty="0" err="1" smtClean="0"/>
              <a:t>Mancanegara</a:t>
            </a:r>
            <a:endParaRPr lang="en-US" sz="2400" dirty="0"/>
          </a:p>
        </p:txBody>
      </p:sp>
      <p:sp>
        <p:nvSpPr>
          <p:cNvPr id="4" name="Horizontal Scroll 3"/>
          <p:cNvSpPr/>
          <p:nvPr/>
        </p:nvSpPr>
        <p:spPr>
          <a:xfrm>
            <a:off x="648127" y="1347614"/>
            <a:ext cx="7920880" cy="2808312"/>
          </a:xfrm>
          <a:prstGeom prst="horizontalScroll">
            <a:avLst>
              <a:gd name="adj" fmla="val 7400"/>
            </a:avLst>
          </a:prstGeom>
          <a:blipFill>
            <a:blip r:embed="rId2">
              <a:extLst>
                <a:ext uri="{BEBA8EAE-BF5A-486C-A8C5-ECC9F3942E4B}">
                  <a14:imgProps xmlns:a14="http://schemas.microsoft.com/office/drawing/2010/main">
                    <a14:imgLayer r:embed="rId3">
                      <a14:imgEffect>
                        <a14:sharpenSoften amount="100000"/>
                      </a14:imgEffect>
                      <a14:imgEffect>
                        <a14:brightnessContrast bright="-5000" contrast="-45000"/>
                      </a14:imgEffect>
                    </a14:imgLayer>
                  </a14:imgProps>
                </a:ext>
              </a:extLst>
            </a:blip>
            <a:tile tx="0" ty="0" sx="100000" sy="100000" flip="none" algn="tl"/>
          </a:blipFill>
          <a:ln>
            <a:solidFill>
              <a:schemeClr val="dk1">
                <a:satMod val="150000"/>
                <a:alpha val="28000"/>
              </a:schemeClr>
            </a:solidFill>
          </a:ln>
        </p:spPr>
        <p:style>
          <a:lnRef idx="1">
            <a:schemeClr val="dk1"/>
          </a:lnRef>
          <a:fillRef idx="2">
            <a:schemeClr val="dk1"/>
          </a:fillRef>
          <a:effectRef idx="1">
            <a:schemeClr val="dk1"/>
          </a:effectRef>
          <a:fontRef idx="minor">
            <a:schemeClr val="dk1"/>
          </a:fontRef>
        </p:style>
        <p:txBody>
          <a:bodyPr rtlCol="0" anchor="t"/>
          <a:lstStyle/>
          <a:p>
            <a:pPr algn="just">
              <a:buClr>
                <a:srgbClr val="FF0000"/>
              </a:buClr>
            </a:pPr>
            <a:r>
              <a:rPr lang="en-US" sz="1400" b="1" dirty="0" err="1">
                <a:solidFill>
                  <a:srgbClr val="FF0000"/>
                </a:solidFill>
              </a:rPr>
              <a:t>Contoh</a:t>
            </a:r>
            <a:r>
              <a:rPr lang="en-US" sz="1400" b="1" dirty="0">
                <a:solidFill>
                  <a:srgbClr val="FF0000"/>
                </a:solidFill>
              </a:rPr>
              <a:t> </a:t>
            </a:r>
            <a:r>
              <a:rPr lang="en-US" sz="1400" b="1" dirty="0" err="1">
                <a:solidFill>
                  <a:srgbClr val="FF0000"/>
                </a:solidFill>
              </a:rPr>
              <a:t>Kasus</a:t>
            </a:r>
            <a:r>
              <a:rPr lang="en-US" sz="1400" b="1" dirty="0">
                <a:solidFill>
                  <a:srgbClr val="FF0000"/>
                </a:solidFill>
              </a:rPr>
              <a:t> Transfer Pricing </a:t>
            </a:r>
            <a:r>
              <a:rPr lang="en-US" sz="1400" b="1" dirty="0" err="1">
                <a:solidFill>
                  <a:srgbClr val="FF0000"/>
                </a:solidFill>
              </a:rPr>
              <a:t>Antara</a:t>
            </a:r>
            <a:r>
              <a:rPr lang="en-US" sz="1400" b="1" dirty="0">
                <a:solidFill>
                  <a:srgbClr val="FF0000"/>
                </a:solidFill>
              </a:rPr>
              <a:t> </a:t>
            </a:r>
            <a:r>
              <a:rPr lang="en-US" sz="1400" b="1" dirty="0" err="1">
                <a:solidFill>
                  <a:srgbClr val="FF0000"/>
                </a:solidFill>
              </a:rPr>
              <a:t>Amerika</a:t>
            </a:r>
            <a:r>
              <a:rPr lang="en-US" sz="1400" b="1" dirty="0">
                <a:solidFill>
                  <a:srgbClr val="FF0000"/>
                </a:solidFill>
              </a:rPr>
              <a:t> </a:t>
            </a:r>
            <a:r>
              <a:rPr lang="en-US" sz="1400" b="1" dirty="0" err="1">
                <a:solidFill>
                  <a:srgbClr val="FF0000"/>
                </a:solidFill>
              </a:rPr>
              <a:t>Serikat</a:t>
            </a:r>
            <a:r>
              <a:rPr lang="en-US" sz="1400" b="1" dirty="0">
                <a:solidFill>
                  <a:srgbClr val="FF0000"/>
                </a:solidFill>
              </a:rPr>
              <a:t> </a:t>
            </a:r>
            <a:r>
              <a:rPr lang="en-US" sz="1400" b="1" dirty="0" err="1">
                <a:solidFill>
                  <a:srgbClr val="FF0000"/>
                </a:solidFill>
              </a:rPr>
              <a:t>dengan</a:t>
            </a:r>
            <a:r>
              <a:rPr lang="en-US" sz="1400" b="1" dirty="0">
                <a:solidFill>
                  <a:srgbClr val="FF0000"/>
                </a:solidFill>
              </a:rPr>
              <a:t> </a:t>
            </a:r>
            <a:r>
              <a:rPr lang="en-US" sz="1400" b="1" dirty="0" err="1">
                <a:solidFill>
                  <a:srgbClr val="FF0000"/>
                </a:solidFill>
              </a:rPr>
              <a:t>Jepang</a:t>
            </a:r>
            <a:endParaRPr lang="en-US" sz="1400" b="1" dirty="0">
              <a:solidFill>
                <a:srgbClr val="FF0000"/>
              </a:solidFill>
            </a:endParaRPr>
          </a:p>
          <a:p>
            <a:pPr algn="just">
              <a:buClr>
                <a:srgbClr val="FF0000"/>
              </a:buClr>
            </a:pPr>
            <a:endParaRPr lang="en-US" sz="1400" dirty="0"/>
          </a:p>
        </p:txBody>
      </p:sp>
      <p:sp>
        <p:nvSpPr>
          <p:cNvPr id="5" name="Content Placeholder 4"/>
          <p:cNvSpPr>
            <a:spLocks noGrp="1"/>
          </p:cNvSpPr>
          <p:nvPr>
            <p:ph idx="1"/>
          </p:nvPr>
        </p:nvSpPr>
        <p:spPr>
          <a:xfrm>
            <a:off x="1043608" y="1923678"/>
            <a:ext cx="7309375" cy="1872208"/>
          </a:xfrm>
          <a:solidFill>
            <a:schemeClr val="lt1">
              <a:alpha val="68000"/>
            </a:schemeClr>
          </a:solidFill>
          <a:ln w="12700">
            <a:solidFill>
              <a:schemeClr val="dk1">
                <a:alpha val="0"/>
              </a:schemeClr>
            </a:solidFill>
          </a:ln>
        </p:spPr>
        <p:style>
          <a:lnRef idx="2">
            <a:schemeClr val="dk1"/>
          </a:lnRef>
          <a:fillRef idx="1">
            <a:schemeClr val="lt1"/>
          </a:fillRef>
          <a:effectRef idx="0">
            <a:schemeClr val="dk1"/>
          </a:effectRef>
          <a:fontRef idx="minor">
            <a:schemeClr val="dk1"/>
          </a:fontRef>
        </p:style>
        <p:txBody>
          <a:bodyPr>
            <a:noAutofit/>
          </a:bodyPr>
          <a:lstStyle/>
          <a:p>
            <a:pPr marL="0" indent="0" algn="just">
              <a:buNone/>
            </a:pPr>
            <a:r>
              <a:rPr lang="en-US" sz="1100" dirty="0" err="1">
                <a:solidFill>
                  <a:schemeClr val="tx1"/>
                </a:solidFill>
              </a:rPr>
              <a:t>Dengan</a:t>
            </a:r>
            <a:r>
              <a:rPr lang="en-US" sz="1100" dirty="0">
                <a:solidFill>
                  <a:schemeClr val="tx1"/>
                </a:solidFill>
              </a:rPr>
              <a:t> </a:t>
            </a:r>
            <a:r>
              <a:rPr lang="en-US" sz="1100" dirty="0" err="1">
                <a:solidFill>
                  <a:schemeClr val="tx1"/>
                </a:solidFill>
              </a:rPr>
              <a:t>menetapkan</a:t>
            </a:r>
            <a:r>
              <a:rPr lang="en-US" sz="1100" dirty="0">
                <a:solidFill>
                  <a:schemeClr val="tx1"/>
                </a:solidFill>
              </a:rPr>
              <a:t> </a:t>
            </a:r>
            <a:r>
              <a:rPr lang="en-US" sz="1100" dirty="0" err="1">
                <a:solidFill>
                  <a:schemeClr val="tx1"/>
                </a:solidFill>
              </a:rPr>
              <a:t>suatu</a:t>
            </a:r>
            <a:r>
              <a:rPr lang="en-US" sz="1100" dirty="0">
                <a:solidFill>
                  <a:schemeClr val="tx1"/>
                </a:solidFill>
              </a:rPr>
              <a:t> </a:t>
            </a:r>
            <a:r>
              <a:rPr lang="en-US" sz="1100" dirty="0" err="1">
                <a:solidFill>
                  <a:schemeClr val="tx1"/>
                </a:solidFill>
              </a:rPr>
              <a:t>harga</a:t>
            </a:r>
            <a:r>
              <a:rPr lang="en-US" sz="1100" dirty="0">
                <a:solidFill>
                  <a:schemeClr val="tx1"/>
                </a:solidFill>
              </a:rPr>
              <a:t> transfer yang </a:t>
            </a:r>
            <a:r>
              <a:rPr lang="en-US" sz="1100" dirty="0" err="1">
                <a:solidFill>
                  <a:schemeClr val="tx1"/>
                </a:solidFill>
              </a:rPr>
              <a:t>tinggi</a:t>
            </a:r>
            <a:r>
              <a:rPr lang="en-US" sz="1100" dirty="0">
                <a:solidFill>
                  <a:schemeClr val="tx1"/>
                </a:solidFill>
              </a:rPr>
              <a:t> </a:t>
            </a:r>
            <a:r>
              <a:rPr lang="en-US" sz="1100" dirty="0" err="1">
                <a:solidFill>
                  <a:schemeClr val="tx1"/>
                </a:solidFill>
              </a:rPr>
              <a:t>dari</a:t>
            </a:r>
            <a:r>
              <a:rPr lang="en-US" sz="1100" dirty="0">
                <a:solidFill>
                  <a:schemeClr val="tx1"/>
                </a:solidFill>
              </a:rPr>
              <a:t> </a:t>
            </a:r>
            <a:r>
              <a:rPr lang="en-US" sz="1100" dirty="0" err="1">
                <a:solidFill>
                  <a:schemeClr val="tx1"/>
                </a:solidFill>
              </a:rPr>
              <a:t>pabrik-pabrik</a:t>
            </a:r>
            <a:r>
              <a:rPr lang="en-US" sz="1100" dirty="0">
                <a:solidFill>
                  <a:schemeClr val="tx1"/>
                </a:solidFill>
              </a:rPr>
              <a:t> </a:t>
            </a:r>
            <a:r>
              <a:rPr lang="en-US" sz="1100" dirty="0" err="1">
                <a:solidFill>
                  <a:schemeClr val="tx1"/>
                </a:solidFill>
              </a:rPr>
              <a:t>mereka</a:t>
            </a:r>
            <a:r>
              <a:rPr lang="en-US" sz="1100" dirty="0">
                <a:solidFill>
                  <a:schemeClr val="tx1"/>
                </a:solidFill>
              </a:rPr>
              <a:t> di </a:t>
            </a:r>
            <a:r>
              <a:rPr lang="en-US" sz="1100" dirty="0" err="1">
                <a:solidFill>
                  <a:schemeClr val="tx1"/>
                </a:solidFill>
              </a:rPr>
              <a:t>Jepang</a:t>
            </a:r>
            <a:r>
              <a:rPr lang="en-US" sz="1100" dirty="0">
                <a:solidFill>
                  <a:schemeClr val="tx1"/>
                </a:solidFill>
              </a:rPr>
              <a:t> </a:t>
            </a:r>
            <a:r>
              <a:rPr lang="en-US" sz="1100" dirty="0" err="1">
                <a:solidFill>
                  <a:schemeClr val="tx1"/>
                </a:solidFill>
              </a:rPr>
              <a:t>kepada</a:t>
            </a:r>
            <a:r>
              <a:rPr lang="en-US" sz="1100" dirty="0">
                <a:solidFill>
                  <a:schemeClr val="tx1"/>
                </a:solidFill>
              </a:rPr>
              <a:t> </a:t>
            </a:r>
            <a:r>
              <a:rPr lang="en-US" sz="1100" dirty="0" err="1">
                <a:solidFill>
                  <a:schemeClr val="tx1"/>
                </a:solidFill>
              </a:rPr>
              <a:t>cabang-cabang</a:t>
            </a:r>
            <a:r>
              <a:rPr lang="en-US" sz="1100" dirty="0">
                <a:solidFill>
                  <a:schemeClr val="tx1"/>
                </a:solidFill>
              </a:rPr>
              <a:t> </a:t>
            </a:r>
            <a:r>
              <a:rPr lang="en-US" sz="1100" dirty="0" err="1">
                <a:solidFill>
                  <a:schemeClr val="tx1"/>
                </a:solidFill>
              </a:rPr>
              <a:t>pemasaran</a:t>
            </a:r>
            <a:r>
              <a:rPr lang="en-US" sz="1100" dirty="0">
                <a:solidFill>
                  <a:schemeClr val="tx1"/>
                </a:solidFill>
              </a:rPr>
              <a:t> </a:t>
            </a:r>
            <a:r>
              <a:rPr lang="en-US" sz="1100" dirty="0" err="1">
                <a:solidFill>
                  <a:schemeClr val="tx1"/>
                </a:solidFill>
              </a:rPr>
              <a:t>mereka</a:t>
            </a:r>
            <a:r>
              <a:rPr lang="en-US" sz="1100" dirty="0">
                <a:solidFill>
                  <a:schemeClr val="tx1"/>
                </a:solidFill>
              </a:rPr>
              <a:t> di </a:t>
            </a:r>
            <a:r>
              <a:rPr lang="en-US" sz="1100" dirty="0" err="1">
                <a:solidFill>
                  <a:schemeClr val="tx1"/>
                </a:solidFill>
              </a:rPr>
              <a:t>Amerika</a:t>
            </a:r>
            <a:r>
              <a:rPr lang="en-US" sz="1100" dirty="0">
                <a:solidFill>
                  <a:schemeClr val="tx1"/>
                </a:solidFill>
              </a:rPr>
              <a:t> </a:t>
            </a:r>
            <a:r>
              <a:rPr lang="en-US" sz="1100" dirty="0" err="1">
                <a:solidFill>
                  <a:schemeClr val="tx1"/>
                </a:solidFill>
              </a:rPr>
              <a:t>Serikat</a:t>
            </a:r>
            <a:r>
              <a:rPr lang="en-US" sz="1100" dirty="0">
                <a:solidFill>
                  <a:schemeClr val="tx1"/>
                </a:solidFill>
              </a:rPr>
              <a:t>, </a:t>
            </a:r>
            <a:r>
              <a:rPr lang="en-US" sz="1100" dirty="0" err="1">
                <a:solidFill>
                  <a:schemeClr val="tx1"/>
                </a:solidFill>
              </a:rPr>
              <a:t>produsen-produsen</a:t>
            </a:r>
            <a:r>
              <a:rPr lang="en-US" sz="1100" dirty="0">
                <a:solidFill>
                  <a:schemeClr val="tx1"/>
                </a:solidFill>
              </a:rPr>
              <a:t> </a:t>
            </a:r>
            <a:r>
              <a:rPr lang="en-US" sz="1100" dirty="0" err="1">
                <a:solidFill>
                  <a:schemeClr val="tx1"/>
                </a:solidFill>
              </a:rPr>
              <a:t>mobil</a:t>
            </a:r>
            <a:r>
              <a:rPr lang="en-US" sz="1100" dirty="0">
                <a:solidFill>
                  <a:schemeClr val="tx1"/>
                </a:solidFill>
              </a:rPr>
              <a:t> </a:t>
            </a:r>
            <a:r>
              <a:rPr lang="en-US" sz="1100" dirty="0" err="1">
                <a:solidFill>
                  <a:schemeClr val="tx1"/>
                </a:solidFill>
              </a:rPr>
              <a:t>Jepang</a:t>
            </a:r>
            <a:r>
              <a:rPr lang="en-US" sz="1100" dirty="0">
                <a:solidFill>
                  <a:schemeClr val="tx1"/>
                </a:solidFill>
              </a:rPr>
              <a:t> </a:t>
            </a:r>
            <a:r>
              <a:rPr lang="en-US" sz="1100" dirty="0" err="1">
                <a:solidFill>
                  <a:schemeClr val="tx1"/>
                </a:solidFill>
              </a:rPr>
              <a:t>mampu</a:t>
            </a:r>
            <a:r>
              <a:rPr lang="en-US" sz="1100" dirty="0">
                <a:solidFill>
                  <a:schemeClr val="tx1"/>
                </a:solidFill>
              </a:rPr>
              <a:t> </a:t>
            </a:r>
            <a:r>
              <a:rPr lang="en-US" sz="1100" dirty="0" err="1">
                <a:solidFill>
                  <a:schemeClr val="tx1"/>
                </a:solidFill>
              </a:rPr>
              <a:t>mengurangi</a:t>
            </a:r>
            <a:r>
              <a:rPr lang="en-US" sz="1100" dirty="0">
                <a:solidFill>
                  <a:schemeClr val="tx1"/>
                </a:solidFill>
              </a:rPr>
              <a:t> </a:t>
            </a:r>
            <a:r>
              <a:rPr lang="en-US" sz="1100" dirty="0" err="1">
                <a:solidFill>
                  <a:schemeClr val="tx1"/>
                </a:solidFill>
              </a:rPr>
              <a:t>keuntungan</a:t>
            </a:r>
            <a:r>
              <a:rPr lang="en-US" sz="1100" dirty="0">
                <a:solidFill>
                  <a:schemeClr val="tx1"/>
                </a:solidFill>
              </a:rPr>
              <a:t> yang </a:t>
            </a:r>
            <a:r>
              <a:rPr lang="en-US" sz="1100" dirty="0" err="1">
                <a:solidFill>
                  <a:schemeClr val="tx1"/>
                </a:solidFill>
              </a:rPr>
              <a:t>ditunjukkan</a:t>
            </a:r>
            <a:r>
              <a:rPr lang="en-US" sz="1100" dirty="0">
                <a:solidFill>
                  <a:schemeClr val="tx1"/>
                </a:solidFill>
              </a:rPr>
              <a:t> </a:t>
            </a:r>
            <a:r>
              <a:rPr lang="en-US" sz="1100" dirty="0" err="1">
                <a:solidFill>
                  <a:schemeClr val="tx1"/>
                </a:solidFill>
              </a:rPr>
              <a:t>oleh</a:t>
            </a:r>
            <a:r>
              <a:rPr lang="en-US" sz="1100" dirty="0">
                <a:solidFill>
                  <a:schemeClr val="tx1"/>
                </a:solidFill>
              </a:rPr>
              <a:t> </a:t>
            </a:r>
            <a:r>
              <a:rPr lang="en-US" sz="1100" dirty="0" err="1">
                <a:solidFill>
                  <a:schemeClr val="tx1"/>
                </a:solidFill>
              </a:rPr>
              <a:t>cabang-cabang</a:t>
            </a:r>
            <a:r>
              <a:rPr lang="en-US" sz="1100" dirty="0">
                <a:solidFill>
                  <a:schemeClr val="tx1"/>
                </a:solidFill>
              </a:rPr>
              <a:t> </a:t>
            </a:r>
            <a:r>
              <a:rPr lang="en-US" sz="1100" dirty="0" err="1">
                <a:solidFill>
                  <a:schemeClr val="tx1"/>
                </a:solidFill>
              </a:rPr>
              <a:t>Amerika</a:t>
            </a:r>
            <a:r>
              <a:rPr lang="en-US" sz="1100" dirty="0">
                <a:solidFill>
                  <a:schemeClr val="tx1"/>
                </a:solidFill>
              </a:rPr>
              <a:t> </a:t>
            </a:r>
            <a:r>
              <a:rPr lang="en-US" sz="1100" dirty="0" err="1">
                <a:solidFill>
                  <a:schemeClr val="tx1"/>
                </a:solidFill>
              </a:rPr>
              <a:t>Serikat</a:t>
            </a:r>
            <a:r>
              <a:rPr lang="en-US" sz="1100" dirty="0">
                <a:solidFill>
                  <a:schemeClr val="tx1"/>
                </a:solidFill>
              </a:rPr>
              <a:t> </a:t>
            </a:r>
            <a:r>
              <a:rPr lang="en-US" sz="1100" dirty="0" err="1">
                <a:solidFill>
                  <a:schemeClr val="tx1"/>
                </a:solidFill>
              </a:rPr>
              <a:t>dan</a:t>
            </a:r>
            <a:r>
              <a:rPr lang="en-US" sz="1100" dirty="0">
                <a:solidFill>
                  <a:schemeClr val="tx1"/>
                </a:solidFill>
              </a:rPr>
              <a:t> </a:t>
            </a:r>
            <a:r>
              <a:rPr lang="en-US" sz="1100" dirty="0" err="1">
                <a:solidFill>
                  <a:schemeClr val="tx1"/>
                </a:solidFill>
              </a:rPr>
              <a:t>oleh</a:t>
            </a:r>
            <a:r>
              <a:rPr lang="en-US" sz="1100" dirty="0">
                <a:solidFill>
                  <a:schemeClr val="tx1"/>
                </a:solidFill>
              </a:rPr>
              <a:t> </a:t>
            </a:r>
            <a:r>
              <a:rPr lang="en-US" sz="1100" dirty="0" err="1">
                <a:solidFill>
                  <a:schemeClr val="tx1"/>
                </a:solidFill>
              </a:rPr>
              <a:t>karenanya</a:t>
            </a:r>
            <a:r>
              <a:rPr lang="en-US" sz="1100" dirty="0">
                <a:solidFill>
                  <a:schemeClr val="tx1"/>
                </a:solidFill>
              </a:rPr>
              <a:t> </a:t>
            </a:r>
            <a:r>
              <a:rPr lang="en-US" sz="1100" dirty="0" err="1">
                <a:solidFill>
                  <a:schemeClr val="tx1"/>
                </a:solidFill>
              </a:rPr>
              <a:t>mengurangi</a:t>
            </a:r>
            <a:r>
              <a:rPr lang="en-US" sz="1100" dirty="0">
                <a:solidFill>
                  <a:schemeClr val="tx1"/>
                </a:solidFill>
              </a:rPr>
              <a:t> </a:t>
            </a:r>
            <a:r>
              <a:rPr lang="en-US" sz="1100" dirty="0" err="1">
                <a:solidFill>
                  <a:schemeClr val="tx1"/>
                </a:solidFill>
              </a:rPr>
              <a:t>pajak-pajak</a:t>
            </a:r>
            <a:r>
              <a:rPr lang="en-US" sz="1100" dirty="0">
                <a:solidFill>
                  <a:schemeClr val="tx1"/>
                </a:solidFill>
              </a:rPr>
              <a:t> AS. </a:t>
            </a:r>
            <a:r>
              <a:rPr lang="en-US" sz="1100" dirty="0" err="1">
                <a:solidFill>
                  <a:schemeClr val="tx1"/>
                </a:solidFill>
              </a:rPr>
              <a:t>Staf</a:t>
            </a:r>
            <a:r>
              <a:rPr lang="en-US" sz="1100" dirty="0">
                <a:solidFill>
                  <a:schemeClr val="tx1"/>
                </a:solidFill>
              </a:rPr>
              <a:t> </a:t>
            </a:r>
            <a:r>
              <a:rPr lang="en-US" sz="1100" dirty="0" err="1">
                <a:solidFill>
                  <a:schemeClr val="tx1"/>
                </a:solidFill>
              </a:rPr>
              <a:t>Presiden</a:t>
            </a:r>
            <a:r>
              <a:rPr lang="en-US" sz="1100" dirty="0">
                <a:solidFill>
                  <a:schemeClr val="tx1"/>
                </a:solidFill>
              </a:rPr>
              <a:t> Clinton </a:t>
            </a:r>
            <a:r>
              <a:rPr lang="en-US" sz="1100" dirty="0" err="1">
                <a:solidFill>
                  <a:schemeClr val="tx1"/>
                </a:solidFill>
              </a:rPr>
              <a:t>memperkirakan</a:t>
            </a:r>
            <a:r>
              <a:rPr lang="en-US" sz="1100" dirty="0">
                <a:solidFill>
                  <a:schemeClr val="tx1"/>
                </a:solidFill>
              </a:rPr>
              <a:t> </a:t>
            </a:r>
            <a:r>
              <a:rPr lang="en-US" sz="1100" dirty="0" err="1">
                <a:solidFill>
                  <a:schemeClr val="tx1"/>
                </a:solidFill>
              </a:rPr>
              <a:t>bahwa</a:t>
            </a:r>
            <a:r>
              <a:rPr lang="en-US" sz="1100" dirty="0">
                <a:solidFill>
                  <a:schemeClr val="tx1"/>
                </a:solidFill>
              </a:rPr>
              <a:t> </a:t>
            </a:r>
            <a:r>
              <a:rPr lang="en-US" sz="1100" dirty="0" err="1">
                <a:solidFill>
                  <a:schemeClr val="tx1"/>
                </a:solidFill>
              </a:rPr>
              <a:t>kerugian</a:t>
            </a:r>
            <a:r>
              <a:rPr lang="en-US" sz="1100" dirty="0">
                <a:solidFill>
                  <a:schemeClr val="tx1"/>
                </a:solidFill>
              </a:rPr>
              <a:t> </a:t>
            </a:r>
            <a:r>
              <a:rPr lang="en-US" sz="1100" dirty="0" err="1">
                <a:solidFill>
                  <a:schemeClr val="tx1"/>
                </a:solidFill>
              </a:rPr>
              <a:t>dari</a:t>
            </a:r>
            <a:r>
              <a:rPr lang="en-US" sz="1100" dirty="0">
                <a:solidFill>
                  <a:schemeClr val="tx1"/>
                </a:solidFill>
              </a:rPr>
              <a:t> </a:t>
            </a:r>
            <a:r>
              <a:rPr lang="en-US" sz="1100" i="1" dirty="0">
                <a:solidFill>
                  <a:schemeClr val="tx1"/>
                </a:solidFill>
              </a:rPr>
              <a:t>transfer pricing </a:t>
            </a:r>
            <a:r>
              <a:rPr lang="en-US" sz="1100" dirty="0" err="1">
                <a:solidFill>
                  <a:schemeClr val="tx1"/>
                </a:solidFill>
              </a:rPr>
              <a:t>seperti</a:t>
            </a:r>
            <a:r>
              <a:rPr lang="en-US" sz="1100" dirty="0">
                <a:solidFill>
                  <a:schemeClr val="tx1"/>
                </a:solidFill>
              </a:rPr>
              <a:t> </a:t>
            </a:r>
            <a:r>
              <a:rPr lang="en-US" sz="1100" dirty="0" err="1">
                <a:solidFill>
                  <a:schemeClr val="tx1"/>
                </a:solidFill>
              </a:rPr>
              <a:t>hal</a:t>
            </a:r>
            <a:r>
              <a:rPr lang="en-US" sz="1100" dirty="0">
                <a:solidFill>
                  <a:schemeClr val="tx1"/>
                </a:solidFill>
              </a:rPr>
              <a:t> </a:t>
            </a:r>
            <a:r>
              <a:rPr lang="en-US" sz="1100" dirty="0" err="1">
                <a:solidFill>
                  <a:schemeClr val="tx1"/>
                </a:solidFill>
              </a:rPr>
              <a:t>ini</a:t>
            </a:r>
            <a:r>
              <a:rPr lang="en-US" sz="1100" dirty="0">
                <a:solidFill>
                  <a:schemeClr val="tx1"/>
                </a:solidFill>
              </a:rPr>
              <a:t> </a:t>
            </a:r>
            <a:r>
              <a:rPr lang="en-US" sz="1100" dirty="0" err="1">
                <a:solidFill>
                  <a:schemeClr val="tx1"/>
                </a:solidFill>
              </a:rPr>
              <a:t>mungkin</a:t>
            </a:r>
            <a:r>
              <a:rPr lang="en-US" sz="1100" dirty="0">
                <a:solidFill>
                  <a:schemeClr val="tx1"/>
                </a:solidFill>
              </a:rPr>
              <a:t> </a:t>
            </a:r>
            <a:r>
              <a:rPr lang="en-US" sz="1100" dirty="0" err="1">
                <a:solidFill>
                  <a:schemeClr val="tx1"/>
                </a:solidFill>
              </a:rPr>
              <a:t>sama</a:t>
            </a:r>
            <a:r>
              <a:rPr lang="en-US" sz="1100" dirty="0">
                <a:solidFill>
                  <a:schemeClr val="tx1"/>
                </a:solidFill>
              </a:rPr>
              <a:t> </a:t>
            </a:r>
            <a:r>
              <a:rPr lang="en-US" sz="1100" dirty="0" err="1">
                <a:solidFill>
                  <a:schemeClr val="tx1"/>
                </a:solidFill>
              </a:rPr>
              <a:t>dengan</a:t>
            </a:r>
            <a:r>
              <a:rPr lang="en-US" sz="1100" dirty="0">
                <a:solidFill>
                  <a:schemeClr val="tx1"/>
                </a:solidFill>
              </a:rPr>
              <a:t> $15 </a:t>
            </a:r>
            <a:r>
              <a:rPr lang="en-US" sz="1100" dirty="0" err="1">
                <a:solidFill>
                  <a:schemeClr val="tx1"/>
                </a:solidFill>
              </a:rPr>
              <a:t>miliar</a:t>
            </a:r>
            <a:r>
              <a:rPr lang="en-US" sz="1100" dirty="0">
                <a:solidFill>
                  <a:schemeClr val="tx1"/>
                </a:solidFill>
              </a:rPr>
              <a:t> per </a:t>
            </a:r>
            <a:r>
              <a:rPr lang="en-US" sz="1100" dirty="0" err="1">
                <a:solidFill>
                  <a:schemeClr val="tx1"/>
                </a:solidFill>
              </a:rPr>
              <a:t>tahun</a:t>
            </a:r>
            <a:r>
              <a:rPr lang="en-US" sz="1100" dirty="0">
                <a:solidFill>
                  <a:schemeClr val="tx1"/>
                </a:solidFill>
              </a:rPr>
              <a:t>. </a:t>
            </a:r>
            <a:r>
              <a:rPr lang="en-US" sz="1100" dirty="0" err="1">
                <a:solidFill>
                  <a:schemeClr val="tx1"/>
                </a:solidFill>
              </a:rPr>
              <a:t>Besarnya</a:t>
            </a:r>
            <a:r>
              <a:rPr lang="en-US" sz="1100" dirty="0">
                <a:solidFill>
                  <a:schemeClr val="tx1"/>
                </a:solidFill>
              </a:rPr>
              <a:t> </a:t>
            </a:r>
            <a:r>
              <a:rPr lang="en-US" sz="1100" dirty="0" err="1">
                <a:solidFill>
                  <a:schemeClr val="tx1"/>
                </a:solidFill>
              </a:rPr>
              <a:t>persoalan</a:t>
            </a:r>
            <a:r>
              <a:rPr lang="en-US" sz="1100" dirty="0">
                <a:solidFill>
                  <a:schemeClr val="tx1"/>
                </a:solidFill>
              </a:rPr>
              <a:t> </a:t>
            </a:r>
            <a:r>
              <a:rPr lang="en-US" sz="1100" dirty="0" err="1">
                <a:solidFill>
                  <a:schemeClr val="tx1"/>
                </a:solidFill>
              </a:rPr>
              <a:t>ini</a:t>
            </a:r>
            <a:r>
              <a:rPr lang="en-US" sz="1100" dirty="0">
                <a:solidFill>
                  <a:schemeClr val="tx1"/>
                </a:solidFill>
              </a:rPr>
              <a:t> </a:t>
            </a:r>
            <a:r>
              <a:rPr lang="en-US" sz="1100" dirty="0" err="1">
                <a:solidFill>
                  <a:schemeClr val="tx1"/>
                </a:solidFill>
              </a:rPr>
              <a:t>ditunjukkan</a:t>
            </a:r>
            <a:r>
              <a:rPr lang="en-US" sz="1100" dirty="0">
                <a:solidFill>
                  <a:schemeClr val="tx1"/>
                </a:solidFill>
              </a:rPr>
              <a:t> </a:t>
            </a:r>
            <a:r>
              <a:rPr lang="en-US" sz="1100" dirty="0" err="1">
                <a:solidFill>
                  <a:schemeClr val="tx1"/>
                </a:solidFill>
              </a:rPr>
              <a:t>dengan</a:t>
            </a:r>
            <a:r>
              <a:rPr lang="en-US" sz="1100" dirty="0">
                <a:solidFill>
                  <a:schemeClr val="tx1"/>
                </a:solidFill>
              </a:rPr>
              <a:t> </a:t>
            </a:r>
            <a:r>
              <a:rPr lang="en-US" sz="1100" dirty="0" err="1">
                <a:solidFill>
                  <a:schemeClr val="tx1"/>
                </a:solidFill>
              </a:rPr>
              <a:t>suatu</a:t>
            </a:r>
            <a:r>
              <a:rPr lang="en-US" sz="1100" dirty="0">
                <a:solidFill>
                  <a:schemeClr val="tx1"/>
                </a:solidFill>
              </a:rPr>
              <a:t> </a:t>
            </a:r>
            <a:r>
              <a:rPr lang="en-US" sz="1100" dirty="0" err="1">
                <a:solidFill>
                  <a:schemeClr val="tx1"/>
                </a:solidFill>
              </a:rPr>
              <a:t>penelitian</a:t>
            </a:r>
            <a:r>
              <a:rPr lang="en-US" sz="1100" dirty="0">
                <a:solidFill>
                  <a:schemeClr val="tx1"/>
                </a:solidFill>
              </a:rPr>
              <a:t> </a:t>
            </a:r>
            <a:r>
              <a:rPr lang="en-US" sz="1100" i="1" dirty="0">
                <a:solidFill>
                  <a:schemeClr val="tx1"/>
                </a:solidFill>
              </a:rPr>
              <a:t>Internal Revenue Service </a:t>
            </a:r>
            <a:r>
              <a:rPr lang="en-US" sz="1100" dirty="0" err="1">
                <a:solidFill>
                  <a:schemeClr val="tx1"/>
                </a:solidFill>
              </a:rPr>
              <a:t>akhir-akhir</a:t>
            </a:r>
            <a:r>
              <a:rPr lang="en-US" sz="1100" dirty="0">
                <a:solidFill>
                  <a:schemeClr val="tx1"/>
                </a:solidFill>
              </a:rPr>
              <a:t> </a:t>
            </a:r>
            <a:r>
              <a:rPr lang="en-US" sz="1100" dirty="0" err="1">
                <a:solidFill>
                  <a:schemeClr val="tx1"/>
                </a:solidFill>
              </a:rPr>
              <a:t>ini</a:t>
            </a:r>
            <a:r>
              <a:rPr lang="en-US" sz="1100" dirty="0">
                <a:solidFill>
                  <a:schemeClr val="tx1"/>
                </a:solidFill>
              </a:rPr>
              <a:t> </a:t>
            </a:r>
            <a:r>
              <a:rPr lang="en-US" sz="1100" dirty="0" err="1">
                <a:solidFill>
                  <a:schemeClr val="tx1"/>
                </a:solidFill>
              </a:rPr>
              <a:t>atas</a:t>
            </a:r>
            <a:r>
              <a:rPr lang="en-US" sz="1100" dirty="0">
                <a:solidFill>
                  <a:schemeClr val="tx1"/>
                </a:solidFill>
              </a:rPr>
              <a:t> 3.357 </a:t>
            </a:r>
            <a:r>
              <a:rPr lang="en-US" sz="1100" dirty="0" err="1">
                <a:solidFill>
                  <a:schemeClr val="tx1"/>
                </a:solidFill>
              </a:rPr>
              <a:t>perusahaan-perusahaan</a:t>
            </a:r>
            <a:r>
              <a:rPr lang="en-US" sz="1100" dirty="0">
                <a:solidFill>
                  <a:schemeClr val="tx1"/>
                </a:solidFill>
              </a:rPr>
              <a:t> yang </a:t>
            </a:r>
            <a:r>
              <a:rPr lang="en-US" sz="1100" dirty="0" err="1">
                <a:solidFill>
                  <a:schemeClr val="tx1"/>
                </a:solidFill>
              </a:rPr>
              <a:t>dikendalikan</a:t>
            </a:r>
            <a:r>
              <a:rPr lang="en-US" sz="1100" dirty="0">
                <a:solidFill>
                  <a:schemeClr val="tx1"/>
                </a:solidFill>
              </a:rPr>
              <a:t> </a:t>
            </a:r>
            <a:r>
              <a:rPr lang="en-US" sz="1100" dirty="0" err="1">
                <a:solidFill>
                  <a:schemeClr val="tx1"/>
                </a:solidFill>
              </a:rPr>
              <a:t>oleh</a:t>
            </a:r>
            <a:r>
              <a:rPr lang="en-US" sz="1100" dirty="0">
                <a:solidFill>
                  <a:schemeClr val="tx1"/>
                </a:solidFill>
              </a:rPr>
              <a:t> </a:t>
            </a:r>
            <a:r>
              <a:rPr lang="en-US" sz="1100" dirty="0" err="1">
                <a:solidFill>
                  <a:schemeClr val="tx1"/>
                </a:solidFill>
              </a:rPr>
              <a:t>asing</a:t>
            </a:r>
            <a:r>
              <a:rPr lang="en-US" sz="1100" dirty="0">
                <a:solidFill>
                  <a:schemeClr val="tx1"/>
                </a:solidFill>
              </a:rPr>
              <a:t> yang </a:t>
            </a:r>
            <a:r>
              <a:rPr lang="en-US" sz="1100" dirty="0" err="1">
                <a:solidFill>
                  <a:schemeClr val="tx1"/>
                </a:solidFill>
              </a:rPr>
              <a:t>menemukan</a:t>
            </a:r>
            <a:r>
              <a:rPr lang="en-US" sz="1100" dirty="0">
                <a:solidFill>
                  <a:schemeClr val="tx1"/>
                </a:solidFill>
              </a:rPr>
              <a:t> </a:t>
            </a:r>
            <a:r>
              <a:rPr lang="en-US" sz="1100" dirty="0" err="1">
                <a:solidFill>
                  <a:schemeClr val="tx1"/>
                </a:solidFill>
              </a:rPr>
              <a:t>bahwa</a:t>
            </a:r>
            <a:r>
              <a:rPr lang="en-US" sz="1100" dirty="0">
                <a:solidFill>
                  <a:schemeClr val="tx1"/>
                </a:solidFill>
              </a:rPr>
              <a:t> </a:t>
            </a:r>
            <a:r>
              <a:rPr lang="en-US" sz="1100" dirty="0" err="1">
                <a:solidFill>
                  <a:schemeClr val="tx1"/>
                </a:solidFill>
              </a:rPr>
              <a:t>mayoritas</a:t>
            </a:r>
            <a:r>
              <a:rPr lang="en-US" sz="1100" dirty="0">
                <a:solidFill>
                  <a:schemeClr val="tx1"/>
                </a:solidFill>
              </a:rPr>
              <a:t> orang </a:t>
            </a:r>
            <a:r>
              <a:rPr lang="en-US" sz="1100" dirty="0" err="1">
                <a:solidFill>
                  <a:schemeClr val="tx1"/>
                </a:solidFill>
              </a:rPr>
              <a:t>menyatakan</a:t>
            </a:r>
            <a:r>
              <a:rPr lang="en-US" sz="1100" dirty="0">
                <a:solidFill>
                  <a:schemeClr val="tx1"/>
                </a:solidFill>
              </a:rPr>
              <a:t> </a:t>
            </a:r>
            <a:r>
              <a:rPr lang="en-US" sz="1100" dirty="0" err="1">
                <a:solidFill>
                  <a:schemeClr val="tx1"/>
                </a:solidFill>
              </a:rPr>
              <a:t>terlalu</a:t>
            </a:r>
            <a:r>
              <a:rPr lang="en-US" sz="1100" dirty="0">
                <a:solidFill>
                  <a:schemeClr val="tx1"/>
                </a:solidFill>
              </a:rPr>
              <a:t> </a:t>
            </a:r>
            <a:r>
              <a:rPr lang="en-US" sz="1100" dirty="0" err="1">
                <a:solidFill>
                  <a:schemeClr val="tx1"/>
                </a:solidFill>
              </a:rPr>
              <a:t>rendah</a:t>
            </a:r>
            <a:r>
              <a:rPr lang="en-US" sz="1100" dirty="0">
                <a:solidFill>
                  <a:schemeClr val="tx1"/>
                </a:solidFill>
              </a:rPr>
              <a:t> </a:t>
            </a:r>
            <a:r>
              <a:rPr lang="en-US" sz="1100" dirty="0" err="1">
                <a:solidFill>
                  <a:schemeClr val="tx1"/>
                </a:solidFill>
              </a:rPr>
              <a:t>pendapatan</a:t>
            </a:r>
            <a:r>
              <a:rPr lang="en-US" sz="1100" dirty="0">
                <a:solidFill>
                  <a:schemeClr val="tx1"/>
                </a:solidFill>
              </a:rPr>
              <a:t> </a:t>
            </a:r>
            <a:r>
              <a:rPr lang="en-US" sz="1100" dirty="0" err="1">
                <a:solidFill>
                  <a:schemeClr val="tx1"/>
                </a:solidFill>
              </a:rPr>
              <a:t>pada</a:t>
            </a:r>
            <a:r>
              <a:rPr lang="en-US" sz="1100" dirty="0">
                <a:solidFill>
                  <a:schemeClr val="tx1"/>
                </a:solidFill>
              </a:rPr>
              <a:t> </a:t>
            </a:r>
            <a:r>
              <a:rPr lang="en-US" sz="1100" dirty="0" err="1">
                <a:solidFill>
                  <a:schemeClr val="tx1"/>
                </a:solidFill>
              </a:rPr>
              <a:t>pengembalian</a:t>
            </a:r>
            <a:r>
              <a:rPr lang="en-US" sz="1100" dirty="0">
                <a:solidFill>
                  <a:schemeClr val="tx1"/>
                </a:solidFill>
              </a:rPr>
              <a:t> </a:t>
            </a:r>
            <a:r>
              <a:rPr lang="en-US" sz="1100" dirty="0" err="1">
                <a:solidFill>
                  <a:schemeClr val="tx1"/>
                </a:solidFill>
              </a:rPr>
              <a:t>pajak</a:t>
            </a:r>
            <a:r>
              <a:rPr lang="en-US" sz="1100" dirty="0">
                <a:solidFill>
                  <a:schemeClr val="tx1"/>
                </a:solidFill>
              </a:rPr>
              <a:t> </a:t>
            </a:r>
            <a:r>
              <a:rPr lang="en-US" sz="1100" dirty="0" err="1">
                <a:solidFill>
                  <a:schemeClr val="tx1"/>
                </a:solidFill>
              </a:rPr>
              <a:t>mereka</a:t>
            </a:r>
            <a:r>
              <a:rPr lang="en-US" sz="1100" dirty="0">
                <a:solidFill>
                  <a:schemeClr val="tx1"/>
                </a:solidFill>
              </a:rPr>
              <a:t>. </a:t>
            </a:r>
            <a:r>
              <a:rPr lang="en-US" sz="1100" dirty="0" err="1">
                <a:solidFill>
                  <a:schemeClr val="tx1"/>
                </a:solidFill>
              </a:rPr>
              <a:t>Menurut</a:t>
            </a:r>
            <a:r>
              <a:rPr lang="en-US" sz="1100" dirty="0">
                <a:solidFill>
                  <a:schemeClr val="tx1"/>
                </a:solidFill>
              </a:rPr>
              <a:t> </a:t>
            </a:r>
            <a:r>
              <a:rPr lang="en-US" sz="1100" dirty="0" err="1">
                <a:solidFill>
                  <a:schemeClr val="tx1"/>
                </a:solidFill>
              </a:rPr>
              <a:t>penelitain</a:t>
            </a:r>
            <a:r>
              <a:rPr lang="en-US" sz="1100" dirty="0">
                <a:solidFill>
                  <a:schemeClr val="tx1"/>
                </a:solidFill>
              </a:rPr>
              <a:t> </a:t>
            </a:r>
            <a:r>
              <a:rPr lang="en-US" sz="1100" dirty="0" err="1">
                <a:solidFill>
                  <a:schemeClr val="tx1"/>
                </a:solidFill>
              </a:rPr>
              <a:t>tersebut</a:t>
            </a:r>
            <a:r>
              <a:rPr lang="en-US" sz="1100" dirty="0">
                <a:solidFill>
                  <a:schemeClr val="tx1"/>
                </a:solidFill>
              </a:rPr>
              <a:t>, </a:t>
            </a:r>
            <a:r>
              <a:rPr lang="en-US" sz="1100" dirty="0" err="1">
                <a:solidFill>
                  <a:schemeClr val="tx1"/>
                </a:solidFill>
              </a:rPr>
              <a:t>perusahaan-perusahaan</a:t>
            </a:r>
            <a:r>
              <a:rPr lang="en-US" sz="1100" dirty="0">
                <a:solidFill>
                  <a:schemeClr val="tx1"/>
                </a:solidFill>
              </a:rPr>
              <a:t> </a:t>
            </a:r>
            <a:r>
              <a:rPr lang="en-US" sz="1100" dirty="0" err="1">
                <a:solidFill>
                  <a:schemeClr val="tx1"/>
                </a:solidFill>
              </a:rPr>
              <a:t>Jepang</a:t>
            </a:r>
            <a:r>
              <a:rPr lang="en-US" sz="1100" dirty="0">
                <a:solidFill>
                  <a:schemeClr val="tx1"/>
                </a:solidFill>
              </a:rPr>
              <a:t> </a:t>
            </a:r>
            <a:r>
              <a:rPr lang="en-US" sz="1100" dirty="0" err="1">
                <a:solidFill>
                  <a:schemeClr val="tx1"/>
                </a:solidFill>
              </a:rPr>
              <a:t>merupakan</a:t>
            </a:r>
            <a:r>
              <a:rPr lang="en-US" sz="1100" dirty="0">
                <a:solidFill>
                  <a:schemeClr val="tx1"/>
                </a:solidFill>
              </a:rPr>
              <a:t> yang paling </a:t>
            </a:r>
            <a:r>
              <a:rPr lang="en-US" sz="1100" dirty="0" err="1">
                <a:solidFill>
                  <a:schemeClr val="tx1"/>
                </a:solidFill>
              </a:rPr>
              <a:t>cenderung</a:t>
            </a:r>
            <a:r>
              <a:rPr lang="en-US" sz="1100" dirty="0">
                <a:solidFill>
                  <a:schemeClr val="tx1"/>
                </a:solidFill>
              </a:rPr>
              <a:t> </a:t>
            </a:r>
            <a:r>
              <a:rPr lang="en-US" sz="1100" dirty="0" err="1">
                <a:solidFill>
                  <a:schemeClr val="tx1"/>
                </a:solidFill>
              </a:rPr>
              <a:t>dari</a:t>
            </a:r>
            <a:r>
              <a:rPr lang="en-US" sz="1100" dirty="0">
                <a:solidFill>
                  <a:schemeClr val="tx1"/>
                </a:solidFill>
              </a:rPr>
              <a:t> 10 </a:t>
            </a:r>
            <a:r>
              <a:rPr lang="en-US" sz="1100" dirty="0" err="1">
                <a:solidFill>
                  <a:schemeClr val="tx1"/>
                </a:solidFill>
              </a:rPr>
              <a:t>rekan</a:t>
            </a:r>
            <a:r>
              <a:rPr lang="en-US" sz="1100" dirty="0">
                <a:solidFill>
                  <a:schemeClr val="tx1"/>
                </a:solidFill>
              </a:rPr>
              <a:t> </a:t>
            </a:r>
            <a:r>
              <a:rPr lang="en-US" sz="1100" dirty="0" err="1">
                <a:solidFill>
                  <a:schemeClr val="tx1"/>
                </a:solidFill>
              </a:rPr>
              <a:t>dagang</a:t>
            </a:r>
            <a:r>
              <a:rPr lang="en-US" sz="1100" dirty="0">
                <a:solidFill>
                  <a:schemeClr val="tx1"/>
                </a:solidFill>
              </a:rPr>
              <a:t> </a:t>
            </a:r>
            <a:r>
              <a:rPr lang="en-US" sz="1100" dirty="0" err="1">
                <a:solidFill>
                  <a:schemeClr val="tx1"/>
                </a:solidFill>
              </a:rPr>
              <a:t>Amerika</a:t>
            </a:r>
            <a:r>
              <a:rPr lang="en-US" sz="1100" dirty="0">
                <a:solidFill>
                  <a:schemeClr val="tx1"/>
                </a:solidFill>
              </a:rPr>
              <a:t> </a:t>
            </a:r>
            <a:r>
              <a:rPr lang="en-US" sz="1100" dirty="0" err="1">
                <a:solidFill>
                  <a:schemeClr val="tx1"/>
                </a:solidFill>
              </a:rPr>
              <a:t>tertinggi</a:t>
            </a:r>
            <a:r>
              <a:rPr lang="en-US" sz="1100" dirty="0">
                <a:solidFill>
                  <a:schemeClr val="tx1"/>
                </a:solidFill>
              </a:rPr>
              <a:t> yang </a:t>
            </a:r>
            <a:r>
              <a:rPr lang="en-US" sz="1100" dirty="0" err="1">
                <a:solidFill>
                  <a:schemeClr val="tx1"/>
                </a:solidFill>
              </a:rPr>
              <a:t>menggunakan</a:t>
            </a:r>
            <a:r>
              <a:rPr lang="en-US" sz="1100" dirty="0">
                <a:solidFill>
                  <a:schemeClr val="tx1"/>
                </a:solidFill>
              </a:rPr>
              <a:t> </a:t>
            </a:r>
            <a:r>
              <a:rPr lang="en-US" sz="1100" dirty="0" err="1">
                <a:solidFill>
                  <a:schemeClr val="tx1"/>
                </a:solidFill>
              </a:rPr>
              <a:t>praktik-praktik</a:t>
            </a:r>
            <a:r>
              <a:rPr lang="en-US" sz="1100" dirty="0">
                <a:solidFill>
                  <a:schemeClr val="tx1"/>
                </a:solidFill>
              </a:rPr>
              <a:t> </a:t>
            </a:r>
            <a:r>
              <a:rPr lang="en-US" sz="1100" i="1" dirty="0">
                <a:solidFill>
                  <a:schemeClr val="tx1"/>
                </a:solidFill>
              </a:rPr>
              <a:t>transfer pricing </a:t>
            </a:r>
            <a:r>
              <a:rPr lang="en-US" sz="1100" dirty="0">
                <a:solidFill>
                  <a:schemeClr val="tx1"/>
                </a:solidFill>
              </a:rPr>
              <a:t>yang </a:t>
            </a:r>
            <a:r>
              <a:rPr lang="en-US" sz="1100" dirty="0" err="1">
                <a:solidFill>
                  <a:schemeClr val="tx1"/>
                </a:solidFill>
              </a:rPr>
              <a:t>tidak</a:t>
            </a:r>
            <a:r>
              <a:rPr lang="en-US" sz="1100" dirty="0">
                <a:solidFill>
                  <a:schemeClr val="tx1"/>
                </a:solidFill>
              </a:rPr>
              <a:t> </a:t>
            </a:r>
            <a:r>
              <a:rPr lang="en-US" sz="1100" dirty="0" err="1">
                <a:solidFill>
                  <a:schemeClr val="tx1"/>
                </a:solidFill>
              </a:rPr>
              <a:t>adil</a:t>
            </a:r>
            <a:r>
              <a:rPr lang="en-US" sz="1100" dirty="0">
                <a:solidFill>
                  <a:schemeClr val="tx1"/>
                </a:solidFill>
              </a:rPr>
              <a:t>.</a:t>
            </a:r>
          </a:p>
          <a:p>
            <a:pPr marL="0" indent="0" algn="just">
              <a:buNone/>
            </a:pPr>
            <a:endParaRPr lang="en-US" sz="1100" dirty="0">
              <a:solidFill>
                <a:schemeClr val="tx1"/>
              </a:solidFill>
            </a:endParaRPr>
          </a:p>
        </p:txBody>
      </p:sp>
    </p:spTree>
    <p:extLst>
      <p:ext uri="{BB962C8B-B14F-4D97-AF65-F5344CB8AC3E}">
        <p14:creationId xmlns:p14="http://schemas.microsoft.com/office/powerpoint/2010/main" val="41034162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48" y="339502"/>
            <a:ext cx="7885504" cy="593184"/>
          </a:xfrm>
        </p:spPr>
        <p:txBody>
          <a:bodyPr>
            <a:noAutofit/>
          </a:bodyPr>
          <a:lstStyle/>
          <a:p>
            <a:pPr algn="ctr"/>
            <a:r>
              <a:rPr lang="en-US" sz="2400" dirty="0" err="1" smtClean="0"/>
              <a:t>Penangkal</a:t>
            </a:r>
            <a:r>
              <a:rPr lang="en-US" sz="2400" dirty="0" smtClean="0"/>
              <a:t> </a:t>
            </a:r>
            <a:r>
              <a:rPr lang="en-US" sz="2400" i="1" dirty="0" smtClean="0"/>
              <a:t>Transfer Pricing</a:t>
            </a:r>
            <a:endParaRPr lang="en-US" sz="2400" i="1" dirty="0"/>
          </a:p>
        </p:txBody>
      </p:sp>
      <p:sp>
        <p:nvSpPr>
          <p:cNvPr id="3" name="Content Placeholder 2"/>
          <p:cNvSpPr>
            <a:spLocks noGrp="1"/>
          </p:cNvSpPr>
          <p:nvPr>
            <p:ph idx="1"/>
          </p:nvPr>
        </p:nvSpPr>
        <p:spPr>
          <a:xfrm>
            <a:off x="755576" y="1131590"/>
            <a:ext cx="7597472" cy="3240360"/>
          </a:xfrm>
        </p:spPr>
        <p:txBody>
          <a:bodyPr>
            <a:normAutofit lnSpcReduction="10000"/>
          </a:bodyPr>
          <a:lstStyle/>
          <a:p>
            <a:pPr marL="0" indent="265113" algn="just">
              <a:buClr>
                <a:srgbClr val="FF0000"/>
              </a:buClr>
              <a:buNone/>
            </a:pPr>
            <a:r>
              <a:rPr lang="en-US" sz="1000" dirty="0" smtClean="0"/>
              <a:t>Ada </a:t>
            </a:r>
            <a:r>
              <a:rPr lang="en-US" sz="1000" dirty="0" err="1" smtClean="0"/>
              <a:t>beberapa</a:t>
            </a:r>
            <a:r>
              <a:rPr lang="en-US" sz="1000" dirty="0" smtClean="0"/>
              <a:t> </a:t>
            </a:r>
            <a:r>
              <a:rPr lang="en-US" sz="1000" dirty="0" err="1" smtClean="0"/>
              <a:t>prosedur</a:t>
            </a:r>
            <a:r>
              <a:rPr lang="en-US" sz="1000" dirty="0" smtClean="0"/>
              <a:t> yang </a:t>
            </a:r>
            <a:r>
              <a:rPr lang="en-US" sz="1000" dirty="0" err="1" smtClean="0"/>
              <a:t>dapat</a:t>
            </a:r>
            <a:r>
              <a:rPr lang="en-US" sz="1000" dirty="0" smtClean="0"/>
              <a:t> </a:t>
            </a:r>
            <a:r>
              <a:rPr lang="en-US" sz="1000" dirty="0" err="1" smtClean="0"/>
              <a:t>ditempuh</a:t>
            </a:r>
            <a:r>
              <a:rPr lang="en-US" sz="1000" dirty="0" smtClean="0"/>
              <a:t> </a:t>
            </a:r>
            <a:r>
              <a:rPr lang="en-US" sz="1000" dirty="0" err="1" smtClean="0"/>
              <a:t>untuk</a:t>
            </a:r>
            <a:r>
              <a:rPr lang="en-US" sz="1000" dirty="0" smtClean="0"/>
              <a:t> </a:t>
            </a:r>
            <a:r>
              <a:rPr lang="en-US" sz="1000" dirty="0" err="1" smtClean="0"/>
              <a:t>menanggulangi</a:t>
            </a:r>
            <a:r>
              <a:rPr lang="en-US" sz="1000" dirty="0" smtClean="0"/>
              <a:t> </a:t>
            </a:r>
            <a:r>
              <a:rPr lang="en-US" sz="1000" dirty="0" err="1" smtClean="0"/>
              <a:t>manuver</a:t>
            </a:r>
            <a:r>
              <a:rPr lang="en-US" sz="1000" dirty="0" smtClean="0"/>
              <a:t> </a:t>
            </a:r>
            <a:r>
              <a:rPr lang="en-US" sz="1000" dirty="0" err="1" smtClean="0"/>
              <a:t>pajak</a:t>
            </a:r>
            <a:r>
              <a:rPr lang="en-US" sz="1000" dirty="0" smtClean="0"/>
              <a:t> </a:t>
            </a:r>
            <a:r>
              <a:rPr lang="en-US" sz="1000" dirty="0" err="1" smtClean="0"/>
              <a:t>melalui</a:t>
            </a:r>
            <a:r>
              <a:rPr lang="en-US" sz="1000" dirty="0" smtClean="0"/>
              <a:t> </a:t>
            </a:r>
            <a:r>
              <a:rPr lang="en-US" sz="1000" i="1" dirty="0" smtClean="0"/>
              <a:t>transfer pricing </a:t>
            </a:r>
            <a:r>
              <a:rPr lang="en-US" sz="1000" dirty="0" err="1" smtClean="0"/>
              <a:t>antara</a:t>
            </a:r>
            <a:r>
              <a:rPr lang="en-US" sz="1000" dirty="0" smtClean="0"/>
              <a:t> lain:</a:t>
            </a:r>
          </a:p>
          <a:p>
            <a:pPr marL="176213" indent="-176213" algn="just">
              <a:buClr>
                <a:srgbClr val="FF0000"/>
              </a:buClr>
              <a:buAutoNum type="alphaLcPeriod"/>
            </a:pPr>
            <a:r>
              <a:rPr lang="en-US" sz="1000" dirty="0" err="1" smtClean="0"/>
              <a:t>Menyingkap</a:t>
            </a:r>
            <a:r>
              <a:rPr lang="en-US" sz="1000" dirty="0" smtClean="0"/>
              <a:t> </a:t>
            </a:r>
            <a:r>
              <a:rPr lang="en-US" sz="1000" dirty="0" err="1" smtClean="0"/>
              <a:t>praktik</a:t>
            </a:r>
            <a:r>
              <a:rPr lang="en-US" sz="1000" dirty="0" smtClean="0"/>
              <a:t> </a:t>
            </a:r>
            <a:r>
              <a:rPr lang="en-US" sz="1000" dirty="0" err="1" smtClean="0"/>
              <a:t>bisnis</a:t>
            </a:r>
            <a:r>
              <a:rPr lang="en-US" sz="1000" dirty="0" smtClean="0"/>
              <a:t> </a:t>
            </a:r>
            <a:r>
              <a:rPr lang="en-US" sz="1000" i="1" dirty="0" smtClean="0"/>
              <a:t>intercompany</a:t>
            </a:r>
            <a:r>
              <a:rPr lang="en-US" sz="1000" dirty="0" smtClean="0"/>
              <a:t> </a:t>
            </a:r>
            <a:r>
              <a:rPr lang="en-US" sz="1000" dirty="0" err="1" smtClean="0"/>
              <a:t>secara</a:t>
            </a:r>
            <a:r>
              <a:rPr lang="en-US" sz="1000" dirty="0" smtClean="0"/>
              <a:t> </a:t>
            </a:r>
            <a:r>
              <a:rPr lang="en-US" sz="1000" dirty="0" err="1" smtClean="0"/>
              <a:t>lengkap</a:t>
            </a:r>
            <a:r>
              <a:rPr lang="en-US" sz="1000" dirty="0" smtClean="0"/>
              <a:t> </a:t>
            </a:r>
            <a:r>
              <a:rPr lang="en-US" sz="1000" dirty="0" err="1" smtClean="0"/>
              <a:t>sehingga</a:t>
            </a:r>
            <a:r>
              <a:rPr lang="en-US" sz="1000" dirty="0" smtClean="0"/>
              <a:t> </a:t>
            </a:r>
            <a:r>
              <a:rPr lang="en-US" sz="1000" dirty="0" err="1" smtClean="0"/>
              <a:t>dapat</a:t>
            </a:r>
            <a:r>
              <a:rPr lang="en-US" sz="1000" dirty="0" smtClean="0"/>
              <a:t> </a:t>
            </a:r>
            <a:r>
              <a:rPr lang="en-US" sz="1000" dirty="0" err="1" smtClean="0"/>
              <a:t>dievaluasi</a:t>
            </a:r>
            <a:r>
              <a:rPr lang="en-US" sz="1000" dirty="0" smtClean="0"/>
              <a:t> </a:t>
            </a:r>
            <a:r>
              <a:rPr lang="en-US" sz="1000" dirty="0" err="1" smtClean="0"/>
              <a:t>keinginan</a:t>
            </a:r>
            <a:r>
              <a:rPr lang="en-US" sz="1000" dirty="0" smtClean="0"/>
              <a:t> </a:t>
            </a:r>
            <a:r>
              <a:rPr lang="en-US" sz="1000" i="1" dirty="0" smtClean="0"/>
              <a:t>transfer pricing</a:t>
            </a:r>
            <a:r>
              <a:rPr lang="en-US" sz="1000" dirty="0" smtClean="0"/>
              <a:t>. Hal </a:t>
            </a:r>
            <a:r>
              <a:rPr lang="en-US" sz="1000" dirty="0" err="1" smtClean="0"/>
              <a:t>ini</a:t>
            </a:r>
            <a:r>
              <a:rPr lang="en-US" sz="1000" dirty="0" smtClean="0"/>
              <a:t> </a:t>
            </a:r>
            <a:r>
              <a:rPr lang="en-US" sz="1000" dirty="0" err="1" smtClean="0"/>
              <a:t>biasanya</a:t>
            </a:r>
            <a:r>
              <a:rPr lang="en-US" sz="1000" dirty="0" smtClean="0"/>
              <a:t> </a:t>
            </a:r>
            <a:r>
              <a:rPr lang="en-US" sz="1000" dirty="0" err="1" smtClean="0"/>
              <a:t>dimintakan</a:t>
            </a:r>
            <a:r>
              <a:rPr lang="en-US" sz="1000" dirty="0" smtClean="0"/>
              <a:t> </a:t>
            </a:r>
            <a:r>
              <a:rPr lang="en-US" sz="1000" dirty="0" err="1" smtClean="0"/>
              <a:t>kepada</a:t>
            </a:r>
            <a:r>
              <a:rPr lang="en-US" sz="1000" dirty="0" smtClean="0"/>
              <a:t> </a:t>
            </a:r>
            <a:r>
              <a:rPr lang="en-US" sz="1000" dirty="0" err="1" smtClean="0"/>
              <a:t>Wajib</a:t>
            </a:r>
            <a:r>
              <a:rPr lang="en-US" sz="1000" dirty="0" smtClean="0"/>
              <a:t> </a:t>
            </a:r>
            <a:r>
              <a:rPr lang="en-US" sz="1000" dirty="0" err="1" smtClean="0"/>
              <a:t>Pajak</a:t>
            </a:r>
            <a:r>
              <a:rPr lang="en-US" sz="1000" dirty="0" smtClean="0"/>
              <a:t> </a:t>
            </a:r>
            <a:r>
              <a:rPr lang="en-US" sz="1000" dirty="0" err="1" smtClean="0"/>
              <a:t>asosiasi</a:t>
            </a:r>
            <a:r>
              <a:rPr lang="en-US" sz="1000" dirty="0" smtClean="0"/>
              <a:t>. </a:t>
            </a:r>
            <a:r>
              <a:rPr lang="en-US" sz="1000" dirty="0" err="1" smtClean="0"/>
              <a:t>Informasi</a:t>
            </a:r>
            <a:r>
              <a:rPr lang="en-US" sz="1000" dirty="0" smtClean="0"/>
              <a:t> </a:t>
            </a:r>
            <a:r>
              <a:rPr lang="en-US" sz="1000" dirty="0" err="1" smtClean="0"/>
              <a:t>tersebut</a:t>
            </a:r>
            <a:r>
              <a:rPr lang="en-US" sz="1000" dirty="0" smtClean="0"/>
              <a:t> </a:t>
            </a:r>
            <a:r>
              <a:rPr lang="en-US" sz="1000" dirty="0" err="1" smtClean="0"/>
              <a:t>dilampirkan</a:t>
            </a:r>
            <a:r>
              <a:rPr lang="en-US" sz="1000" dirty="0" smtClean="0"/>
              <a:t> </a:t>
            </a:r>
            <a:r>
              <a:rPr lang="en-US" sz="1000" dirty="0" err="1" smtClean="0"/>
              <a:t>pada</a:t>
            </a:r>
            <a:r>
              <a:rPr lang="en-US" sz="1000" dirty="0" smtClean="0"/>
              <a:t> SPT </a:t>
            </a:r>
            <a:r>
              <a:rPr lang="en-US" sz="1000" dirty="0" err="1" smtClean="0"/>
              <a:t>tahunan</a:t>
            </a:r>
            <a:r>
              <a:rPr lang="en-US" sz="1000" dirty="0" smtClean="0"/>
              <a:t>.</a:t>
            </a:r>
          </a:p>
          <a:p>
            <a:pPr marL="176213" indent="-176213" algn="just">
              <a:buClr>
                <a:srgbClr val="FF0000"/>
              </a:buClr>
              <a:buAutoNum type="alphaLcPeriod"/>
            </a:pPr>
            <a:endParaRPr lang="en-US" sz="1000" dirty="0" smtClean="0"/>
          </a:p>
          <a:p>
            <a:pPr marL="176213" indent="-176213" algn="just">
              <a:buClr>
                <a:srgbClr val="FF0000"/>
              </a:buClr>
              <a:buAutoNum type="alphaLcPeriod"/>
            </a:pPr>
            <a:r>
              <a:rPr lang="en-US" sz="1000" dirty="0" err="1" smtClean="0"/>
              <a:t>Harmonisasi</a:t>
            </a:r>
            <a:r>
              <a:rPr lang="en-US" sz="1000" dirty="0" smtClean="0"/>
              <a:t> </a:t>
            </a:r>
            <a:r>
              <a:rPr lang="en-US" sz="1000" dirty="0" err="1" smtClean="0"/>
              <a:t>pemajakan</a:t>
            </a:r>
            <a:r>
              <a:rPr lang="en-US" sz="1000" dirty="0" smtClean="0"/>
              <a:t> </a:t>
            </a:r>
            <a:r>
              <a:rPr lang="en-US" sz="1000" dirty="0" err="1" smtClean="0"/>
              <a:t>internasional</a:t>
            </a:r>
            <a:r>
              <a:rPr lang="en-US" sz="1000" dirty="0" smtClean="0"/>
              <a:t> </a:t>
            </a:r>
            <a:r>
              <a:rPr lang="en-US" sz="1000" dirty="0" err="1" smtClean="0"/>
              <a:t>untuk</a:t>
            </a:r>
            <a:r>
              <a:rPr lang="en-US" sz="1000" dirty="0" smtClean="0"/>
              <a:t> </a:t>
            </a:r>
            <a:r>
              <a:rPr lang="en-US" sz="1000" dirty="0" err="1" smtClean="0"/>
              <a:t>meniadakan</a:t>
            </a:r>
            <a:r>
              <a:rPr lang="en-US" sz="1000" dirty="0" smtClean="0"/>
              <a:t> </a:t>
            </a:r>
            <a:r>
              <a:rPr lang="en-US" sz="1000" dirty="0" err="1" smtClean="0"/>
              <a:t>disparitas</a:t>
            </a:r>
            <a:r>
              <a:rPr lang="en-US" sz="1000" dirty="0" smtClean="0"/>
              <a:t> </a:t>
            </a:r>
            <a:r>
              <a:rPr lang="en-US" sz="1000" dirty="0" err="1" smtClean="0"/>
              <a:t>beban</a:t>
            </a:r>
            <a:r>
              <a:rPr lang="en-US" sz="1000" dirty="0" smtClean="0"/>
              <a:t> </a:t>
            </a:r>
            <a:r>
              <a:rPr lang="en-US" sz="1000" dirty="0" err="1" smtClean="0"/>
              <a:t>pajak</a:t>
            </a:r>
            <a:r>
              <a:rPr lang="en-US" sz="1000" dirty="0" smtClean="0"/>
              <a:t>. </a:t>
            </a:r>
          </a:p>
          <a:p>
            <a:pPr marL="176213" indent="0" algn="just">
              <a:buClr>
                <a:srgbClr val="FF0000"/>
              </a:buClr>
              <a:buNone/>
            </a:pPr>
            <a:r>
              <a:rPr lang="en-US" sz="1000" dirty="0" err="1" smtClean="0"/>
              <a:t>Prosedur</a:t>
            </a:r>
            <a:r>
              <a:rPr lang="en-US" sz="1000" dirty="0" smtClean="0"/>
              <a:t> </a:t>
            </a:r>
            <a:r>
              <a:rPr lang="en-US" sz="1000" dirty="0" err="1" smtClean="0"/>
              <a:t>ini</a:t>
            </a:r>
            <a:r>
              <a:rPr lang="en-US" sz="1000" dirty="0" smtClean="0"/>
              <a:t> </a:t>
            </a:r>
            <a:r>
              <a:rPr lang="en-US" sz="1000" dirty="0" err="1" smtClean="0"/>
              <a:t>sangat</a:t>
            </a:r>
            <a:r>
              <a:rPr lang="en-US" sz="1000" dirty="0" smtClean="0"/>
              <a:t> ideal, </a:t>
            </a:r>
            <a:r>
              <a:rPr lang="en-US" sz="1000" dirty="0" err="1" smtClean="0"/>
              <a:t>namun</a:t>
            </a:r>
            <a:r>
              <a:rPr lang="en-US" sz="1000" dirty="0" smtClean="0"/>
              <a:t> </a:t>
            </a:r>
            <a:r>
              <a:rPr lang="en-US" sz="1000" dirty="0" err="1" smtClean="0"/>
              <a:t>sulit</a:t>
            </a:r>
            <a:r>
              <a:rPr lang="en-US" sz="1000" dirty="0" smtClean="0"/>
              <a:t> </a:t>
            </a:r>
            <a:r>
              <a:rPr lang="en-US" sz="1000" dirty="0" err="1" smtClean="0"/>
              <a:t>diaktualisasikan</a:t>
            </a:r>
            <a:r>
              <a:rPr lang="en-US" sz="1000" dirty="0" smtClean="0"/>
              <a:t>, </a:t>
            </a:r>
            <a:r>
              <a:rPr lang="en-US" sz="1000" dirty="0" err="1" smtClean="0"/>
              <a:t>karena</a:t>
            </a:r>
            <a:r>
              <a:rPr lang="en-US" sz="1000" dirty="0" smtClean="0"/>
              <a:t> </a:t>
            </a:r>
            <a:r>
              <a:rPr lang="en-US" sz="1000" dirty="0" err="1" smtClean="0"/>
              <a:t>pada</a:t>
            </a:r>
            <a:r>
              <a:rPr lang="en-US" sz="1000" dirty="0" smtClean="0"/>
              <a:t> </a:t>
            </a:r>
            <a:r>
              <a:rPr lang="en-US" sz="1000" dirty="0" err="1" smtClean="0"/>
              <a:t>umumnya</a:t>
            </a:r>
            <a:r>
              <a:rPr lang="en-US" sz="1000" dirty="0" smtClean="0"/>
              <a:t> </a:t>
            </a:r>
            <a:r>
              <a:rPr lang="en-US" sz="1000" dirty="0" err="1" smtClean="0"/>
              <a:t>setiap</a:t>
            </a:r>
            <a:r>
              <a:rPr lang="en-US" sz="1000" dirty="0" smtClean="0"/>
              <a:t> </a:t>
            </a:r>
            <a:r>
              <a:rPr lang="en-US" sz="1000" dirty="0" err="1" smtClean="0"/>
              <a:t>pemegang</a:t>
            </a:r>
            <a:r>
              <a:rPr lang="en-US" sz="1000" dirty="0" smtClean="0"/>
              <a:t> </a:t>
            </a:r>
            <a:r>
              <a:rPr lang="en-US" sz="1000" dirty="0" err="1" smtClean="0"/>
              <a:t>yuridiksi</a:t>
            </a:r>
            <a:r>
              <a:rPr lang="en-US" sz="1000" dirty="0" smtClean="0"/>
              <a:t> </a:t>
            </a:r>
            <a:r>
              <a:rPr lang="en-US" sz="1000" dirty="0" err="1" smtClean="0"/>
              <a:t>pemajakan</a:t>
            </a:r>
            <a:r>
              <a:rPr lang="en-US" sz="1000" dirty="0" smtClean="0"/>
              <a:t> </a:t>
            </a:r>
            <a:r>
              <a:rPr lang="en-US" sz="1000" dirty="0" err="1" smtClean="0"/>
              <a:t>cenderung</a:t>
            </a:r>
            <a:r>
              <a:rPr lang="en-US" sz="1000" dirty="0" smtClean="0"/>
              <a:t> </a:t>
            </a:r>
            <a:r>
              <a:rPr lang="en-US" sz="1000" dirty="0" err="1" smtClean="0"/>
              <a:t>menomorsatukan</a:t>
            </a:r>
            <a:r>
              <a:rPr lang="en-US" sz="1000" dirty="0" smtClean="0"/>
              <a:t> </a:t>
            </a:r>
            <a:r>
              <a:rPr lang="en-US" sz="1000" dirty="0" err="1" smtClean="0"/>
              <a:t>kepentingan</a:t>
            </a:r>
            <a:r>
              <a:rPr lang="en-US" sz="1000" dirty="0" smtClean="0"/>
              <a:t> </a:t>
            </a:r>
            <a:r>
              <a:rPr lang="en-US" sz="1000" dirty="0" err="1" smtClean="0"/>
              <a:t>nasionalnya</a:t>
            </a:r>
            <a:r>
              <a:rPr lang="en-US" sz="1000" dirty="0" smtClean="0"/>
              <a:t>. </a:t>
            </a:r>
            <a:r>
              <a:rPr lang="en-US" sz="1000" dirty="0" err="1" smtClean="0"/>
              <a:t>Suatu</a:t>
            </a:r>
            <a:r>
              <a:rPr lang="en-US" sz="1000" dirty="0" smtClean="0"/>
              <a:t> </a:t>
            </a:r>
            <a:r>
              <a:rPr lang="en-US" sz="1000" dirty="0" err="1" smtClean="0"/>
              <a:t>konsesi</a:t>
            </a:r>
            <a:r>
              <a:rPr lang="en-US" sz="1000" dirty="0" smtClean="0"/>
              <a:t> </a:t>
            </a:r>
            <a:r>
              <a:rPr lang="en-US" sz="1000" dirty="0" err="1" smtClean="0"/>
              <a:t>pajak</a:t>
            </a:r>
            <a:r>
              <a:rPr lang="en-US" sz="1000" dirty="0" smtClean="0"/>
              <a:t> </a:t>
            </a:r>
            <a:r>
              <a:rPr lang="en-US" sz="1000" dirty="0" err="1" smtClean="0"/>
              <a:t>selalu</a:t>
            </a:r>
            <a:r>
              <a:rPr lang="en-US" sz="1000" dirty="0" smtClean="0"/>
              <a:t> </a:t>
            </a:r>
            <a:r>
              <a:rPr lang="en-US" sz="1000" dirty="0" err="1" smtClean="0"/>
              <a:t>dihitung</a:t>
            </a:r>
            <a:r>
              <a:rPr lang="en-US" sz="1000" dirty="0" smtClean="0"/>
              <a:t> </a:t>
            </a:r>
            <a:r>
              <a:rPr lang="en-US" sz="1000" dirty="0" err="1" smtClean="0"/>
              <a:t>timbal</a:t>
            </a:r>
            <a:r>
              <a:rPr lang="en-US" sz="1000" dirty="0" err="1" smtClean="0"/>
              <a:t>-balik</a:t>
            </a:r>
            <a:r>
              <a:rPr lang="en-US" sz="1000" dirty="0" smtClean="0"/>
              <a:t>.</a:t>
            </a:r>
          </a:p>
          <a:p>
            <a:pPr marL="176213" indent="0" algn="just">
              <a:buClr>
                <a:srgbClr val="FF0000"/>
              </a:buClr>
              <a:buNone/>
            </a:pPr>
            <a:endParaRPr lang="en-US" sz="1000" dirty="0" smtClean="0"/>
          </a:p>
          <a:p>
            <a:pPr marL="176213" indent="-176213" algn="just">
              <a:buClr>
                <a:srgbClr val="FF0000"/>
              </a:buClr>
              <a:buFont typeface="+mj-lt"/>
              <a:buAutoNum type="alphaLcPeriod" startAt="3"/>
            </a:pPr>
            <a:r>
              <a:rPr lang="en-US" sz="1000" dirty="0" err="1" smtClean="0"/>
              <a:t>Kerja</a:t>
            </a:r>
            <a:r>
              <a:rPr lang="en-US" sz="1000" dirty="0" smtClean="0"/>
              <a:t> </a:t>
            </a:r>
            <a:r>
              <a:rPr lang="en-US" sz="1000" dirty="0" err="1" smtClean="0"/>
              <a:t>sama</a:t>
            </a:r>
            <a:r>
              <a:rPr lang="en-US" sz="1000" dirty="0" smtClean="0"/>
              <a:t> </a:t>
            </a:r>
            <a:r>
              <a:rPr lang="en-US" sz="1000" dirty="0" err="1" smtClean="0"/>
              <a:t>Internasional</a:t>
            </a:r>
            <a:r>
              <a:rPr lang="en-US" sz="1000" dirty="0" smtClean="0"/>
              <a:t>.</a:t>
            </a:r>
          </a:p>
          <a:p>
            <a:pPr marL="176213" indent="0" algn="just">
              <a:buClr>
                <a:srgbClr val="FF0000"/>
              </a:buClr>
              <a:buNone/>
            </a:pPr>
            <a:r>
              <a:rPr lang="en-US" sz="1000" dirty="0" err="1" smtClean="0"/>
              <a:t>Prosedur</a:t>
            </a:r>
            <a:r>
              <a:rPr lang="en-US" sz="1000" dirty="0" smtClean="0"/>
              <a:t> </a:t>
            </a:r>
            <a:r>
              <a:rPr lang="en-US" sz="1000" dirty="0" err="1" smtClean="0"/>
              <a:t>ini</a:t>
            </a:r>
            <a:r>
              <a:rPr lang="en-US" sz="1000" dirty="0" smtClean="0"/>
              <a:t> </a:t>
            </a:r>
            <a:r>
              <a:rPr lang="en-US" sz="1000" dirty="0" err="1" smtClean="0"/>
              <a:t>dapat</a:t>
            </a:r>
            <a:r>
              <a:rPr lang="en-US" sz="1000" dirty="0" smtClean="0"/>
              <a:t> </a:t>
            </a:r>
            <a:r>
              <a:rPr lang="en-US" sz="1000" dirty="0" err="1" smtClean="0"/>
              <a:t>ditempuh</a:t>
            </a:r>
            <a:r>
              <a:rPr lang="en-US" sz="1000" dirty="0" smtClean="0"/>
              <a:t> </a:t>
            </a:r>
            <a:r>
              <a:rPr lang="en-US" sz="1000" dirty="0" err="1" smtClean="0"/>
              <a:t>melalui</a:t>
            </a:r>
            <a:r>
              <a:rPr lang="en-US" sz="1000" dirty="0" smtClean="0"/>
              <a:t> </a:t>
            </a:r>
            <a:r>
              <a:rPr lang="en-US" sz="1000" dirty="0" err="1" smtClean="0"/>
              <a:t>pertukaran</a:t>
            </a:r>
            <a:r>
              <a:rPr lang="en-US" sz="1000" dirty="0" smtClean="0"/>
              <a:t> </a:t>
            </a:r>
            <a:r>
              <a:rPr lang="en-US" sz="1000" dirty="0" err="1" smtClean="0"/>
              <a:t>informasi</a:t>
            </a:r>
            <a:r>
              <a:rPr lang="en-US" sz="1000" dirty="0" smtClean="0"/>
              <a:t> audit </a:t>
            </a:r>
            <a:r>
              <a:rPr lang="en-US" sz="1000" dirty="0" err="1" smtClean="0"/>
              <a:t>secara</a:t>
            </a:r>
            <a:r>
              <a:rPr lang="en-US" sz="1000" dirty="0" smtClean="0"/>
              <a:t> </a:t>
            </a:r>
            <a:r>
              <a:rPr lang="en-US" sz="1000" dirty="0" err="1" smtClean="0"/>
              <a:t>simultan</a:t>
            </a:r>
            <a:r>
              <a:rPr lang="en-US" sz="1000" dirty="0" smtClean="0"/>
              <a:t> </a:t>
            </a:r>
            <a:r>
              <a:rPr lang="en-US" sz="1000" dirty="0" err="1" smtClean="0"/>
              <a:t>atau</a:t>
            </a:r>
            <a:r>
              <a:rPr lang="en-US" sz="1000" dirty="0" smtClean="0"/>
              <a:t> audit </a:t>
            </a:r>
            <a:r>
              <a:rPr lang="en-US" sz="1000" dirty="0" err="1" smtClean="0"/>
              <a:t>pemajakan</a:t>
            </a:r>
            <a:r>
              <a:rPr lang="en-US" sz="1000" dirty="0" smtClean="0"/>
              <a:t> </a:t>
            </a:r>
            <a:r>
              <a:rPr lang="en-US" sz="1000" dirty="0" err="1" smtClean="0"/>
              <a:t>secara</a:t>
            </a:r>
            <a:r>
              <a:rPr lang="en-US" sz="1000" dirty="0" smtClean="0"/>
              <a:t> </a:t>
            </a:r>
            <a:r>
              <a:rPr lang="en-US" sz="1000" dirty="0" err="1" smtClean="0"/>
              <a:t>terpadu</a:t>
            </a:r>
            <a:r>
              <a:rPr lang="en-US" sz="1000" dirty="0" smtClean="0"/>
              <a:t> (</a:t>
            </a:r>
            <a:r>
              <a:rPr lang="en-US" sz="1000" dirty="0" err="1" smtClean="0"/>
              <a:t>antar-yuridiksi</a:t>
            </a:r>
            <a:r>
              <a:rPr lang="en-US" sz="1000" dirty="0" smtClean="0"/>
              <a:t> </a:t>
            </a:r>
            <a:r>
              <a:rPr lang="en-US" sz="1000" dirty="0" err="1" smtClean="0"/>
              <a:t>secara</a:t>
            </a:r>
            <a:r>
              <a:rPr lang="en-US" sz="1000" dirty="0" smtClean="0"/>
              <a:t> </a:t>
            </a:r>
            <a:r>
              <a:rPr lang="en-US" sz="1000" dirty="0" err="1" smtClean="0"/>
              <a:t>koordinatif</a:t>
            </a:r>
            <a:r>
              <a:rPr lang="en-US" sz="1000" dirty="0" smtClean="0"/>
              <a:t>).</a:t>
            </a:r>
          </a:p>
          <a:p>
            <a:pPr marL="176213" indent="0" algn="just">
              <a:buClr>
                <a:srgbClr val="FF0000"/>
              </a:buClr>
              <a:buNone/>
            </a:pPr>
            <a:endParaRPr lang="en-US" sz="1000" dirty="0" smtClean="0"/>
          </a:p>
          <a:p>
            <a:pPr marL="176213" indent="-176213" algn="just">
              <a:buClr>
                <a:srgbClr val="FF0000"/>
              </a:buClr>
              <a:buFont typeface="+mj-lt"/>
              <a:buAutoNum type="alphaLcPeriod" startAt="4"/>
            </a:pPr>
            <a:r>
              <a:rPr lang="en-US" sz="1000" i="1" dirty="0" smtClean="0"/>
              <a:t>Advance pricing agreements </a:t>
            </a:r>
            <a:r>
              <a:rPr lang="en-US" sz="1000" dirty="0" smtClean="0"/>
              <a:t>(APA).</a:t>
            </a:r>
          </a:p>
          <a:p>
            <a:pPr marL="176213" indent="0" algn="just">
              <a:buClr>
                <a:srgbClr val="FF0000"/>
              </a:buClr>
              <a:buNone/>
            </a:pPr>
            <a:r>
              <a:rPr lang="en-US" sz="1000" dirty="0" err="1" smtClean="0"/>
              <a:t>Prosedur</a:t>
            </a:r>
            <a:r>
              <a:rPr lang="en-US" sz="1000" dirty="0" smtClean="0"/>
              <a:t> </a:t>
            </a:r>
            <a:r>
              <a:rPr lang="en-US" sz="1000" dirty="0" err="1" smtClean="0"/>
              <a:t>ini</a:t>
            </a:r>
            <a:r>
              <a:rPr lang="en-US" sz="1000" dirty="0" smtClean="0"/>
              <a:t> </a:t>
            </a:r>
            <a:r>
              <a:rPr lang="en-US" sz="1000" dirty="0" err="1" smtClean="0"/>
              <a:t>memperbolehan</a:t>
            </a:r>
            <a:r>
              <a:rPr lang="en-US" sz="1000" dirty="0" smtClean="0"/>
              <a:t> </a:t>
            </a:r>
            <a:r>
              <a:rPr lang="en-US" sz="1000" dirty="0" err="1" smtClean="0"/>
              <a:t>Wajib</a:t>
            </a:r>
            <a:r>
              <a:rPr lang="en-US" sz="1000" dirty="0" smtClean="0"/>
              <a:t> </a:t>
            </a:r>
            <a:r>
              <a:rPr lang="en-US" sz="1000" dirty="0" err="1" smtClean="0"/>
              <a:t>Pajak</a:t>
            </a:r>
            <a:r>
              <a:rPr lang="en-US" sz="1000" dirty="0" smtClean="0"/>
              <a:t> </a:t>
            </a:r>
            <a:r>
              <a:rPr lang="en-US" sz="1000" dirty="0" err="1" smtClean="0"/>
              <a:t>untuk</a:t>
            </a:r>
            <a:r>
              <a:rPr lang="en-US" sz="1000" dirty="0" smtClean="0"/>
              <a:t> </a:t>
            </a:r>
            <a:r>
              <a:rPr lang="en-US" sz="1000" dirty="0" err="1" smtClean="0"/>
              <a:t>membuat</a:t>
            </a:r>
            <a:r>
              <a:rPr lang="en-US" sz="1000" dirty="0" smtClean="0"/>
              <a:t> </a:t>
            </a:r>
            <a:r>
              <a:rPr lang="en-US" sz="1000" dirty="0" err="1" smtClean="0"/>
              <a:t>kesepakatan</a:t>
            </a:r>
            <a:r>
              <a:rPr lang="en-US" sz="1000" dirty="0" smtClean="0"/>
              <a:t> </a:t>
            </a:r>
            <a:r>
              <a:rPr lang="en-US" sz="1000" dirty="0" err="1" smtClean="0"/>
              <a:t>dengan</a:t>
            </a:r>
            <a:r>
              <a:rPr lang="en-US" sz="1000" dirty="0" smtClean="0"/>
              <a:t> </a:t>
            </a:r>
            <a:r>
              <a:rPr lang="en-US" sz="1000" dirty="0" err="1" smtClean="0"/>
              <a:t>otoritas</a:t>
            </a:r>
            <a:r>
              <a:rPr lang="en-US" sz="1000" dirty="0" smtClean="0"/>
              <a:t> </a:t>
            </a:r>
            <a:r>
              <a:rPr lang="en-US" sz="1000" dirty="0" err="1" smtClean="0"/>
              <a:t>pajak</a:t>
            </a:r>
            <a:r>
              <a:rPr lang="en-US" sz="1000" dirty="0" smtClean="0"/>
              <a:t> </a:t>
            </a:r>
            <a:r>
              <a:rPr lang="en-US" sz="1000" dirty="0" err="1" smtClean="0"/>
              <a:t>tentang</a:t>
            </a:r>
            <a:r>
              <a:rPr lang="en-US" sz="1000" dirty="0" smtClean="0"/>
              <a:t> </a:t>
            </a:r>
            <a:r>
              <a:rPr lang="en-US" sz="1000" dirty="0" err="1" smtClean="0"/>
              <a:t>aplikasi</a:t>
            </a:r>
            <a:r>
              <a:rPr lang="en-US" sz="1000" dirty="0" smtClean="0"/>
              <a:t> </a:t>
            </a:r>
            <a:r>
              <a:rPr lang="en-US" sz="1000" dirty="0" err="1" smtClean="0"/>
              <a:t>salah</a:t>
            </a:r>
            <a:r>
              <a:rPr lang="en-US" sz="1000" dirty="0" smtClean="0"/>
              <a:t> </a:t>
            </a:r>
            <a:r>
              <a:rPr lang="en-US" sz="1000" dirty="0" err="1" smtClean="0"/>
              <a:t>satu</a:t>
            </a:r>
            <a:r>
              <a:rPr lang="en-US" sz="1000" dirty="0" smtClean="0"/>
              <a:t> </a:t>
            </a:r>
            <a:r>
              <a:rPr lang="en-US" sz="1000" dirty="0" err="1" smtClean="0"/>
              <a:t>metode</a:t>
            </a:r>
            <a:r>
              <a:rPr lang="en-US" sz="1000" dirty="0" smtClean="0"/>
              <a:t> </a:t>
            </a:r>
            <a:r>
              <a:rPr lang="en-US" sz="1000" i="1" dirty="0" smtClean="0"/>
              <a:t>transfer pricing</a:t>
            </a:r>
            <a:r>
              <a:rPr lang="en-US" sz="1000" dirty="0" smtClean="0"/>
              <a:t>. </a:t>
            </a:r>
            <a:r>
              <a:rPr lang="en-US" sz="1000" dirty="0" err="1" smtClean="0"/>
              <a:t>Dengan</a:t>
            </a:r>
            <a:r>
              <a:rPr lang="en-US" sz="1000" dirty="0" smtClean="0"/>
              <a:t> </a:t>
            </a:r>
            <a:r>
              <a:rPr lang="en-US" sz="1000" dirty="0" err="1" smtClean="0"/>
              <a:t>demikian</a:t>
            </a:r>
            <a:r>
              <a:rPr lang="en-US" sz="1000" dirty="0" smtClean="0"/>
              <a:t> </a:t>
            </a:r>
            <a:r>
              <a:rPr lang="en-US" sz="1000" dirty="0" err="1" smtClean="0"/>
              <a:t>Wajib</a:t>
            </a:r>
            <a:r>
              <a:rPr lang="en-US" sz="1000" dirty="0" smtClean="0"/>
              <a:t> </a:t>
            </a:r>
            <a:r>
              <a:rPr lang="en-US" sz="1000" dirty="0" err="1" smtClean="0"/>
              <a:t>Pajak</a:t>
            </a:r>
            <a:r>
              <a:rPr lang="en-US" sz="1000" dirty="0" smtClean="0"/>
              <a:t> </a:t>
            </a:r>
            <a:r>
              <a:rPr lang="en-US" sz="1000" dirty="0" err="1" smtClean="0"/>
              <a:t>terikat</a:t>
            </a:r>
            <a:r>
              <a:rPr lang="en-US" sz="1000" dirty="0" smtClean="0"/>
              <a:t> </a:t>
            </a:r>
            <a:r>
              <a:rPr lang="en-US" sz="1000" dirty="0" err="1" smtClean="0"/>
              <a:t>untuk</a:t>
            </a:r>
            <a:r>
              <a:rPr lang="en-US" sz="1000" dirty="0" smtClean="0"/>
              <a:t> </a:t>
            </a:r>
            <a:r>
              <a:rPr lang="en-US" sz="1000" dirty="0" err="1" smtClean="0"/>
              <a:t>memakai</a:t>
            </a:r>
            <a:r>
              <a:rPr lang="en-US" sz="1000" dirty="0" smtClean="0"/>
              <a:t> </a:t>
            </a:r>
            <a:r>
              <a:rPr lang="en-US" sz="1000" dirty="0" err="1" smtClean="0"/>
              <a:t>metode</a:t>
            </a:r>
            <a:r>
              <a:rPr lang="en-US" sz="1000" dirty="0" smtClean="0"/>
              <a:t> </a:t>
            </a:r>
            <a:r>
              <a:rPr lang="en-US" sz="1000" dirty="0" err="1" smtClean="0"/>
              <a:t>tersebut</a:t>
            </a:r>
            <a:r>
              <a:rPr lang="en-US" sz="1000" dirty="0" smtClean="0"/>
              <a:t>, </a:t>
            </a:r>
            <a:r>
              <a:rPr lang="en-US" sz="1000" dirty="0" err="1" smtClean="0"/>
              <a:t>dan</a:t>
            </a:r>
            <a:r>
              <a:rPr lang="en-US" sz="1000" dirty="0" smtClean="0"/>
              <a:t> </a:t>
            </a:r>
            <a:r>
              <a:rPr lang="en-US" sz="1000" dirty="0" err="1" smtClean="0"/>
              <a:t>administrasi</a:t>
            </a:r>
            <a:r>
              <a:rPr lang="en-US" sz="1000" dirty="0" smtClean="0"/>
              <a:t> </a:t>
            </a:r>
            <a:r>
              <a:rPr lang="en-US" sz="1000" dirty="0" err="1" smtClean="0"/>
              <a:t>pajak</a:t>
            </a:r>
            <a:r>
              <a:rPr lang="en-US" sz="1000" dirty="0" smtClean="0"/>
              <a:t> </a:t>
            </a:r>
            <a:r>
              <a:rPr lang="en-US" sz="1000" dirty="0" err="1" smtClean="0"/>
              <a:t>menguji</a:t>
            </a:r>
            <a:r>
              <a:rPr lang="en-US" sz="1000" dirty="0" smtClean="0"/>
              <a:t> </a:t>
            </a:r>
            <a:r>
              <a:rPr lang="en-US" sz="1000" dirty="0" err="1" smtClean="0"/>
              <a:t>apakah</a:t>
            </a:r>
            <a:r>
              <a:rPr lang="en-US" sz="1000" dirty="0" smtClean="0"/>
              <a:t> </a:t>
            </a:r>
            <a:r>
              <a:rPr lang="en-US" sz="1000" dirty="0" err="1" smtClean="0"/>
              <a:t>kesepakatan</a:t>
            </a:r>
            <a:r>
              <a:rPr lang="en-US" sz="1000" dirty="0" smtClean="0"/>
              <a:t> </a:t>
            </a:r>
            <a:r>
              <a:rPr lang="en-US" sz="1000" dirty="0" err="1" smtClean="0"/>
              <a:t>tersebut</a:t>
            </a:r>
            <a:r>
              <a:rPr lang="en-US" sz="1000" dirty="0" smtClean="0"/>
              <a:t> </a:t>
            </a:r>
            <a:r>
              <a:rPr lang="en-US" sz="1000" dirty="0" err="1" smtClean="0"/>
              <a:t>dipatuhi</a:t>
            </a:r>
            <a:r>
              <a:rPr lang="en-US" sz="1000" dirty="0" smtClean="0"/>
              <a:t>.</a:t>
            </a:r>
            <a:endParaRPr lang="en-US" sz="1000" dirty="0"/>
          </a:p>
        </p:txBody>
      </p:sp>
    </p:spTree>
    <p:extLst>
      <p:ext uri="{BB962C8B-B14F-4D97-AF65-F5344CB8AC3E}">
        <p14:creationId xmlns:p14="http://schemas.microsoft.com/office/powerpoint/2010/main" val="3363047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48" y="339502"/>
            <a:ext cx="7885504" cy="593184"/>
          </a:xfrm>
        </p:spPr>
        <p:txBody>
          <a:bodyPr>
            <a:noAutofit/>
          </a:bodyPr>
          <a:lstStyle/>
          <a:p>
            <a:pPr algn="ctr"/>
            <a:r>
              <a:rPr lang="en-US" sz="2400" i="1" dirty="0" smtClean="0"/>
              <a:t>Advance Pricing Agreement </a:t>
            </a:r>
            <a:r>
              <a:rPr lang="en-US" sz="2400" dirty="0" smtClean="0"/>
              <a:t>(APA)</a:t>
            </a:r>
            <a:endParaRPr lang="en-US" sz="2400" dirty="0"/>
          </a:p>
        </p:txBody>
      </p:sp>
      <p:sp>
        <p:nvSpPr>
          <p:cNvPr id="3" name="Content Placeholder 2"/>
          <p:cNvSpPr>
            <a:spLocks noGrp="1"/>
          </p:cNvSpPr>
          <p:nvPr>
            <p:ph idx="1"/>
          </p:nvPr>
        </p:nvSpPr>
        <p:spPr>
          <a:xfrm>
            <a:off x="755576" y="1131590"/>
            <a:ext cx="7597472" cy="3240360"/>
          </a:xfrm>
        </p:spPr>
        <p:txBody>
          <a:bodyPr>
            <a:normAutofit/>
          </a:bodyPr>
          <a:lstStyle/>
          <a:p>
            <a:pPr marL="0" indent="265113" algn="ctr">
              <a:buClr>
                <a:srgbClr val="FF0000"/>
              </a:buClr>
              <a:buNone/>
            </a:pPr>
            <a:r>
              <a:rPr lang="en-US" sz="1000" b="1" i="1" dirty="0" smtClean="0"/>
              <a:t>Advance pricing agreement </a:t>
            </a:r>
            <a:r>
              <a:rPr lang="en-US" sz="1000" b="1" dirty="0" smtClean="0"/>
              <a:t>(APA) </a:t>
            </a:r>
            <a:r>
              <a:rPr lang="en-US" sz="1000" dirty="0" err="1" smtClean="0"/>
              <a:t>adalah</a:t>
            </a:r>
            <a:r>
              <a:rPr lang="en-US" sz="1000" dirty="0" smtClean="0"/>
              <a:t> </a:t>
            </a:r>
            <a:r>
              <a:rPr lang="en-US" sz="1000" dirty="0" err="1" smtClean="0"/>
              <a:t>persetujuan</a:t>
            </a:r>
            <a:r>
              <a:rPr lang="en-US" sz="1000" dirty="0" smtClean="0"/>
              <a:t> di </a:t>
            </a:r>
            <a:r>
              <a:rPr lang="en-US" sz="1000" dirty="0" err="1" smtClean="0"/>
              <a:t>antara</a:t>
            </a:r>
            <a:r>
              <a:rPr lang="en-US" sz="1000" dirty="0" smtClean="0"/>
              <a:t> </a:t>
            </a:r>
            <a:r>
              <a:rPr lang="en-US" sz="1000" i="1" dirty="0" smtClean="0"/>
              <a:t>Internal Revenue Service </a:t>
            </a:r>
            <a:r>
              <a:rPr lang="en-US" sz="1000" dirty="0" smtClean="0"/>
              <a:t>(IRS) </a:t>
            </a:r>
            <a:r>
              <a:rPr lang="en-US" sz="1000" dirty="0" err="1" smtClean="0"/>
              <a:t>dan</a:t>
            </a:r>
            <a:r>
              <a:rPr lang="en-US" sz="1000" dirty="0" smtClean="0"/>
              <a:t> </a:t>
            </a:r>
            <a:r>
              <a:rPr lang="en-US" sz="1000" dirty="0" err="1" smtClean="0"/>
              <a:t>perusahaan</a:t>
            </a:r>
            <a:r>
              <a:rPr lang="en-US" sz="1000" dirty="0" smtClean="0"/>
              <a:t> </a:t>
            </a:r>
            <a:r>
              <a:rPr lang="en-US" sz="1000" dirty="0" err="1" smtClean="0"/>
              <a:t>dengan</a:t>
            </a:r>
            <a:r>
              <a:rPr lang="en-US" sz="1000" dirty="0" smtClean="0"/>
              <a:t> </a:t>
            </a:r>
            <a:r>
              <a:rPr lang="en-US" sz="1000" dirty="0" err="1" smtClean="0"/>
              <a:t>menggunakan</a:t>
            </a:r>
            <a:r>
              <a:rPr lang="en-US" sz="1000" dirty="0" smtClean="0"/>
              <a:t> </a:t>
            </a:r>
            <a:r>
              <a:rPr lang="en-US" sz="1000" dirty="0" err="1" smtClean="0"/>
              <a:t>harga-harga</a:t>
            </a:r>
            <a:r>
              <a:rPr lang="en-US" sz="1000" dirty="0" smtClean="0"/>
              <a:t> transfer, yang </a:t>
            </a:r>
            <a:r>
              <a:rPr lang="en-US" sz="1000" dirty="0" err="1" smtClean="0"/>
              <a:t>menetapkan</a:t>
            </a:r>
            <a:r>
              <a:rPr lang="en-US" sz="1000" dirty="0" smtClean="0"/>
              <a:t> </a:t>
            </a:r>
            <a:r>
              <a:rPr lang="en-US" sz="1000" dirty="0" err="1" smtClean="0"/>
              <a:t>harga</a:t>
            </a:r>
            <a:r>
              <a:rPr lang="en-US" sz="1000" dirty="0" smtClean="0"/>
              <a:t> transfer yang </a:t>
            </a:r>
            <a:r>
              <a:rPr lang="en-US" sz="1000" dirty="0" err="1" smtClean="0"/>
              <a:t>disepakati</a:t>
            </a:r>
            <a:r>
              <a:rPr lang="en-US" sz="1000" dirty="0" smtClean="0"/>
              <a:t>. </a:t>
            </a:r>
          </a:p>
          <a:p>
            <a:pPr marL="0" indent="265113" algn="just">
              <a:buClr>
                <a:srgbClr val="FF0000"/>
              </a:buClr>
              <a:buNone/>
            </a:pPr>
            <a:endParaRPr lang="en-US" sz="1000" dirty="0" smtClean="0"/>
          </a:p>
          <a:p>
            <a:pPr marL="0" indent="265113" algn="just">
              <a:buClr>
                <a:srgbClr val="FF0000"/>
              </a:buClr>
              <a:buNone/>
            </a:pPr>
            <a:endParaRPr lang="en-US" sz="1000" dirty="0"/>
          </a:p>
          <a:p>
            <a:pPr marL="0" indent="265113" algn="just">
              <a:buClr>
                <a:srgbClr val="FF0000"/>
              </a:buClr>
              <a:buNone/>
            </a:pPr>
            <a:endParaRPr lang="en-US" sz="1000" dirty="0"/>
          </a:p>
          <a:p>
            <a:pPr marL="0" indent="265113" algn="just">
              <a:buClr>
                <a:srgbClr val="FF0000"/>
              </a:buClr>
              <a:buNone/>
            </a:pPr>
            <a:r>
              <a:rPr lang="en-US" sz="1000" dirty="0" smtClean="0"/>
              <a:t>APA </a:t>
            </a:r>
            <a:r>
              <a:rPr lang="en-US" sz="1000" dirty="0" err="1" smtClean="0"/>
              <a:t>biasanya</a:t>
            </a:r>
            <a:r>
              <a:rPr lang="en-US" sz="1000" dirty="0" smtClean="0"/>
              <a:t> </a:t>
            </a:r>
            <a:r>
              <a:rPr lang="en-US" sz="1000" dirty="0" err="1" smtClean="0"/>
              <a:t>diperoleh</a:t>
            </a:r>
            <a:r>
              <a:rPr lang="en-US" sz="1000" dirty="0" smtClean="0"/>
              <a:t> </a:t>
            </a:r>
            <a:r>
              <a:rPr lang="en-US" sz="1000" dirty="0" err="1" smtClean="0"/>
              <a:t>sebelum</a:t>
            </a:r>
            <a:r>
              <a:rPr lang="en-US" sz="1000" dirty="0" smtClean="0"/>
              <a:t> </a:t>
            </a:r>
            <a:r>
              <a:rPr lang="en-US" sz="1000" dirty="0" err="1" smtClean="0"/>
              <a:t>perusahaan</a:t>
            </a:r>
            <a:r>
              <a:rPr lang="en-US" sz="1000" dirty="0" smtClean="0"/>
              <a:t> </a:t>
            </a:r>
            <a:r>
              <a:rPr lang="en-US" sz="1000" dirty="0" err="1" smtClean="0"/>
              <a:t>terikat</a:t>
            </a:r>
            <a:r>
              <a:rPr lang="en-US" sz="1000" dirty="0" smtClean="0"/>
              <a:t> </a:t>
            </a:r>
            <a:r>
              <a:rPr lang="en-US" sz="1000" dirty="0" err="1" smtClean="0"/>
              <a:t>dalam</a:t>
            </a:r>
            <a:r>
              <a:rPr lang="en-US" sz="1000" dirty="0" smtClean="0"/>
              <a:t> transfer. </a:t>
            </a:r>
            <a:r>
              <a:rPr lang="en-US" sz="1000" dirty="0" err="1" smtClean="0"/>
              <a:t>Maksud</a:t>
            </a:r>
            <a:r>
              <a:rPr lang="en-US" sz="1000" dirty="0" smtClean="0"/>
              <a:t> </a:t>
            </a:r>
            <a:r>
              <a:rPr lang="en-US" sz="1000" dirty="0" err="1" smtClean="0"/>
              <a:t>dari</a:t>
            </a:r>
            <a:r>
              <a:rPr lang="en-US" sz="1000" dirty="0" smtClean="0"/>
              <a:t> program APA </a:t>
            </a:r>
            <a:r>
              <a:rPr lang="en-US" sz="1000" dirty="0" err="1" smtClean="0"/>
              <a:t>adalah</a:t>
            </a:r>
            <a:r>
              <a:rPr lang="en-US" sz="1000" dirty="0" smtClean="0"/>
              <a:t> </a:t>
            </a:r>
            <a:r>
              <a:rPr lang="en-US" sz="1000" dirty="0" err="1" smtClean="0"/>
              <a:t>memecahkan</a:t>
            </a:r>
            <a:r>
              <a:rPr lang="en-US" sz="1000" dirty="0" smtClean="0"/>
              <a:t> </a:t>
            </a:r>
            <a:r>
              <a:rPr lang="en-US" sz="1000" dirty="0" err="1" smtClean="0"/>
              <a:t>masalah</a:t>
            </a:r>
            <a:r>
              <a:rPr lang="en-US" sz="1000" dirty="0" smtClean="0"/>
              <a:t> </a:t>
            </a:r>
            <a:r>
              <a:rPr lang="en-US" sz="1000" dirty="0" err="1" smtClean="0"/>
              <a:t>perselisihan</a:t>
            </a:r>
            <a:r>
              <a:rPr lang="en-US" sz="1000" dirty="0" smtClean="0"/>
              <a:t> </a:t>
            </a:r>
            <a:r>
              <a:rPr lang="en-US" sz="1000" i="1" dirty="0" smtClean="0"/>
              <a:t>transfer pricing </a:t>
            </a:r>
            <a:r>
              <a:rPr lang="en-US" sz="1000" dirty="0" err="1" smtClean="0"/>
              <a:t>dengan</a:t>
            </a:r>
            <a:r>
              <a:rPr lang="en-US" sz="1000" dirty="0" smtClean="0"/>
              <a:t> </a:t>
            </a:r>
            <a:r>
              <a:rPr lang="en-US" sz="1000" dirty="0" err="1" smtClean="0"/>
              <a:t>cara</a:t>
            </a:r>
            <a:r>
              <a:rPr lang="en-US" sz="1000" dirty="0" smtClean="0"/>
              <a:t> yang </a:t>
            </a:r>
            <a:r>
              <a:rPr lang="en-US" sz="1000" dirty="0" err="1" smtClean="0"/>
              <a:t>tepat</a:t>
            </a:r>
            <a:r>
              <a:rPr lang="en-US" sz="1000" dirty="0" smtClean="0"/>
              <a:t>, </a:t>
            </a:r>
            <a:r>
              <a:rPr lang="en-US" sz="1000" dirty="0" err="1" smtClean="0"/>
              <a:t>dan</a:t>
            </a:r>
            <a:r>
              <a:rPr lang="en-US" sz="1000" dirty="0" smtClean="0"/>
              <a:t> </a:t>
            </a:r>
            <a:r>
              <a:rPr lang="en-US" sz="1000" dirty="0" err="1" smtClean="0"/>
              <a:t>menghidari</a:t>
            </a:r>
            <a:r>
              <a:rPr lang="en-US" sz="1000" dirty="0" smtClean="0"/>
              <a:t> proses </a:t>
            </a:r>
            <a:r>
              <a:rPr lang="en-US" sz="1000" dirty="0" err="1" smtClean="0"/>
              <a:t>pengadilan</a:t>
            </a:r>
            <a:r>
              <a:rPr lang="en-US" sz="1000" dirty="0" smtClean="0"/>
              <a:t> yang </a:t>
            </a:r>
            <a:r>
              <a:rPr lang="en-US" sz="1000" dirty="0" err="1" smtClean="0"/>
              <a:t>menghabiskan</a:t>
            </a:r>
            <a:r>
              <a:rPr lang="en-US" sz="1000" dirty="0" smtClean="0"/>
              <a:t> </a:t>
            </a:r>
            <a:r>
              <a:rPr lang="en-US" sz="1000" dirty="0" err="1" smtClean="0"/>
              <a:t>banyak</a:t>
            </a:r>
            <a:r>
              <a:rPr lang="en-US" sz="1000" dirty="0" smtClean="0"/>
              <a:t> </a:t>
            </a:r>
            <a:r>
              <a:rPr lang="en-US" sz="1000" dirty="0" err="1" smtClean="0"/>
              <a:t>biaya</a:t>
            </a:r>
            <a:r>
              <a:rPr lang="en-US" sz="1000" dirty="0" smtClean="0"/>
              <a:t>.</a:t>
            </a:r>
          </a:p>
          <a:p>
            <a:pPr marL="0" indent="265113" algn="just">
              <a:buClr>
                <a:srgbClr val="FF0000"/>
              </a:buClr>
              <a:buNone/>
            </a:pPr>
            <a:r>
              <a:rPr lang="en-US" sz="1000" dirty="0" smtClean="0"/>
              <a:t>Negara-</a:t>
            </a:r>
            <a:r>
              <a:rPr lang="en-US" sz="1000" dirty="0" err="1" smtClean="0"/>
              <a:t>negara</a:t>
            </a:r>
            <a:r>
              <a:rPr lang="en-US" sz="1000" dirty="0" smtClean="0"/>
              <a:t> yang </a:t>
            </a:r>
            <a:r>
              <a:rPr lang="en-US" sz="1000" dirty="0" err="1" smtClean="0"/>
              <a:t>tergabung</a:t>
            </a:r>
            <a:r>
              <a:rPr lang="en-US" sz="1000" dirty="0" smtClean="0"/>
              <a:t> </a:t>
            </a:r>
            <a:r>
              <a:rPr lang="en-US" sz="1000" dirty="0" err="1" smtClean="0"/>
              <a:t>dalam</a:t>
            </a:r>
            <a:r>
              <a:rPr lang="en-US" sz="1000" dirty="0" smtClean="0"/>
              <a:t> OECD </a:t>
            </a:r>
            <a:r>
              <a:rPr lang="en-US" sz="1000" dirty="0" err="1" smtClean="0"/>
              <a:t>seperti</a:t>
            </a:r>
            <a:r>
              <a:rPr lang="en-US" sz="1000" dirty="0" smtClean="0"/>
              <a:t> </a:t>
            </a:r>
            <a:r>
              <a:rPr lang="en-US" sz="1000" dirty="0" err="1" smtClean="0"/>
              <a:t>Amerika</a:t>
            </a:r>
            <a:r>
              <a:rPr lang="en-US" sz="1000" dirty="0" smtClean="0"/>
              <a:t> </a:t>
            </a:r>
            <a:r>
              <a:rPr lang="en-US" sz="1000" dirty="0" err="1" smtClean="0"/>
              <a:t>Serikat</a:t>
            </a:r>
            <a:r>
              <a:rPr lang="en-US" sz="1000" dirty="0" smtClean="0"/>
              <a:t>, </a:t>
            </a:r>
            <a:r>
              <a:rPr lang="en-US" sz="1000" dirty="0" err="1" smtClean="0"/>
              <a:t>Inggris</a:t>
            </a:r>
            <a:r>
              <a:rPr lang="en-US" sz="1000" dirty="0" smtClean="0"/>
              <a:t>, Australia, New Zealand, </a:t>
            </a:r>
            <a:r>
              <a:rPr lang="en-US" sz="1000" dirty="0" err="1" smtClean="0"/>
              <a:t>dan</a:t>
            </a:r>
            <a:r>
              <a:rPr lang="en-US" sz="1000" dirty="0" smtClean="0"/>
              <a:t> </a:t>
            </a:r>
            <a:r>
              <a:rPr lang="en-US" sz="1000" dirty="0" err="1" smtClean="0"/>
              <a:t>Jepang</a:t>
            </a:r>
            <a:r>
              <a:rPr lang="en-US" sz="1000" dirty="0" smtClean="0"/>
              <a:t> </a:t>
            </a:r>
            <a:r>
              <a:rPr lang="en-US" sz="1000" dirty="0" err="1" smtClean="0"/>
              <a:t>telah</a:t>
            </a:r>
            <a:r>
              <a:rPr lang="en-US" sz="1000" dirty="0" smtClean="0"/>
              <a:t> </a:t>
            </a:r>
            <a:r>
              <a:rPr lang="en-US" sz="1000" dirty="0" err="1" smtClean="0"/>
              <a:t>mulai</a:t>
            </a:r>
            <a:r>
              <a:rPr lang="en-US" sz="1000" dirty="0" smtClean="0"/>
              <a:t> </a:t>
            </a:r>
            <a:r>
              <a:rPr lang="en-US" sz="1000" dirty="0" err="1" smtClean="0"/>
              <a:t>menerapkan</a:t>
            </a:r>
            <a:r>
              <a:rPr lang="en-US" sz="1000" dirty="0" smtClean="0"/>
              <a:t> </a:t>
            </a:r>
            <a:r>
              <a:rPr lang="en-US" sz="1000" dirty="0" err="1" smtClean="0"/>
              <a:t>prosedur</a:t>
            </a:r>
            <a:r>
              <a:rPr lang="en-US" sz="1000" dirty="0" smtClean="0"/>
              <a:t> APA </a:t>
            </a:r>
            <a:r>
              <a:rPr lang="en-US" sz="1000" dirty="0" err="1" smtClean="0"/>
              <a:t>untuk</a:t>
            </a:r>
            <a:r>
              <a:rPr lang="en-US" sz="1000" dirty="0" smtClean="0"/>
              <a:t> </a:t>
            </a:r>
            <a:r>
              <a:rPr lang="en-US" sz="1000" dirty="0" err="1" smtClean="0"/>
              <a:t>menyelesaikan</a:t>
            </a:r>
            <a:r>
              <a:rPr lang="en-US" sz="1000" dirty="0" smtClean="0"/>
              <a:t> </a:t>
            </a:r>
            <a:r>
              <a:rPr lang="en-US" sz="1000" dirty="0" err="1" smtClean="0"/>
              <a:t>masalah</a:t>
            </a:r>
            <a:r>
              <a:rPr lang="en-US" sz="1000" dirty="0" smtClean="0"/>
              <a:t> </a:t>
            </a:r>
            <a:r>
              <a:rPr lang="en-US" sz="1000" i="1" dirty="0" smtClean="0"/>
              <a:t>transfer pricing </a:t>
            </a:r>
            <a:r>
              <a:rPr lang="en-US" sz="1000" dirty="0" err="1" smtClean="0"/>
              <a:t>karena</a:t>
            </a:r>
            <a:r>
              <a:rPr lang="en-US" sz="1000" dirty="0" smtClean="0"/>
              <a:t> APA </a:t>
            </a:r>
            <a:r>
              <a:rPr lang="en-US" sz="1000" dirty="0" err="1" smtClean="0"/>
              <a:t>dinilai</a:t>
            </a:r>
            <a:r>
              <a:rPr lang="en-US" sz="1000" dirty="0" smtClean="0"/>
              <a:t> </a:t>
            </a:r>
            <a:r>
              <a:rPr lang="en-US" sz="1000" dirty="0" err="1" smtClean="0"/>
              <a:t>lebih</a:t>
            </a:r>
            <a:r>
              <a:rPr lang="en-US" sz="1000" dirty="0" smtClean="0"/>
              <a:t> </a:t>
            </a:r>
            <a:r>
              <a:rPr lang="en-US" sz="1000" dirty="0" err="1" smtClean="0"/>
              <a:t>efektif</a:t>
            </a:r>
            <a:r>
              <a:rPr lang="en-US" sz="1000" dirty="0" smtClean="0"/>
              <a:t> </a:t>
            </a:r>
            <a:r>
              <a:rPr lang="en-US" sz="1000" dirty="0" err="1" smtClean="0"/>
              <a:t>dalam</a:t>
            </a:r>
            <a:r>
              <a:rPr lang="en-US" sz="1000" dirty="0" smtClean="0"/>
              <a:t> </a:t>
            </a:r>
            <a:r>
              <a:rPr lang="en-US" sz="1000" dirty="0" err="1" smtClean="0"/>
              <a:t>pelaksanaannya</a:t>
            </a:r>
            <a:r>
              <a:rPr lang="en-US" sz="1000" dirty="0" smtClean="0"/>
              <a:t>. </a:t>
            </a:r>
            <a:r>
              <a:rPr lang="en-US" sz="1000" dirty="0" err="1" smtClean="0"/>
              <a:t>Dua</a:t>
            </a:r>
            <a:r>
              <a:rPr lang="en-US" sz="1000" dirty="0" smtClean="0"/>
              <a:t> </a:t>
            </a:r>
            <a:r>
              <a:rPr lang="en-US" sz="1000" dirty="0" err="1" smtClean="0"/>
              <a:t>pertiga</a:t>
            </a:r>
            <a:r>
              <a:rPr lang="en-US" sz="1000" dirty="0" smtClean="0"/>
              <a:t> </a:t>
            </a:r>
            <a:r>
              <a:rPr lang="en-US" sz="1000" dirty="0" err="1" smtClean="0"/>
              <a:t>dari</a:t>
            </a:r>
            <a:r>
              <a:rPr lang="en-US" sz="1000" dirty="0" smtClean="0"/>
              <a:t> MNC </a:t>
            </a:r>
            <a:r>
              <a:rPr lang="en-US" sz="1000" dirty="0" err="1" smtClean="0"/>
              <a:t>dalam</a:t>
            </a:r>
            <a:r>
              <a:rPr lang="en-US" sz="1000" dirty="0" smtClean="0"/>
              <a:t> </a:t>
            </a:r>
            <a:r>
              <a:rPr lang="en-US" sz="1000" dirty="0" err="1" smtClean="0"/>
              <a:t>suatu</a:t>
            </a:r>
            <a:r>
              <a:rPr lang="en-US" sz="1000" dirty="0" smtClean="0"/>
              <a:t> </a:t>
            </a:r>
            <a:r>
              <a:rPr lang="en-US" sz="1000" dirty="0" err="1" smtClean="0"/>
              <a:t>survei</a:t>
            </a:r>
            <a:r>
              <a:rPr lang="en-US" sz="1000" dirty="0" smtClean="0"/>
              <a:t> </a:t>
            </a:r>
            <a:r>
              <a:rPr lang="en-US" sz="1000" dirty="0" err="1" smtClean="0"/>
              <a:t>akhir-akhir</a:t>
            </a:r>
            <a:r>
              <a:rPr lang="en-US" sz="1000" dirty="0" smtClean="0"/>
              <a:t> </a:t>
            </a:r>
            <a:r>
              <a:rPr lang="en-US" sz="1000" dirty="0" err="1" smtClean="0"/>
              <a:t>ini</a:t>
            </a:r>
            <a:r>
              <a:rPr lang="en-US" sz="1000" dirty="0" smtClean="0"/>
              <a:t> </a:t>
            </a:r>
            <a:r>
              <a:rPr lang="en-US" sz="1000" dirty="0" err="1" smtClean="0"/>
              <a:t>menunjukkan</a:t>
            </a:r>
            <a:r>
              <a:rPr lang="en-US" sz="1000" dirty="0" smtClean="0"/>
              <a:t> </a:t>
            </a:r>
            <a:r>
              <a:rPr lang="en-US" sz="1000" dirty="0" err="1" smtClean="0"/>
              <a:t>bahwa</a:t>
            </a:r>
            <a:r>
              <a:rPr lang="en-US" sz="1000" dirty="0" smtClean="0"/>
              <a:t> </a:t>
            </a:r>
            <a:r>
              <a:rPr lang="en-US" sz="1000" dirty="0" err="1" smtClean="0"/>
              <a:t>mereka</a:t>
            </a:r>
            <a:r>
              <a:rPr lang="en-US" sz="1000" dirty="0" smtClean="0"/>
              <a:t> </a:t>
            </a:r>
            <a:r>
              <a:rPr lang="en-US" sz="1000" dirty="0" err="1" smtClean="0"/>
              <a:t>mengharapkan</a:t>
            </a:r>
            <a:r>
              <a:rPr lang="en-US" sz="1000" dirty="0" smtClean="0"/>
              <a:t> </a:t>
            </a:r>
            <a:r>
              <a:rPr lang="en-US" sz="1000" dirty="0" err="1" smtClean="0"/>
              <a:t>untuk</a:t>
            </a:r>
            <a:r>
              <a:rPr lang="en-US" sz="1000" dirty="0" smtClean="0"/>
              <a:t> </a:t>
            </a:r>
            <a:r>
              <a:rPr lang="en-US" sz="1000" dirty="0" err="1" smtClean="0"/>
              <a:t>menggunakan</a:t>
            </a:r>
            <a:r>
              <a:rPr lang="en-US" sz="1000" dirty="0" smtClean="0"/>
              <a:t> APA </a:t>
            </a:r>
            <a:r>
              <a:rPr lang="en-US" sz="1000" dirty="0" err="1" smtClean="0"/>
              <a:t>dalam</a:t>
            </a:r>
            <a:r>
              <a:rPr lang="en-US" sz="1000" dirty="0" smtClean="0"/>
              <a:t> </a:t>
            </a:r>
            <a:r>
              <a:rPr lang="en-US" sz="1000" dirty="0" err="1" smtClean="0"/>
              <a:t>menentukan</a:t>
            </a:r>
            <a:r>
              <a:rPr lang="en-US" sz="1000" dirty="0" smtClean="0"/>
              <a:t> </a:t>
            </a:r>
            <a:r>
              <a:rPr lang="en-US" sz="1000" dirty="0" err="1" smtClean="0"/>
              <a:t>harga</a:t>
            </a:r>
            <a:r>
              <a:rPr lang="en-US" sz="1000" dirty="0" smtClean="0"/>
              <a:t> transfer </a:t>
            </a:r>
            <a:r>
              <a:rPr lang="en-US" sz="1000" dirty="0" err="1" smtClean="0"/>
              <a:t>mereka</a:t>
            </a:r>
            <a:r>
              <a:rPr lang="en-US" sz="1000" dirty="0" smtClean="0"/>
              <a:t>.</a:t>
            </a:r>
          </a:p>
          <a:p>
            <a:pPr marL="0" indent="265113" algn="just">
              <a:buClr>
                <a:srgbClr val="FF0000"/>
              </a:buClr>
              <a:buNone/>
            </a:pPr>
            <a:endParaRPr lang="en-US" sz="1000" dirty="0"/>
          </a:p>
          <a:p>
            <a:pPr marL="0" indent="265113" algn="just">
              <a:buClr>
                <a:srgbClr val="FF0000"/>
              </a:buClr>
              <a:buNone/>
            </a:pPr>
            <a:r>
              <a:rPr lang="en-US" sz="1000" b="1" dirty="0" err="1" smtClean="0"/>
              <a:t>Dalam</a:t>
            </a:r>
            <a:r>
              <a:rPr lang="en-US" sz="1000" b="1" dirty="0" smtClean="0"/>
              <a:t> </a:t>
            </a:r>
            <a:r>
              <a:rPr lang="en-US" sz="1000" b="1" dirty="0" err="1" smtClean="0"/>
              <a:t>laporan</a:t>
            </a:r>
            <a:r>
              <a:rPr lang="en-US" sz="1000" b="1" dirty="0" smtClean="0"/>
              <a:t> OECD </a:t>
            </a:r>
            <a:r>
              <a:rPr lang="en-US" sz="1000" b="1" dirty="0" err="1" smtClean="0"/>
              <a:t>tahun</a:t>
            </a:r>
            <a:r>
              <a:rPr lang="en-US" sz="1000" b="1" dirty="0" smtClean="0"/>
              <a:t> 1995, </a:t>
            </a:r>
            <a:r>
              <a:rPr lang="en-US" sz="1000" b="1" i="1" dirty="0" smtClean="0"/>
              <a:t>advance pricing agreement </a:t>
            </a:r>
            <a:r>
              <a:rPr lang="en-US" sz="1000" b="1" dirty="0" err="1" smtClean="0"/>
              <a:t>didefiniskan</a:t>
            </a:r>
            <a:r>
              <a:rPr lang="en-US" sz="1000" b="1" dirty="0" smtClean="0"/>
              <a:t> </a:t>
            </a:r>
            <a:r>
              <a:rPr lang="en-US" sz="1000" b="1" dirty="0" err="1" smtClean="0"/>
              <a:t>sebagai</a:t>
            </a:r>
            <a:r>
              <a:rPr lang="en-US" sz="1000" b="1" dirty="0" smtClean="0"/>
              <a:t>:</a:t>
            </a:r>
          </a:p>
          <a:p>
            <a:pPr marL="265113" indent="0" algn="just">
              <a:buClr>
                <a:srgbClr val="FF0000"/>
              </a:buClr>
              <a:buNone/>
            </a:pPr>
            <a:r>
              <a:rPr lang="en-US" sz="1000" i="1" dirty="0" smtClean="0"/>
              <a:t>“an arrangement that determines, in advance of controlled transaction, an appropriate adjustment there to, critical assumptions as to future events for the determinations of the transfer pricing for that transaction over a given period of time”.</a:t>
            </a:r>
            <a:endParaRPr lang="en-US" sz="1000" i="1" dirty="0"/>
          </a:p>
        </p:txBody>
      </p:sp>
    </p:spTree>
    <p:extLst>
      <p:ext uri="{BB962C8B-B14F-4D97-AF65-F5344CB8AC3E}">
        <p14:creationId xmlns:p14="http://schemas.microsoft.com/office/powerpoint/2010/main" val="38886185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48" y="339502"/>
            <a:ext cx="7885504" cy="593184"/>
          </a:xfrm>
        </p:spPr>
        <p:txBody>
          <a:bodyPr>
            <a:noAutofit/>
          </a:bodyPr>
          <a:lstStyle/>
          <a:p>
            <a:pPr algn="ctr"/>
            <a:r>
              <a:rPr lang="en-US" sz="2400" i="1" dirty="0" smtClean="0"/>
              <a:t>Advance Pricing Agreement </a:t>
            </a:r>
            <a:r>
              <a:rPr lang="en-US" sz="2400" dirty="0" smtClean="0"/>
              <a:t>(APA)</a:t>
            </a:r>
            <a:endParaRPr lang="en-US" sz="2400" dirty="0"/>
          </a:p>
        </p:txBody>
      </p:sp>
      <p:sp>
        <p:nvSpPr>
          <p:cNvPr id="3" name="Content Placeholder 2"/>
          <p:cNvSpPr>
            <a:spLocks noGrp="1"/>
          </p:cNvSpPr>
          <p:nvPr>
            <p:ph idx="1"/>
          </p:nvPr>
        </p:nvSpPr>
        <p:spPr>
          <a:xfrm>
            <a:off x="755576" y="1419622"/>
            <a:ext cx="7597472" cy="2448272"/>
          </a:xfrm>
        </p:spPr>
        <p:txBody>
          <a:bodyPr>
            <a:normAutofit/>
          </a:bodyPr>
          <a:lstStyle/>
          <a:p>
            <a:pPr marL="0" indent="265113" algn="just">
              <a:buClr>
                <a:srgbClr val="FF0000"/>
              </a:buClr>
              <a:buNone/>
            </a:pPr>
            <a:r>
              <a:rPr lang="en-US" sz="1000" dirty="0" smtClean="0"/>
              <a:t>Dari </a:t>
            </a:r>
            <a:r>
              <a:rPr lang="en-US" sz="1000" dirty="0" err="1" smtClean="0"/>
              <a:t>definisi</a:t>
            </a:r>
            <a:r>
              <a:rPr lang="en-US" sz="1000" dirty="0" smtClean="0"/>
              <a:t> </a:t>
            </a:r>
            <a:r>
              <a:rPr lang="en-US" sz="1000" dirty="0" err="1" smtClean="0"/>
              <a:t>tersebut</a:t>
            </a:r>
            <a:r>
              <a:rPr lang="en-US" sz="1000" dirty="0" smtClean="0"/>
              <a:t> </a:t>
            </a:r>
            <a:r>
              <a:rPr lang="en-US" sz="1000" dirty="0" err="1" smtClean="0"/>
              <a:t>dapat</a:t>
            </a:r>
            <a:r>
              <a:rPr lang="en-US" sz="1000" dirty="0" smtClean="0"/>
              <a:t> </a:t>
            </a:r>
            <a:r>
              <a:rPr lang="en-US" sz="1000" dirty="0" err="1" smtClean="0"/>
              <a:t>disimpulkan</a:t>
            </a:r>
            <a:r>
              <a:rPr lang="en-US" sz="1000" dirty="0" smtClean="0"/>
              <a:t> </a:t>
            </a:r>
            <a:r>
              <a:rPr lang="en-US" sz="1000" dirty="0" err="1" smtClean="0"/>
              <a:t>bahwa</a:t>
            </a:r>
            <a:r>
              <a:rPr lang="en-US" sz="1000" dirty="0" smtClean="0"/>
              <a:t> APA </a:t>
            </a:r>
            <a:r>
              <a:rPr lang="en-US" sz="1000" dirty="0" err="1" smtClean="0"/>
              <a:t>adalah</a:t>
            </a:r>
            <a:r>
              <a:rPr lang="en-US" sz="1000" dirty="0" smtClean="0"/>
              <a:t> </a:t>
            </a:r>
            <a:r>
              <a:rPr lang="en-US" sz="1000" dirty="0" err="1" smtClean="0"/>
              <a:t>suatu</a:t>
            </a:r>
            <a:r>
              <a:rPr lang="en-US" sz="1000" dirty="0" smtClean="0"/>
              <a:t> </a:t>
            </a:r>
            <a:r>
              <a:rPr lang="en-US" sz="1000" dirty="0" err="1" smtClean="0"/>
              <a:t>kesepakatan</a:t>
            </a:r>
            <a:r>
              <a:rPr lang="en-US" sz="1000" dirty="0" smtClean="0"/>
              <a:t> </a:t>
            </a:r>
            <a:r>
              <a:rPr lang="en-US" sz="1000" dirty="0" err="1" smtClean="0"/>
              <a:t>mengenai</a:t>
            </a:r>
            <a:r>
              <a:rPr lang="en-US" sz="1000" dirty="0" smtClean="0"/>
              <a:t> </a:t>
            </a:r>
            <a:r>
              <a:rPr lang="en-US" sz="1000" dirty="0" err="1" smtClean="0"/>
              <a:t>penentuan</a:t>
            </a:r>
            <a:r>
              <a:rPr lang="en-US" sz="1000" dirty="0" smtClean="0"/>
              <a:t> </a:t>
            </a:r>
            <a:r>
              <a:rPr lang="en-US" sz="1000" dirty="0" err="1" smtClean="0"/>
              <a:t>harga</a:t>
            </a:r>
            <a:r>
              <a:rPr lang="en-US" sz="1000" dirty="0" smtClean="0"/>
              <a:t> </a:t>
            </a:r>
            <a:r>
              <a:rPr lang="en-US" sz="1000" dirty="0" err="1" smtClean="0"/>
              <a:t>transaksi</a:t>
            </a:r>
            <a:r>
              <a:rPr lang="en-US" sz="1000" dirty="0" smtClean="0"/>
              <a:t> </a:t>
            </a:r>
            <a:r>
              <a:rPr lang="en-US" sz="1000" dirty="0" err="1" smtClean="0"/>
              <a:t>dari</a:t>
            </a:r>
            <a:r>
              <a:rPr lang="en-US" sz="1000" dirty="0" smtClean="0"/>
              <a:t> </a:t>
            </a:r>
            <a:r>
              <a:rPr lang="en-US" sz="1000" dirty="0" err="1" smtClean="0"/>
              <a:t>transaksi</a:t>
            </a:r>
            <a:r>
              <a:rPr lang="en-US" sz="1000" dirty="0" smtClean="0"/>
              <a:t> yang </a:t>
            </a:r>
            <a:r>
              <a:rPr lang="en-US" sz="1000" dirty="0" err="1" smtClean="0"/>
              <a:t>terjadi</a:t>
            </a:r>
            <a:r>
              <a:rPr lang="en-US" sz="1000" dirty="0" smtClean="0"/>
              <a:t> </a:t>
            </a:r>
            <a:r>
              <a:rPr lang="en-US" sz="1000" dirty="0" err="1" smtClean="0"/>
              <a:t>antara</a:t>
            </a:r>
            <a:r>
              <a:rPr lang="en-US" sz="1000" dirty="0" smtClean="0"/>
              <a:t> </a:t>
            </a:r>
            <a:r>
              <a:rPr lang="en-US" sz="1000" dirty="0" err="1" smtClean="0"/>
              <a:t>dua</a:t>
            </a:r>
            <a:r>
              <a:rPr lang="en-US" sz="1000" dirty="0" smtClean="0"/>
              <a:t> </a:t>
            </a:r>
            <a:r>
              <a:rPr lang="en-US" sz="1000" dirty="0" err="1" smtClean="0"/>
              <a:t>perusahaan</a:t>
            </a:r>
            <a:r>
              <a:rPr lang="en-US" sz="1000" dirty="0" smtClean="0"/>
              <a:t> yang </a:t>
            </a:r>
            <a:r>
              <a:rPr lang="en-US" sz="1000" dirty="0" err="1" smtClean="0"/>
              <a:t>mempunyai</a:t>
            </a:r>
            <a:r>
              <a:rPr lang="en-US" sz="1000" dirty="0" smtClean="0"/>
              <a:t> </a:t>
            </a:r>
            <a:r>
              <a:rPr lang="en-US" sz="1000" dirty="0" err="1" smtClean="0"/>
              <a:t>hubungan</a:t>
            </a:r>
            <a:r>
              <a:rPr lang="en-US" sz="1000" dirty="0" smtClean="0"/>
              <a:t> </a:t>
            </a:r>
            <a:r>
              <a:rPr lang="en-US" sz="1000" dirty="0" err="1" smtClean="0"/>
              <a:t>istimewa</a:t>
            </a:r>
            <a:r>
              <a:rPr lang="en-US" sz="1000" dirty="0" smtClean="0"/>
              <a:t> </a:t>
            </a:r>
            <a:r>
              <a:rPr lang="en-US" sz="1000" dirty="0" err="1" smtClean="0"/>
              <a:t>dengan</a:t>
            </a:r>
            <a:r>
              <a:rPr lang="en-US" sz="1000" dirty="0" smtClean="0"/>
              <a:t> </a:t>
            </a:r>
            <a:r>
              <a:rPr lang="en-US" sz="1000" dirty="0" err="1" smtClean="0"/>
              <a:t>cara</a:t>
            </a:r>
            <a:r>
              <a:rPr lang="en-US" sz="1000" dirty="0" smtClean="0"/>
              <a:t> </a:t>
            </a:r>
            <a:r>
              <a:rPr lang="en-US" sz="1000" dirty="0" err="1" smtClean="0"/>
              <a:t>menetapkan</a:t>
            </a:r>
            <a:r>
              <a:rPr lang="en-US" sz="1000" dirty="0" smtClean="0"/>
              <a:t> </a:t>
            </a:r>
            <a:r>
              <a:rPr lang="en-US" sz="1000" dirty="0" err="1" smtClean="0"/>
              <a:t>satu</a:t>
            </a:r>
            <a:r>
              <a:rPr lang="en-US" sz="1000" dirty="0" smtClean="0"/>
              <a:t> set </a:t>
            </a:r>
            <a:r>
              <a:rPr lang="en-US" sz="1000" dirty="0" err="1" smtClean="0"/>
              <a:t>kriteria</a:t>
            </a:r>
            <a:r>
              <a:rPr lang="en-US" sz="1000" dirty="0" smtClean="0"/>
              <a:t> yang </a:t>
            </a:r>
            <a:r>
              <a:rPr lang="en-US" sz="1000" dirty="0" err="1" smtClean="0"/>
              <a:t>sesuai</a:t>
            </a:r>
            <a:r>
              <a:rPr lang="en-US" sz="1000" dirty="0" smtClean="0"/>
              <a:t> (</a:t>
            </a:r>
            <a:r>
              <a:rPr lang="en-US" sz="1000" dirty="0" err="1" smtClean="0"/>
              <a:t>seperti</a:t>
            </a:r>
            <a:r>
              <a:rPr lang="en-US" sz="1000" dirty="0" smtClean="0"/>
              <a:t> </a:t>
            </a:r>
            <a:r>
              <a:rPr lang="en-US" sz="1000" dirty="0" err="1" smtClean="0"/>
              <a:t>metode</a:t>
            </a:r>
            <a:r>
              <a:rPr lang="en-US" sz="1000" dirty="0" smtClean="0"/>
              <a:t>, </a:t>
            </a:r>
            <a:r>
              <a:rPr lang="en-US" sz="1000" dirty="0" err="1" smtClean="0"/>
              <a:t>faktor-faktor</a:t>
            </a:r>
            <a:r>
              <a:rPr lang="en-US" sz="1000" dirty="0" smtClean="0"/>
              <a:t> </a:t>
            </a:r>
            <a:r>
              <a:rPr lang="en-US" sz="1000" dirty="0" err="1" smtClean="0"/>
              <a:t>pembanding</a:t>
            </a:r>
            <a:r>
              <a:rPr lang="en-US" sz="1000" dirty="0" smtClean="0"/>
              <a:t>, </a:t>
            </a:r>
            <a:r>
              <a:rPr lang="en-US" sz="1000" dirty="0" err="1" smtClean="0"/>
              <a:t>dan</a:t>
            </a:r>
            <a:r>
              <a:rPr lang="en-US" sz="1000" dirty="0" smtClean="0"/>
              <a:t> </a:t>
            </a:r>
            <a:r>
              <a:rPr lang="en-US" sz="1000" dirty="0" err="1" smtClean="0"/>
              <a:t>asumsi-asumsi</a:t>
            </a:r>
            <a:r>
              <a:rPr lang="en-US" sz="1000" dirty="0" smtClean="0"/>
              <a:t>) </a:t>
            </a:r>
            <a:r>
              <a:rPr lang="en-US" sz="1000" dirty="0" err="1" smtClean="0"/>
              <a:t>untuk</a:t>
            </a:r>
            <a:r>
              <a:rPr lang="en-US" sz="1000" dirty="0" smtClean="0"/>
              <a:t> </a:t>
            </a:r>
            <a:r>
              <a:rPr lang="en-US" sz="1000" dirty="0" err="1" smtClean="0"/>
              <a:t>periode</a:t>
            </a:r>
            <a:r>
              <a:rPr lang="en-US" sz="1000" dirty="0" smtClean="0"/>
              <a:t> </a:t>
            </a:r>
            <a:r>
              <a:rPr lang="en-US" sz="1000" dirty="0" err="1" smtClean="0"/>
              <a:t>waktu</a:t>
            </a:r>
            <a:r>
              <a:rPr lang="en-US" sz="1000" dirty="0" smtClean="0"/>
              <a:t> </a:t>
            </a:r>
            <a:r>
              <a:rPr lang="en-US" sz="1000" dirty="0" err="1" smtClean="0"/>
              <a:t>tertentu</a:t>
            </a:r>
            <a:r>
              <a:rPr lang="en-US" sz="1000" dirty="0" smtClean="0"/>
              <a:t>.</a:t>
            </a:r>
          </a:p>
          <a:p>
            <a:pPr marL="0" indent="265113">
              <a:buClr>
                <a:srgbClr val="FF0000"/>
              </a:buClr>
              <a:buNone/>
            </a:pPr>
            <a:endParaRPr lang="en-US" sz="1000" dirty="0"/>
          </a:p>
          <a:p>
            <a:pPr marL="0" indent="265113" algn="ctr">
              <a:buClr>
                <a:srgbClr val="FF0000"/>
              </a:buClr>
              <a:buNone/>
            </a:pPr>
            <a:r>
              <a:rPr lang="en-US" sz="1000" dirty="0" err="1" smtClean="0"/>
              <a:t>Transaksi</a:t>
            </a:r>
            <a:r>
              <a:rPr lang="en-US" sz="1000" dirty="0" smtClean="0"/>
              <a:t> yang </a:t>
            </a:r>
            <a:r>
              <a:rPr lang="en-US" sz="1000" dirty="0" err="1" smtClean="0"/>
              <a:t>dimaksud</a:t>
            </a:r>
            <a:r>
              <a:rPr lang="en-US" sz="1000" dirty="0" smtClean="0"/>
              <a:t> di </a:t>
            </a:r>
            <a:r>
              <a:rPr lang="en-US" sz="1000" dirty="0" err="1" smtClean="0"/>
              <a:t>atas</a:t>
            </a:r>
            <a:r>
              <a:rPr lang="en-US" sz="1000" dirty="0" smtClean="0"/>
              <a:t> </a:t>
            </a:r>
            <a:r>
              <a:rPr lang="en-US" sz="1000" dirty="0" err="1" smtClean="0"/>
              <a:t>adalah</a:t>
            </a:r>
            <a:r>
              <a:rPr lang="en-US" sz="1000" dirty="0" smtClean="0"/>
              <a:t> </a:t>
            </a:r>
            <a:r>
              <a:rPr lang="en-US" sz="1000" dirty="0" err="1" smtClean="0"/>
              <a:t>transaksi</a:t>
            </a:r>
            <a:r>
              <a:rPr lang="en-US" sz="1000" dirty="0" smtClean="0"/>
              <a:t> yang </a:t>
            </a:r>
            <a:r>
              <a:rPr lang="en-US" sz="1000" dirty="0" err="1" smtClean="0"/>
              <a:t>terjadi</a:t>
            </a:r>
            <a:r>
              <a:rPr lang="en-US" sz="1000" dirty="0" smtClean="0"/>
              <a:t> </a:t>
            </a:r>
            <a:r>
              <a:rPr lang="en-US" sz="1000" dirty="0" err="1" smtClean="0"/>
              <a:t>antara</a:t>
            </a:r>
            <a:r>
              <a:rPr lang="en-US" sz="1000" dirty="0" smtClean="0"/>
              <a:t> </a:t>
            </a:r>
            <a:r>
              <a:rPr lang="en-US" sz="1000" dirty="0" err="1" smtClean="0"/>
              <a:t>perusahaan-perusahaan</a:t>
            </a:r>
            <a:r>
              <a:rPr lang="en-US" sz="1000" dirty="0" smtClean="0"/>
              <a:t> yang </a:t>
            </a:r>
            <a:r>
              <a:rPr lang="en-US" sz="1000" dirty="0" err="1" smtClean="0"/>
              <a:t>mempunyai</a:t>
            </a:r>
            <a:r>
              <a:rPr lang="en-US" sz="1000" dirty="0" smtClean="0"/>
              <a:t> </a:t>
            </a:r>
            <a:r>
              <a:rPr lang="en-US" sz="1000" dirty="0" err="1" smtClean="0"/>
              <a:t>hubungan</a:t>
            </a:r>
            <a:r>
              <a:rPr lang="en-US" sz="1000" dirty="0" smtClean="0"/>
              <a:t> </a:t>
            </a:r>
            <a:r>
              <a:rPr lang="en-US" sz="1000" dirty="0" err="1" smtClean="0"/>
              <a:t>istimewa</a:t>
            </a:r>
            <a:r>
              <a:rPr lang="en-US" sz="1000" dirty="0" smtClean="0"/>
              <a:t> </a:t>
            </a:r>
            <a:r>
              <a:rPr lang="en-US" sz="1000" dirty="0" err="1" smtClean="0"/>
              <a:t>dalam</a:t>
            </a:r>
            <a:r>
              <a:rPr lang="en-US" sz="1000" dirty="0" smtClean="0"/>
              <a:t> </a:t>
            </a:r>
            <a:r>
              <a:rPr lang="en-US" sz="1000" dirty="0" err="1" smtClean="0"/>
              <a:t>sebuah</a:t>
            </a:r>
            <a:r>
              <a:rPr lang="en-US" sz="1000" dirty="0" smtClean="0"/>
              <a:t> </a:t>
            </a:r>
            <a:r>
              <a:rPr lang="en-US" sz="1000" dirty="0" err="1" smtClean="0"/>
              <a:t>perusahaan</a:t>
            </a:r>
            <a:r>
              <a:rPr lang="en-US" sz="1000" dirty="0" smtClean="0"/>
              <a:t> </a:t>
            </a:r>
            <a:r>
              <a:rPr lang="en-US" sz="1000" dirty="0" err="1" smtClean="0"/>
              <a:t>multinasional</a:t>
            </a:r>
            <a:r>
              <a:rPr lang="en-US" sz="1000" dirty="0" smtClean="0"/>
              <a:t>. </a:t>
            </a:r>
          </a:p>
          <a:p>
            <a:pPr marL="0" indent="265113">
              <a:buClr>
                <a:srgbClr val="FF0000"/>
              </a:buClr>
              <a:buNone/>
            </a:pPr>
            <a:endParaRPr lang="en-US" sz="1000" dirty="0"/>
          </a:p>
          <a:p>
            <a:pPr marL="0" indent="265113" algn="just">
              <a:buClr>
                <a:srgbClr val="FF0000"/>
              </a:buClr>
              <a:buNone/>
            </a:pPr>
            <a:r>
              <a:rPr lang="en-US" sz="1000" dirty="0" err="1" smtClean="0"/>
              <a:t>Kesepakatan</a:t>
            </a:r>
            <a:r>
              <a:rPr lang="en-US" sz="1000" dirty="0" smtClean="0"/>
              <a:t> yang </a:t>
            </a:r>
            <a:r>
              <a:rPr lang="en-US" sz="1000" dirty="0" err="1" smtClean="0"/>
              <a:t>dibuat</a:t>
            </a:r>
            <a:r>
              <a:rPr lang="en-US" sz="1000" dirty="0" smtClean="0"/>
              <a:t> </a:t>
            </a:r>
            <a:r>
              <a:rPr lang="en-US" sz="1000" dirty="0" err="1" smtClean="0"/>
              <a:t>dalam</a:t>
            </a:r>
            <a:r>
              <a:rPr lang="en-US" sz="1000" dirty="0" smtClean="0"/>
              <a:t> APA </a:t>
            </a:r>
            <a:r>
              <a:rPr lang="en-US" sz="1000" dirty="0" err="1" smtClean="0"/>
              <a:t>terjadi</a:t>
            </a:r>
            <a:r>
              <a:rPr lang="en-US" sz="1000" dirty="0" smtClean="0"/>
              <a:t> </a:t>
            </a:r>
            <a:r>
              <a:rPr lang="en-US" sz="1000" dirty="0" err="1" smtClean="0"/>
              <a:t>antara</a:t>
            </a:r>
            <a:r>
              <a:rPr lang="en-US" sz="1000" dirty="0" smtClean="0"/>
              <a:t> </a:t>
            </a:r>
            <a:r>
              <a:rPr lang="en-US" sz="1000" dirty="0" err="1" smtClean="0"/>
              <a:t>Wajib</a:t>
            </a:r>
            <a:r>
              <a:rPr lang="en-US" sz="1000" dirty="0" smtClean="0"/>
              <a:t> </a:t>
            </a:r>
            <a:r>
              <a:rPr lang="en-US" sz="1000" dirty="0" err="1" smtClean="0"/>
              <a:t>pajak</a:t>
            </a:r>
            <a:r>
              <a:rPr lang="en-US" sz="1000" dirty="0" smtClean="0"/>
              <a:t> </a:t>
            </a:r>
            <a:r>
              <a:rPr lang="en-US" sz="1000" dirty="0" err="1" smtClean="0"/>
              <a:t>dengan</a:t>
            </a:r>
            <a:r>
              <a:rPr lang="en-US" sz="1000" dirty="0" smtClean="0"/>
              <a:t> </a:t>
            </a:r>
            <a:r>
              <a:rPr lang="en-US" sz="1000" dirty="0" err="1" smtClean="0"/>
              <a:t>otoritas</a:t>
            </a:r>
            <a:r>
              <a:rPr lang="en-US" sz="1000" dirty="0" smtClean="0"/>
              <a:t> </a:t>
            </a:r>
            <a:r>
              <a:rPr lang="en-US" sz="1000" dirty="0" err="1" smtClean="0"/>
              <a:t>pajak</a:t>
            </a:r>
            <a:r>
              <a:rPr lang="en-US" sz="1000" dirty="0" smtClean="0"/>
              <a:t>, </a:t>
            </a:r>
            <a:r>
              <a:rPr lang="en-US" sz="1000" dirty="0" err="1" smtClean="0"/>
              <a:t>bisa</a:t>
            </a:r>
            <a:r>
              <a:rPr lang="en-US" sz="1000" dirty="0" smtClean="0"/>
              <a:t> </a:t>
            </a:r>
            <a:r>
              <a:rPr lang="en-US" sz="1000" dirty="0" err="1" smtClean="0"/>
              <a:t>terjadi</a:t>
            </a:r>
            <a:r>
              <a:rPr lang="en-US" sz="1000" dirty="0" smtClean="0"/>
              <a:t> </a:t>
            </a:r>
            <a:r>
              <a:rPr lang="en-US" sz="1000" dirty="0" err="1" smtClean="0"/>
              <a:t>dengan</a:t>
            </a:r>
            <a:r>
              <a:rPr lang="en-US" sz="1000" dirty="0" smtClean="0"/>
              <a:t> </a:t>
            </a:r>
            <a:r>
              <a:rPr lang="en-US" sz="1000" dirty="0" err="1" smtClean="0"/>
              <a:t>satu</a:t>
            </a:r>
            <a:r>
              <a:rPr lang="en-US" sz="1000" dirty="0" smtClean="0"/>
              <a:t> </a:t>
            </a:r>
            <a:r>
              <a:rPr lang="en-US" sz="1000" dirty="0" err="1" smtClean="0"/>
              <a:t>otoritas</a:t>
            </a:r>
            <a:r>
              <a:rPr lang="en-US" sz="1000" dirty="0" smtClean="0"/>
              <a:t> </a:t>
            </a:r>
            <a:r>
              <a:rPr lang="en-US" sz="1000" dirty="0" err="1" smtClean="0"/>
              <a:t>pajak</a:t>
            </a:r>
            <a:r>
              <a:rPr lang="en-US" sz="1000" dirty="0" smtClean="0"/>
              <a:t> </a:t>
            </a:r>
            <a:r>
              <a:rPr lang="en-US" sz="1000" dirty="0" err="1" smtClean="0"/>
              <a:t>dan</a:t>
            </a:r>
            <a:r>
              <a:rPr lang="en-US" sz="1000" dirty="0" smtClean="0"/>
              <a:t> </a:t>
            </a:r>
            <a:r>
              <a:rPr lang="en-US" sz="1000" dirty="0" err="1" smtClean="0"/>
              <a:t>juga</a:t>
            </a:r>
            <a:r>
              <a:rPr lang="en-US" sz="1000" dirty="0" smtClean="0"/>
              <a:t> </a:t>
            </a:r>
            <a:r>
              <a:rPr lang="en-US" sz="1000" dirty="0" err="1" smtClean="0"/>
              <a:t>dengan</a:t>
            </a:r>
            <a:r>
              <a:rPr lang="en-US" sz="1000" dirty="0" smtClean="0"/>
              <a:t> </a:t>
            </a:r>
            <a:r>
              <a:rPr lang="en-US" sz="1000" dirty="0" err="1" smtClean="0"/>
              <a:t>dua</a:t>
            </a:r>
            <a:r>
              <a:rPr lang="en-US" sz="1000" dirty="0" smtClean="0"/>
              <a:t> </a:t>
            </a:r>
            <a:r>
              <a:rPr lang="en-US" sz="1000" dirty="0" err="1" smtClean="0"/>
              <a:t>otoritas</a:t>
            </a:r>
            <a:r>
              <a:rPr lang="en-US" sz="1000" dirty="0" smtClean="0"/>
              <a:t> </a:t>
            </a:r>
            <a:r>
              <a:rPr lang="en-US" sz="1000" dirty="0" err="1" smtClean="0"/>
              <a:t>pajak</a:t>
            </a:r>
            <a:r>
              <a:rPr lang="en-US" sz="1000" dirty="0" smtClean="0"/>
              <a:t> </a:t>
            </a:r>
            <a:r>
              <a:rPr lang="en-US" sz="1000" dirty="0" err="1" smtClean="0"/>
              <a:t>dari</a:t>
            </a:r>
            <a:r>
              <a:rPr lang="en-US" sz="1000" dirty="0" smtClean="0"/>
              <a:t> </a:t>
            </a:r>
            <a:r>
              <a:rPr lang="en-US" sz="1000" dirty="0" err="1" smtClean="0"/>
              <a:t>negara</a:t>
            </a:r>
            <a:r>
              <a:rPr lang="en-US" sz="1000" dirty="0" smtClean="0"/>
              <a:t> yang </a:t>
            </a:r>
            <a:r>
              <a:rPr lang="en-US" sz="1000" dirty="0" err="1" smtClean="0"/>
              <a:t>berbeda</a:t>
            </a:r>
            <a:r>
              <a:rPr lang="en-US" sz="1000" dirty="0" smtClean="0"/>
              <a:t>. </a:t>
            </a:r>
            <a:r>
              <a:rPr lang="en-US" sz="1000" dirty="0" err="1" smtClean="0"/>
              <a:t>Apabila</a:t>
            </a:r>
            <a:r>
              <a:rPr lang="en-US" sz="1000" dirty="0" smtClean="0"/>
              <a:t> APA </a:t>
            </a:r>
            <a:r>
              <a:rPr lang="en-US" sz="1000" dirty="0" err="1" smtClean="0"/>
              <a:t>dilakukan</a:t>
            </a:r>
            <a:r>
              <a:rPr lang="en-US" sz="1000" dirty="0" smtClean="0"/>
              <a:t> </a:t>
            </a:r>
            <a:r>
              <a:rPr lang="en-US" sz="1000" dirty="0" err="1" smtClean="0"/>
              <a:t>antara</a:t>
            </a:r>
            <a:r>
              <a:rPr lang="en-US" sz="1000" dirty="0" smtClean="0"/>
              <a:t> </a:t>
            </a:r>
            <a:r>
              <a:rPr lang="en-US" sz="1000" dirty="0" err="1" smtClean="0"/>
              <a:t>Wajib</a:t>
            </a:r>
            <a:r>
              <a:rPr lang="en-US" sz="1000" dirty="0" smtClean="0"/>
              <a:t> </a:t>
            </a:r>
            <a:r>
              <a:rPr lang="en-US" sz="1000" dirty="0" err="1" smtClean="0"/>
              <a:t>Pajak</a:t>
            </a:r>
            <a:r>
              <a:rPr lang="en-US" sz="1000" dirty="0" smtClean="0"/>
              <a:t> </a:t>
            </a:r>
            <a:r>
              <a:rPr lang="en-US" sz="1000" dirty="0" err="1" smtClean="0"/>
              <a:t>dengan</a:t>
            </a:r>
            <a:r>
              <a:rPr lang="en-US" sz="1000" dirty="0" smtClean="0"/>
              <a:t> </a:t>
            </a:r>
            <a:r>
              <a:rPr lang="en-US" sz="1000" dirty="0" err="1" smtClean="0"/>
              <a:t>otoritas</a:t>
            </a:r>
            <a:r>
              <a:rPr lang="en-US" sz="1000" dirty="0" smtClean="0"/>
              <a:t> </a:t>
            </a:r>
            <a:r>
              <a:rPr lang="en-US" sz="1000" dirty="0" err="1" smtClean="0"/>
              <a:t>pajak</a:t>
            </a:r>
            <a:r>
              <a:rPr lang="en-US" sz="1000" dirty="0" smtClean="0"/>
              <a:t> </a:t>
            </a:r>
            <a:r>
              <a:rPr lang="en-US" sz="1000" dirty="0" err="1" smtClean="0"/>
              <a:t>dalam</a:t>
            </a:r>
            <a:r>
              <a:rPr lang="en-US" sz="1000" dirty="0" smtClean="0"/>
              <a:t> </a:t>
            </a:r>
            <a:r>
              <a:rPr lang="en-US" sz="1000" dirty="0" err="1" smtClean="0"/>
              <a:t>satu</a:t>
            </a:r>
            <a:r>
              <a:rPr lang="en-US" sz="1000" dirty="0" smtClean="0"/>
              <a:t> </a:t>
            </a:r>
            <a:r>
              <a:rPr lang="en-US" sz="1000" dirty="0" err="1" smtClean="0"/>
              <a:t>negara</a:t>
            </a:r>
            <a:r>
              <a:rPr lang="en-US" sz="1000" dirty="0" smtClean="0"/>
              <a:t> </a:t>
            </a:r>
            <a:r>
              <a:rPr lang="en-US" sz="1000" dirty="0" err="1" smtClean="0"/>
              <a:t>maka</a:t>
            </a:r>
            <a:r>
              <a:rPr lang="en-US" sz="1000" dirty="0" smtClean="0"/>
              <a:t> </a:t>
            </a:r>
            <a:r>
              <a:rPr lang="en-US" sz="1000" dirty="0" err="1" smtClean="0"/>
              <a:t>disebut</a:t>
            </a:r>
            <a:r>
              <a:rPr lang="en-US" sz="1000" dirty="0" smtClean="0"/>
              <a:t> </a:t>
            </a:r>
            <a:r>
              <a:rPr lang="en-US" sz="1000" b="1" dirty="0" smtClean="0">
                <a:solidFill>
                  <a:srgbClr val="FF0000"/>
                </a:solidFill>
              </a:rPr>
              <a:t>unilateral APA</a:t>
            </a:r>
            <a:r>
              <a:rPr lang="en-US" sz="1000" dirty="0" smtClean="0"/>
              <a:t>. </a:t>
            </a:r>
            <a:r>
              <a:rPr lang="en-US" sz="1000" dirty="0" err="1" smtClean="0"/>
              <a:t>Sedangkan</a:t>
            </a:r>
            <a:r>
              <a:rPr lang="en-US" sz="1000" dirty="0" smtClean="0"/>
              <a:t> </a:t>
            </a:r>
            <a:r>
              <a:rPr lang="en-US" sz="1000" dirty="0" err="1" smtClean="0"/>
              <a:t>apabila</a:t>
            </a:r>
            <a:r>
              <a:rPr lang="en-US" sz="1000" dirty="0" smtClean="0"/>
              <a:t> APA </a:t>
            </a:r>
            <a:r>
              <a:rPr lang="en-US" sz="1000" dirty="0" err="1" smtClean="0"/>
              <a:t>dibuat</a:t>
            </a:r>
            <a:r>
              <a:rPr lang="en-US" sz="1000" dirty="0" smtClean="0"/>
              <a:t> </a:t>
            </a:r>
            <a:r>
              <a:rPr lang="en-US" sz="1000" dirty="0" err="1" smtClean="0"/>
              <a:t>oleh</a:t>
            </a:r>
            <a:r>
              <a:rPr lang="en-US" sz="1000" dirty="0" smtClean="0"/>
              <a:t> </a:t>
            </a:r>
            <a:r>
              <a:rPr lang="en-US" sz="1000" dirty="0" err="1" smtClean="0"/>
              <a:t>Wajib</a:t>
            </a:r>
            <a:r>
              <a:rPr lang="en-US" sz="1000" dirty="0" smtClean="0"/>
              <a:t> </a:t>
            </a:r>
            <a:r>
              <a:rPr lang="en-US" sz="1000" dirty="0" err="1" smtClean="0"/>
              <a:t>Pajak</a:t>
            </a:r>
            <a:r>
              <a:rPr lang="en-US" sz="1000" dirty="0" smtClean="0"/>
              <a:t> </a:t>
            </a:r>
            <a:r>
              <a:rPr lang="en-US" sz="1000" dirty="0" err="1" smtClean="0"/>
              <a:t>dengan</a:t>
            </a:r>
            <a:r>
              <a:rPr lang="en-US" sz="1000" dirty="0" smtClean="0"/>
              <a:t> </a:t>
            </a:r>
            <a:r>
              <a:rPr lang="en-US" sz="1000" dirty="0" err="1" smtClean="0"/>
              <a:t>dua</a:t>
            </a:r>
            <a:r>
              <a:rPr lang="en-US" sz="1000" dirty="0" smtClean="0"/>
              <a:t> </a:t>
            </a:r>
            <a:r>
              <a:rPr lang="en-US" sz="1000" dirty="0" err="1" smtClean="0"/>
              <a:t>atau</a:t>
            </a:r>
            <a:r>
              <a:rPr lang="en-US" sz="1000" dirty="0" smtClean="0"/>
              <a:t> </a:t>
            </a:r>
            <a:r>
              <a:rPr lang="en-US" sz="1000" dirty="0" err="1" smtClean="0"/>
              <a:t>lebih</a:t>
            </a:r>
            <a:r>
              <a:rPr lang="en-US" sz="1000" dirty="0" smtClean="0"/>
              <a:t> </a:t>
            </a:r>
            <a:r>
              <a:rPr lang="en-US" sz="1000" dirty="0" err="1" smtClean="0"/>
              <a:t>otoritas</a:t>
            </a:r>
            <a:r>
              <a:rPr lang="en-US" sz="1000" dirty="0" smtClean="0"/>
              <a:t> </a:t>
            </a:r>
            <a:r>
              <a:rPr lang="en-US" sz="1000" dirty="0" err="1" smtClean="0"/>
              <a:t>pajak</a:t>
            </a:r>
            <a:r>
              <a:rPr lang="en-US" sz="1000" dirty="0" smtClean="0"/>
              <a:t> </a:t>
            </a:r>
            <a:r>
              <a:rPr lang="en-US" sz="1000" dirty="0" err="1" smtClean="0"/>
              <a:t>dari</a:t>
            </a:r>
            <a:r>
              <a:rPr lang="en-US" sz="1000" dirty="0" smtClean="0"/>
              <a:t> </a:t>
            </a:r>
            <a:r>
              <a:rPr lang="en-US" sz="1000" dirty="0" err="1" smtClean="0"/>
              <a:t>negara</a:t>
            </a:r>
            <a:r>
              <a:rPr lang="en-US" sz="1000" dirty="0" smtClean="0"/>
              <a:t> yang </a:t>
            </a:r>
            <a:r>
              <a:rPr lang="en-US" sz="1000" dirty="0" err="1" smtClean="0"/>
              <a:t>berbeda</a:t>
            </a:r>
            <a:r>
              <a:rPr lang="en-US" sz="1000" dirty="0" smtClean="0"/>
              <a:t> </a:t>
            </a:r>
            <a:r>
              <a:rPr lang="en-US" sz="1000" dirty="0" err="1" smtClean="0"/>
              <a:t>maka</a:t>
            </a:r>
            <a:r>
              <a:rPr lang="en-US" sz="1000" dirty="0" smtClean="0"/>
              <a:t> </a:t>
            </a:r>
            <a:r>
              <a:rPr lang="en-US" sz="1000" dirty="0" err="1" smtClean="0"/>
              <a:t>disebut</a:t>
            </a:r>
            <a:r>
              <a:rPr lang="en-US" sz="1000" dirty="0" smtClean="0"/>
              <a:t> </a:t>
            </a:r>
            <a:r>
              <a:rPr lang="en-US" sz="1000" b="1" dirty="0" smtClean="0">
                <a:solidFill>
                  <a:srgbClr val="FF0000"/>
                </a:solidFill>
              </a:rPr>
              <a:t>multilateral APA.</a:t>
            </a:r>
            <a:endParaRPr lang="en-US" sz="1000" b="1" dirty="0">
              <a:solidFill>
                <a:srgbClr val="FF0000"/>
              </a:solidFill>
            </a:endParaRPr>
          </a:p>
        </p:txBody>
      </p:sp>
    </p:spTree>
    <p:extLst>
      <p:ext uri="{BB962C8B-B14F-4D97-AF65-F5344CB8AC3E}">
        <p14:creationId xmlns:p14="http://schemas.microsoft.com/office/powerpoint/2010/main" val="15793747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48" y="339502"/>
            <a:ext cx="7885504" cy="593184"/>
          </a:xfrm>
        </p:spPr>
        <p:txBody>
          <a:bodyPr>
            <a:noAutofit/>
          </a:bodyPr>
          <a:lstStyle/>
          <a:p>
            <a:pPr algn="ctr"/>
            <a:r>
              <a:rPr lang="en-US" sz="2400" i="1" dirty="0" smtClean="0"/>
              <a:t>Advance Pricing Agreement </a:t>
            </a:r>
            <a:r>
              <a:rPr lang="en-US" sz="2400" dirty="0" smtClean="0"/>
              <a:t>(APA)</a:t>
            </a:r>
            <a:endParaRPr lang="en-US" sz="2400" dirty="0"/>
          </a:p>
        </p:txBody>
      </p:sp>
      <p:sp>
        <p:nvSpPr>
          <p:cNvPr id="3" name="Content Placeholder 2"/>
          <p:cNvSpPr>
            <a:spLocks noGrp="1"/>
          </p:cNvSpPr>
          <p:nvPr>
            <p:ph idx="1"/>
          </p:nvPr>
        </p:nvSpPr>
        <p:spPr>
          <a:xfrm>
            <a:off x="755576" y="1419622"/>
            <a:ext cx="7597472" cy="2952328"/>
          </a:xfrm>
        </p:spPr>
        <p:txBody>
          <a:bodyPr>
            <a:normAutofit/>
          </a:bodyPr>
          <a:lstStyle/>
          <a:p>
            <a:pPr marL="0" indent="265113" algn="just">
              <a:buClr>
                <a:srgbClr val="FF0000"/>
              </a:buClr>
              <a:buNone/>
            </a:pPr>
            <a:r>
              <a:rPr lang="en-US" sz="1000" dirty="0" err="1" smtClean="0"/>
              <a:t>Inisiatif</a:t>
            </a:r>
            <a:r>
              <a:rPr lang="en-US" sz="1000" dirty="0" smtClean="0"/>
              <a:t> </a:t>
            </a:r>
            <a:r>
              <a:rPr lang="en-US" sz="1000" dirty="0" err="1" smtClean="0"/>
              <a:t>pelaksanaan</a:t>
            </a:r>
            <a:r>
              <a:rPr lang="en-US" sz="1000" dirty="0" smtClean="0"/>
              <a:t> APA </a:t>
            </a:r>
            <a:r>
              <a:rPr lang="en-US" sz="1000" dirty="0" err="1" smtClean="0"/>
              <a:t>baik</a:t>
            </a:r>
            <a:r>
              <a:rPr lang="en-US" sz="1000" dirty="0" smtClean="0"/>
              <a:t> yang unilateral </a:t>
            </a:r>
            <a:r>
              <a:rPr lang="en-US" sz="1000" dirty="0" err="1" smtClean="0"/>
              <a:t>maupun</a:t>
            </a:r>
            <a:r>
              <a:rPr lang="en-US" sz="1000" dirty="0" smtClean="0"/>
              <a:t> multilateral </a:t>
            </a:r>
            <a:r>
              <a:rPr lang="en-US" sz="1000" dirty="0" err="1" smtClean="0"/>
              <a:t>harus</a:t>
            </a:r>
            <a:r>
              <a:rPr lang="en-US" sz="1000" dirty="0" smtClean="0"/>
              <a:t> </a:t>
            </a:r>
            <a:r>
              <a:rPr lang="en-US" sz="1000" dirty="0" err="1" smtClean="0"/>
              <a:t>datang</a:t>
            </a:r>
            <a:r>
              <a:rPr lang="en-US" sz="1000" dirty="0" smtClean="0"/>
              <a:t> </a:t>
            </a:r>
            <a:r>
              <a:rPr lang="en-US" sz="1000" dirty="0" err="1" smtClean="0"/>
              <a:t>dari</a:t>
            </a:r>
            <a:r>
              <a:rPr lang="en-US" sz="1000" dirty="0" smtClean="0"/>
              <a:t> </a:t>
            </a:r>
            <a:r>
              <a:rPr lang="en-US" sz="1000" dirty="0" err="1" smtClean="0"/>
              <a:t>Wajib</a:t>
            </a:r>
            <a:r>
              <a:rPr lang="en-US" sz="1000" dirty="0" smtClean="0"/>
              <a:t> </a:t>
            </a:r>
            <a:r>
              <a:rPr lang="en-US" sz="1000" dirty="0" err="1" smtClean="0"/>
              <a:t>Pajak</a:t>
            </a:r>
            <a:r>
              <a:rPr lang="en-US" sz="1000" dirty="0" smtClean="0"/>
              <a:t> </a:t>
            </a:r>
            <a:r>
              <a:rPr lang="en-US" sz="1000" dirty="0" err="1" smtClean="0"/>
              <a:t>dengan</a:t>
            </a:r>
            <a:r>
              <a:rPr lang="en-US" sz="1000" dirty="0" smtClean="0"/>
              <a:t> </a:t>
            </a:r>
            <a:r>
              <a:rPr lang="en-US" sz="1000" dirty="0" err="1" smtClean="0"/>
              <a:t>cara</a:t>
            </a:r>
            <a:r>
              <a:rPr lang="en-US" sz="1000" dirty="0" smtClean="0"/>
              <a:t> </a:t>
            </a:r>
            <a:r>
              <a:rPr lang="en-US" sz="1000" dirty="0" err="1" smtClean="0"/>
              <a:t>mengajukan</a:t>
            </a:r>
            <a:r>
              <a:rPr lang="en-US" sz="1000" dirty="0" smtClean="0"/>
              <a:t> </a:t>
            </a:r>
            <a:r>
              <a:rPr lang="en-US" sz="1000" dirty="0" err="1" smtClean="0"/>
              <a:t>permohonan</a:t>
            </a:r>
            <a:r>
              <a:rPr lang="en-US" sz="1000" dirty="0" smtClean="0"/>
              <a:t> APA </a:t>
            </a:r>
            <a:r>
              <a:rPr lang="en-US" sz="1000" dirty="0" err="1" smtClean="0"/>
              <a:t>kepada</a:t>
            </a:r>
            <a:r>
              <a:rPr lang="en-US" sz="1000" dirty="0" smtClean="0"/>
              <a:t> </a:t>
            </a:r>
            <a:r>
              <a:rPr lang="en-US" sz="1000" dirty="0" err="1" smtClean="0"/>
              <a:t>otoritas</a:t>
            </a:r>
            <a:r>
              <a:rPr lang="en-US" sz="1000" dirty="0" smtClean="0"/>
              <a:t> </a:t>
            </a:r>
            <a:r>
              <a:rPr lang="en-US" sz="1000" dirty="0" err="1" smtClean="0"/>
              <a:t>Pajak</a:t>
            </a:r>
            <a:r>
              <a:rPr lang="en-US" sz="1000" dirty="0" smtClean="0"/>
              <a:t>, </a:t>
            </a:r>
            <a:r>
              <a:rPr lang="en-US" sz="1000" dirty="0" err="1" smtClean="0"/>
              <a:t>namun</a:t>
            </a:r>
            <a:r>
              <a:rPr lang="en-US" sz="1000" dirty="0" smtClean="0"/>
              <a:t> </a:t>
            </a:r>
            <a:r>
              <a:rPr lang="en-US" sz="1000" dirty="0" err="1" smtClean="0"/>
              <a:t>dalam</a:t>
            </a:r>
            <a:r>
              <a:rPr lang="en-US" sz="1000" dirty="0" smtClean="0"/>
              <a:t> </a:t>
            </a:r>
            <a:r>
              <a:rPr lang="en-US" sz="1000" dirty="0" err="1" smtClean="0"/>
              <a:t>prosedur</a:t>
            </a:r>
            <a:r>
              <a:rPr lang="en-US" sz="1000" dirty="0" smtClean="0"/>
              <a:t> </a:t>
            </a:r>
            <a:r>
              <a:rPr lang="en-US" sz="1000" dirty="0" err="1" smtClean="0"/>
              <a:t>pelaksanaannya</a:t>
            </a:r>
            <a:r>
              <a:rPr lang="en-US" sz="1000" dirty="0" smtClean="0"/>
              <a:t> </a:t>
            </a:r>
            <a:r>
              <a:rPr lang="en-US" sz="1000" dirty="0" err="1" smtClean="0"/>
              <a:t>untuk</a:t>
            </a:r>
            <a:r>
              <a:rPr lang="en-US" sz="1000" dirty="0" smtClean="0"/>
              <a:t> proses </a:t>
            </a:r>
            <a:r>
              <a:rPr lang="en-US" sz="1000" i="1" dirty="0" smtClean="0"/>
              <a:t>multilateral </a:t>
            </a:r>
            <a:r>
              <a:rPr lang="en-US" sz="1000" dirty="0" smtClean="0"/>
              <a:t>APA </a:t>
            </a:r>
            <a:r>
              <a:rPr lang="en-US" sz="1000" dirty="0" err="1" smtClean="0"/>
              <a:t>akan</a:t>
            </a:r>
            <a:r>
              <a:rPr lang="en-US" sz="1000" dirty="0" smtClean="0"/>
              <a:t> </a:t>
            </a:r>
            <a:r>
              <a:rPr lang="en-US" sz="1000" dirty="0" err="1" smtClean="0"/>
              <a:t>lebih</a:t>
            </a:r>
            <a:r>
              <a:rPr lang="en-US" sz="1000" dirty="0" smtClean="0"/>
              <a:t> </a:t>
            </a:r>
            <a:r>
              <a:rPr lang="en-US" sz="1000" dirty="0" err="1" smtClean="0"/>
              <a:t>rumit</a:t>
            </a:r>
            <a:r>
              <a:rPr lang="en-US" sz="1000" dirty="0" smtClean="0"/>
              <a:t> </a:t>
            </a:r>
            <a:r>
              <a:rPr lang="en-US" sz="1000" dirty="0" err="1" smtClean="0"/>
              <a:t>daripada</a:t>
            </a:r>
            <a:r>
              <a:rPr lang="en-US" sz="1000" dirty="0" smtClean="0"/>
              <a:t> </a:t>
            </a:r>
            <a:r>
              <a:rPr lang="en-US" sz="1000" i="1" dirty="0" smtClean="0"/>
              <a:t>unilateral</a:t>
            </a:r>
            <a:r>
              <a:rPr lang="en-US" sz="1000" dirty="0" smtClean="0"/>
              <a:t> APA.</a:t>
            </a:r>
          </a:p>
          <a:p>
            <a:pPr marL="265113" indent="0" algn="just">
              <a:buClr>
                <a:srgbClr val="FF0000"/>
              </a:buClr>
              <a:buNone/>
            </a:pPr>
            <a:r>
              <a:rPr lang="en-US" sz="1000" dirty="0" err="1" smtClean="0"/>
              <a:t>Dasar</a:t>
            </a:r>
            <a:r>
              <a:rPr lang="en-US" sz="1000" dirty="0" smtClean="0"/>
              <a:t> </a:t>
            </a:r>
            <a:r>
              <a:rPr lang="en-US" sz="1000" dirty="0" err="1" smtClean="0"/>
              <a:t>hukum</a:t>
            </a:r>
            <a:r>
              <a:rPr lang="en-US" sz="1000" dirty="0" smtClean="0"/>
              <a:t> </a:t>
            </a:r>
            <a:r>
              <a:rPr lang="en-US" sz="1000" dirty="0" err="1" smtClean="0"/>
              <a:t>diterapkannya</a:t>
            </a:r>
            <a:r>
              <a:rPr lang="en-US" sz="1000" dirty="0" smtClean="0"/>
              <a:t> </a:t>
            </a:r>
            <a:r>
              <a:rPr lang="en-US" sz="1000" b="1" i="1" dirty="0" smtClean="0"/>
              <a:t>unilateral</a:t>
            </a:r>
            <a:r>
              <a:rPr lang="en-US" sz="1000" b="1" dirty="0" smtClean="0"/>
              <a:t> </a:t>
            </a:r>
            <a:r>
              <a:rPr lang="en-US" sz="1000" dirty="0" smtClean="0"/>
              <a:t>APA </a:t>
            </a:r>
            <a:r>
              <a:rPr lang="en-US" sz="1000" dirty="0" err="1" smtClean="0"/>
              <a:t>adalah</a:t>
            </a:r>
            <a:r>
              <a:rPr lang="en-US" sz="1000" dirty="0" smtClean="0"/>
              <a:t> </a:t>
            </a:r>
            <a:r>
              <a:rPr lang="en-US" sz="1000" dirty="0" err="1" smtClean="0"/>
              <a:t>peraturan-peraturan</a:t>
            </a:r>
            <a:r>
              <a:rPr lang="en-US" sz="1000" dirty="0" smtClean="0"/>
              <a:t> </a:t>
            </a:r>
            <a:r>
              <a:rPr lang="en-US" sz="1000" dirty="0" err="1" smtClean="0"/>
              <a:t>domestik</a:t>
            </a:r>
            <a:r>
              <a:rPr lang="en-US" sz="1000" dirty="0" smtClean="0"/>
              <a:t> </a:t>
            </a:r>
            <a:r>
              <a:rPr lang="en-US" sz="1000" dirty="0" err="1" smtClean="0"/>
              <a:t>sedangkan</a:t>
            </a:r>
            <a:r>
              <a:rPr lang="en-US" sz="1000" dirty="0" smtClean="0"/>
              <a:t> </a:t>
            </a:r>
            <a:r>
              <a:rPr lang="en-US" sz="1000" b="1" i="1" dirty="0" smtClean="0"/>
              <a:t>multilateral</a:t>
            </a:r>
            <a:r>
              <a:rPr lang="en-US" sz="1000" b="1" dirty="0" smtClean="0"/>
              <a:t> </a:t>
            </a:r>
            <a:r>
              <a:rPr lang="en-US" sz="1000" dirty="0" smtClean="0"/>
              <a:t>APA </a:t>
            </a:r>
            <a:r>
              <a:rPr lang="en-US" sz="1000" dirty="0" err="1" smtClean="0"/>
              <a:t>dapat</a:t>
            </a:r>
            <a:r>
              <a:rPr lang="en-US" sz="1000" dirty="0" smtClean="0"/>
              <a:t> </a:t>
            </a:r>
            <a:r>
              <a:rPr lang="en-US" sz="1000" dirty="0" err="1" smtClean="0"/>
              <a:t>ditetapkan</a:t>
            </a:r>
            <a:r>
              <a:rPr lang="en-US" sz="1000" dirty="0" smtClean="0"/>
              <a:t> </a:t>
            </a:r>
            <a:r>
              <a:rPr lang="en-US" sz="1000" dirty="0" err="1" smtClean="0"/>
              <a:t>dengan</a:t>
            </a:r>
            <a:r>
              <a:rPr lang="en-US" sz="1000" dirty="0" smtClean="0"/>
              <a:t> </a:t>
            </a:r>
            <a:r>
              <a:rPr lang="en-US" sz="1000" dirty="0" err="1" smtClean="0"/>
              <a:t>salah</a:t>
            </a:r>
            <a:r>
              <a:rPr lang="en-US" sz="1000" dirty="0" smtClean="0"/>
              <a:t> </a:t>
            </a:r>
            <a:r>
              <a:rPr lang="en-US" sz="1000" dirty="0" err="1" smtClean="0"/>
              <a:t>satu</a:t>
            </a:r>
            <a:r>
              <a:rPr lang="en-US" sz="1000" dirty="0" smtClean="0"/>
              <a:t> </a:t>
            </a:r>
            <a:r>
              <a:rPr lang="en-US" sz="1000" dirty="0" err="1" smtClean="0"/>
              <a:t>pasal</a:t>
            </a:r>
            <a:r>
              <a:rPr lang="en-US" sz="1000" dirty="0" smtClean="0"/>
              <a:t> </a:t>
            </a:r>
            <a:r>
              <a:rPr lang="en-US" sz="1000" dirty="0" err="1" smtClean="0"/>
              <a:t>dalam</a:t>
            </a:r>
            <a:r>
              <a:rPr lang="en-US" sz="1000" dirty="0" smtClean="0"/>
              <a:t> </a:t>
            </a:r>
            <a:r>
              <a:rPr lang="en-US" sz="1000" i="1" dirty="0" smtClean="0"/>
              <a:t>tax treaty</a:t>
            </a:r>
            <a:r>
              <a:rPr lang="en-US" sz="1000" dirty="0" smtClean="0"/>
              <a:t>, </a:t>
            </a:r>
            <a:r>
              <a:rPr lang="en-US" sz="1000" dirty="0" err="1" smtClean="0"/>
              <a:t>yaitu</a:t>
            </a:r>
            <a:r>
              <a:rPr lang="en-US" sz="1000" dirty="0" smtClean="0"/>
              <a:t> </a:t>
            </a:r>
            <a:r>
              <a:rPr lang="en-US" sz="1000" dirty="0" err="1" smtClean="0"/>
              <a:t>pasal</a:t>
            </a:r>
            <a:r>
              <a:rPr lang="en-US" sz="1000" dirty="0" smtClean="0"/>
              <a:t> </a:t>
            </a:r>
            <a:r>
              <a:rPr lang="en-US" sz="1000" dirty="0" err="1" smtClean="0"/>
              <a:t>mengenai</a:t>
            </a:r>
            <a:r>
              <a:rPr lang="en-US" sz="1000" dirty="0" smtClean="0"/>
              <a:t> </a:t>
            </a:r>
            <a:r>
              <a:rPr lang="en-US" sz="1000" dirty="0" err="1" smtClean="0"/>
              <a:t>persetujuan</a:t>
            </a:r>
            <a:r>
              <a:rPr lang="en-US" sz="1000" dirty="0" smtClean="0"/>
              <a:t> </a:t>
            </a:r>
            <a:r>
              <a:rPr lang="en-US" sz="1000" dirty="0" err="1" smtClean="0"/>
              <a:t>bersama</a:t>
            </a:r>
            <a:r>
              <a:rPr lang="en-US" sz="1000" dirty="0" smtClean="0"/>
              <a:t>.</a:t>
            </a:r>
          </a:p>
          <a:p>
            <a:pPr marL="265113" indent="0" algn="just">
              <a:buClr>
                <a:srgbClr val="FF0000"/>
              </a:buClr>
              <a:buNone/>
            </a:pPr>
            <a:endParaRPr lang="en-US" sz="1000" dirty="0"/>
          </a:p>
          <a:p>
            <a:pPr marL="0" indent="0" algn="just">
              <a:buClr>
                <a:srgbClr val="FF0000"/>
              </a:buClr>
              <a:buNone/>
            </a:pPr>
            <a:r>
              <a:rPr lang="en-US" sz="1000" i="1" dirty="0" smtClean="0"/>
              <a:t>Multilateral</a:t>
            </a:r>
            <a:r>
              <a:rPr lang="en-US" sz="1000" dirty="0" smtClean="0"/>
              <a:t> APA </a:t>
            </a:r>
            <a:r>
              <a:rPr lang="en-US" sz="1000" dirty="0" err="1" smtClean="0"/>
              <a:t>adalah</a:t>
            </a:r>
            <a:r>
              <a:rPr lang="en-US" sz="1000" dirty="0" smtClean="0"/>
              <a:t> </a:t>
            </a:r>
            <a:r>
              <a:rPr lang="en-US" sz="1000" dirty="0" err="1" smtClean="0"/>
              <a:t>persetujuan</a:t>
            </a:r>
            <a:r>
              <a:rPr lang="en-US" sz="1000" dirty="0" smtClean="0"/>
              <a:t> </a:t>
            </a:r>
            <a:r>
              <a:rPr lang="en-US" sz="1000" dirty="0" err="1" smtClean="0"/>
              <a:t>mengenai</a:t>
            </a:r>
            <a:r>
              <a:rPr lang="en-US" sz="1000" dirty="0" smtClean="0"/>
              <a:t> </a:t>
            </a:r>
            <a:r>
              <a:rPr lang="en-US" sz="1000" i="1" dirty="0" smtClean="0"/>
              <a:t>transfer pricing </a:t>
            </a:r>
            <a:r>
              <a:rPr lang="en-US" sz="1000" dirty="0" err="1" smtClean="0"/>
              <a:t>antara</a:t>
            </a:r>
            <a:r>
              <a:rPr lang="en-US" sz="1000" dirty="0" smtClean="0"/>
              <a:t> </a:t>
            </a:r>
            <a:r>
              <a:rPr lang="en-US" sz="1000" dirty="0" err="1" smtClean="0"/>
              <a:t>dua</a:t>
            </a:r>
            <a:r>
              <a:rPr lang="en-US" sz="1000" dirty="0" smtClean="0"/>
              <a:t> </a:t>
            </a:r>
            <a:r>
              <a:rPr lang="en-US" sz="1000" dirty="0" err="1" smtClean="0"/>
              <a:t>otoritas</a:t>
            </a:r>
            <a:r>
              <a:rPr lang="en-US" sz="1000" dirty="0" smtClean="0"/>
              <a:t> </a:t>
            </a:r>
            <a:r>
              <a:rPr lang="en-US" sz="1000" dirty="0" err="1" smtClean="0"/>
              <a:t>pajak</a:t>
            </a:r>
            <a:r>
              <a:rPr lang="en-US" sz="1000" dirty="0" smtClean="0"/>
              <a:t> </a:t>
            </a:r>
            <a:r>
              <a:rPr lang="en-US" sz="1000" dirty="0" err="1" smtClean="0"/>
              <a:t>dari</a:t>
            </a:r>
            <a:r>
              <a:rPr lang="en-US" sz="1000" dirty="0" smtClean="0"/>
              <a:t> </a:t>
            </a:r>
            <a:r>
              <a:rPr lang="en-US" sz="1000" dirty="0" err="1" smtClean="0"/>
              <a:t>dua</a:t>
            </a:r>
            <a:r>
              <a:rPr lang="en-US" sz="1000" dirty="0" smtClean="0"/>
              <a:t> </a:t>
            </a:r>
            <a:r>
              <a:rPr lang="en-US" sz="1000" dirty="0" err="1" smtClean="0"/>
              <a:t>negara</a:t>
            </a:r>
            <a:r>
              <a:rPr lang="en-US" sz="1000" dirty="0" smtClean="0"/>
              <a:t> </a:t>
            </a:r>
            <a:r>
              <a:rPr lang="en-US" sz="1000" dirty="0" err="1" smtClean="0"/>
              <a:t>dengan</a:t>
            </a:r>
            <a:r>
              <a:rPr lang="en-US" sz="1000" dirty="0" smtClean="0"/>
              <a:t> </a:t>
            </a:r>
            <a:r>
              <a:rPr lang="en-US" sz="1000" dirty="0" err="1" smtClean="0"/>
              <a:t>Wajib</a:t>
            </a:r>
            <a:r>
              <a:rPr lang="en-US" sz="1000" dirty="0" smtClean="0"/>
              <a:t> </a:t>
            </a:r>
            <a:r>
              <a:rPr lang="en-US" sz="1000" dirty="0" err="1" smtClean="0"/>
              <a:t>Pajak</a:t>
            </a:r>
            <a:r>
              <a:rPr lang="en-US" sz="1000" dirty="0" smtClean="0"/>
              <a:t> yang </a:t>
            </a:r>
            <a:r>
              <a:rPr lang="en-US" sz="1000" dirty="0" err="1" smtClean="0"/>
              <a:t>terlibat</a:t>
            </a:r>
            <a:r>
              <a:rPr lang="en-US" sz="1000" dirty="0" smtClean="0"/>
              <a:t> </a:t>
            </a:r>
            <a:r>
              <a:rPr lang="en-US" sz="1000" dirty="0" err="1" smtClean="0"/>
              <a:t>dalam</a:t>
            </a:r>
            <a:r>
              <a:rPr lang="en-US" sz="1000" dirty="0" smtClean="0"/>
              <a:t> </a:t>
            </a:r>
            <a:r>
              <a:rPr lang="en-US" sz="1000" dirty="0" err="1" smtClean="0"/>
              <a:t>transaksi</a:t>
            </a:r>
            <a:r>
              <a:rPr lang="en-US" sz="1000" dirty="0" smtClean="0"/>
              <a:t>.</a:t>
            </a:r>
          </a:p>
          <a:p>
            <a:pPr algn="just">
              <a:buClr>
                <a:srgbClr val="FF0000"/>
              </a:buClr>
              <a:buFont typeface="Wingdings" pitchFamily="2" charset="2"/>
              <a:buChar char="q"/>
            </a:pPr>
            <a:r>
              <a:rPr lang="en-US" sz="1000" dirty="0" err="1" smtClean="0"/>
              <a:t>Dalam</a:t>
            </a:r>
            <a:r>
              <a:rPr lang="en-US" sz="1000" dirty="0" smtClean="0"/>
              <a:t> </a:t>
            </a:r>
            <a:r>
              <a:rPr lang="en-US" sz="1000" dirty="0" err="1" smtClean="0"/>
              <a:t>konteks</a:t>
            </a:r>
            <a:r>
              <a:rPr lang="en-US" sz="1000" dirty="0" smtClean="0"/>
              <a:t> </a:t>
            </a:r>
            <a:r>
              <a:rPr lang="en-US" sz="1000" i="1" dirty="0" smtClean="0"/>
              <a:t>tax treaty</a:t>
            </a:r>
            <a:r>
              <a:rPr lang="en-US" sz="1000" dirty="0" smtClean="0"/>
              <a:t>, </a:t>
            </a:r>
            <a:r>
              <a:rPr lang="en-US" sz="1000" dirty="0" err="1" smtClean="0"/>
              <a:t>maka</a:t>
            </a:r>
            <a:r>
              <a:rPr lang="en-US" sz="1000" dirty="0" smtClean="0"/>
              <a:t> </a:t>
            </a:r>
            <a:r>
              <a:rPr lang="en-US" sz="1000" i="1" dirty="0" smtClean="0"/>
              <a:t>multilateral</a:t>
            </a:r>
            <a:r>
              <a:rPr lang="en-US" sz="1000" dirty="0" smtClean="0"/>
              <a:t> APA </a:t>
            </a:r>
            <a:r>
              <a:rPr lang="en-US" sz="1000" dirty="0" err="1" smtClean="0"/>
              <a:t>dapat</a:t>
            </a:r>
            <a:r>
              <a:rPr lang="en-US" sz="1000" dirty="0" smtClean="0"/>
              <a:t> </a:t>
            </a:r>
            <a:r>
              <a:rPr lang="en-US" sz="1000" dirty="0" err="1" smtClean="0"/>
              <a:t>ditempuh</a:t>
            </a:r>
            <a:r>
              <a:rPr lang="en-US" sz="1000" dirty="0" smtClean="0"/>
              <a:t> </a:t>
            </a:r>
            <a:r>
              <a:rPr lang="en-US" sz="1000" dirty="0" err="1" smtClean="0"/>
              <a:t>dengan</a:t>
            </a:r>
            <a:r>
              <a:rPr lang="en-US" sz="1000" dirty="0" smtClean="0"/>
              <a:t> </a:t>
            </a:r>
            <a:r>
              <a:rPr lang="en-US" sz="1000" dirty="0" err="1" smtClean="0"/>
              <a:t>Pasal</a:t>
            </a:r>
            <a:r>
              <a:rPr lang="en-US" sz="1000" dirty="0" smtClean="0"/>
              <a:t> 9 </a:t>
            </a:r>
            <a:r>
              <a:rPr lang="en-US" sz="1000" dirty="0" err="1" smtClean="0"/>
              <a:t>dari</a:t>
            </a:r>
            <a:r>
              <a:rPr lang="en-US" sz="1000" dirty="0" smtClean="0"/>
              <a:t> </a:t>
            </a:r>
            <a:r>
              <a:rPr lang="en-US" sz="1000" i="1" dirty="0" smtClean="0"/>
              <a:t>tax treaty</a:t>
            </a:r>
            <a:r>
              <a:rPr lang="en-US" sz="1000" dirty="0" smtClean="0"/>
              <a:t>, </a:t>
            </a:r>
            <a:r>
              <a:rPr lang="en-US" sz="1000" dirty="0" err="1" smtClean="0"/>
              <a:t>yaitu</a:t>
            </a:r>
            <a:r>
              <a:rPr lang="en-US" sz="1000" dirty="0" smtClean="0"/>
              <a:t> </a:t>
            </a:r>
            <a:r>
              <a:rPr lang="en-US" sz="1000" dirty="0" err="1" smtClean="0"/>
              <a:t>mengenai</a:t>
            </a:r>
            <a:r>
              <a:rPr lang="en-US" sz="1000" dirty="0" smtClean="0"/>
              <a:t> </a:t>
            </a:r>
            <a:r>
              <a:rPr lang="en-US" sz="1000" i="1" dirty="0" smtClean="0"/>
              <a:t>ar</a:t>
            </a:r>
            <a:r>
              <a:rPr lang="en-US" sz="1000" i="1" dirty="0" smtClean="0"/>
              <a:t>m’s length price </a:t>
            </a:r>
            <a:r>
              <a:rPr lang="en-US" sz="1000" dirty="0" err="1" smtClean="0"/>
              <a:t>dalam</a:t>
            </a:r>
            <a:r>
              <a:rPr lang="en-US" sz="1000" dirty="0" smtClean="0"/>
              <a:t> </a:t>
            </a:r>
            <a:r>
              <a:rPr lang="en-US" sz="1000" dirty="0" err="1" smtClean="0"/>
              <a:t>suatu</a:t>
            </a:r>
            <a:r>
              <a:rPr lang="en-US" sz="1000" dirty="0" smtClean="0"/>
              <a:t> </a:t>
            </a:r>
            <a:r>
              <a:rPr lang="en-US" sz="1000" dirty="0" err="1" smtClean="0"/>
              <a:t>hubunga</a:t>
            </a:r>
            <a:r>
              <a:rPr lang="en-US" sz="1000" dirty="0" smtClean="0"/>
              <a:t> </a:t>
            </a:r>
            <a:r>
              <a:rPr lang="en-US" sz="1000" dirty="0" err="1" smtClean="0"/>
              <a:t>istimewa</a:t>
            </a:r>
            <a:r>
              <a:rPr lang="en-US" sz="1000" dirty="0" smtClean="0"/>
              <a:t> </a:t>
            </a:r>
            <a:r>
              <a:rPr lang="en-US" sz="1000" dirty="0" err="1" smtClean="0"/>
              <a:t>dan</a:t>
            </a:r>
            <a:r>
              <a:rPr lang="en-US" sz="1000" dirty="0" smtClean="0"/>
              <a:t> proses </a:t>
            </a:r>
            <a:r>
              <a:rPr lang="en-US" sz="1000" dirty="0" err="1" smtClean="0"/>
              <a:t>penanganannya</a:t>
            </a:r>
            <a:r>
              <a:rPr lang="en-US" sz="1000" dirty="0" smtClean="0"/>
              <a:t> </a:t>
            </a:r>
            <a:r>
              <a:rPr lang="en-US" sz="1000" dirty="0" err="1" smtClean="0"/>
              <a:t>melalui</a:t>
            </a:r>
            <a:r>
              <a:rPr lang="en-US" sz="1000" dirty="0" smtClean="0"/>
              <a:t> </a:t>
            </a:r>
            <a:r>
              <a:rPr lang="en-US" sz="1000" dirty="0" err="1"/>
              <a:t>P</a:t>
            </a:r>
            <a:r>
              <a:rPr lang="en-US" sz="1000" dirty="0" err="1" smtClean="0"/>
              <a:t>asal</a:t>
            </a:r>
            <a:r>
              <a:rPr lang="en-US" sz="1000" dirty="0" smtClean="0"/>
              <a:t> 25 </a:t>
            </a:r>
            <a:r>
              <a:rPr lang="en-US" sz="1000" dirty="0" err="1" smtClean="0"/>
              <a:t>dari</a:t>
            </a:r>
            <a:r>
              <a:rPr lang="en-US" sz="1000" dirty="0" smtClean="0"/>
              <a:t> </a:t>
            </a:r>
            <a:r>
              <a:rPr lang="en-US" sz="1000" i="1" dirty="0" smtClean="0"/>
              <a:t>tax treaty</a:t>
            </a:r>
            <a:r>
              <a:rPr lang="en-US" sz="1000" dirty="0" smtClean="0"/>
              <a:t>, </a:t>
            </a:r>
            <a:r>
              <a:rPr lang="en-US" sz="1000" dirty="0" err="1" smtClean="0"/>
              <a:t>yaitu</a:t>
            </a:r>
            <a:r>
              <a:rPr lang="en-US" sz="1000" dirty="0" smtClean="0"/>
              <a:t> </a:t>
            </a:r>
            <a:r>
              <a:rPr lang="en-US" sz="1000" dirty="0" err="1" smtClean="0"/>
              <a:t>mengenai</a:t>
            </a:r>
            <a:r>
              <a:rPr lang="en-US" sz="1000" dirty="0" smtClean="0"/>
              <a:t> </a:t>
            </a:r>
            <a:r>
              <a:rPr lang="en-US" sz="1000" i="1" dirty="0" smtClean="0"/>
              <a:t>mutual agreement</a:t>
            </a:r>
            <a:r>
              <a:rPr lang="en-US" sz="1000" dirty="0" smtClean="0"/>
              <a:t>.</a:t>
            </a:r>
          </a:p>
          <a:p>
            <a:pPr algn="just">
              <a:buClr>
                <a:srgbClr val="FF0000"/>
              </a:buClr>
              <a:buFont typeface="Wingdings" pitchFamily="2" charset="2"/>
              <a:buChar char="q"/>
            </a:pPr>
            <a:r>
              <a:rPr lang="en-US" sz="1000" dirty="0" err="1" smtClean="0"/>
              <a:t>Pasal</a:t>
            </a:r>
            <a:r>
              <a:rPr lang="en-US" sz="1000" dirty="0" smtClean="0"/>
              <a:t> 25 </a:t>
            </a:r>
            <a:r>
              <a:rPr lang="en-US" sz="1000" dirty="0" err="1" smtClean="0"/>
              <a:t>dari</a:t>
            </a:r>
            <a:r>
              <a:rPr lang="en-US" sz="1000" dirty="0" smtClean="0"/>
              <a:t> </a:t>
            </a:r>
            <a:r>
              <a:rPr lang="en-US" sz="1000" i="1" dirty="0" smtClean="0"/>
              <a:t>tax treaty </a:t>
            </a:r>
            <a:r>
              <a:rPr lang="en-US" sz="1000" dirty="0" err="1" smtClean="0"/>
              <a:t>menyebutkan</a:t>
            </a:r>
            <a:r>
              <a:rPr lang="en-US" sz="1000" dirty="0" smtClean="0"/>
              <a:t> </a:t>
            </a:r>
            <a:r>
              <a:rPr lang="en-US" sz="1000" dirty="0" err="1" smtClean="0"/>
              <a:t>bahwa</a:t>
            </a:r>
            <a:r>
              <a:rPr lang="en-US" sz="1000" dirty="0" smtClean="0"/>
              <a:t> </a:t>
            </a:r>
            <a:r>
              <a:rPr lang="en-US" sz="1000" dirty="0" err="1" smtClean="0"/>
              <a:t>apabila</a:t>
            </a:r>
            <a:r>
              <a:rPr lang="en-US" sz="1000" dirty="0" smtClean="0"/>
              <a:t> </a:t>
            </a:r>
            <a:r>
              <a:rPr lang="en-US" sz="1000" dirty="0" err="1" smtClean="0"/>
              <a:t>terdapat</a:t>
            </a:r>
            <a:r>
              <a:rPr lang="en-US" sz="1000" dirty="0" smtClean="0"/>
              <a:t> </a:t>
            </a:r>
            <a:r>
              <a:rPr lang="en-US" sz="1000" dirty="0" err="1" smtClean="0"/>
              <a:t>suatu</a:t>
            </a:r>
            <a:r>
              <a:rPr lang="en-US" sz="1000" dirty="0" smtClean="0"/>
              <a:t> </a:t>
            </a:r>
            <a:r>
              <a:rPr lang="en-US" sz="1000" dirty="0" err="1" smtClean="0"/>
              <a:t>keragu-raguan</a:t>
            </a:r>
            <a:r>
              <a:rPr lang="en-US" sz="1000" dirty="0" smtClean="0"/>
              <a:t> yang </a:t>
            </a:r>
            <a:r>
              <a:rPr lang="en-US" sz="1000" dirty="0" err="1" smtClean="0"/>
              <a:t>timbul</a:t>
            </a:r>
            <a:r>
              <a:rPr lang="en-US" sz="1000" dirty="0" smtClean="0"/>
              <a:t> </a:t>
            </a:r>
            <a:r>
              <a:rPr lang="en-US" sz="1000" dirty="0" err="1" smtClean="0"/>
              <a:t>dari</a:t>
            </a:r>
            <a:r>
              <a:rPr lang="en-US" sz="1000" dirty="0" smtClean="0"/>
              <a:t> </a:t>
            </a:r>
            <a:r>
              <a:rPr lang="en-US" sz="1000" dirty="0" err="1" smtClean="0"/>
              <a:t>interprestasi</a:t>
            </a:r>
            <a:r>
              <a:rPr lang="en-US" sz="1000" dirty="0" smtClean="0"/>
              <a:t> </a:t>
            </a:r>
            <a:r>
              <a:rPr lang="en-US" sz="1000" dirty="0" err="1" smtClean="0"/>
              <a:t>atau</a:t>
            </a:r>
            <a:r>
              <a:rPr lang="en-US" sz="1000" dirty="0" smtClean="0"/>
              <a:t> </a:t>
            </a:r>
            <a:r>
              <a:rPr lang="en-US" sz="1000" dirty="0" err="1" smtClean="0"/>
              <a:t>aplikasi</a:t>
            </a:r>
            <a:r>
              <a:rPr lang="en-US" sz="1000" dirty="0" smtClean="0"/>
              <a:t> </a:t>
            </a:r>
            <a:r>
              <a:rPr lang="en-US" sz="1000" dirty="0" err="1" smtClean="0"/>
              <a:t>atas</a:t>
            </a:r>
            <a:r>
              <a:rPr lang="en-US" sz="1000" dirty="0" smtClean="0"/>
              <a:t> </a:t>
            </a:r>
            <a:r>
              <a:rPr lang="en-US" sz="1000" dirty="0" err="1" smtClean="0"/>
              <a:t>ketetentuan-ketentuan</a:t>
            </a:r>
            <a:r>
              <a:rPr lang="en-US" sz="1000" dirty="0" smtClean="0"/>
              <a:t> yang </a:t>
            </a:r>
            <a:r>
              <a:rPr lang="en-US" sz="1000" dirty="0" err="1" smtClean="0"/>
              <a:t>terdapat</a:t>
            </a:r>
            <a:r>
              <a:rPr lang="en-US" sz="1000" dirty="0" smtClean="0"/>
              <a:t> </a:t>
            </a:r>
            <a:r>
              <a:rPr lang="en-US" sz="1000" dirty="0" err="1" smtClean="0"/>
              <a:t>dalam</a:t>
            </a:r>
            <a:r>
              <a:rPr lang="en-US" sz="1000" dirty="0" smtClean="0"/>
              <a:t> </a:t>
            </a:r>
            <a:r>
              <a:rPr lang="en-US" sz="1000" i="1" dirty="0" smtClean="0"/>
              <a:t>tax treaty </a:t>
            </a:r>
            <a:r>
              <a:rPr lang="en-US" sz="1000" dirty="0" err="1" smtClean="0"/>
              <a:t>maka</a:t>
            </a:r>
            <a:r>
              <a:rPr lang="en-US" sz="1000" dirty="0" smtClean="0"/>
              <a:t> </a:t>
            </a:r>
            <a:r>
              <a:rPr lang="en-US" sz="1000" dirty="0" err="1" smtClean="0"/>
              <a:t>otoritas</a:t>
            </a:r>
            <a:r>
              <a:rPr lang="en-US" sz="1000" dirty="0" smtClean="0"/>
              <a:t> </a:t>
            </a:r>
            <a:r>
              <a:rPr lang="en-US" sz="1000" dirty="0" err="1" smtClean="0"/>
              <a:t>pajak</a:t>
            </a:r>
            <a:r>
              <a:rPr lang="en-US" sz="1000" dirty="0" smtClean="0"/>
              <a:t> </a:t>
            </a:r>
            <a:r>
              <a:rPr lang="en-US" sz="1000" dirty="0" err="1" smtClean="0"/>
              <a:t>dari</a:t>
            </a:r>
            <a:r>
              <a:rPr lang="en-US" sz="1000" dirty="0" smtClean="0"/>
              <a:t> </a:t>
            </a:r>
            <a:r>
              <a:rPr lang="en-US" sz="1000" dirty="0" err="1" smtClean="0"/>
              <a:t>kedua</a:t>
            </a:r>
            <a:r>
              <a:rPr lang="en-US" sz="1000" dirty="0" smtClean="0"/>
              <a:t> </a:t>
            </a:r>
            <a:r>
              <a:rPr lang="en-US" sz="1000" dirty="0" err="1" smtClean="0"/>
              <a:t>belah</a:t>
            </a:r>
            <a:r>
              <a:rPr lang="en-US" sz="1000" dirty="0" smtClean="0"/>
              <a:t> </a:t>
            </a:r>
            <a:r>
              <a:rPr lang="en-US" sz="1000" dirty="0" err="1" smtClean="0"/>
              <a:t>pihak</a:t>
            </a:r>
            <a:r>
              <a:rPr lang="en-US" sz="1000" dirty="0" smtClean="0"/>
              <a:t> </a:t>
            </a:r>
            <a:r>
              <a:rPr lang="en-US" sz="1000" dirty="0" err="1" smtClean="0"/>
              <a:t>harus</a:t>
            </a:r>
            <a:r>
              <a:rPr lang="en-US" sz="1000" dirty="0" smtClean="0"/>
              <a:t> </a:t>
            </a:r>
            <a:r>
              <a:rPr lang="en-US" sz="1000" dirty="0" err="1" smtClean="0"/>
              <a:t>menyelesaikan</a:t>
            </a:r>
            <a:r>
              <a:rPr lang="en-US" sz="1000" dirty="0" smtClean="0"/>
              <a:t> </a:t>
            </a:r>
            <a:r>
              <a:rPr lang="en-US" sz="1000" dirty="0" err="1" smtClean="0"/>
              <a:t>masalah</a:t>
            </a:r>
            <a:r>
              <a:rPr lang="en-US" sz="1000" dirty="0" smtClean="0"/>
              <a:t> </a:t>
            </a:r>
            <a:r>
              <a:rPr lang="en-US" sz="1000" dirty="0" err="1" smtClean="0"/>
              <a:t>atay</a:t>
            </a:r>
            <a:r>
              <a:rPr lang="en-US" sz="1000" dirty="0" smtClean="0"/>
              <a:t> </a:t>
            </a:r>
            <a:r>
              <a:rPr lang="en-US" sz="1000" dirty="0" err="1" smtClean="0"/>
              <a:t>perbedaan</a:t>
            </a:r>
            <a:r>
              <a:rPr lang="en-US" sz="1000" dirty="0" smtClean="0"/>
              <a:t> </a:t>
            </a:r>
            <a:r>
              <a:rPr lang="en-US" sz="1000" dirty="0" err="1" smtClean="0"/>
              <a:t>tersebut</a:t>
            </a:r>
            <a:r>
              <a:rPr lang="en-US" sz="1000" dirty="0" smtClean="0"/>
              <a:t> </a:t>
            </a:r>
            <a:r>
              <a:rPr lang="en-US" sz="1000" dirty="0" err="1" smtClean="0"/>
              <a:t>melalui</a:t>
            </a:r>
            <a:r>
              <a:rPr lang="en-US" sz="1000" dirty="0" smtClean="0"/>
              <a:t> </a:t>
            </a:r>
            <a:r>
              <a:rPr lang="en-US" sz="1000" i="1" dirty="0" smtClean="0"/>
              <a:t>mutual agreement.</a:t>
            </a:r>
            <a:endParaRPr lang="en-US" sz="1000" i="1" dirty="0"/>
          </a:p>
        </p:txBody>
      </p:sp>
      <p:sp>
        <p:nvSpPr>
          <p:cNvPr id="4" name="Right Arrow 3"/>
          <p:cNvSpPr/>
          <p:nvPr/>
        </p:nvSpPr>
        <p:spPr>
          <a:xfrm>
            <a:off x="971600" y="2067694"/>
            <a:ext cx="144016" cy="144016"/>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31166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48" y="339502"/>
            <a:ext cx="7885504" cy="593184"/>
          </a:xfrm>
        </p:spPr>
        <p:txBody>
          <a:bodyPr>
            <a:noAutofit/>
          </a:bodyPr>
          <a:lstStyle/>
          <a:p>
            <a:pPr algn="ctr"/>
            <a:r>
              <a:rPr lang="en-US" sz="2400" i="1" dirty="0" smtClean="0"/>
              <a:t>Advance Pricing Agreement </a:t>
            </a:r>
            <a:r>
              <a:rPr lang="en-US" sz="2400" dirty="0" smtClean="0"/>
              <a:t>(APA)</a:t>
            </a:r>
            <a:endParaRPr lang="en-US" sz="2400" dirty="0"/>
          </a:p>
        </p:txBody>
      </p:sp>
      <p:sp>
        <p:nvSpPr>
          <p:cNvPr id="3" name="Content Placeholder 2"/>
          <p:cNvSpPr>
            <a:spLocks noGrp="1"/>
          </p:cNvSpPr>
          <p:nvPr>
            <p:ph idx="1"/>
          </p:nvPr>
        </p:nvSpPr>
        <p:spPr>
          <a:xfrm>
            <a:off x="755576" y="1707654"/>
            <a:ext cx="7597472" cy="2664296"/>
          </a:xfrm>
        </p:spPr>
        <p:txBody>
          <a:bodyPr>
            <a:normAutofit/>
          </a:bodyPr>
          <a:lstStyle/>
          <a:p>
            <a:pPr marL="0" indent="265113" algn="just">
              <a:buClr>
                <a:srgbClr val="FF0000"/>
              </a:buClr>
              <a:buNone/>
            </a:pPr>
            <a:r>
              <a:rPr lang="en-US" sz="1000" dirty="0" err="1" smtClean="0"/>
              <a:t>Wajib</a:t>
            </a:r>
            <a:r>
              <a:rPr lang="en-US" sz="1000" dirty="0" smtClean="0"/>
              <a:t> </a:t>
            </a:r>
            <a:r>
              <a:rPr lang="en-US" sz="1000" dirty="0" err="1" smtClean="0"/>
              <a:t>Pajak</a:t>
            </a:r>
            <a:r>
              <a:rPr lang="en-US" sz="1000" dirty="0" smtClean="0"/>
              <a:t> </a:t>
            </a:r>
            <a:r>
              <a:rPr lang="en-US" sz="1000" dirty="0" err="1" smtClean="0"/>
              <a:t>harus</a:t>
            </a:r>
            <a:r>
              <a:rPr lang="en-US" sz="1000" dirty="0" smtClean="0"/>
              <a:t> </a:t>
            </a:r>
            <a:r>
              <a:rPr lang="en-US" sz="1000" dirty="0" err="1" smtClean="0"/>
              <a:t>mempertimbangkan</a:t>
            </a:r>
            <a:r>
              <a:rPr lang="en-US" sz="1000" dirty="0" smtClean="0"/>
              <a:t> </a:t>
            </a:r>
            <a:r>
              <a:rPr lang="en-US" sz="1000" dirty="0" err="1" smtClean="0"/>
              <a:t>manfaat</a:t>
            </a:r>
            <a:r>
              <a:rPr lang="en-US" sz="1000" dirty="0" smtClean="0"/>
              <a:t> </a:t>
            </a:r>
            <a:r>
              <a:rPr lang="en-US" sz="1000" dirty="0" err="1" smtClean="0"/>
              <a:t>penyelenggaran</a:t>
            </a:r>
            <a:r>
              <a:rPr lang="en-US" sz="1000" dirty="0" smtClean="0"/>
              <a:t> APA </a:t>
            </a:r>
            <a:r>
              <a:rPr lang="en-US" sz="1000" dirty="0" err="1" smtClean="0"/>
              <a:t>berdasarkan</a:t>
            </a:r>
            <a:r>
              <a:rPr lang="en-US" sz="1000" dirty="0" smtClean="0"/>
              <a:t> </a:t>
            </a:r>
            <a:r>
              <a:rPr lang="en-US" sz="1000" dirty="0" err="1" smtClean="0"/>
              <a:t>situasi</a:t>
            </a:r>
            <a:r>
              <a:rPr lang="en-US" sz="1000" dirty="0" smtClean="0"/>
              <a:t> </a:t>
            </a:r>
            <a:r>
              <a:rPr lang="en-US" sz="1000" dirty="0" err="1" smtClean="0"/>
              <a:t>dan</a:t>
            </a:r>
            <a:r>
              <a:rPr lang="en-US" sz="1000" dirty="0" smtClean="0"/>
              <a:t> </a:t>
            </a:r>
            <a:r>
              <a:rPr lang="en-US" sz="1000" dirty="0" err="1" smtClean="0"/>
              <a:t>kondisi</a:t>
            </a:r>
            <a:r>
              <a:rPr lang="en-US" sz="1000" dirty="0" smtClean="0"/>
              <a:t> </a:t>
            </a:r>
            <a:r>
              <a:rPr lang="en-US" sz="1000" dirty="0" err="1" smtClean="0"/>
              <a:t>dari</a:t>
            </a:r>
            <a:r>
              <a:rPr lang="en-US" sz="1000" dirty="0" smtClean="0"/>
              <a:t> </a:t>
            </a:r>
            <a:r>
              <a:rPr lang="en-US" sz="1000" dirty="0" err="1" smtClean="0"/>
              <a:t>permasalahan</a:t>
            </a:r>
            <a:r>
              <a:rPr lang="en-US" sz="1000" dirty="0" smtClean="0"/>
              <a:t> </a:t>
            </a:r>
            <a:r>
              <a:rPr lang="en-US" sz="1000" dirty="0" err="1" smtClean="0"/>
              <a:t>Wajib</a:t>
            </a:r>
            <a:r>
              <a:rPr lang="en-US" sz="1000" dirty="0" smtClean="0"/>
              <a:t> </a:t>
            </a:r>
            <a:r>
              <a:rPr lang="en-US" sz="1000" dirty="0" err="1" smtClean="0"/>
              <a:t>Pajak</a:t>
            </a:r>
            <a:r>
              <a:rPr lang="en-US" sz="1000" dirty="0" smtClean="0"/>
              <a:t>. </a:t>
            </a:r>
            <a:r>
              <a:rPr lang="en-US" sz="1000" dirty="0" err="1" smtClean="0"/>
              <a:t>Beberapa</a:t>
            </a:r>
            <a:r>
              <a:rPr lang="en-US" sz="1000" dirty="0" smtClean="0"/>
              <a:t> </a:t>
            </a:r>
            <a:r>
              <a:rPr lang="en-US" sz="1000" dirty="0" err="1" smtClean="0"/>
              <a:t>manfaat</a:t>
            </a:r>
            <a:r>
              <a:rPr lang="en-US" sz="1000" dirty="0" smtClean="0"/>
              <a:t> </a:t>
            </a:r>
            <a:r>
              <a:rPr lang="en-US" sz="1000" dirty="0" err="1" smtClean="0"/>
              <a:t>dari</a:t>
            </a:r>
            <a:r>
              <a:rPr lang="en-US" sz="1000" dirty="0" smtClean="0"/>
              <a:t> </a:t>
            </a:r>
            <a:r>
              <a:rPr lang="en-US" sz="1000" dirty="0" err="1" smtClean="0"/>
              <a:t>diselenggarakannya</a:t>
            </a:r>
            <a:r>
              <a:rPr lang="en-US" sz="1000" dirty="0" smtClean="0"/>
              <a:t> APA </a:t>
            </a:r>
            <a:r>
              <a:rPr lang="en-US" sz="1000" dirty="0" err="1" smtClean="0"/>
              <a:t>adalah</a:t>
            </a:r>
            <a:r>
              <a:rPr lang="en-US" sz="1000" dirty="0" smtClean="0"/>
              <a:t> </a:t>
            </a:r>
            <a:r>
              <a:rPr lang="en-US" sz="1000" dirty="0" err="1" smtClean="0"/>
              <a:t>sebagai</a:t>
            </a:r>
            <a:r>
              <a:rPr lang="en-US" sz="1000" dirty="0" smtClean="0"/>
              <a:t> </a:t>
            </a:r>
            <a:r>
              <a:rPr lang="en-US" sz="1000" dirty="0" err="1" smtClean="0"/>
              <a:t>berikut</a:t>
            </a:r>
            <a:r>
              <a:rPr lang="en-US" sz="1000" dirty="0" smtClean="0"/>
              <a:t>:</a:t>
            </a:r>
          </a:p>
          <a:p>
            <a:pPr marL="228600" indent="-228600" algn="just">
              <a:buClr>
                <a:srgbClr val="FF0000"/>
              </a:buClr>
              <a:buAutoNum type="alphaLcPeriod"/>
            </a:pPr>
            <a:r>
              <a:rPr lang="en-US" sz="1000" dirty="0" err="1" smtClean="0"/>
              <a:t>Memberikan</a:t>
            </a:r>
            <a:r>
              <a:rPr lang="en-US" sz="1000" dirty="0" smtClean="0"/>
              <a:t> </a:t>
            </a:r>
            <a:r>
              <a:rPr lang="en-US" sz="1000" dirty="0" err="1" smtClean="0"/>
              <a:t>kepastian</a:t>
            </a:r>
            <a:r>
              <a:rPr lang="en-US" sz="1000" dirty="0" smtClean="0"/>
              <a:t> </a:t>
            </a:r>
            <a:r>
              <a:rPr lang="en-US" sz="1000" dirty="0" err="1" smtClean="0"/>
              <a:t>kepada</a:t>
            </a:r>
            <a:r>
              <a:rPr lang="en-US" sz="1000" dirty="0" smtClean="0"/>
              <a:t> </a:t>
            </a:r>
            <a:r>
              <a:rPr lang="en-US" sz="1000" dirty="0" err="1" smtClean="0"/>
              <a:t>Wajib</a:t>
            </a:r>
            <a:r>
              <a:rPr lang="en-US" sz="1000" dirty="0" smtClean="0"/>
              <a:t> </a:t>
            </a:r>
            <a:r>
              <a:rPr lang="en-US" sz="1000" dirty="0" err="1" smtClean="0"/>
              <a:t>Pajak</a:t>
            </a:r>
            <a:r>
              <a:rPr lang="en-US" sz="1000" dirty="0" smtClean="0"/>
              <a:t> </a:t>
            </a:r>
            <a:r>
              <a:rPr lang="en-US" sz="1000" dirty="0" err="1" smtClean="0"/>
              <a:t>atas</a:t>
            </a:r>
            <a:r>
              <a:rPr lang="en-US" sz="1000" dirty="0" smtClean="0"/>
              <a:t> </a:t>
            </a:r>
            <a:r>
              <a:rPr lang="en-US" sz="1000" dirty="0" err="1" smtClean="0"/>
              <a:t>semua</a:t>
            </a:r>
            <a:r>
              <a:rPr lang="en-US" sz="1000" dirty="0" smtClean="0"/>
              <a:t> </a:t>
            </a:r>
            <a:r>
              <a:rPr lang="en-US" sz="1000" dirty="0" err="1" smtClean="0"/>
              <a:t>penghitungan</a:t>
            </a:r>
            <a:r>
              <a:rPr lang="en-US" sz="1000" dirty="0" smtClean="0"/>
              <a:t> </a:t>
            </a:r>
            <a:r>
              <a:rPr lang="en-US" sz="1000" dirty="0" err="1" smtClean="0"/>
              <a:t>mengenai</a:t>
            </a:r>
            <a:r>
              <a:rPr lang="en-US" sz="1000" dirty="0" smtClean="0"/>
              <a:t> </a:t>
            </a:r>
            <a:r>
              <a:rPr lang="en-US" sz="1000" dirty="0" err="1" smtClean="0"/>
              <a:t>harga</a:t>
            </a:r>
            <a:r>
              <a:rPr lang="en-US" sz="1000" dirty="0" smtClean="0"/>
              <a:t> </a:t>
            </a:r>
            <a:r>
              <a:rPr lang="en-US" sz="1000" dirty="0" err="1" smtClean="0"/>
              <a:t>transaksi</a:t>
            </a:r>
            <a:r>
              <a:rPr lang="en-US" sz="1000" dirty="0" smtClean="0"/>
              <a:t> </a:t>
            </a:r>
            <a:r>
              <a:rPr lang="en-US" sz="1000" dirty="0" err="1" smtClean="0"/>
              <a:t>dengan</a:t>
            </a:r>
            <a:r>
              <a:rPr lang="en-US" sz="1000" dirty="0" smtClean="0"/>
              <a:t> </a:t>
            </a:r>
            <a:r>
              <a:rPr lang="en-US" sz="1000" dirty="0" err="1" smtClean="0"/>
              <a:t>menggunakan</a:t>
            </a:r>
            <a:r>
              <a:rPr lang="en-US" sz="1000" dirty="0" smtClean="0"/>
              <a:t> </a:t>
            </a:r>
            <a:r>
              <a:rPr lang="en-US" sz="1000" dirty="0" err="1" smtClean="0"/>
              <a:t>metode</a:t>
            </a:r>
            <a:r>
              <a:rPr lang="en-US" sz="1000" dirty="0" smtClean="0"/>
              <a:t> yang </a:t>
            </a:r>
            <a:r>
              <a:rPr lang="en-US" sz="1000" dirty="0" err="1" smtClean="0"/>
              <a:t>disetujui</a:t>
            </a:r>
            <a:r>
              <a:rPr lang="en-US" sz="1000" dirty="0" smtClean="0"/>
              <a:t>;</a:t>
            </a:r>
          </a:p>
          <a:p>
            <a:pPr marL="228600" indent="-228600" algn="just">
              <a:buClr>
                <a:srgbClr val="FF0000"/>
              </a:buClr>
              <a:buAutoNum type="alphaLcPeriod"/>
            </a:pPr>
            <a:endParaRPr lang="en-US" sz="1000" dirty="0" smtClean="0"/>
          </a:p>
          <a:p>
            <a:pPr marL="228600" indent="-228600" algn="just">
              <a:buClr>
                <a:srgbClr val="FF0000"/>
              </a:buClr>
              <a:buAutoNum type="alphaLcPeriod"/>
            </a:pPr>
            <a:r>
              <a:rPr lang="en-US" sz="1000" dirty="0" err="1" smtClean="0"/>
              <a:t>Memberikan</a:t>
            </a:r>
            <a:r>
              <a:rPr lang="en-US" sz="1000" dirty="0" smtClean="0"/>
              <a:t> </a:t>
            </a:r>
            <a:r>
              <a:rPr lang="en-US" sz="1000" dirty="0" err="1" smtClean="0"/>
              <a:t>kepastian</a:t>
            </a:r>
            <a:r>
              <a:rPr lang="en-US" sz="1000" dirty="0" smtClean="0"/>
              <a:t> </a:t>
            </a:r>
            <a:r>
              <a:rPr lang="en-US" sz="1000" dirty="0" err="1" smtClean="0"/>
              <a:t>terhadap</a:t>
            </a:r>
            <a:r>
              <a:rPr lang="en-US" sz="1000" dirty="0" smtClean="0"/>
              <a:t> </a:t>
            </a:r>
            <a:r>
              <a:rPr lang="en-US" sz="1000" dirty="0" err="1" smtClean="0"/>
              <a:t>kegiatan</a:t>
            </a:r>
            <a:r>
              <a:rPr lang="en-US" sz="1000" dirty="0" smtClean="0"/>
              <a:t> </a:t>
            </a:r>
            <a:r>
              <a:rPr lang="en-US" sz="1000" dirty="0" err="1" smtClean="0"/>
              <a:t>Wajib</a:t>
            </a:r>
            <a:r>
              <a:rPr lang="en-US" sz="1000" dirty="0" smtClean="0"/>
              <a:t> </a:t>
            </a:r>
            <a:r>
              <a:rPr lang="en-US" sz="1000" dirty="0" err="1" smtClean="0"/>
              <a:t>Pajak</a:t>
            </a:r>
            <a:r>
              <a:rPr lang="en-US" sz="1000" dirty="0" smtClean="0"/>
              <a:t> </a:t>
            </a:r>
            <a:r>
              <a:rPr lang="en-US" sz="1000" dirty="0" err="1" smtClean="0"/>
              <a:t>termasuk</a:t>
            </a:r>
            <a:r>
              <a:rPr lang="en-US" sz="1000" dirty="0" smtClean="0"/>
              <a:t> </a:t>
            </a:r>
            <a:r>
              <a:rPr lang="en-US" sz="1000" dirty="0" err="1" smtClean="0"/>
              <a:t>kepastian</a:t>
            </a:r>
            <a:r>
              <a:rPr lang="en-US" sz="1000" dirty="0" smtClean="0"/>
              <a:t> </a:t>
            </a:r>
            <a:r>
              <a:rPr lang="en-US" sz="1000" dirty="0" err="1" smtClean="0"/>
              <a:t>mengenai</a:t>
            </a:r>
            <a:r>
              <a:rPr lang="en-US" sz="1000" dirty="0" smtClean="0"/>
              <a:t> </a:t>
            </a:r>
            <a:r>
              <a:rPr lang="en-US" sz="1000" dirty="0" err="1" smtClean="0"/>
              <a:t>kewajiban</a:t>
            </a:r>
            <a:r>
              <a:rPr lang="en-US" sz="1000" dirty="0" smtClean="0"/>
              <a:t> </a:t>
            </a:r>
            <a:r>
              <a:rPr lang="en-US" sz="1000" dirty="0" err="1" smtClean="0"/>
              <a:t>pajak</a:t>
            </a:r>
            <a:r>
              <a:rPr lang="en-US" sz="1000" dirty="0" smtClean="0"/>
              <a:t> yang </a:t>
            </a:r>
            <a:r>
              <a:rPr lang="en-US" sz="1000" dirty="0" err="1" smtClean="0"/>
              <a:t>berkaitan</a:t>
            </a:r>
            <a:r>
              <a:rPr lang="en-US" sz="1000" dirty="0" smtClean="0"/>
              <a:t> </a:t>
            </a:r>
            <a:r>
              <a:rPr lang="en-US" sz="1000" dirty="0" err="1" smtClean="0"/>
              <a:t>dengan</a:t>
            </a:r>
            <a:r>
              <a:rPr lang="en-US" sz="1000" dirty="0" smtClean="0"/>
              <a:t> </a:t>
            </a:r>
            <a:r>
              <a:rPr lang="en-US" sz="1000" i="1" dirty="0" smtClean="0"/>
              <a:t>transfer pricing</a:t>
            </a:r>
            <a:r>
              <a:rPr lang="en-US" sz="1000" dirty="0" smtClean="0"/>
              <a:t>;</a:t>
            </a:r>
          </a:p>
          <a:p>
            <a:pPr marL="228600" indent="-228600" algn="just">
              <a:buClr>
                <a:srgbClr val="FF0000"/>
              </a:buClr>
              <a:buAutoNum type="alphaLcPeriod"/>
            </a:pPr>
            <a:endParaRPr lang="en-US" sz="1000" dirty="0" smtClean="0"/>
          </a:p>
          <a:p>
            <a:pPr marL="228600" indent="-228600" algn="just">
              <a:buClr>
                <a:srgbClr val="FF0000"/>
              </a:buClr>
              <a:buAutoNum type="alphaLcPeriod"/>
            </a:pPr>
            <a:r>
              <a:rPr lang="en-US" sz="1000" dirty="0" err="1" smtClean="0"/>
              <a:t>Mengurangi</a:t>
            </a:r>
            <a:r>
              <a:rPr lang="en-US" sz="1000" dirty="0" smtClean="0"/>
              <a:t> </a:t>
            </a:r>
            <a:r>
              <a:rPr lang="en-US" sz="1000" dirty="0" err="1" smtClean="0"/>
              <a:t>biaya</a:t>
            </a:r>
            <a:r>
              <a:rPr lang="en-US" sz="1000" dirty="0" smtClean="0"/>
              <a:t> </a:t>
            </a:r>
            <a:r>
              <a:rPr lang="en-US" sz="1000" dirty="0" err="1" smtClean="0"/>
              <a:t>dan</a:t>
            </a:r>
            <a:r>
              <a:rPr lang="en-US" sz="1000" dirty="0" smtClean="0"/>
              <a:t> </a:t>
            </a:r>
            <a:r>
              <a:rPr lang="en-US" sz="1000" dirty="0" err="1" smtClean="0"/>
              <a:t>waktu</a:t>
            </a:r>
            <a:r>
              <a:rPr lang="en-US" sz="1000" dirty="0" smtClean="0"/>
              <a:t> </a:t>
            </a:r>
            <a:r>
              <a:rPr lang="en-US" sz="1000" dirty="0" err="1" smtClean="0"/>
              <a:t>pada</a:t>
            </a:r>
            <a:r>
              <a:rPr lang="en-US" sz="1000" dirty="0" smtClean="0"/>
              <a:t> </a:t>
            </a:r>
            <a:r>
              <a:rPr lang="en-US" sz="1000" dirty="0" err="1" smtClean="0"/>
              <a:t>saat</a:t>
            </a:r>
            <a:r>
              <a:rPr lang="en-US" sz="1000" dirty="0" smtClean="0"/>
              <a:t> </a:t>
            </a:r>
            <a:r>
              <a:rPr lang="en-US" sz="1000" dirty="0" err="1" smtClean="0"/>
              <a:t>diaudit</a:t>
            </a:r>
            <a:r>
              <a:rPr lang="en-US" sz="1000" dirty="0" smtClean="0"/>
              <a:t>, </a:t>
            </a:r>
            <a:r>
              <a:rPr lang="en-US" sz="1000" dirty="0" err="1" smtClean="0"/>
              <a:t>karena</a:t>
            </a:r>
            <a:r>
              <a:rPr lang="en-US" sz="1000" dirty="0" smtClean="0"/>
              <a:t> </a:t>
            </a:r>
            <a:r>
              <a:rPr lang="en-US" sz="1000" dirty="0" err="1" smtClean="0"/>
              <a:t>selama</a:t>
            </a:r>
            <a:r>
              <a:rPr lang="en-US" sz="1000" dirty="0" smtClean="0"/>
              <a:t> </a:t>
            </a:r>
            <a:r>
              <a:rPr lang="en-US" sz="1000" dirty="0" err="1" smtClean="0"/>
              <a:t>periode</a:t>
            </a:r>
            <a:r>
              <a:rPr lang="en-US" sz="1000" dirty="0" smtClean="0"/>
              <a:t> APA </a:t>
            </a:r>
            <a:r>
              <a:rPr lang="en-US" sz="1000" dirty="0" err="1" smtClean="0"/>
              <a:t>berlaku</a:t>
            </a:r>
            <a:r>
              <a:rPr lang="en-US" sz="1000" dirty="0" smtClean="0"/>
              <a:t> </a:t>
            </a:r>
            <a:r>
              <a:rPr lang="en-US" sz="1000" dirty="0" err="1" smtClean="0"/>
              <a:t>harga</a:t>
            </a:r>
            <a:r>
              <a:rPr lang="en-US" sz="1000" dirty="0" smtClean="0"/>
              <a:t> </a:t>
            </a:r>
            <a:r>
              <a:rPr lang="en-US" sz="1000" dirty="0" err="1" smtClean="0"/>
              <a:t>transaksi</a:t>
            </a:r>
            <a:r>
              <a:rPr lang="en-US" sz="1000" dirty="0" smtClean="0"/>
              <a:t> yang </a:t>
            </a:r>
            <a:r>
              <a:rPr lang="en-US" sz="1000" dirty="0" err="1" smtClean="0"/>
              <a:t>telah</a:t>
            </a:r>
            <a:r>
              <a:rPr lang="en-US" sz="1000" dirty="0" smtClean="0"/>
              <a:t> </a:t>
            </a:r>
            <a:r>
              <a:rPr lang="en-US" sz="1000" dirty="0" err="1" smtClean="0"/>
              <a:t>disepakati</a:t>
            </a:r>
            <a:r>
              <a:rPr lang="en-US" sz="1000" dirty="0" smtClean="0"/>
              <a:t> </a:t>
            </a:r>
            <a:r>
              <a:rPr lang="en-US" sz="1000" dirty="0" err="1" smtClean="0"/>
              <a:t>oleh</a:t>
            </a:r>
            <a:r>
              <a:rPr lang="en-US" sz="1000" dirty="0" smtClean="0"/>
              <a:t> </a:t>
            </a:r>
            <a:r>
              <a:rPr lang="en-US" sz="1000" dirty="0" err="1" smtClean="0"/>
              <a:t>Wajib</a:t>
            </a:r>
            <a:r>
              <a:rPr lang="en-US" sz="1000" dirty="0" smtClean="0"/>
              <a:t> </a:t>
            </a:r>
            <a:r>
              <a:rPr lang="en-US" sz="1000" dirty="0" err="1" smtClean="0"/>
              <a:t>Pajak</a:t>
            </a:r>
            <a:r>
              <a:rPr lang="en-US" sz="1000" dirty="0" smtClean="0"/>
              <a:t> </a:t>
            </a:r>
            <a:r>
              <a:rPr lang="en-US" sz="1000" dirty="0" err="1" smtClean="0"/>
              <a:t>dan</a:t>
            </a:r>
            <a:r>
              <a:rPr lang="en-US" sz="1000" dirty="0" smtClean="0"/>
              <a:t> </a:t>
            </a:r>
            <a:r>
              <a:rPr lang="en-US" sz="1000" dirty="0" err="1" smtClean="0"/>
              <a:t>otoritas</a:t>
            </a:r>
            <a:r>
              <a:rPr lang="en-US" sz="1000" dirty="0" smtClean="0"/>
              <a:t> </a:t>
            </a:r>
            <a:r>
              <a:rPr lang="en-US" sz="1000" dirty="0" err="1" smtClean="0"/>
              <a:t>pajak</a:t>
            </a:r>
            <a:r>
              <a:rPr lang="en-US" sz="1000" dirty="0" smtClean="0"/>
              <a:t>;</a:t>
            </a:r>
          </a:p>
          <a:p>
            <a:pPr marL="228600" indent="-228600" algn="just">
              <a:buClr>
                <a:srgbClr val="FF0000"/>
              </a:buClr>
              <a:buAutoNum type="alphaLcPeriod"/>
            </a:pPr>
            <a:endParaRPr lang="en-US" sz="1000" dirty="0" smtClean="0"/>
          </a:p>
          <a:p>
            <a:pPr marL="228600" indent="-228600" algn="just">
              <a:buClr>
                <a:srgbClr val="FF0000"/>
              </a:buClr>
              <a:buAutoNum type="alphaLcPeriod"/>
            </a:pPr>
            <a:r>
              <a:rPr lang="en-US" sz="1000" dirty="0" err="1" smtClean="0"/>
              <a:t>Dapat</a:t>
            </a:r>
            <a:r>
              <a:rPr lang="en-US" sz="1000" dirty="0" smtClean="0"/>
              <a:t> </a:t>
            </a:r>
            <a:r>
              <a:rPr lang="en-US" sz="1000" dirty="0" err="1" smtClean="0"/>
              <a:t>mencegah</a:t>
            </a:r>
            <a:r>
              <a:rPr lang="en-US" sz="1000" dirty="0" smtClean="0"/>
              <a:t> </a:t>
            </a:r>
            <a:r>
              <a:rPr lang="en-US" sz="1000" dirty="0" err="1" smtClean="0"/>
              <a:t>praktik</a:t>
            </a:r>
            <a:r>
              <a:rPr lang="en-US" sz="1000" dirty="0" smtClean="0"/>
              <a:t> </a:t>
            </a:r>
            <a:r>
              <a:rPr lang="en-US" sz="1000" i="1" dirty="0" smtClean="0"/>
              <a:t>transfer pricing </a:t>
            </a:r>
            <a:r>
              <a:rPr lang="en-US" sz="1000" dirty="0" smtClean="0"/>
              <a:t>yang </a:t>
            </a:r>
            <a:r>
              <a:rPr lang="en-US" sz="1000" dirty="0" err="1" smtClean="0"/>
              <a:t>tidak</a:t>
            </a:r>
            <a:r>
              <a:rPr lang="en-US" sz="1000" dirty="0" smtClean="0"/>
              <a:t> </a:t>
            </a:r>
            <a:r>
              <a:rPr lang="en-US" sz="1000" dirty="0" err="1" smtClean="0"/>
              <a:t>benar</a:t>
            </a:r>
            <a:r>
              <a:rPr lang="en-US" sz="1000" dirty="0" smtClean="0"/>
              <a:t> </a:t>
            </a:r>
            <a:r>
              <a:rPr lang="en-US" sz="1000" dirty="0" err="1" smtClean="0"/>
              <a:t>dan</a:t>
            </a:r>
            <a:r>
              <a:rPr lang="en-US" sz="1000" dirty="0" smtClean="0"/>
              <a:t> </a:t>
            </a:r>
            <a:r>
              <a:rPr lang="en-US" sz="1000" dirty="0" err="1" smtClean="0"/>
              <a:t>semata-mata</a:t>
            </a:r>
            <a:r>
              <a:rPr lang="en-US" sz="1000" dirty="0" smtClean="0"/>
              <a:t> </a:t>
            </a:r>
            <a:r>
              <a:rPr lang="en-US" sz="1000" dirty="0" err="1" smtClean="0"/>
              <a:t>hanya</a:t>
            </a:r>
            <a:r>
              <a:rPr lang="en-US" sz="1000" dirty="0" smtClean="0"/>
              <a:t> </a:t>
            </a:r>
            <a:r>
              <a:rPr lang="en-US" sz="1000" dirty="0" err="1" smtClean="0"/>
              <a:t>untuk</a:t>
            </a:r>
            <a:r>
              <a:rPr lang="en-US" sz="1000" dirty="0" smtClean="0"/>
              <a:t> </a:t>
            </a:r>
            <a:r>
              <a:rPr lang="en-US" sz="1000" dirty="0" err="1" smtClean="0"/>
              <a:t>menghindari</a:t>
            </a:r>
            <a:r>
              <a:rPr lang="en-US" sz="1000" dirty="0" smtClean="0"/>
              <a:t> </a:t>
            </a:r>
            <a:r>
              <a:rPr lang="en-US" sz="1000" dirty="0" err="1" smtClean="0"/>
              <a:t>pajak</a:t>
            </a:r>
            <a:r>
              <a:rPr lang="en-US" sz="1000" dirty="0"/>
              <a:t>.</a:t>
            </a:r>
            <a:endParaRPr lang="en-US" sz="1000" dirty="0"/>
          </a:p>
        </p:txBody>
      </p:sp>
      <p:sp>
        <p:nvSpPr>
          <p:cNvPr id="5" name="Pentagon 4"/>
          <p:cNvSpPr/>
          <p:nvPr/>
        </p:nvSpPr>
        <p:spPr>
          <a:xfrm>
            <a:off x="467544" y="1275606"/>
            <a:ext cx="3960440" cy="288032"/>
          </a:xfrm>
          <a:prstGeom prst="homePlate">
            <a:avLst/>
          </a:prstGeom>
        </p:spPr>
        <p:style>
          <a:lnRef idx="3">
            <a:schemeClr val="lt1"/>
          </a:lnRef>
          <a:fillRef idx="1">
            <a:schemeClr val="accent3"/>
          </a:fillRef>
          <a:effectRef idx="1">
            <a:schemeClr val="accent3"/>
          </a:effectRef>
          <a:fontRef idx="minor">
            <a:schemeClr val="lt1"/>
          </a:fontRef>
        </p:style>
        <p:txBody>
          <a:bodyPr rtlCol="0" anchor="ctr"/>
          <a:lstStyle/>
          <a:p>
            <a:r>
              <a:rPr lang="en-US" sz="1200" b="1" dirty="0" err="1" smtClean="0"/>
              <a:t>Manfaat</a:t>
            </a:r>
            <a:r>
              <a:rPr lang="en-US" sz="1200" b="1" dirty="0" smtClean="0"/>
              <a:t> </a:t>
            </a:r>
            <a:r>
              <a:rPr lang="en-US" sz="1200" b="1" i="1" dirty="0" smtClean="0"/>
              <a:t>Advance Pricing Agreement </a:t>
            </a:r>
            <a:r>
              <a:rPr lang="en-US" sz="1200" b="1" dirty="0" smtClean="0"/>
              <a:t>(APA)</a:t>
            </a:r>
            <a:endParaRPr lang="en-US" sz="1200" b="1" dirty="0"/>
          </a:p>
        </p:txBody>
      </p:sp>
    </p:spTree>
    <p:extLst>
      <p:ext uri="{BB962C8B-B14F-4D97-AF65-F5344CB8AC3E}">
        <p14:creationId xmlns:p14="http://schemas.microsoft.com/office/powerpoint/2010/main" val="18906477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48" y="339502"/>
            <a:ext cx="7885504" cy="593184"/>
          </a:xfrm>
        </p:spPr>
        <p:txBody>
          <a:bodyPr>
            <a:noAutofit/>
          </a:bodyPr>
          <a:lstStyle/>
          <a:p>
            <a:pPr algn="ctr"/>
            <a:r>
              <a:rPr lang="en-US" sz="2400" i="1" dirty="0" smtClean="0"/>
              <a:t>Advance Pricing Agreement </a:t>
            </a:r>
            <a:r>
              <a:rPr lang="en-US" sz="2400" dirty="0" smtClean="0"/>
              <a:t>(APA)</a:t>
            </a:r>
            <a:endParaRPr lang="en-US" sz="2400" dirty="0"/>
          </a:p>
        </p:txBody>
      </p:sp>
      <p:sp>
        <p:nvSpPr>
          <p:cNvPr id="3" name="Content Placeholder 2"/>
          <p:cNvSpPr>
            <a:spLocks noGrp="1"/>
          </p:cNvSpPr>
          <p:nvPr>
            <p:ph idx="1"/>
          </p:nvPr>
        </p:nvSpPr>
        <p:spPr>
          <a:xfrm>
            <a:off x="755576" y="1707654"/>
            <a:ext cx="7597472" cy="2232248"/>
          </a:xfrm>
        </p:spPr>
        <p:txBody>
          <a:bodyPr>
            <a:normAutofit/>
          </a:bodyPr>
          <a:lstStyle/>
          <a:p>
            <a:pPr marL="0" indent="265113" algn="just">
              <a:buClr>
                <a:srgbClr val="FF0000"/>
              </a:buClr>
              <a:buNone/>
            </a:pPr>
            <a:r>
              <a:rPr lang="en-US" sz="1000" dirty="0" smtClean="0"/>
              <a:t>Hal yang </a:t>
            </a:r>
            <a:r>
              <a:rPr lang="en-US" sz="1000" dirty="0" err="1" smtClean="0"/>
              <a:t>harus</a:t>
            </a:r>
            <a:r>
              <a:rPr lang="en-US" sz="1000" dirty="0" smtClean="0"/>
              <a:t> </a:t>
            </a:r>
            <a:r>
              <a:rPr lang="en-US" sz="1000" dirty="0" err="1" smtClean="0"/>
              <a:t>dipertimbangkan</a:t>
            </a:r>
            <a:r>
              <a:rPr lang="en-US" sz="1000" dirty="0" smtClean="0"/>
              <a:t> </a:t>
            </a:r>
            <a:r>
              <a:rPr lang="en-US" sz="1000" dirty="0" err="1" smtClean="0"/>
              <a:t>dalam</a:t>
            </a:r>
            <a:r>
              <a:rPr lang="en-US" sz="1000" dirty="0" smtClean="0"/>
              <a:t> </a:t>
            </a:r>
            <a:r>
              <a:rPr lang="en-US" sz="1000" dirty="0" err="1" smtClean="0"/>
              <a:t>penyelenggaraan</a:t>
            </a:r>
            <a:r>
              <a:rPr lang="en-US" sz="1000" dirty="0" smtClean="0"/>
              <a:t> APA </a:t>
            </a:r>
            <a:r>
              <a:rPr lang="en-US" sz="1000" dirty="0" err="1" smtClean="0"/>
              <a:t>yaitu</a:t>
            </a:r>
            <a:r>
              <a:rPr lang="en-US" sz="1000" dirty="0" smtClean="0"/>
              <a:t> </a:t>
            </a:r>
            <a:r>
              <a:rPr lang="en-US" sz="1000" dirty="0" err="1" smtClean="0"/>
              <a:t>kemungkinan</a:t>
            </a:r>
            <a:r>
              <a:rPr lang="en-US" sz="1000" dirty="0" smtClean="0"/>
              <a:t> </a:t>
            </a:r>
            <a:r>
              <a:rPr lang="en-US" sz="1000" dirty="0" err="1" smtClean="0"/>
              <a:t>adanya</a:t>
            </a:r>
            <a:r>
              <a:rPr lang="en-US" sz="1000" dirty="0" smtClean="0"/>
              <a:t> </a:t>
            </a:r>
            <a:r>
              <a:rPr lang="en-US" sz="1000" dirty="0" err="1" smtClean="0"/>
              <a:t>potensi</a:t>
            </a:r>
            <a:r>
              <a:rPr lang="en-US" sz="1000" dirty="0" smtClean="0"/>
              <a:t> </a:t>
            </a:r>
            <a:r>
              <a:rPr lang="en-US" sz="1000" dirty="0" err="1" smtClean="0"/>
              <a:t>kerugian</a:t>
            </a:r>
            <a:r>
              <a:rPr lang="en-US" sz="1000" dirty="0" smtClean="0"/>
              <a:t> </a:t>
            </a:r>
            <a:r>
              <a:rPr lang="en-US" sz="1000" dirty="0" err="1" smtClean="0"/>
              <a:t>seperti</a:t>
            </a:r>
            <a:r>
              <a:rPr lang="en-US" sz="1000" dirty="0" smtClean="0"/>
              <a:t>:</a:t>
            </a:r>
          </a:p>
          <a:p>
            <a:pPr marL="360363" indent="-228600" algn="just">
              <a:buClr>
                <a:srgbClr val="FF0000"/>
              </a:buClr>
              <a:buAutoNum type="alphaLcPeriod"/>
            </a:pPr>
            <a:r>
              <a:rPr lang="en-US" sz="1000" dirty="0" err="1" smtClean="0"/>
              <a:t>Pengorbanan</a:t>
            </a:r>
            <a:r>
              <a:rPr lang="en-US" sz="1000" dirty="0" smtClean="0"/>
              <a:t> </a:t>
            </a:r>
            <a:r>
              <a:rPr lang="en-US" sz="1000" dirty="0" err="1" smtClean="0"/>
              <a:t>waktu</a:t>
            </a:r>
            <a:r>
              <a:rPr lang="en-US" sz="1000" dirty="0" smtClean="0"/>
              <a:t> </a:t>
            </a:r>
            <a:r>
              <a:rPr lang="en-US" sz="1000" dirty="0" err="1" smtClean="0"/>
              <a:t>dan</a:t>
            </a:r>
            <a:r>
              <a:rPr lang="en-US" sz="1000" dirty="0" smtClean="0"/>
              <a:t> </a:t>
            </a:r>
            <a:r>
              <a:rPr lang="en-US" sz="1000" dirty="0" err="1" smtClean="0"/>
              <a:t>biaya</a:t>
            </a:r>
            <a:r>
              <a:rPr lang="en-US" sz="1000" dirty="0" smtClean="0"/>
              <a:t> yang </a:t>
            </a:r>
            <a:r>
              <a:rPr lang="en-US" sz="1000" dirty="0" err="1" smtClean="0"/>
              <a:t>dikeluarkan</a:t>
            </a:r>
            <a:r>
              <a:rPr lang="en-US" sz="1000" dirty="0" smtClean="0"/>
              <a:t> </a:t>
            </a:r>
            <a:r>
              <a:rPr lang="en-US" sz="1000" dirty="0" err="1" smtClean="0"/>
              <a:t>untuk</a:t>
            </a:r>
            <a:r>
              <a:rPr lang="en-US" sz="1000" dirty="0" smtClean="0"/>
              <a:t> </a:t>
            </a:r>
            <a:r>
              <a:rPr lang="en-US" sz="1000" dirty="0" err="1" smtClean="0"/>
              <a:t>penyelenggaraan</a:t>
            </a:r>
            <a:r>
              <a:rPr lang="en-US" sz="1000" dirty="0" smtClean="0"/>
              <a:t> APA;</a:t>
            </a:r>
          </a:p>
          <a:p>
            <a:pPr marL="360363" indent="-228600" algn="just">
              <a:buClr>
                <a:srgbClr val="FF0000"/>
              </a:buClr>
              <a:buAutoNum type="alphaLcPeriod"/>
            </a:pPr>
            <a:r>
              <a:rPr lang="en-US" sz="1000" dirty="0" err="1" smtClean="0"/>
              <a:t>Wajib</a:t>
            </a:r>
            <a:r>
              <a:rPr lang="en-US" sz="1000" dirty="0" smtClean="0"/>
              <a:t> </a:t>
            </a:r>
            <a:r>
              <a:rPr lang="en-US" sz="1000" dirty="0" err="1" smtClean="0"/>
              <a:t>Pajak</a:t>
            </a:r>
            <a:r>
              <a:rPr lang="en-US" sz="1000" dirty="0" smtClean="0"/>
              <a:t> </a:t>
            </a:r>
            <a:r>
              <a:rPr lang="en-US" sz="1000" dirty="0" err="1" smtClean="0"/>
              <a:t>harus</a:t>
            </a:r>
            <a:r>
              <a:rPr lang="en-US" sz="1000" dirty="0" smtClean="0"/>
              <a:t> </a:t>
            </a:r>
            <a:r>
              <a:rPr lang="en-US" sz="1000" dirty="0" err="1" smtClean="0"/>
              <a:t>mengungkapkan</a:t>
            </a:r>
            <a:r>
              <a:rPr lang="en-US" sz="1000" dirty="0" smtClean="0"/>
              <a:t> </a:t>
            </a:r>
            <a:r>
              <a:rPr lang="en-US" sz="1000" dirty="0" err="1" smtClean="0"/>
              <a:t>informasi</a:t>
            </a:r>
            <a:r>
              <a:rPr lang="en-US" sz="1000" dirty="0" smtClean="0"/>
              <a:t> yang </a:t>
            </a:r>
            <a:r>
              <a:rPr lang="en-US" sz="1000" dirty="0" err="1" smtClean="0"/>
              <a:t>mungkin</a:t>
            </a:r>
            <a:r>
              <a:rPr lang="en-US" sz="1000" dirty="0" smtClean="0"/>
              <a:t> </a:t>
            </a:r>
            <a:r>
              <a:rPr lang="en-US" sz="1000" dirty="0" err="1" smtClean="0"/>
              <a:t>merupakan</a:t>
            </a:r>
            <a:r>
              <a:rPr lang="en-US" sz="1000" dirty="0" smtClean="0"/>
              <a:t> </a:t>
            </a:r>
            <a:r>
              <a:rPr lang="en-US" sz="1000" dirty="0" err="1" smtClean="0"/>
              <a:t>rahasia</a:t>
            </a:r>
            <a:r>
              <a:rPr lang="en-US" sz="1000" dirty="0" smtClean="0"/>
              <a:t> </a:t>
            </a:r>
            <a:r>
              <a:rPr lang="en-US" sz="1000" dirty="0" err="1" smtClean="0"/>
              <a:t>perusahaan</a:t>
            </a:r>
            <a:r>
              <a:rPr lang="en-US" sz="1000" dirty="0" smtClean="0"/>
              <a:t> </a:t>
            </a:r>
            <a:r>
              <a:rPr lang="en-US" sz="1000" dirty="0" err="1" smtClean="0"/>
              <a:t>kepada</a:t>
            </a:r>
            <a:r>
              <a:rPr lang="en-US" sz="1000" dirty="0" smtClean="0"/>
              <a:t> </a:t>
            </a:r>
            <a:r>
              <a:rPr lang="en-US" sz="1000" dirty="0" err="1" smtClean="0"/>
              <a:t>otoritas</a:t>
            </a:r>
            <a:r>
              <a:rPr lang="en-US" sz="1000" dirty="0" smtClean="0"/>
              <a:t> </a:t>
            </a:r>
            <a:r>
              <a:rPr lang="en-US" sz="1000" dirty="0" err="1" smtClean="0"/>
              <a:t>pajak</a:t>
            </a:r>
            <a:r>
              <a:rPr lang="en-US" sz="1000" dirty="0" smtClean="0"/>
              <a:t>.</a:t>
            </a:r>
          </a:p>
          <a:p>
            <a:pPr marL="0" indent="0" algn="just">
              <a:buClr>
                <a:srgbClr val="FF0000"/>
              </a:buClr>
              <a:buNone/>
            </a:pPr>
            <a:endParaRPr lang="en-US" sz="1000" dirty="0"/>
          </a:p>
          <a:p>
            <a:pPr marL="0" indent="0" algn="just">
              <a:buClr>
                <a:srgbClr val="FF0000"/>
              </a:buClr>
              <a:buNone/>
            </a:pPr>
            <a:r>
              <a:rPr lang="en-US" sz="1000" dirty="0" err="1" smtClean="0"/>
              <a:t>Apabila</a:t>
            </a:r>
            <a:r>
              <a:rPr lang="en-US" sz="1000" dirty="0" smtClean="0"/>
              <a:t> APA </a:t>
            </a:r>
            <a:r>
              <a:rPr lang="en-US" sz="1000" dirty="0" err="1" smtClean="0"/>
              <a:t>berhasil</a:t>
            </a:r>
            <a:r>
              <a:rPr lang="en-US" sz="1000" dirty="0" smtClean="0"/>
              <a:t> </a:t>
            </a:r>
            <a:r>
              <a:rPr lang="en-US" sz="1000" dirty="0" err="1" smtClean="0"/>
              <a:t>dilakukan</a:t>
            </a:r>
            <a:r>
              <a:rPr lang="en-US" sz="1000" dirty="0" smtClean="0"/>
              <a:t> </a:t>
            </a:r>
            <a:r>
              <a:rPr lang="en-US" sz="1000" dirty="0" err="1" smtClean="0"/>
              <a:t>maka</a:t>
            </a:r>
            <a:r>
              <a:rPr lang="en-US" sz="1000" dirty="0" smtClean="0"/>
              <a:t> </a:t>
            </a:r>
            <a:r>
              <a:rPr lang="en-US" sz="1000" dirty="0" err="1" smtClean="0"/>
              <a:t>Wajib</a:t>
            </a:r>
            <a:r>
              <a:rPr lang="en-US" sz="1000" dirty="0" smtClean="0"/>
              <a:t> </a:t>
            </a:r>
            <a:r>
              <a:rPr lang="en-US" sz="1000" dirty="0" err="1" smtClean="0"/>
              <a:t>Pajak</a:t>
            </a:r>
            <a:r>
              <a:rPr lang="en-US" sz="1000" dirty="0" smtClean="0"/>
              <a:t> </a:t>
            </a:r>
            <a:r>
              <a:rPr lang="en-US" sz="1000" dirty="0" err="1" smtClean="0"/>
              <a:t>harus</a:t>
            </a:r>
            <a:r>
              <a:rPr lang="en-US" sz="1000" dirty="0" smtClean="0"/>
              <a:t> </a:t>
            </a:r>
            <a:r>
              <a:rPr lang="en-US" sz="1000" dirty="0" err="1" smtClean="0"/>
              <a:t>melaksanakan</a:t>
            </a:r>
            <a:r>
              <a:rPr lang="en-US" sz="1000" dirty="0" smtClean="0"/>
              <a:t> </a:t>
            </a:r>
            <a:r>
              <a:rPr lang="en-US" sz="1000" dirty="0" err="1" smtClean="0"/>
              <a:t>setiap</a:t>
            </a:r>
            <a:r>
              <a:rPr lang="en-US" sz="1000" dirty="0" smtClean="0"/>
              <a:t> </a:t>
            </a:r>
            <a:r>
              <a:rPr lang="en-US" sz="1000" dirty="0" err="1" smtClean="0"/>
              <a:t>kesepakatan</a:t>
            </a:r>
            <a:r>
              <a:rPr lang="en-US" sz="1000" dirty="0" smtClean="0"/>
              <a:t> –</a:t>
            </a:r>
            <a:r>
              <a:rPr lang="en-US" sz="1000" dirty="0" err="1" smtClean="0"/>
              <a:t>kesepakatan</a:t>
            </a:r>
            <a:r>
              <a:rPr lang="en-US" sz="1000" dirty="0" smtClean="0"/>
              <a:t> yang </a:t>
            </a:r>
            <a:r>
              <a:rPr lang="en-US" sz="1000" dirty="0" err="1" smtClean="0"/>
              <a:t>tertulis</a:t>
            </a:r>
            <a:r>
              <a:rPr lang="en-US" sz="1000" dirty="0" smtClean="0"/>
              <a:t> </a:t>
            </a:r>
            <a:r>
              <a:rPr lang="en-US" sz="1000" dirty="0" err="1" smtClean="0"/>
              <a:t>dalam</a:t>
            </a:r>
            <a:r>
              <a:rPr lang="en-US" sz="1000" dirty="0" smtClean="0"/>
              <a:t> </a:t>
            </a:r>
            <a:r>
              <a:rPr lang="en-US" sz="1000" dirty="0" err="1" smtClean="0"/>
              <a:t>perjanjian</a:t>
            </a:r>
            <a:r>
              <a:rPr lang="en-US" sz="1000" dirty="0" smtClean="0"/>
              <a:t> </a:t>
            </a:r>
            <a:r>
              <a:rPr lang="en-US" sz="1000" dirty="0" err="1" smtClean="0"/>
              <a:t>tersebut</a:t>
            </a:r>
            <a:r>
              <a:rPr lang="en-US" sz="1000" dirty="0" smtClean="0"/>
              <a:t> </a:t>
            </a:r>
            <a:r>
              <a:rPr lang="en-US" sz="1000" dirty="0" err="1" smtClean="0"/>
              <a:t>selama</a:t>
            </a:r>
            <a:r>
              <a:rPr lang="en-US" sz="1000" dirty="0" smtClean="0"/>
              <a:t> </a:t>
            </a:r>
            <a:r>
              <a:rPr lang="en-US" sz="1000" dirty="0" err="1" smtClean="0"/>
              <a:t>periode</a:t>
            </a:r>
            <a:r>
              <a:rPr lang="en-US" sz="1000" dirty="0" smtClean="0"/>
              <a:t> </a:t>
            </a:r>
            <a:r>
              <a:rPr lang="en-US" sz="1000" dirty="0" err="1" smtClean="0"/>
              <a:t>berlakunya</a:t>
            </a:r>
            <a:r>
              <a:rPr lang="en-US" sz="1000" dirty="0" smtClean="0"/>
              <a:t> APA. </a:t>
            </a:r>
            <a:r>
              <a:rPr lang="en-US" sz="1000" dirty="0" err="1" smtClean="0"/>
              <a:t>Berdasarkan</a:t>
            </a:r>
            <a:r>
              <a:rPr lang="en-US" sz="1000" dirty="0" smtClean="0"/>
              <a:t> </a:t>
            </a:r>
            <a:r>
              <a:rPr lang="en-US" sz="1000" dirty="0" err="1" smtClean="0"/>
              <a:t>pengalaman</a:t>
            </a:r>
            <a:r>
              <a:rPr lang="en-US" sz="1000" dirty="0" smtClean="0"/>
              <a:t> </a:t>
            </a:r>
            <a:r>
              <a:rPr lang="en-US" sz="1000" dirty="0" err="1" smtClean="0"/>
              <a:t>negara-negara</a:t>
            </a:r>
            <a:r>
              <a:rPr lang="en-US" sz="1000" dirty="0" smtClean="0"/>
              <a:t> yang </a:t>
            </a:r>
            <a:r>
              <a:rPr lang="en-US" sz="1000" dirty="0" err="1" smtClean="0"/>
              <a:t>telah</a:t>
            </a:r>
            <a:r>
              <a:rPr lang="en-US" sz="1000" dirty="0" smtClean="0"/>
              <a:t> </a:t>
            </a:r>
            <a:r>
              <a:rPr lang="en-US" sz="1000" dirty="0" err="1" smtClean="0"/>
              <a:t>menerapkan</a:t>
            </a:r>
            <a:r>
              <a:rPr lang="en-US" sz="1000" dirty="0" smtClean="0"/>
              <a:t> APA, </a:t>
            </a:r>
            <a:r>
              <a:rPr lang="en-US" sz="1000" dirty="0" err="1" smtClean="0"/>
              <a:t>masa</a:t>
            </a:r>
            <a:r>
              <a:rPr lang="en-US" sz="1000" dirty="0" smtClean="0"/>
              <a:t> </a:t>
            </a:r>
            <a:r>
              <a:rPr lang="en-US" sz="1000" dirty="0" err="1" smtClean="0"/>
              <a:t>berlakunya</a:t>
            </a:r>
            <a:r>
              <a:rPr lang="en-US" sz="1000" dirty="0" smtClean="0"/>
              <a:t> APA </a:t>
            </a:r>
            <a:r>
              <a:rPr lang="en-US" sz="1000" dirty="0" err="1" smtClean="0"/>
              <a:t>berkisar</a:t>
            </a:r>
            <a:r>
              <a:rPr lang="en-US" sz="1000" dirty="0" smtClean="0"/>
              <a:t> </a:t>
            </a:r>
            <a:r>
              <a:rPr lang="en-US" sz="1000" dirty="0" err="1" smtClean="0"/>
              <a:t>antara</a:t>
            </a:r>
            <a:r>
              <a:rPr lang="en-US" sz="1000" dirty="0" smtClean="0"/>
              <a:t> </a:t>
            </a:r>
            <a:r>
              <a:rPr lang="en-US" sz="1000" dirty="0" err="1" smtClean="0"/>
              <a:t>tiga</a:t>
            </a:r>
            <a:r>
              <a:rPr lang="en-US" sz="1000" dirty="0" smtClean="0"/>
              <a:t> </a:t>
            </a:r>
            <a:r>
              <a:rPr lang="en-US" sz="1000" dirty="0" err="1" smtClean="0"/>
              <a:t>sampai</a:t>
            </a:r>
            <a:r>
              <a:rPr lang="en-US" sz="1000" dirty="0" smtClean="0"/>
              <a:t> </a:t>
            </a:r>
            <a:r>
              <a:rPr lang="en-US" sz="1000" dirty="0" err="1" smtClean="0"/>
              <a:t>empat</a:t>
            </a:r>
            <a:r>
              <a:rPr lang="en-US" sz="1000" dirty="0" smtClean="0"/>
              <a:t> </a:t>
            </a:r>
            <a:r>
              <a:rPr lang="en-US" sz="1000" dirty="0" err="1" smtClean="0"/>
              <a:t>tahun</a:t>
            </a:r>
            <a:r>
              <a:rPr lang="en-US" sz="1000" dirty="0" smtClean="0"/>
              <a:t>. </a:t>
            </a:r>
            <a:r>
              <a:rPr lang="en-US" sz="1000" dirty="0" err="1" smtClean="0"/>
              <a:t>Namun</a:t>
            </a:r>
            <a:r>
              <a:rPr lang="en-US" sz="1000" dirty="0" smtClean="0"/>
              <a:t> </a:t>
            </a:r>
            <a:r>
              <a:rPr lang="en-US" sz="1000" dirty="0" err="1" smtClean="0"/>
              <a:t>apabila</a:t>
            </a:r>
            <a:r>
              <a:rPr lang="en-US" sz="1000" dirty="0" smtClean="0"/>
              <a:t> </a:t>
            </a:r>
            <a:r>
              <a:rPr lang="en-US" sz="1000" dirty="0" err="1" smtClean="0"/>
              <a:t>Wajib</a:t>
            </a:r>
            <a:r>
              <a:rPr lang="en-US" sz="1000" dirty="0" smtClean="0"/>
              <a:t> </a:t>
            </a:r>
            <a:r>
              <a:rPr lang="en-US" sz="1000" dirty="0" err="1" smtClean="0"/>
              <a:t>Pajak</a:t>
            </a:r>
            <a:r>
              <a:rPr lang="en-US" sz="1000" dirty="0" smtClean="0"/>
              <a:t> </a:t>
            </a:r>
            <a:r>
              <a:rPr lang="en-US" sz="1000" dirty="0" err="1" smtClean="0"/>
              <a:t>berkehendak</a:t>
            </a:r>
            <a:r>
              <a:rPr lang="en-US" sz="1000" dirty="0" smtClean="0"/>
              <a:t> </a:t>
            </a:r>
            <a:r>
              <a:rPr lang="en-US" sz="1000" dirty="0" err="1" smtClean="0"/>
              <a:t>untuk</a:t>
            </a:r>
            <a:r>
              <a:rPr lang="en-US" sz="1000" dirty="0" smtClean="0"/>
              <a:t> </a:t>
            </a:r>
            <a:r>
              <a:rPr lang="en-US" sz="1000" dirty="0" err="1" smtClean="0"/>
              <a:t>memperpanjang</a:t>
            </a:r>
            <a:r>
              <a:rPr lang="en-US" sz="1000" dirty="0" smtClean="0"/>
              <a:t> </a:t>
            </a:r>
            <a:r>
              <a:rPr lang="en-US" sz="1000" dirty="0" err="1" smtClean="0"/>
              <a:t>masa</a:t>
            </a:r>
            <a:r>
              <a:rPr lang="en-US" sz="1000" dirty="0" smtClean="0"/>
              <a:t> </a:t>
            </a:r>
            <a:r>
              <a:rPr lang="en-US" sz="1000" dirty="0" err="1" smtClean="0"/>
              <a:t>berlakunya</a:t>
            </a:r>
            <a:r>
              <a:rPr lang="en-US" sz="1000" dirty="0" smtClean="0"/>
              <a:t> APA, </a:t>
            </a:r>
            <a:r>
              <a:rPr lang="en-US" sz="1000" dirty="0" err="1" smtClean="0"/>
              <a:t>maka</a:t>
            </a:r>
            <a:r>
              <a:rPr lang="en-US" sz="1000" dirty="0" smtClean="0"/>
              <a:t> </a:t>
            </a:r>
            <a:r>
              <a:rPr lang="en-US" sz="1000" dirty="0" err="1" smtClean="0"/>
              <a:t>dia</a:t>
            </a:r>
            <a:r>
              <a:rPr lang="en-US" sz="1000" dirty="0" smtClean="0"/>
              <a:t> </a:t>
            </a:r>
            <a:r>
              <a:rPr lang="en-US" sz="1000" dirty="0" err="1" smtClean="0"/>
              <a:t>dapat</a:t>
            </a:r>
            <a:r>
              <a:rPr lang="en-US" sz="1000" dirty="0" smtClean="0"/>
              <a:t> </a:t>
            </a:r>
            <a:r>
              <a:rPr lang="en-US" sz="1000" dirty="0" err="1" smtClean="0"/>
              <a:t>mengajukan</a:t>
            </a:r>
            <a:r>
              <a:rPr lang="en-US" sz="1000" dirty="0" smtClean="0"/>
              <a:t> </a:t>
            </a:r>
            <a:r>
              <a:rPr lang="en-US" sz="1000" dirty="0" err="1" smtClean="0"/>
              <a:t>permohonan</a:t>
            </a:r>
            <a:r>
              <a:rPr lang="en-US" sz="1000" dirty="0" smtClean="0"/>
              <a:t> </a:t>
            </a:r>
            <a:r>
              <a:rPr lang="en-US" sz="1000" dirty="0" err="1" smtClean="0"/>
              <a:t>perpanjangan</a:t>
            </a:r>
            <a:r>
              <a:rPr lang="en-US" sz="1000" dirty="0" smtClean="0"/>
              <a:t> </a:t>
            </a:r>
            <a:r>
              <a:rPr lang="en-US" sz="1000" dirty="0" err="1" smtClean="0"/>
              <a:t>waktu</a:t>
            </a:r>
            <a:r>
              <a:rPr lang="en-US" sz="1000" dirty="0" smtClean="0"/>
              <a:t>.</a:t>
            </a:r>
          </a:p>
        </p:txBody>
      </p:sp>
      <p:sp>
        <p:nvSpPr>
          <p:cNvPr id="5" name="Pentagon 4"/>
          <p:cNvSpPr/>
          <p:nvPr/>
        </p:nvSpPr>
        <p:spPr>
          <a:xfrm>
            <a:off x="467544" y="1275606"/>
            <a:ext cx="3528392" cy="288032"/>
          </a:xfrm>
          <a:prstGeom prst="homePlate">
            <a:avLst/>
          </a:prstGeom>
        </p:spPr>
        <p:style>
          <a:lnRef idx="3">
            <a:schemeClr val="lt1"/>
          </a:lnRef>
          <a:fillRef idx="1">
            <a:schemeClr val="accent3"/>
          </a:fillRef>
          <a:effectRef idx="1">
            <a:schemeClr val="accent3"/>
          </a:effectRef>
          <a:fontRef idx="minor">
            <a:schemeClr val="lt1"/>
          </a:fontRef>
        </p:style>
        <p:txBody>
          <a:bodyPr rtlCol="0" anchor="ctr"/>
          <a:lstStyle/>
          <a:p>
            <a:r>
              <a:rPr lang="en-US" sz="1200" b="1" dirty="0" err="1" smtClean="0"/>
              <a:t>Masalah</a:t>
            </a:r>
            <a:r>
              <a:rPr lang="en-US" sz="1200" b="1" dirty="0" smtClean="0"/>
              <a:t> </a:t>
            </a:r>
            <a:r>
              <a:rPr lang="en-US" sz="1200" b="1" dirty="0" err="1" smtClean="0"/>
              <a:t>dalam</a:t>
            </a:r>
            <a:r>
              <a:rPr lang="en-US" sz="1200" b="1" dirty="0" smtClean="0"/>
              <a:t> </a:t>
            </a:r>
            <a:r>
              <a:rPr lang="en-US" sz="1200" b="1" dirty="0" err="1" smtClean="0"/>
              <a:t>Penyelenggaraan</a:t>
            </a:r>
            <a:r>
              <a:rPr lang="en-US" sz="1200" b="1" dirty="0" smtClean="0"/>
              <a:t> APA</a:t>
            </a:r>
            <a:endParaRPr lang="en-US" sz="1200" b="1" dirty="0"/>
          </a:p>
        </p:txBody>
      </p:sp>
    </p:spTree>
    <p:extLst>
      <p:ext uri="{BB962C8B-B14F-4D97-AF65-F5344CB8AC3E}">
        <p14:creationId xmlns:p14="http://schemas.microsoft.com/office/powerpoint/2010/main" val="19337083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48" y="339502"/>
            <a:ext cx="7885504" cy="593184"/>
          </a:xfrm>
        </p:spPr>
        <p:txBody>
          <a:bodyPr>
            <a:noAutofit/>
          </a:bodyPr>
          <a:lstStyle/>
          <a:p>
            <a:pPr algn="ctr"/>
            <a:r>
              <a:rPr lang="en-US" sz="2400" i="1" dirty="0" smtClean="0"/>
              <a:t>Advance Pricing Agreement </a:t>
            </a:r>
            <a:r>
              <a:rPr lang="en-US" sz="2400" dirty="0" smtClean="0"/>
              <a:t>(APA)</a:t>
            </a:r>
            <a:endParaRPr lang="en-US" sz="2400" dirty="0"/>
          </a:p>
        </p:txBody>
      </p:sp>
      <p:sp>
        <p:nvSpPr>
          <p:cNvPr id="3" name="Content Placeholder 2"/>
          <p:cNvSpPr>
            <a:spLocks noGrp="1"/>
          </p:cNvSpPr>
          <p:nvPr>
            <p:ph idx="1"/>
          </p:nvPr>
        </p:nvSpPr>
        <p:spPr>
          <a:xfrm>
            <a:off x="755576" y="1707654"/>
            <a:ext cx="7597472" cy="1152128"/>
          </a:xfrm>
        </p:spPr>
        <p:style>
          <a:lnRef idx="2">
            <a:schemeClr val="dk1"/>
          </a:lnRef>
          <a:fillRef idx="1">
            <a:schemeClr val="lt1"/>
          </a:fillRef>
          <a:effectRef idx="0">
            <a:schemeClr val="dk1"/>
          </a:effectRef>
          <a:fontRef idx="minor">
            <a:schemeClr val="dk1"/>
          </a:fontRef>
        </p:style>
        <p:txBody>
          <a:bodyPr>
            <a:normAutofit/>
          </a:bodyPr>
          <a:lstStyle/>
          <a:p>
            <a:pPr marL="0" indent="265113" algn="ctr">
              <a:buClr>
                <a:srgbClr val="FF0000"/>
              </a:buClr>
              <a:buNone/>
            </a:pPr>
            <a:r>
              <a:rPr lang="en-US" sz="1100" dirty="0" smtClean="0">
                <a:solidFill>
                  <a:srgbClr val="FF0000"/>
                </a:solidFill>
              </a:rPr>
              <a:t>Yang </a:t>
            </a:r>
            <a:r>
              <a:rPr lang="en-US" sz="1100" dirty="0" err="1" smtClean="0">
                <a:solidFill>
                  <a:srgbClr val="FF0000"/>
                </a:solidFill>
              </a:rPr>
              <a:t>perlu</a:t>
            </a:r>
            <a:r>
              <a:rPr lang="en-US" sz="1100" dirty="0" smtClean="0">
                <a:solidFill>
                  <a:srgbClr val="FF0000"/>
                </a:solidFill>
              </a:rPr>
              <a:t> </a:t>
            </a:r>
            <a:r>
              <a:rPr lang="en-US" sz="1100" dirty="0" err="1" smtClean="0">
                <a:solidFill>
                  <a:srgbClr val="FF0000"/>
                </a:solidFill>
              </a:rPr>
              <a:t>diperhatikan</a:t>
            </a:r>
            <a:r>
              <a:rPr lang="en-US" sz="1100" dirty="0" smtClean="0">
                <a:solidFill>
                  <a:srgbClr val="FF0000"/>
                </a:solidFill>
              </a:rPr>
              <a:t>, </a:t>
            </a:r>
            <a:r>
              <a:rPr lang="en-US" sz="1100" dirty="0" err="1" smtClean="0">
                <a:solidFill>
                  <a:srgbClr val="FF0000"/>
                </a:solidFill>
              </a:rPr>
              <a:t>bahwa</a:t>
            </a:r>
            <a:r>
              <a:rPr lang="en-US" sz="1100" dirty="0" smtClean="0">
                <a:solidFill>
                  <a:srgbClr val="FF0000"/>
                </a:solidFill>
              </a:rPr>
              <a:t> APA </a:t>
            </a:r>
            <a:r>
              <a:rPr lang="en-US" sz="1100" dirty="0" err="1" smtClean="0">
                <a:solidFill>
                  <a:srgbClr val="FF0000"/>
                </a:solidFill>
              </a:rPr>
              <a:t>tidak</a:t>
            </a:r>
            <a:r>
              <a:rPr lang="en-US" sz="1100" dirty="0" smtClean="0">
                <a:solidFill>
                  <a:srgbClr val="FF0000"/>
                </a:solidFill>
              </a:rPr>
              <a:t> </a:t>
            </a:r>
            <a:r>
              <a:rPr lang="en-US" sz="1100" dirty="0" err="1" smtClean="0">
                <a:solidFill>
                  <a:srgbClr val="FF0000"/>
                </a:solidFill>
              </a:rPr>
              <a:t>menjamin</a:t>
            </a:r>
            <a:r>
              <a:rPr lang="en-US" sz="1100" dirty="0" smtClean="0">
                <a:solidFill>
                  <a:srgbClr val="FF0000"/>
                </a:solidFill>
              </a:rPr>
              <a:t> </a:t>
            </a:r>
            <a:r>
              <a:rPr lang="en-US" sz="1100" dirty="0" err="1" smtClean="0">
                <a:solidFill>
                  <a:srgbClr val="FF0000"/>
                </a:solidFill>
              </a:rPr>
              <a:t>Wajib</a:t>
            </a:r>
            <a:r>
              <a:rPr lang="en-US" sz="1100" dirty="0" smtClean="0">
                <a:solidFill>
                  <a:srgbClr val="FF0000"/>
                </a:solidFill>
              </a:rPr>
              <a:t> </a:t>
            </a:r>
            <a:r>
              <a:rPr lang="en-US" sz="1100" dirty="0" err="1" smtClean="0">
                <a:solidFill>
                  <a:srgbClr val="FF0000"/>
                </a:solidFill>
              </a:rPr>
              <a:t>Pajak</a:t>
            </a:r>
            <a:r>
              <a:rPr lang="en-US" sz="1100" dirty="0" smtClean="0">
                <a:solidFill>
                  <a:srgbClr val="FF0000"/>
                </a:solidFill>
              </a:rPr>
              <a:t> </a:t>
            </a:r>
            <a:r>
              <a:rPr lang="en-US" sz="1100" dirty="0" err="1" smtClean="0">
                <a:solidFill>
                  <a:srgbClr val="FF0000"/>
                </a:solidFill>
              </a:rPr>
              <a:t>untuk</a:t>
            </a:r>
            <a:r>
              <a:rPr lang="en-US" sz="1100" dirty="0" smtClean="0">
                <a:solidFill>
                  <a:srgbClr val="FF0000"/>
                </a:solidFill>
              </a:rPr>
              <a:t> </a:t>
            </a:r>
            <a:r>
              <a:rPr lang="en-US" sz="1100" dirty="0" err="1" smtClean="0">
                <a:solidFill>
                  <a:srgbClr val="FF0000"/>
                </a:solidFill>
              </a:rPr>
              <a:t>tidak</a:t>
            </a:r>
            <a:r>
              <a:rPr lang="en-US" sz="1100" dirty="0" smtClean="0">
                <a:solidFill>
                  <a:srgbClr val="FF0000"/>
                </a:solidFill>
              </a:rPr>
              <a:t> </a:t>
            </a:r>
            <a:r>
              <a:rPr lang="en-US" sz="1100" dirty="0" err="1" smtClean="0">
                <a:solidFill>
                  <a:srgbClr val="FF0000"/>
                </a:solidFill>
              </a:rPr>
              <a:t>diaudit</a:t>
            </a:r>
            <a:r>
              <a:rPr lang="en-US" sz="1100" dirty="0" smtClean="0">
                <a:solidFill>
                  <a:srgbClr val="FF0000"/>
                </a:solidFill>
              </a:rPr>
              <a:t> </a:t>
            </a:r>
            <a:r>
              <a:rPr lang="en-US" sz="1100" dirty="0" err="1" smtClean="0">
                <a:solidFill>
                  <a:srgbClr val="FF0000"/>
                </a:solidFill>
              </a:rPr>
              <a:t>oleh</a:t>
            </a:r>
            <a:r>
              <a:rPr lang="en-US" sz="1100" dirty="0" smtClean="0">
                <a:solidFill>
                  <a:srgbClr val="FF0000"/>
                </a:solidFill>
              </a:rPr>
              <a:t> </a:t>
            </a:r>
            <a:r>
              <a:rPr lang="en-US" sz="1100" dirty="0" err="1" smtClean="0">
                <a:solidFill>
                  <a:srgbClr val="FF0000"/>
                </a:solidFill>
              </a:rPr>
              <a:t>otoritas</a:t>
            </a:r>
            <a:r>
              <a:rPr lang="en-US" sz="1100" dirty="0" smtClean="0">
                <a:solidFill>
                  <a:srgbClr val="FF0000"/>
                </a:solidFill>
              </a:rPr>
              <a:t> </a:t>
            </a:r>
            <a:r>
              <a:rPr lang="en-US" sz="1100" dirty="0" err="1" smtClean="0">
                <a:solidFill>
                  <a:srgbClr val="FF0000"/>
                </a:solidFill>
              </a:rPr>
              <a:t>pajak</a:t>
            </a:r>
            <a:r>
              <a:rPr lang="en-US" sz="1100" dirty="0" smtClean="0">
                <a:solidFill>
                  <a:srgbClr val="FF0000"/>
                </a:solidFill>
              </a:rPr>
              <a:t>. </a:t>
            </a:r>
            <a:r>
              <a:rPr lang="en-US" sz="1100" dirty="0" err="1" smtClean="0">
                <a:solidFill>
                  <a:srgbClr val="FF0000"/>
                </a:solidFill>
              </a:rPr>
              <a:t>Masalah-masalah</a:t>
            </a:r>
            <a:r>
              <a:rPr lang="en-US" sz="1100" dirty="0" smtClean="0">
                <a:solidFill>
                  <a:srgbClr val="FF0000"/>
                </a:solidFill>
              </a:rPr>
              <a:t> yang </a:t>
            </a:r>
            <a:r>
              <a:rPr lang="en-US" sz="1100" dirty="0" err="1" smtClean="0">
                <a:solidFill>
                  <a:srgbClr val="FF0000"/>
                </a:solidFill>
              </a:rPr>
              <a:t>tidak</a:t>
            </a:r>
            <a:r>
              <a:rPr lang="en-US" sz="1100" dirty="0" smtClean="0">
                <a:solidFill>
                  <a:srgbClr val="FF0000"/>
                </a:solidFill>
              </a:rPr>
              <a:t> </a:t>
            </a:r>
            <a:r>
              <a:rPr lang="en-US" sz="1100" dirty="0" err="1" smtClean="0">
                <a:solidFill>
                  <a:srgbClr val="FF0000"/>
                </a:solidFill>
              </a:rPr>
              <a:t>tercakup</a:t>
            </a:r>
            <a:r>
              <a:rPr lang="en-US" sz="1100" dirty="0" smtClean="0">
                <a:solidFill>
                  <a:srgbClr val="FF0000"/>
                </a:solidFill>
              </a:rPr>
              <a:t> </a:t>
            </a:r>
            <a:r>
              <a:rPr lang="en-US" sz="1100" dirty="0" err="1" smtClean="0">
                <a:solidFill>
                  <a:srgbClr val="FF0000"/>
                </a:solidFill>
              </a:rPr>
              <a:t>dalam</a:t>
            </a:r>
            <a:r>
              <a:rPr lang="en-US" sz="1100" dirty="0" smtClean="0">
                <a:solidFill>
                  <a:srgbClr val="FF0000"/>
                </a:solidFill>
              </a:rPr>
              <a:t> APA </a:t>
            </a:r>
            <a:r>
              <a:rPr lang="en-US" sz="1100" dirty="0" err="1" smtClean="0">
                <a:solidFill>
                  <a:srgbClr val="FF0000"/>
                </a:solidFill>
              </a:rPr>
              <a:t>masih</a:t>
            </a:r>
            <a:r>
              <a:rPr lang="en-US" sz="1100" dirty="0" smtClean="0">
                <a:solidFill>
                  <a:srgbClr val="FF0000"/>
                </a:solidFill>
              </a:rPr>
              <a:t> </a:t>
            </a:r>
            <a:r>
              <a:rPr lang="en-US" sz="1100" dirty="0" err="1" smtClean="0">
                <a:solidFill>
                  <a:srgbClr val="FF0000"/>
                </a:solidFill>
              </a:rPr>
              <a:t>dapat</a:t>
            </a:r>
            <a:r>
              <a:rPr lang="en-US" sz="1100" dirty="0" smtClean="0">
                <a:solidFill>
                  <a:srgbClr val="FF0000"/>
                </a:solidFill>
              </a:rPr>
              <a:t> </a:t>
            </a:r>
            <a:r>
              <a:rPr lang="en-US" sz="1100" dirty="0" err="1" smtClean="0">
                <a:solidFill>
                  <a:srgbClr val="FF0000"/>
                </a:solidFill>
              </a:rPr>
              <a:t>dilakukan</a:t>
            </a:r>
            <a:r>
              <a:rPr lang="en-US" sz="1100" dirty="0" smtClean="0">
                <a:solidFill>
                  <a:srgbClr val="FF0000"/>
                </a:solidFill>
              </a:rPr>
              <a:t> audit </a:t>
            </a:r>
            <a:r>
              <a:rPr lang="en-US" sz="1100" dirty="0" err="1" smtClean="0">
                <a:solidFill>
                  <a:srgbClr val="FF0000"/>
                </a:solidFill>
              </a:rPr>
              <a:t>dalam</a:t>
            </a:r>
            <a:r>
              <a:rPr lang="en-US" sz="1100" dirty="0" smtClean="0">
                <a:solidFill>
                  <a:srgbClr val="FF0000"/>
                </a:solidFill>
              </a:rPr>
              <a:t> </a:t>
            </a:r>
            <a:r>
              <a:rPr lang="en-US" sz="1100" dirty="0" err="1" smtClean="0">
                <a:solidFill>
                  <a:srgbClr val="FF0000"/>
                </a:solidFill>
              </a:rPr>
              <a:t>kriteria</a:t>
            </a:r>
            <a:r>
              <a:rPr lang="en-US" sz="1100" dirty="0" smtClean="0">
                <a:solidFill>
                  <a:srgbClr val="FF0000"/>
                </a:solidFill>
              </a:rPr>
              <a:t> audit yang </a:t>
            </a:r>
            <a:r>
              <a:rPr lang="en-US" sz="1100" dirty="0" err="1" smtClean="0">
                <a:solidFill>
                  <a:srgbClr val="FF0000"/>
                </a:solidFill>
              </a:rPr>
              <a:t>biasa</a:t>
            </a:r>
            <a:r>
              <a:rPr lang="en-US" sz="1100" dirty="0" smtClean="0">
                <a:solidFill>
                  <a:srgbClr val="FF0000"/>
                </a:solidFill>
              </a:rPr>
              <a:t> </a:t>
            </a:r>
            <a:r>
              <a:rPr lang="en-US" sz="1100" dirty="0" err="1" smtClean="0">
                <a:solidFill>
                  <a:srgbClr val="FF0000"/>
                </a:solidFill>
              </a:rPr>
              <a:t>dilakukan</a:t>
            </a:r>
            <a:r>
              <a:rPr lang="en-US" sz="1100" dirty="0" smtClean="0">
                <a:solidFill>
                  <a:srgbClr val="FF0000"/>
                </a:solidFill>
              </a:rPr>
              <a:t>. </a:t>
            </a:r>
          </a:p>
          <a:p>
            <a:pPr marL="0" indent="265113" algn="ctr">
              <a:buClr>
                <a:srgbClr val="FF0000"/>
              </a:buClr>
              <a:buNone/>
            </a:pPr>
            <a:r>
              <a:rPr lang="en-US" sz="1100" dirty="0" smtClean="0">
                <a:solidFill>
                  <a:srgbClr val="FF0000"/>
                </a:solidFill>
              </a:rPr>
              <a:t>APA </a:t>
            </a:r>
            <a:r>
              <a:rPr lang="en-US" sz="1100" dirty="0" err="1" smtClean="0">
                <a:solidFill>
                  <a:srgbClr val="FF0000"/>
                </a:solidFill>
              </a:rPr>
              <a:t>tidak</a:t>
            </a:r>
            <a:r>
              <a:rPr lang="en-US" sz="1100" dirty="0" smtClean="0">
                <a:solidFill>
                  <a:srgbClr val="FF0000"/>
                </a:solidFill>
              </a:rPr>
              <a:t> </a:t>
            </a:r>
            <a:r>
              <a:rPr lang="en-US" sz="1100" dirty="0" err="1" smtClean="0">
                <a:solidFill>
                  <a:srgbClr val="FF0000"/>
                </a:solidFill>
              </a:rPr>
              <a:t>berlaku</a:t>
            </a:r>
            <a:r>
              <a:rPr lang="en-US" sz="1100" dirty="0" smtClean="0">
                <a:solidFill>
                  <a:srgbClr val="FF0000"/>
                </a:solidFill>
              </a:rPr>
              <a:t> </a:t>
            </a:r>
            <a:r>
              <a:rPr lang="en-US" sz="1100" dirty="0" err="1" smtClean="0">
                <a:solidFill>
                  <a:srgbClr val="FF0000"/>
                </a:solidFill>
              </a:rPr>
              <a:t>retroaktif</a:t>
            </a:r>
            <a:r>
              <a:rPr lang="en-US" sz="1100" dirty="0" smtClean="0">
                <a:solidFill>
                  <a:srgbClr val="FF0000"/>
                </a:solidFill>
              </a:rPr>
              <a:t> </a:t>
            </a:r>
            <a:r>
              <a:rPr lang="en-US" sz="1100" dirty="0" err="1" smtClean="0">
                <a:solidFill>
                  <a:srgbClr val="FF0000"/>
                </a:solidFill>
              </a:rPr>
              <a:t>sehingga</a:t>
            </a:r>
            <a:r>
              <a:rPr lang="en-US" sz="1100" dirty="0" smtClean="0">
                <a:solidFill>
                  <a:srgbClr val="FF0000"/>
                </a:solidFill>
              </a:rPr>
              <a:t> </a:t>
            </a:r>
            <a:r>
              <a:rPr lang="en-US" sz="1100" dirty="0" err="1" smtClean="0">
                <a:solidFill>
                  <a:srgbClr val="FF0000"/>
                </a:solidFill>
              </a:rPr>
              <a:t>masalah</a:t>
            </a:r>
            <a:r>
              <a:rPr lang="en-US" sz="1100" dirty="0" smtClean="0">
                <a:solidFill>
                  <a:srgbClr val="FF0000"/>
                </a:solidFill>
              </a:rPr>
              <a:t> </a:t>
            </a:r>
            <a:r>
              <a:rPr lang="en-US" sz="1100" i="1" dirty="0" smtClean="0">
                <a:solidFill>
                  <a:srgbClr val="FF0000"/>
                </a:solidFill>
              </a:rPr>
              <a:t>transfer pricing </a:t>
            </a:r>
            <a:r>
              <a:rPr lang="en-US" sz="1100" dirty="0" smtClean="0">
                <a:solidFill>
                  <a:srgbClr val="FF0000"/>
                </a:solidFill>
              </a:rPr>
              <a:t>yang </a:t>
            </a:r>
            <a:r>
              <a:rPr lang="en-US" sz="1100" dirty="0" err="1" smtClean="0">
                <a:solidFill>
                  <a:srgbClr val="FF0000"/>
                </a:solidFill>
              </a:rPr>
              <a:t>ada</a:t>
            </a:r>
            <a:r>
              <a:rPr lang="en-US" sz="1100" dirty="0" smtClean="0">
                <a:solidFill>
                  <a:srgbClr val="FF0000"/>
                </a:solidFill>
              </a:rPr>
              <a:t> </a:t>
            </a:r>
            <a:r>
              <a:rPr lang="en-US" sz="1100" dirty="0" err="1" smtClean="0">
                <a:solidFill>
                  <a:srgbClr val="FF0000"/>
                </a:solidFill>
              </a:rPr>
              <a:t>sebelum</a:t>
            </a:r>
            <a:r>
              <a:rPr lang="en-US" sz="1100" dirty="0" smtClean="0">
                <a:solidFill>
                  <a:srgbClr val="FF0000"/>
                </a:solidFill>
              </a:rPr>
              <a:t> APA </a:t>
            </a:r>
            <a:r>
              <a:rPr lang="en-US" sz="1100" dirty="0" err="1" smtClean="0">
                <a:solidFill>
                  <a:srgbClr val="FF0000"/>
                </a:solidFill>
              </a:rPr>
              <a:t>disepakati</a:t>
            </a:r>
            <a:r>
              <a:rPr lang="en-US" sz="1100" dirty="0" smtClean="0">
                <a:solidFill>
                  <a:srgbClr val="FF0000"/>
                </a:solidFill>
              </a:rPr>
              <a:t> </a:t>
            </a:r>
            <a:r>
              <a:rPr lang="en-US" sz="1100" dirty="0" err="1" smtClean="0">
                <a:solidFill>
                  <a:srgbClr val="FF0000"/>
                </a:solidFill>
              </a:rPr>
              <a:t>tidak</a:t>
            </a:r>
            <a:r>
              <a:rPr lang="en-US" sz="1100" dirty="0" smtClean="0">
                <a:solidFill>
                  <a:srgbClr val="FF0000"/>
                </a:solidFill>
              </a:rPr>
              <a:t> </a:t>
            </a:r>
            <a:r>
              <a:rPr lang="en-US" sz="1100" dirty="0" err="1" smtClean="0">
                <a:solidFill>
                  <a:srgbClr val="FF0000"/>
                </a:solidFill>
              </a:rPr>
              <a:t>dapat</a:t>
            </a:r>
            <a:r>
              <a:rPr lang="en-US" sz="1100" dirty="0" smtClean="0">
                <a:solidFill>
                  <a:srgbClr val="FF0000"/>
                </a:solidFill>
              </a:rPr>
              <a:t> </a:t>
            </a:r>
            <a:r>
              <a:rPr lang="en-US" sz="1100" dirty="0" err="1" smtClean="0">
                <a:solidFill>
                  <a:srgbClr val="FF0000"/>
                </a:solidFill>
              </a:rPr>
              <a:t>diselesaikan</a:t>
            </a:r>
            <a:r>
              <a:rPr lang="en-US" sz="1100" dirty="0" smtClean="0">
                <a:solidFill>
                  <a:srgbClr val="FF0000"/>
                </a:solidFill>
              </a:rPr>
              <a:t> </a:t>
            </a:r>
            <a:r>
              <a:rPr lang="en-US" sz="1100" dirty="0" err="1" smtClean="0">
                <a:solidFill>
                  <a:srgbClr val="FF0000"/>
                </a:solidFill>
              </a:rPr>
              <a:t>dengan</a:t>
            </a:r>
            <a:r>
              <a:rPr lang="en-US" sz="1100" dirty="0" smtClean="0">
                <a:solidFill>
                  <a:srgbClr val="FF0000"/>
                </a:solidFill>
              </a:rPr>
              <a:t> APA.</a:t>
            </a:r>
          </a:p>
        </p:txBody>
      </p:sp>
    </p:spTree>
    <p:extLst>
      <p:ext uri="{BB962C8B-B14F-4D97-AF65-F5344CB8AC3E}">
        <p14:creationId xmlns:p14="http://schemas.microsoft.com/office/powerpoint/2010/main" val="4044673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397764"/>
            <a:ext cx="8183880" cy="3758162"/>
          </a:xfrm>
        </p:spPr>
        <p:txBody>
          <a:bodyPr>
            <a:normAutofit/>
          </a:bodyPr>
          <a:lstStyle/>
          <a:p>
            <a:pPr marL="0" indent="0" algn="just">
              <a:buNone/>
            </a:pPr>
            <a:r>
              <a:rPr lang="en-US" sz="1200" dirty="0" err="1" smtClean="0"/>
              <a:t>Globalisasi</a:t>
            </a:r>
            <a:r>
              <a:rPr lang="en-US" sz="1200" dirty="0" smtClean="0"/>
              <a:t> </a:t>
            </a:r>
            <a:r>
              <a:rPr lang="en-US" sz="1200" dirty="0" err="1" smtClean="0"/>
              <a:t>ekonomi</a:t>
            </a:r>
            <a:r>
              <a:rPr lang="en-US" sz="1200" dirty="0" smtClean="0"/>
              <a:t> </a:t>
            </a:r>
            <a:r>
              <a:rPr lang="en-US" sz="1200" dirty="0" err="1" smtClean="0"/>
              <a:t>telah</a:t>
            </a:r>
            <a:r>
              <a:rPr lang="en-US" sz="1200" dirty="0" smtClean="0"/>
              <a:t> </a:t>
            </a:r>
            <a:r>
              <a:rPr lang="en-US" sz="1200" dirty="0" err="1" smtClean="0"/>
              <a:t>membawa</a:t>
            </a:r>
            <a:r>
              <a:rPr lang="en-US" sz="1200" dirty="0" smtClean="0"/>
              <a:t> </a:t>
            </a:r>
            <a:r>
              <a:rPr lang="en-US" sz="1200" dirty="0" err="1" smtClean="0"/>
              <a:t>dampak</a:t>
            </a:r>
            <a:r>
              <a:rPr lang="en-US" sz="1200" dirty="0" smtClean="0"/>
              <a:t> </a:t>
            </a:r>
            <a:r>
              <a:rPr lang="en-US" sz="1200" dirty="0" err="1" smtClean="0"/>
              <a:t>semakin</a:t>
            </a:r>
            <a:r>
              <a:rPr lang="en-US" sz="1200" dirty="0" smtClean="0"/>
              <a:t> </a:t>
            </a:r>
            <a:r>
              <a:rPr lang="en-US" sz="1200" dirty="0" err="1" smtClean="0"/>
              <a:t>meningkatnya</a:t>
            </a:r>
            <a:r>
              <a:rPr lang="en-US" sz="1200" dirty="0" smtClean="0"/>
              <a:t> </a:t>
            </a:r>
            <a:r>
              <a:rPr lang="en-US" sz="1200" dirty="0" err="1" smtClean="0"/>
              <a:t>transaksi</a:t>
            </a:r>
            <a:r>
              <a:rPr lang="en-US" sz="1200" dirty="0" smtClean="0"/>
              <a:t> </a:t>
            </a:r>
            <a:r>
              <a:rPr lang="en-US" sz="1200" dirty="0" err="1" smtClean="0"/>
              <a:t>internasional</a:t>
            </a:r>
            <a:r>
              <a:rPr lang="en-US" sz="1200" dirty="0" smtClean="0"/>
              <a:t> </a:t>
            </a:r>
            <a:r>
              <a:rPr lang="en-US" sz="1200" dirty="0" err="1" smtClean="0"/>
              <a:t>atau</a:t>
            </a:r>
            <a:r>
              <a:rPr lang="en-US" sz="1200" dirty="0" smtClean="0"/>
              <a:t> </a:t>
            </a:r>
            <a:r>
              <a:rPr lang="en-US" sz="1200" i="1" dirty="0" smtClean="0"/>
              <a:t>cross border transaction</a:t>
            </a:r>
            <a:r>
              <a:rPr lang="en-US" sz="1200" dirty="0" smtClean="0"/>
              <a:t>. Salah </a:t>
            </a:r>
            <a:r>
              <a:rPr lang="en-US" sz="1200" dirty="0" err="1" smtClean="0"/>
              <a:t>satu</a:t>
            </a:r>
            <a:r>
              <a:rPr lang="en-US" sz="1200" dirty="0" smtClean="0"/>
              <a:t> </a:t>
            </a:r>
            <a:r>
              <a:rPr lang="en-US" sz="1200" dirty="0" err="1" smtClean="0"/>
              <a:t>masalah</a:t>
            </a:r>
            <a:r>
              <a:rPr lang="en-US" sz="1200" dirty="0" smtClean="0"/>
              <a:t> </a:t>
            </a:r>
            <a:r>
              <a:rPr lang="en-US" sz="1200" dirty="0" err="1" smtClean="0"/>
              <a:t>perpajakan</a:t>
            </a:r>
            <a:r>
              <a:rPr lang="en-US" sz="1200" dirty="0" smtClean="0"/>
              <a:t> yang </a:t>
            </a:r>
            <a:r>
              <a:rPr lang="en-US" sz="1200" dirty="0" err="1" smtClean="0"/>
              <a:t>timbul</a:t>
            </a:r>
            <a:r>
              <a:rPr lang="en-US" sz="1200" dirty="0" smtClean="0"/>
              <a:t> </a:t>
            </a:r>
            <a:r>
              <a:rPr lang="en-US" sz="1200" dirty="0" err="1" smtClean="0"/>
              <a:t>dari</a:t>
            </a:r>
            <a:r>
              <a:rPr lang="en-US" sz="1200" dirty="0" smtClean="0"/>
              <a:t> </a:t>
            </a:r>
            <a:r>
              <a:rPr lang="en-US" sz="1200" dirty="0" err="1" smtClean="0"/>
              <a:t>transaksi</a:t>
            </a:r>
            <a:r>
              <a:rPr lang="en-US" sz="1200" dirty="0" smtClean="0"/>
              <a:t> </a:t>
            </a:r>
            <a:r>
              <a:rPr lang="en-US" sz="1200" dirty="0" err="1" smtClean="0"/>
              <a:t>ini</a:t>
            </a:r>
            <a:r>
              <a:rPr lang="en-US" sz="1200" dirty="0" smtClean="0"/>
              <a:t> </a:t>
            </a:r>
            <a:r>
              <a:rPr lang="en-US" sz="1200" dirty="0" err="1" smtClean="0"/>
              <a:t>adalah</a:t>
            </a:r>
            <a:r>
              <a:rPr lang="en-US" sz="1200" dirty="0" smtClean="0"/>
              <a:t> </a:t>
            </a:r>
            <a:r>
              <a:rPr lang="en-US" sz="1200" dirty="0" err="1" smtClean="0"/>
              <a:t>masalah</a:t>
            </a:r>
            <a:r>
              <a:rPr lang="en-US" sz="1200" dirty="0" smtClean="0"/>
              <a:t> </a:t>
            </a:r>
            <a:r>
              <a:rPr lang="en-US" sz="1200" i="1" dirty="0" smtClean="0"/>
              <a:t>transfer pricing</a:t>
            </a:r>
            <a:r>
              <a:rPr lang="en-US" sz="1200" dirty="0" smtClean="0"/>
              <a:t>. </a:t>
            </a:r>
            <a:r>
              <a:rPr lang="en-US" sz="1200" dirty="0" err="1" smtClean="0"/>
              <a:t>Istilah</a:t>
            </a:r>
            <a:r>
              <a:rPr lang="en-US" sz="1200" dirty="0" smtClean="0"/>
              <a:t> </a:t>
            </a:r>
            <a:r>
              <a:rPr lang="en-US" sz="1200" i="1" dirty="0" smtClean="0"/>
              <a:t>transfer pricing</a:t>
            </a:r>
            <a:r>
              <a:rPr lang="en-US" sz="1200" dirty="0" smtClean="0"/>
              <a:t> </a:t>
            </a:r>
            <a:r>
              <a:rPr lang="en-US" sz="1200" dirty="0" err="1" smtClean="0"/>
              <a:t>berkaitan</a:t>
            </a:r>
            <a:r>
              <a:rPr lang="en-US" sz="1200" dirty="0" smtClean="0"/>
              <a:t> </a:t>
            </a:r>
            <a:r>
              <a:rPr lang="en-US" sz="1200" dirty="0" err="1" smtClean="0"/>
              <a:t>erat</a:t>
            </a:r>
            <a:r>
              <a:rPr lang="en-US" sz="1200" dirty="0" smtClean="0"/>
              <a:t> </a:t>
            </a:r>
            <a:r>
              <a:rPr lang="en-US" sz="1200" dirty="0" err="1" smtClean="0"/>
              <a:t>dengan</a:t>
            </a:r>
            <a:r>
              <a:rPr lang="en-US" sz="1200" dirty="0" smtClean="0"/>
              <a:t> </a:t>
            </a:r>
            <a:r>
              <a:rPr lang="en-US" sz="1200" dirty="0" err="1" smtClean="0"/>
              <a:t>harga</a:t>
            </a:r>
            <a:r>
              <a:rPr lang="en-US" sz="1200" dirty="0" smtClean="0"/>
              <a:t> </a:t>
            </a:r>
            <a:r>
              <a:rPr lang="en-US" sz="1200" dirty="0" err="1" smtClean="0"/>
              <a:t>transaksi</a:t>
            </a:r>
            <a:r>
              <a:rPr lang="en-US" sz="1200" dirty="0" smtClean="0"/>
              <a:t> </a:t>
            </a:r>
            <a:r>
              <a:rPr lang="en-US" sz="1200" dirty="0" err="1" smtClean="0"/>
              <a:t>barang</a:t>
            </a:r>
            <a:r>
              <a:rPr lang="en-US" sz="1200" dirty="0" smtClean="0"/>
              <a:t>, </a:t>
            </a:r>
            <a:r>
              <a:rPr lang="en-US" sz="1200" dirty="0" err="1" smtClean="0"/>
              <a:t>jasa</a:t>
            </a:r>
            <a:r>
              <a:rPr lang="en-US" sz="1200" dirty="0" smtClean="0"/>
              <a:t>, </a:t>
            </a:r>
            <a:r>
              <a:rPr lang="en-US" sz="1200" dirty="0" err="1" smtClean="0"/>
              <a:t>atau</a:t>
            </a:r>
            <a:r>
              <a:rPr lang="en-US" sz="1200" dirty="0" smtClean="0"/>
              <a:t> </a:t>
            </a:r>
            <a:r>
              <a:rPr lang="en-US" sz="1200" dirty="0" err="1" smtClean="0"/>
              <a:t>harta</a:t>
            </a:r>
            <a:r>
              <a:rPr lang="en-US" sz="1200" dirty="0" smtClean="0"/>
              <a:t> </a:t>
            </a:r>
            <a:r>
              <a:rPr lang="en-US" sz="1200" dirty="0" err="1" smtClean="0"/>
              <a:t>tak</a:t>
            </a:r>
            <a:r>
              <a:rPr lang="en-US" sz="1200" dirty="0" smtClean="0"/>
              <a:t> </a:t>
            </a:r>
            <a:r>
              <a:rPr lang="en-US" sz="1200" dirty="0" err="1" smtClean="0"/>
              <a:t>berwujud</a:t>
            </a:r>
            <a:r>
              <a:rPr lang="en-US" sz="1200" dirty="0" smtClean="0"/>
              <a:t> </a:t>
            </a:r>
            <a:r>
              <a:rPr lang="en-US" sz="1200" dirty="0" err="1" smtClean="0"/>
              <a:t>antar</a:t>
            </a:r>
            <a:r>
              <a:rPr lang="en-US" sz="1200" dirty="0" smtClean="0"/>
              <a:t> </a:t>
            </a:r>
            <a:r>
              <a:rPr lang="en-US" sz="1200" dirty="0" err="1" smtClean="0"/>
              <a:t>perusahaan</a:t>
            </a:r>
            <a:r>
              <a:rPr lang="en-US" sz="1200" dirty="0" smtClean="0"/>
              <a:t> </a:t>
            </a:r>
            <a:r>
              <a:rPr lang="en-US" sz="1200" dirty="0" err="1" smtClean="0"/>
              <a:t>dalam</a:t>
            </a:r>
            <a:r>
              <a:rPr lang="en-US" sz="1200" dirty="0" smtClean="0"/>
              <a:t> </a:t>
            </a:r>
            <a:r>
              <a:rPr lang="en-US" sz="1200" dirty="0" err="1" smtClean="0"/>
              <a:t>suatu</a:t>
            </a:r>
            <a:r>
              <a:rPr lang="en-US" sz="1200" dirty="0" smtClean="0"/>
              <a:t> </a:t>
            </a:r>
            <a:r>
              <a:rPr lang="en-US" sz="1200" dirty="0" err="1" smtClean="0"/>
              <a:t>perusahaan</a:t>
            </a:r>
            <a:r>
              <a:rPr lang="en-US" sz="1200" dirty="0" smtClean="0"/>
              <a:t> </a:t>
            </a:r>
            <a:r>
              <a:rPr lang="en-US" sz="1200" dirty="0" err="1" smtClean="0"/>
              <a:t>multinasional</a:t>
            </a:r>
            <a:r>
              <a:rPr lang="en-US" sz="1200" dirty="0" smtClean="0"/>
              <a:t>. </a:t>
            </a:r>
            <a:r>
              <a:rPr lang="en-US" sz="1200" i="1" dirty="0" smtClean="0"/>
              <a:t>Transfer pricing </a:t>
            </a:r>
            <a:r>
              <a:rPr lang="en-US" sz="1200" dirty="0" err="1" smtClean="0"/>
              <a:t>secara</a:t>
            </a:r>
            <a:r>
              <a:rPr lang="en-US" sz="1200" dirty="0" smtClean="0"/>
              <a:t> </a:t>
            </a:r>
            <a:r>
              <a:rPr lang="en-US" sz="1200" i="1" dirty="0" err="1" smtClean="0"/>
              <a:t>pejoratif</a:t>
            </a:r>
            <a:r>
              <a:rPr lang="en-US" sz="1200" dirty="0" smtClean="0"/>
              <a:t> </a:t>
            </a:r>
            <a:r>
              <a:rPr lang="en-US" sz="1200" dirty="0" err="1" smtClean="0"/>
              <a:t>diartikan</a:t>
            </a:r>
            <a:r>
              <a:rPr lang="en-US" sz="1200" dirty="0" smtClean="0"/>
              <a:t> </a:t>
            </a:r>
            <a:r>
              <a:rPr lang="en-US" sz="1200" dirty="0" err="1" smtClean="0"/>
              <a:t>sebagai</a:t>
            </a:r>
            <a:r>
              <a:rPr lang="en-US" sz="1200" dirty="0" smtClean="0"/>
              <a:t> </a:t>
            </a:r>
            <a:r>
              <a:rPr lang="en-US" sz="1200" dirty="0" err="1" smtClean="0"/>
              <a:t>harga</a:t>
            </a:r>
            <a:r>
              <a:rPr lang="en-US" sz="1200" dirty="0" smtClean="0"/>
              <a:t> yang </a:t>
            </a:r>
            <a:r>
              <a:rPr lang="en-US" sz="1200" dirty="0" err="1" smtClean="0"/>
              <a:t>ditetapkan</a:t>
            </a:r>
            <a:r>
              <a:rPr lang="en-US" sz="1200" dirty="0" smtClean="0"/>
              <a:t> </a:t>
            </a:r>
            <a:r>
              <a:rPr lang="en-US" sz="1200" dirty="0" err="1" smtClean="0"/>
              <a:t>oleh</a:t>
            </a:r>
            <a:r>
              <a:rPr lang="en-US" sz="1200" dirty="0" smtClean="0"/>
              <a:t> </a:t>
            </a:r>
            <a:r>
              <a:rPr lang="en-US" sz="1200" dirty="0" err="1" smtClean="0"/>
              <a:t>perusahaan</a:t>
            </a:r>
            <a:r>
              <a:rPr lang="en-US" sz="1200" dirty="0" smtClean="0"/>
              <a:t> </a:t>
            </a:r>
            <a:r>
              <a:rPr lang="en-US" sz="1200" dirty="0" err="1" smtClean="0"/>
              <a:t>multinasional</a:t>
            </a:r>
            <a:r>
              <a:rPr lang="en-US" sz="1200" dirty="0" smtClean="0"/>
              <a:t> </a:t>
            </a:r>
            <a:r>
              <a:rPr lang="en-US" sz="1200" dirty="0" err="1" smtClean="0"/>
              <a:t>dengan</a:t>
            </a:r>
            <a:r>
              <a:rPr lang="en-US" sz="1200" dirty="0" smtClean="0"/>
              <a:t> </a:t>
            </a:r>
            <a:r>
              <a:rPr lang="en-US" sz="1200" dirty="0" err="1" smtClean="0"/>
              <a:t>maksud</a:t>
            </a:r>
            <a:r>
              <a:rPr lang="en-US" sz="1200" dirty="0" smtClean="0"/>
              <a:t> </a:t>
            </a:r>
            <a:r>
              <a:rPr lang="en-US" sz="1200" dirty="0" err="1" smtClean="0"/>
              <a:t>untuk</a:t>
            </a:r>
            <a:r>
              <a:rPr lang="en-US" sz="1200" dirty="0" smtClean="0"/>
              <a:t> </a:t>
            </a:r>
            <a:r>
              <a:rPr lang="en-US" sz="1200" dirty="0" err="1" smtClean="0"/>
              <a:t>mengalokasikan</a:t>
            </a:r>
            <a:r>
              <a:rPr lang="en-US" sz="1200" dirty="0" smtClean="0"/>
              <a:t> </a:t>
            </a:r>
            <a:r>
              <a:rPr lang="en-US" sz="1200" dirty="0" err="1" smtClean="0"/>
              <a:t>penghasilan</a:t>
            </a:r>
            <a:r>
              <a:rPr lang="en-US" sz="1200" dirty="0" smtClean="0"/>
              <a:t> </a:t>
            </a:r>
            <a:r>
              <a:rPr lang="en-US" sz="1200" dirty="0" err="1" smtClean="0"/>
              <a:t>dari</a:t>
            </a:r>
            <a:r>
              <a:rPr lang="en-US" sz="1200" dirty="0" smtClean="0"/>
              <a:t> </a:t>
            </a:r>
            <a:r>
              <a:rPr lang="en-US" sz="1200" dirty="0" err="1" smtClean="0"/>
              <a:t>suatu</a:t>
            </a:r>
            <a:r>
              <a:rPr lang="en-US" sz="1200" dirty="0" smtClean="0"/>
              <a:t> </a:t>
            </a:r>
            <a:r>
              <a:rPr lang="en-US" sz="1200" dirty="0" err="1" smtClean="0"/>
              <a:t>perusahaan</a:t>
            </a:r>
            <a:r>
              <a:rPr lang="en-US" sz="1200" dirty="0" smtClean="0"/>
              <a:t> </a:t>
            </a:r>
            <a:r>
              <a:rPr lang="en-US" sz="1200" dirty="0" err="1" smtClean="0"/>
              <a:t>ke</a:t>
            </a:r>
            <a:r>
              <a:rPr lang="en-US" sz="1200" dirty="0" smtClean="0"/>
              <a:t> </a:t>
            </a:r>
            <a:r>
              <a:rPr lang="en-US" sz="1200" dirty="0" err="1" smtClean="0"/>
              <a:t>perusahaan</a:t>
            </a:r>
            <a:r>
              <a:rPr lang="en-US" sz="1200" dirty="0" smtClean="0"/>
              <a:t> </a:t>
            </a:r>
            <a:r>
              <a:rPr lang="en-US" sz="1200" dirty="0" err="1" smtClean="0"/>
              <a:t>lainnya</a:t>
            </a:r>
            <a:r>
              <a:rPr lang="en-US" sz="1200" dirty="0" smtClean="0"/>
              <a:t> </a:t>
            </a:r>
            <a:r>
              <a:rPr lang="en-US" sz="1200" dirty="0" err="1" smtClean="0"/>
              <a:t>pada</a:t>
            </a:r>
            <a:r>
              <a:rPr lang="en-US" sz="1200" dirty="0" smtClean="0"/>
              <a:t> </a:t>
            </a:r>
            <a:r>
              <a:rPr lang="en-US" sz="1200" dirty="0" err="1" smtClean="0"/>
              <a:t>negara</a:t>
            </a:r>
            <a:r>
              <a:rPr lang="en-US" sz="1200" dirty="0" smtClean="0"/>
              <a:t> yang </a:t>
            </a:r>
            <a:r>
              <a:rPr lang="en-US" sz="1200" dirty="0" err="1" smtClean="0"/>
              <a:t>berbeda</a:t>
            </a:r>
            <a:r>
              <a:rPr lang="en-US" sz="1200" dirty="0" smtClean="0"/>
              <a:t> </a:t>
            </a:r>
            <a:r>
              <a:rPr lang="en-US" sz="1200" dirty="0" err="1" smtClean="0"/>
              <a:t>dalam</a:t>
            </a:r>
            <a:r>
              <a:rPr lang="en-US" sz="1200" dirty="0" smtClean="0"/>
              <a:t> </a:t>
            </a:r>
            <a:r>
              <a:rPr lang="en-US" sz="1200" dirty="0" err="1" smtClean="0"/>
              <a:t>perusahaan</a:t>
            </a:r>
            <a:r>
              <a:rPr lang="en-US" sz="1200" dirty="0" smtClean="0"/>
              <a:t> </a:t>
            </a:r>
            <a:r>
              <a:rPr lang="en-US" sz="1200" dirty="0" err="1" smtClean="0"/>
              <a:t>multinasional</a:t>
            </a:r>
            <a:r>
              <a:rPr lang="en-US" sz="1200" dirty="0" smtClean="0"/>
              <a:t> </a:t>
            </a:r>
            <a:r>
              <a:rPr lang="en-US" sz="1200" dirty="0" err="1" smtClean="0"/>
              <a:t>tersebut</a:t>
            </a:r>
            <a:r>
              <a:rPr lang="en-US" sz="1200" dirty="0" smtClean="0"/>
              <a:t> </a:t>
            </a:r>
            <a:r>
              <a:rPr lang="en-US" sz="1200" dirty="0" err="1" smtClean="0"/>
              <a:t>dengan</a:t>
            </a:r>
            <a:r>
              <a:rPr lang="en-US" sz="1200" dirty="0" smtClean="0"/>
              <a:t> </a:t>
            </a:r>
            <a:r>
              <a:rPr lang="en-US" sz="1200" dirty="0" err="1" smtClean="0"/>
              <a:t>tujuan</a:t>
            </a:r>
            <a:r>
              <a:rPr lang="en-US" sz="1200" dirty="0" smtClean="0"/>
              <a:t> </a:t>
            </a:r>
            <a:r>
              <a:rPr lang="en-US" sz="1200" dirty="0" err="1" smtClean="0"/>
              <a:t>menurunkan</a:t>
            </a:r>
            <a:r>
              <a:rPr lang="en-US" sz="1200" dirty="0" smtClean="0"/>
              <a:t> </a:t>
            </a:r>
            <a:r>
              <a:rPr lang="en-US" sz="1200" dirty="0" err="1" smtClean="0"/>
              <a:t>laba</a:t>
            </a:r>
            <a:r>
              <a:rPr lang="en-US" sz="1200" dirty="0" smtClean="0"/>
              <a:t> </a:t>
            </a:r>
            <a:r>
              <a:rPr lang="en-US" sz="1200" dirty="0" err="1" smtClean="0"/>
              <a:t>kena</a:t>
            </a:r>
            <a:r>
              <a:rPr lang="en-US" sz="1200" dirty="0" smtClean="0"/>
              <a:t> </a:t>
            </a:r>
            <a:r>
              <a:rPr lang="en-US" sz="1200" dirty="0" err="1" smtClean="0"/>
              <a:t>pajak</a:t>
            </a:r>
            <a:r>
              <a:rPr lang="en-US" sz="1200" dirty="0" smtClean="0"/>
              <a:t> di </a:t>
            </a:r>
            <a:r>
              <a:rPr lang="en-US" sz="1200" dirty="0" err="1" smtClean="0"/>
              <a:t>negara</a:t>
            </a:r>
            <a:r>
              <a:rPr lang="en-US" sz="1200" dirty="0" smtClean="0"/>
              <a:t> yang </a:t>
            </a:r>
            <a:r>
              <a:rPr lang="en-US" sz="1200" dirty="0" err="1" smtClean="0"/>
              <a:t>mempunyai</a:t>
            </a:r>
            <a:r>
              <a:rPr lang="en-US" sz="1200" dirty="0" smtClean="0"/>
              <a:t> </a:t>
            </a:r>
            <a:r>
              <a:rPr lang="en-US" sz="1200" dirty="0" err="1" smtClean="0"/>
              <a:t>tarif</a:t>
            </a:r>
            <a:r>
              <a:rPr lang="en-US" sz="1200" dirty="0" smtClean="0"/>
              <a:t> </a:t>
            </a:r>
            <a:r>
              <a:rPr lang="en-US" sz="1200" dirty="0" err="1" smtClean="0"/>
              <a:t>pajak</a:t>
            </a:r>
            <a:r>
              <a:rPr lang="en-US" sz="1200" dirty="0" smtClean="0"/>
              <a:t> </a:t>
            </a:r>
            <a:r>
              <a:rPr lang="en-US" sz="1200" dirty="0" err="1" smtClean="0"/>
              <a:t>tinggi</a:t>
            </a:r>
            <a:r>
              <a:rPr lang="en-US" sz="1200" dirty="0" smtClean="0"/>
              <a:t> </a:t>
            </a:r>
            <a:r>
              <a:rPr lang="en-US" sz="1200" dirty="0" err="1" smtClean="0"/>
              <a:t>dan</a:t>
            </a:r>
            <a:r>
              <a:rPr lang="en-US" sz="1200" dirty="0" smtClean="0"/>
              <a:t> </a:t>
            </a:r>
            <a:r>
              <a:rPr lang="en-US" sz="1200" dirty="0" err="1" smtClean="0"/>
              <a:t>mengalihkan</a:t>
            </a:r>
            <a:r>
              <a:rPr lang="en-US" sz="1200" dirty="0" smtClean="0"/>
              <a:t> </a:t>
            </a:r>
            <a:r>
              <a:rPr lang="en-US" sz="1200" dirty="0" err="1" smtClean="0"/>
              <a:t>labanya</a:t>
            </a:r>
            <a:r>
              <a:rPr lang="en-US" sz="1200" dirty="0" smtClean="0"/>
              <a:t> di </a:t>
            </a:r>
            <a:r>
              <a:rPr lang="en-US" sz="1200" dirty="0" err="1" smtClean="0"/>
              <a:t>negara</a:t>
            </a:r>
            <a:r>
              <a:rPr lang="en-US" sz="1200" dirty="0" smtClean="0"/>
              <a:t> lain yang </a:t>
            </a:r>
            <a:r>
              <a:rPr lang="en-US" sz="1200" dirty="0" err="1" smtClean="0"/>
              <a:t>tarif</a:t>
            </a:r>
            <a:r>
              <a:rPr lang="en-US" sz="1200" dirty="0" smtClean="0"/>
              <a:t> </a:t>
            </a:r>
            <a:r>
              <a:rPr lang="en-US" sz="1200" dirty="0" err="1" smtClean="0"/>
              <a:t>pajaknya</a:t>
            </a:r>
            <a:r>
              <a:rPr lang="en-US" sz="1200" dirty="0" smtClean="0"/>
              <a:t> </a:t>
            </a:r>
            <a:r>
              <a:rPr lang="en-US" sz="1200" dirty="0" err="1" smtClean="0"/>
              <a:t>rendah</a:t>
            </a:r>
            <a:r>
              <a:rPr lang="en-US" sz="1200" dirty="0" smtClean="0"/>
              <a:t> </a:t>
            </a:r>
            <a:r>
              <a:rPr lang="en-US" sz="1200" dirty="0" err="1" smtClean="0"/>
              <a:t>atau</a:t>
            </a:r>
            <a:r>
              <a:rPr lang="en-US" sz="1200" dirty="0" smtClean="0"/>
              <a:t> </a:t>
            </a:r>
            <a:r>
              <a:rPr lang="en-US" sz="1200" dirty="0" err="1" smtClean="0"/>
              <a:t>bahkan</a:t>
            </a:r>
            <a:r>
              <a:rPr lang="en-US" sz="1200" dirty="0" smtClean="0"/>
              <a:t> nol. </a:t>
            </a:r>
            <a:r>
              <a:rPr lang="en-US" sz="1200" dirty="0" err="1" smtClean="0"/>
              <a:t>Terutama</a:t>
            </a:r>
            <a:r>
              <a:rPr lang="en-US" sz="1200" dirty="0" smtClean="0"/>
              <a:t> </a:t>
            </a:r>
            <a:r>
              <a:rPr lang="en-US" sz="1200" dirty="0" err="1" smtClean="0"/>
              <a:t>apabila</a:t>
            </a:r>
            <a:r>
              <a:rPr lang="en-US" sz="1200" dirty="0" smtClean="0"/>
              <a:t> </a:t>
            </a:r>
            <a:r>
              <a:rPr lang="en-US" sz="1200" dirty="0" err="1" smtClean="0"/>
              <a:t>antara</a:t>
            </a:r>
            <a:r>
              <a:rPr lang="en-US" sz="1200" dirty="0" smtClean="0"/>
              <a:t> </a:t>
            </a:r>
            <a:r>
              <a:rPr lang="en-US" sz="1200" dirty="0" err="1" smtClean="0"/>
              <a:t>negara-negara</a:t>
            </a:r>
            <a:r>
              <a:rPr lang="en-US" sz="1200" dirty="0" smtClean="0"/>
              <a:t> </a:t>
            </a:r>
            <a:r>
              <a:rPr lang="en-US" sz="1200" dirty="0" err="1" smtClean="0"/>
              <a:t>tersebut</a:t>
            </a:r>
            <a:r>
              <a:rPr lang="en-US" sz="1200" dirty="0" smtClean="0"/>
              <a:t> </a:t>
            </a:r>
            <a:r>
              <a:rPr lang="en-US" sz="1200" dirty="0" err="1" smtClean="0"/>
              <a:t>tidak</a:t>
            </a:r>
            <a:r>
              <a:rPr lang="en-US" sz="1200" dirty="0" smtClean="0"/>
              <a:t> </a:t>
            </a:r>
            <a:r>
              <a:rPr lang="en-US" sz="1200" dirty="0" err="1" smtClean="0"/>
              <a:t>mempunyai</a:t>
            </a:r>
            <a:r>
              <a:rPr lang="en-US" sz="1200" dirty="0" smtClean="0"/>
              <a:t> </a:t>
            </a:r>
            <a:r>
              <a:rPr lang="en-US" sz="1200" dirty="0" err="1" smtClean="0"/>
              <a:t>peraturan</a:t>
            </a:r>
            <a:r>
              <a:rPr lang="en-US" sz="1200" dirty="0" smtClean="0"/>
              <a:t> anti-</a:t>
            </a:r>
            <a:r>
              <a:rPr lang="en-US" sz="1200" dirty="0" err="1" smtClean="0"/>
              <a:t>penghindaran</a:t>
            </a:r>
            <a:r>
              <a:rPr lang="en-US" sz="1200" dirty="0" smtClean="0"/>
              <a:t> </a:t>
            </a:r>
            <a:r>
              <a:rPr lang="en-US" sz="1200" dirty="0" err="1" smtClean="0"/>
              <a:t>pajak</a:t>
            </a:r>
            <a:r>
              <a:rPr lang="en-US" sz="1200" dirty="0" smtClean="0"/>
              <a:t> (</a:t>
            </a:r>
            <a:r>
              <a:rPr lang="en-US" sz="1200" i="1" dirty="0" smtClean="0"/>
              <a:t>anti tax avoidance</a:t>
            </a:r>
            <a:r>
              <a:rPr lang="en-US" sz="1200" dirty="0" smtClean="0"/>
              <a:t>). Perusahaan-</a:t>
            </a:r>
            <a:r>
              <a:rPr lang="en-US" sz="1200" dirty="0" err="1" smtClean="0"/>
              <a:t>perusahaan</a:t>
            </a:r>
            <a:r>
              <a:rPr lang="en-US" sz="1200" dirty="0" smtClean="0"/>
              <a:t> </a:t>
            </a:r>
            <a:r>
              <a:rPr lang="en-US" sz="1200" dirty="0" err="1" smtClean="0"/>
              <a:t>multinasional</a:t>
            </a:r>
            <a:r>
              <a:rPr lang="en-US" sz="1200" dirty="0" smtClean="0"/>
              <a:t> </a:t>
            </a:r>
            <a:r>
              <a:rPr lang="en-US" sz="1200" dirty="0" err="1" smtClean="0"/>
              <a:t>dapat</a:t>
            </a:r>
            <a:r>
              <a:rPr lang="en-US" sz="1200" dirty="0" smtClean="0"/>
              <a:t> </a:t>
            </a:r>
            <a:r>
              <a:rPr lang="en-US" sz="1200" dirty="0" err="1" smtClean="0"/>
              <a:t>dengan</a:t>
            </a:r>
            <a:r>
              <a:rPr lang="en-US" sz="1200" dirty="0" smtClean="0"/>
              <a:t> </a:t>
            </a:r>
            <a:r>
              <a:rPr lang="en-US" sz="1200" dirty="0" err="1" smtClean="0"/>
              <a:t>mudah</a:t>
            </a:r>
            <a:r>
              <a:rPr lang="en-US" sz="1200" dirty="0" smtClean="0"/>
              <a:t> </a:t>
            </a:r>
            <a:r>
              <a:rPr lang="en-US" sz="1200" dirty="0" err="1" smtClean="0"/>
              <a:t>menentukan</a:t>
            </a:r>
            <a:r>
              <a:rPr lang="en-US" sz="1200" dirty="0" smtClean="0"/>
              <a:t> </a:t>
            </a:r>
            <a:r>
              <a:rPr lang="en-US" sz="1200" dirty="0" err="1" smtClean="0"/>
              <a:t>harga</a:t>
            </a:r>
            <a:r>
              <a:rPr lang="en-US" sz="1200" dirty="0" smtClean="0"/>
              <a:t> </a:t>
            </a:r>
            <a:r>
              <a:rPr lang="en-US" sz="1200" dirty="0" err="1" smtClean="0"/>
              <a:t>barang</a:t>
            </a:r>
            <a:r>
              <a:rPr lang="en-US" sz="1200" dirty="0" smtClean="0"/>
              <a:t>, </a:t>
            </a:r>
            <a:r>
              <a:rPr lang="en-US" sz="1200" dirty="0" err="1" smtClean="0"/>
              <a:t>jasa</a:t>
            </a:r>
            <a:r>
              <a:rPr lang="en-US" sz="1200" dirty="0" smtClean="0"/>
              <a:t>, </a:t>
            </a:r>
            <a:r>
              <a:rPr lang="en-US" sz="1200" dirty="0" err="1" smtClean="0"/>
              <a:t>atau</a:t>
            </a:r>
            <a:r>
              <a:rPr lang="en-US" sz="1200" dirty="0" smtClean="0"/>
              <a:t> </a:t>
            </a:r>
            <a:r>
              <a:rPr lang="en-US" sz="1200" dirty="0" err="1" smtClean="0"/>
              <a:t>harta</a:t>
            </a:r>
            <a:r>
              <a:rPr lang="en-US" sz="1200" dirty="0" smtClean="0"/>
              <a:t> </a:t>
            </a:r>
            <a:r>
              <a:rPr lang="en-US" sz="1200" dirty="0" err="1" smtClean="0"/>
              <a:t>tak</a:t>
            </a:r>
            <a:r>
              <a:rPr lang="en-US" sz="1200" dirty="0" smtClean="0"/>
              <a:t> </a:t>
            </a:r>
            <a:r>
              <a:rPr lang="en-US" sz="1200" dirty="0" err="1" smtClean="0"/>
              <a:t>berwujud</a:t>
            </a:r>
            <a:r>
              <a:rPr lang="en-US" sz="1200" dirty="0" smtClean="0"/>
              <a:t> </a:t>
            </a:r>
            <a:r>
              <a:rPr lang="en-US" sz="1200" dirty="0" err="1" smtClean="0"/>
              <a:t>untuk</a:t>
            </a:r>
            <a:r>
              <a:rPr lang="en-US" sz="1200" dirty="0" smtClean="0"/>
              <a:t> </a:t>
            </a:r>
            <a:r>
              <a:rPr lang="en-US" sz="1200" dirty="0" err="1" smtClean="0"/>
              <a:t>tujuan</a:t>
            </a:r>
            <a:r>
              <a:rPr lang="en-US" sz="1200" dirty="0" smtClean="0"/>
              <a:t> </a:t>
            </a:r>
            <a:r>
              <a:rPr lang="en-US" sz="1200" dirty="0" err="1" smtClean="0"/>
              <a:t>penghindaran</a:t>
            </a:r>
            <a:r>
              <a:rPr lang="en-US" sz="1200" dirty="0" smtClean="0"/>
              <a:t> </a:t>
            </a:r>
            <a:r>
              <a:rPr lang="en-US" sz="1200" dirty="0" err="1" smtClean="0"/>
              <a:t>pajak</a:t>
            </a:r>
            <a:r>
              <a:rPr lang="en-US" sz="1200" dirty="0" smtClean="0"/>
              <a:t>.</a:t>
            </a:r>
          </a:p>
          <a:p>
            <a:pPr marL="0" indent="0" algn="just">
              <a:buNone/>
            </a:pPr>
            <a:endParaRPr lang="en-US" sz="1200" dirty="0"/>
          </a:p>
        </p:txBody>
      </p:sp>
      <p:sp>
        <p:nvSpPr>
          <p:cNvPr id="4" name="Frame 3"/>
          <p:cNvSpPr/>
          <p:nvPr/>
        </p:nvSpPr>
        <p:spPr>
          <a:xfrm>
            <a:off x="683568" y="2931790"/>
            <a:ext cx="7848872" cy="1224136"/>
          </a:xfrm>
          <a:prstGeom prst="frame">
            <a:avLst>
              <a:gd name="adj1" fmla="val 468"/>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200" dirty="0" err="1" smtClean="0">
                <a:solidFill>
                  <a:srgbClr val="C00000"/>
                </a:solidFill>
              </a:rPr>
              <a:t>Dampak</a:t>
            </a:r>
            <a:r>
              <a:rPr lang="en-US" sz="1200" dirty="0" smtClean="0">
                <a:solidFill>
                  <a:srgbClr val="C00000"/>
                </a:solidFill>
              </a:rPr>
              <a:t> transfer pricing </a:t>
            </a:r>
            <a:r>
              <a:rPr lang="en-US" sz="1200" dirty="0" err="1" smtClean="0">
                <a:solidFill>
                  <a:srgbClr val="C00000"/>
                </a:solidFill>
              </a:rPr>
              <a:t>adalah</a:t>
            </a:r>
            <a:r>
              <a:rPr lang="en-US" sz="1200" dirty="0" smtClean="0">
                <a:solidFill>
                  <a:srgbClr val="C00000"/>
                </a:solidFill>
              </a:rPr>
              <a:t> </a:t>
            </a:r>
            <a:r>
              <a:rPr lang="en-US" sz="1200" dirty="0" err="1" smtClean="0">
                <a:solidFill>
                  <a:srgbClr val="C00000"/>
                </a:solidFill>
              </a:rPr>
              <a:t>harga</a:t>
            </a:r>
            <a:r>
              <a:rPr lang="en-US" sz="1200" dirty="0" smtClean="0">
                <a:solidFill>
                  <a:srgbClr val="C00000"/>
                </a:solidFill>
              </a:rPr>
              <a:t> yang </a:t>
            </a:r>
            <a:r>
              <a:rPr lang="en-US" sz="1200" dirty="0" err="1" smtClean="0">
                <a:solidFill>
                  <a:srgbClr val="C00000"/>
                </a:solidFill>
              </a:rPr>
              <a:t>terlalu</a:t>
            </a:r>
            <a:r>
              <a:rPr lang="en-US" sz="1200" dirty="0" smtClean="0">
                <a:solidFill>
                  <a:srgbClr val="C00000"/>
                </a:solidFill>
              </a:rPr>
              <a:t> </a:t>
            </a:r>
            <a:r>
              <a:rPr lang="en-US" sz="1200" dirty="0" err="1" smtClean="0">
                <a:solidFill>
                  <a:srgbClr val="C00000"/>
                </a:solidFill>
              </a:rPr>
              <a:t>tinggi</a:t>
            </a:r>
            <a:r>
              <a:rPr lang="en-US" sz="1200" dirty="0" smtClean="0">
                <a:solidFill>
                  <a:srgbClr val="C00000"/>
                </a:solidFill>
              </a:rPr>
              <a:t> (</a:t>
            </a:r>
            <a:r>
              <a:rPr lang="en-US" sz="1200" i="1" dirty="0" smtClean="0">
                <a:solidFill>
                  <a:srgbClr val="C00000"/>
                </a:solidFill>
              </a:rPr>
              <a:t>overpricing</a:t>
            </a:r>
            <a:r>
              <a:rPr lang="en-US" sz="1200" dirty="0" smtClean="0">
                <a:solidFill>
                  <a:srgbClr val="C00000"/>
                </a:solidFill>
              </a:rPr>
              <a:t>), </a:t>
            </a:r>
            <a:r>
              <a:rPr lang="en-US" sz="1200" dirty="0" err="1" smtClean="0">
                <a:solidFill>
                  <a:srgbClr val="C00000"/>
                </a:solidFill>
              </a:rPr>
              <a:t>atau</a:t>
            </a:r>
            <a:r>
              <a:rPr lang="en-US" sz="1200" dirty="0" smtClean="0">
                <a:solidFill>
                  <a:srgbClr val="C00000"/>
                </a:solidFill>
              </a:rPr>
              <a:t> </a:t>
            </a:r>
            <a:r>
              <a:rPr lang="en-US" sz="1200" dirty="0" err="1" smtClean="0">
                <a:solidFill>
                  <a:srgbClr val="C00000"/>
                </a:solidFill>
              </a:rPr>
              <a:t>sebaliknya</a:t>
            </a:r>
            <a:r>
              <a:rPr lang="en-US" sz="1200" dirty="0" smtClean="0">
                <a:solidFill>
                  <a:srgbClr val="C00000"/>
                </a:solidFill>
              </a:rPr>
              <a:t> </a:t>
            </a:r>
            <a:r>
              <a:rPr lang="en-US" sz="1200" dirty="0" err="1" smtClean="0">
                <a:solidFill>
                  <a:srgbClr val="C00000"/>
                </a:solidFill>
              </a:rPr>
              <a:t>harga</a:t>
            </a:r>
            <a:r>
              <a:rPr lang="en-US" sz="1200" dirty="0" smtClean="0">
                <a:solidFill>
                  <a:srgbClr val="C00000"/>
                </a:solidFill>
              </a:rPr>
              <a:t> yang </a:t>
            </a:r>
            <a:r>
              <a:rPr lang="en-US" sz="1200" dirty="0" err="1" smtClean="0">
                <a:solidFill>
                  <a:srgbClr val="C00000"/>
                </a:solidFill>
              </a:rPr>
              <a:t>terlalu</a:t>
            </a:r>
            <a:r>
              <a:rPr lang="en-US" sz="1200" dirty="0" smtClean="0">
                <a:solidFill>
                  <a:srgbClr val="C00000"/>
                </a:solidFill>
              </a:rPr>
              <a:t> </a:t>
            </a:r>
            <a:r>
              <a:rPr lang="en-US" sz="1200" dirty="0" err="1" smtClean="0">
                <a:solidFill>
                  <a:srgbClr val="C00000"/>
                </a:solidFill>
              </a:rPr>
              <a:t>rendah</a:t>
            </a:r>
            <a:r>
              <a:rPr lang="en-US" sz="1200" dirty="0" smtClean="0">
                <a:solidFill>
                  <a:srgbClr val="C00000"/>
                </a:solidFill>
              </a:rPr>
              <a:t> (</a:t>
            </a:r>
            <a:r>
              <a:rPr lang="en-US" sz="1200" i="1" dirty="0" smtClean="0">
                <a:solidFill>
                  <a:srgbClr val="C00000"/>
                </a:solidFill>
              </a:rPr>
              <a:t>underpricing</a:t>
            </a:r>
            <a:r>
              <a:rPr lang="en-US" sz="1200" dirty="0" smtClean="0">
                <a:solidFill>
                  <a:srgbClr val="C00000"/>
                </a:solidFill>
              </a:rPr>
              <a:t>). Hal </a:t>
            </a:r>
            <a:r>
              <a:rPr lang="en-US" sz="1200" dirty="0" err="1" smtClean="0">
                <a:solidFill>
                  <a:srgbClr val="C00000"/>
                </a:solidFill>
              </a:rPr>
              <a:t>ini</a:t>
            </a:r>
            <a:r>
              <a:rPr lang="en-US" sz="1200" dirty="0" smtClean="0">
                <a:solidFill>
                  <a:srgbClr val="C00000"/>
                </a:solidFill>
              </a:rPr>
              <a:t> </a:t>
            </a:r>
            <a:r>
              <a:rPr lang="en-US" sz="1200" dirty="0" err="1" smtClean="0">
                <a:solidFill>
                  <a:srgbClr val="C00000"/>
                </a:solidFill>
              </a:rPr>
              <a:t>sering</a:t>
            </a:r>
            <a:r>
              <a:rPr lang="en-US" sz="1200" dirty="0" smtClean="0">
                <a:solidFill>
                  <a:srgbClr val="C00000"/>
                </a:solidFill>
              </a:rPr>
              <a:t> </a:t>
            </a:r>
            <a:r>
              <a:rPr lang="en-US" sz="1200" dirty="0" err="1" smtClean="0">
                <a:solidFill>
                  <a:srgbClr val="C00000"/>
                </a:solidFill>
              </a:rPr>
              <a:t>terjadi</a:t>
            </a:r>
            <a:r>
              <a:rPr lang="en-US" sz="1200" dirty="0" smtClean="0">
                <a:solidFill>
                  <a:srgbClr val="C00000"/>
                </a:solidFill>
              </a:rPr>
              <a:t> </a:t>
            </a:r>
            <a:r>
              <a:rPr lang="en-US" sz="1200" dirty="0" err="1" smtClean="0">
                <a:solidFill>
                  <a:srgbClr val="C00000"/>
                </a:solidFill>
              </a:rPr>
              <a:t>dalam</a:t>
            </a:r>
            <a:r>
              <a:rPr lang="en-US" sz="1200" dirty="0" smtClean="0">
                <a:solidFill>
                  <a:srgbClr val="C00000"/>
                </a:solidFill>
              </a:rPr>
              <a:t> </a:t>
            </a:r>
            <a:r>
              <a:rPr lang="en-US" sz="1200" dirty="0" err="1" smtClean="0">
                <a:solidFill>
                  <a:srgbClr val="C00000"/>
                </a:solidFill>
              </a:rPr>
              <a:t>kasus</a:t>
            </a:r>
            <a:r>
              <a:rPr lang="en-US" sz="1200" dirty="0" smtClean="0">
                <a:solidFill>
                  <a:srgbClr val="C00000"/>
                </a:solidFill>
              </a:rPr>
              <a:t> dumping </a:t>
            </a:r>
            <a:r>
              <a:rPr lang="en-US" sz="1200" dirty="0" err="1" smtClean="0">
                <a:solidFill>
                  <a:srgbClr val="C00000"/>
                </a:solidFill>
              </a:rPr>
              <a:t>untuk</a:t>
            </a:r>
            <a:r>
              <a:rPr lang="en-US" sz="1200" dirty="0" smtClean="0">
                <a:solidFill>
                  <a:srgbClr val="C00000"/>
                </a:solidFill>
              </a:rPr>
              <a:t> </a:t>
            </a:r>
            <a:r>
              <a:rPr lang="en-US" sz="1200" dirty="0" err="1" smtClean="0">
                <a:solidFill>
                  <a:srgbClr val="C00000"/>
                </a:solidFill>
              </a:rPr>
              <a:t>perdagangan</a:t>
            </a:r>
            <a:r>
              <a:rPr lang="en-US" sz="1200" dirty="0" smtClean="0">
                <a:solidFill>
                  <a:srgbClr val="C00000"/>
                </a:solidFill>
              </a:rPr>
              <a:t> </a:t>
            </a:r>
            <a:r>
              <a:rPr lang="en-US" sz="1200" dirty="0" err="1" smtClean="0">
                <a:solidFill>
                  <a:srgbClr val="C00000"/>
                </a:solidFill>
              </a:rPr>
              <a:t>internasional</a:t>
            </a:r>
            <a:r>
              <a:rPr lang="en-US" sz="1200" dirty="0" smtClean="0">
                <a:solidFill>
                  <a:srgbClr val="C00000"/>
                </a:solidFill>
              </a:rPr>
              <a:t>. </a:t>
            </a:r>
            <a:r>
              <a:rPr lang="en-US" sz="1200" dirty="0" err="1" smtClean="0">
                <a:solidFill>
                  <a:srgbClr val="C00000"/>
                </a:solidFill>
              </a:rPr>
              <a:t>Selain</a:t>
            </a:r>
            <a:r>
              <a:rPr lang="en-US" sz="1200" dirty="0" smtClean="0">
                <a:solidFill>
                  <a:srgbClr val="C00000"/>
                </a:solidFill>
              </a:rPr>
              <a:t> </a:t>
            </a:r>
            <a:r>
              <a:rPr lang="en-US" sz="1200" dirty="0" err="1" smtClean="0">
                <a:solidFill>
                  <a:srgbClr val="C00000"/>
                </a:solidFill>
              </a:rPr>
              <a:t>motivasi</a:t>
            </a:r>
            <a:r>
              <a:rPr lang="en-US" sz="1200" dirty="0" smtClean="0">
                <a:solidFill>
                  <a:srgbClr val="C00000"/>
                </a:solidFill>
              </a:rPr>
              <a:t> </a:t>
            </a:r>
            <a:r>
              <a:rPr lang="en-US" sz="1200" dirty="0" err="1" smtClean="0">
                <a:solidFill>
                  <a:srgbClr val="C00000"/>
                </a:solidFill>
              </a:rPr>
              <a:t>bisnis</a:t>
            </a:r>
            <a:r>
              <a:rPr lang="en-US" sz="1200" dirty="0" smtClean="0">
                <a:solidFill>
                  <a:srgbClr val="C00000"/>
                </a:solidFill>
              </a:rPr>
              <a:t>, transfer pricing </a:t>
            </a:r>
            <a:r>
              <a:rPr lang="en-US" sz="1200" dirty="0" err="1" smtClean="0">
                <a:solidFill>
                  <a:srgbClr val="C00000"/>
                </a:solidFill>
              </a:rPr>
              <a:t>multinasional</a:t>
            </a:r>
            <a:r>
              <a:rPr lang="en-US" sz="1200" dirty="0" smtClean="0">
                <a:solidFill>
                  <a:srgbClr val="C00000"/>
                </a:solidFill>
              </a:rPr>
              <a:t> </a:t>
            </a:r>
            <a:r>
              <a:rPr lang="en-US" sz="1200" dirty="0" err="1" smtClean="0">
                <a:solidFill>
                  <a:srgbClr val="C00000"/>
                </a:solidFill>
              </a:rPr>
              <a:t>juga</a:t>
            </a:r>
            <a:r>
              <a:rPr lang="en-US" sz="1200" dirty="0" smtClean="0">
                <a:solidFill>
                  <a:srgbClr val="C00000"/>
                </a:solidFill>
              </a:rPr>
              <a:t> </a:t>
            </a:r>
            <a:r>
              <a:rPr lang="en-US" sz="1200" dirty="0" err="1" smtClean="0">
                <a:solidFill>
                  <a:srgbClr val="C00000"/>
                </a:solidFill>
              </a:rPr>
              <a:t>dimaksudkan</a:t>
            </a:r>
            <a:r>
              <a:rPr lang="en-US" sz="1200" dirty="0" smtClean="0">
                <a:solidFill>
                  <a:srgbClr val="C00000"/>
                </a:solidFill>
              </a:rPr>
              <a:t> </a:t>
            </a:r>
            <a:r>
              <a:rPr lang="en-US" sz="1200" dirty="0" err="1" smtClean="0">
                <a:solidFill>
                  <a:srgbClr val="C00000"/>
                </a:solidFill>
              </a:rPr>
              <a:t>untuk</a:t>
            </a:r>
            <a:r>
              <a:rPr lang="en-US" sz="1200" dirty="0" smtClean="0">
                <a:solidFill>
                  <a:srgbClr val="C00000"/>
                </a:solidFill>
              </a:rPr>
              <a:t> </a:t>
            </a:r>
            <a:r>
              <a:rPr lang="en-US" sz="1200" dirty="0" err="1" smtClean="0">
                <a:solidFill>
                  <a:srgbClr val="C00000"/>
                </a:solidFill>
              </a:rPr>
              <a:t>mengendalikan</a:t>
            </a:r>
            <a:r>
              <a:rPr lang="en-US" sz="1200" dirty="0" smtClean="0">
                <a:solidFill>
                  <a:srgbClr val="C00000"/>
                </a:solidFill>
              </a:rPr>
              <a:t>, </a:t>
            </a:r>
            <a:r>
              <a:rPr lang="en-US" sz="1200" dirty="0" err="1" smtClean="0">
                <a:solidFill>
                  <a:srgbClr val="C00000"/>
                </a:solidFill>
              </a:rPr>
              <a:t>mekanisme</a:t>
            </a:r>
            <a:r>
              <a:rPr lang="en-US" sz="1200" dirty="0" smtClean="0">
                <a:solidFill>
                  <a:srgbClr val="C00000"/>
                </a:solidFill>
              </a:rPr>
              <a:t> </a:t>
            </a:r>
            <a:r>
              <a:rPr lang="en-US" sz="1200" dirty="0" err="1" smtClean="0">
                <a:solidFill>
                  <a:srgbClr val="C00000"/>
                </a:solidFill>
              </a:rPr>
              <a:t>arus</a:t>
            </a:r>
            <a:r>
              <a:rPr lang="en-US" sz="1200" dirty="0" smtClean="0">
                <a:solidFill>
                  <a:srgbClr val="C00000"/>
                </a:solidFill>
              </a:rPr>
              <a:t> </a:t>
            </a:r>
            <a:r>
              <a:rPr lang="en-US" sz="1200" dirty="0" err="1" smtClean="0">
                <a:solidFill>
                  <a:srgbClr val="C00000"/>
                </a:solidFill>
              </a:rPr>
              <a:t>sumber</a:t>
            </a:r>
            <a:r>
              <a:rPr lang="en-US" sz="1200" dirty="0" smtClean="0">
                <a:solidFill>
                  <a:srgbClr val="C00000"/>
                </a:solidFill>
              </a:rPr>
              <a:t> </a:t>
            </a:r>
            <a:r>
              <a:rPr lang="en-US" sz="1200" dirty="0" err="1" smtClean="0">
                <a:solidFill>
                  <a:srgbClr val="C00000"/>
                </a:solidFill>
              </a:rPr>
              <a:t>daya</a:t>
            </a:r>
            <a:r>
              <a:rPr lang="en-US" sz="1200" dirty="0" smtClean="0">
                <a:solidFill>
                  <a:srgbClr val="C00000"/>
                </a:solidFill>
              </a:rPr>
              <a:t> </a:t>
            </a:r>
            <a:r>
              <a:rPr lang="en-US" sz="1200" dirty="0" err="1" smtClean="0">
                <a:solidFill>
                  <a:srgbClr val="C00000"/>
                </a:solidFill>
              </a:rPr>
              <a:t>antara</a:t>
            </a:r>
            <a:r>
              <a:rPr lang="en-US" sz="1200" dirty="0" smtClean="0">
                <a:solidFill>
                  <a:srgbClr val="C00000"/>
                </a:solidFill>
              </a:rPr>
              <a:t> </a:t>
            </a:r>
            <a:r>
              <a:rPr lang="en-US" sz="1200" dirty="0" err="1" smtClean="0">
                <a:solidFill>
                  <a:srgbClr val="C00000"/>
                </a:solidFill>
              </a:rPr>
              <a:t>anggota</a:t>
            </a:r>
            <a:r>
              <a:rPr lang="en-US" sz="1200" dirty="0" smtClean="0">
                <a:solidFill>
                  <a:srgbClr val="C00000"/>
                </a:solidFill>
              </a:rPr>
              <a:t> </a:t>
            </a:r>
            <a:r>
              <a:rPr lang="en-US" sz="1200" dirty="0" err="1" smtClean="0">
                <a:solidFill>
                  <a:srgbClr val="C00000"/>
                </a:solidFill>
              </a:rPr>
              <a:t>grup</a:t>
            </a:r>
            <a:r>
              <a:rPr lang="en-US" sz="1200" dirty="0" smtClean="0">
                <a:solidFill>
                  <a:srgbClr val="C00000"/>
                </a:solidFill>
              </a:rPr>
              <a:t> </a:t>
            </a:r>
            <a:r>
              <a:rPr lang="en-US" sz="1200" dirty="0" err="1" smtClean="0">
                <a:solidFill>
                  <a:srgbClr val="C00000"/>
                </a:solidFill>
              </a:rPr>
              <a:t>dan</a:t>
            </a:r>
            <a:r>
              <a:rPr lang="en-US" sz="1200" dirty="0" smtClean="0">
                <a:solidFill>
                  <a:srgbClr val="C00000"/>
                </a:solidFill>
              </a:rPr>
              <a:t> </a:t>
            </a:r>
            <a:r>
              <a:rPr lang="en-US" sz="1200" dirty="0" err="1" smtClean="0">
                <a:solidFill>
                  <a:srgbClr val="C00000"/>
                </a:solidFill>
              </a:rPr>
              <a:t>maksimalisasi</a:t>
            </a:r>
            <a:r>
              <a:rPr lang="en-US" sz="1200" dirty="0" smtClean="0">
                <a:solidFill>
                  <a:srgbClr val="C00000"/>
                </a:solidFill>
              </a:rPr>
              <a:t> </a:t>
            </a:r>
            <a:r>
              <a:rPr lang="en-US" sz="1200" dirty="0" err="1" smtClean="0">
                <a:solidFill>
                  <a:srgbClr val="C00000"/>
                </a:solidFill>
              </a:rPr>
              <a:t>laba</a:t>
            </a:r>
            <a:r>
              <a:rPr lang="en-US" sz="1200" dirty="0" smtClean="0">
                <a:solidFill>
                  <a:srgbClr val="C00000"/>
                </a:solidFill>
              </a:rPr>
              <a:t> </a:t>
            </a:r>
            <a:r>
              <a:rPr lang="en-US" sz="1200" dirty="0" err="1" smtClean="0">
                <a:solidFill>
                  <a:srgbClr val="C00000"/>
                </a:solidFill>
              </a:rPr>
              <a:t>setelah</a:t>
            </a:r>
            <a:r>
              <a:rPr lang="en-US" sz="1200" dirty="0" smtClean="0">
                <a:solidFill>
                  <a:srgbClr val="C00000"/>
                </a:solidFill>
              </a:rPr>
              <a:t> </a:t>
            </a:r>
            <a:r>
              <a:rPr lang="en-US" sz="1200" dirty="0" err="1" smtClean="0">
                <a:solidFill>
                  <a:srgbClr val="C00000"/>
                </a:solidFill>
              </a:rPr>
              <a:t>pajak</a:t>
            </a:r>
            <a:r>
              <a:rPr lang="en-US" sz="1200" dirty="0" smtClean="0">
                <a:solidFill>
                  <a:srgbClr val="C00000"/>
                </a:solidFill>
              </a:rPr>
              <a:t>.</a:t>
            </a:r>
          </a:p>
        </p:txBody>
      </p:sp>
    </p:spTree>
    <p:extLst>
      <p:ext uri="{BB962C8B-B14F-4D97-AF65-F5344CB8AC3E}">
        <p14:creationId xmlns:p14="http://schemas.microsoft.com/office/powerpoint/2010/main" val="1639827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48" y="339502"/>
            <a:ext cx="7885504" cy="593184"/>
          </a:xfrm>
        </p:spPr>
        <p:txBody>
          <a:bodyPr>
            <a:normAutofit fontScale="90000"/>
          </a:bodyPr>
          <a:lstStyle/>
          <a:p>
            <a:pPr algn="ctr"/>
            <a:r>
              <a:rPr lang="en-US" dirty="0" smtClean="0"/>
              <a:t>Perusahaan </a:t>
            </a:r>
            <a:r>
              <a:rPr lang="en-US" dirty="0" err="1" smtClean="0"/>
              <a:t>Multinasional</a:t>
            </a:r>
            <a:endParaRPr lang="en-US" dirty="0"/>
          </a:p>
        </p:txBody>
      </p:sp>
      <p:sp>
        <p:nvSpPr>
          <p:cNvPr id="3" name="Content Placeholder 2"/>
          <p:cNvSpPr>
            <a:spLocks noGrp="1"/>
          </p:cNvSpPr>
          <p:nvPr>
            <p:ph idx="1"/>
          </p:nvPr>
        </p:nvSpPr>
        <p:spPr>
          <a:xfrm>
            <a:off x="502920" y="1059582"/>
            <a:ext cx="8183880" cy="3744416"/>
          </a:xfrm>
        </p:spPr>
        <p:txBody>
          <a:bodyPr>
            <a:normAutofit/>
          </a:bodyPr>
          <a:lstStyle/>
          <a:p>
            <a:pPr marL="0" indent="0" algn="just">
              <a:buNone/>
            </a:pPr>
            <a:r>
              <a:rPr lang="en-US" sz="1200" dirty="0" err="1" smtClean="0"/>
              <a:t>Pengertian</a:t>
            </a:r>
            <a:r>
              <a:rPr lang="en-US" sz="1200" dirty="0" smtClean="0"/>
              <a:t> </a:t>
            </a:r>
            <a:r>
              <a:rPr lang="en-US" sz="1200" dirty="0" err="1" smtClean="0"/>
              <a:t>perusahaan</a:t>
            </a:r>
            <a:r>
              <a:rPr lang="en-US" sz="1200" dirty="0" smtClean="0"/>
              <a:t> </a:t>
            </a:r>
            <a:r>
              <a:rPr lang="en-US" sz="1200" dirty="0" err="1" smtClean="0"/>
              <a:t>multinasional</a:t>
            </a:r>
            <a:r>
              <a:rPr lang="en-US" sz="1200" dirty="0" smtClean="0"/>
              <a:t> (</a:t>
            </a:r>
            <a:r>
              <a:rPr lang="en-US" sz="1200" i="1" dirty="0" err="1" smtClean="0"/>
              <a:t>multinasional</a:t>
            </a:r>
            <a:r>
              <a:rPr lang="en-US" sz="1200" i="1" dirty="0" smtClean="0"/>
              <a:t> company, </a:t>
            </a:r>
            <a:r>
              <a:rPr lang="en-US" sz="1200" i="1" dirty="0" err="1" smtClean="0"/>
              <a:t>multinasional</a:t>
            </a:r>
            <a:r>
              <a:rPr lang="en-US" sz="1200" i="1" dirty="0" smtClean="0"/>
              <a:t> enterprise</a:t>
            </a:r>
            <a:r>
              <a:rPr lang="en-US" sz="1200" dirty="0" smtClean="0"/>
              <a:t>) </a:t>
            </a:r>
            <a:r>
              <a:rPr lang="en-US" sz="1200" dirty="0" err="1" smtClean="0"/>
              <a:t>menurut</a:t>
            </a:r>
            <a:r>
              <a:rPr lang="en-US" sz="1200" dirty="0" smtClean="0"/>
              <a:t> </a:t>
            </a:r>
            <a:r>
              <a:rPr lang="en-US" sz="1200" dirty="0" err="1" smtClean="0"/>
              <a:t>beberapa</a:t>
            </a:r>
            <a:r>
              <a:rPr lang="en-US" sz="1200" dirty="0" smtClean="0"/>
              <a:t> </a:t>
            </a:r>
            <a:r>
              <a:rPr lang="en-US" sz="1200" dirty="0" err="1" smtClean="0"/>
              <a:t>ahli</a:t>
            </a:r>
            <a:r>
              <a:rPr lang="en-US" sz="1200" dirty="0" smtClean="0"/>
              <a:t> </a:t>
            </a:r>
            <a:r>
              <a:rPr lang="en-US" sz="1200" dirty="0" err="1" smtClean="0"/>
              <a:t>adalah</a:t>
            </a:r>
            <a:r>
              <a:rPr lang="en-US" sz="1200" dirty="0" smtClean="0"/>
              <a:t> </a:t>
            </a:r>
            <a:r>
              <a:rPr lang="en-US" sz="1200" dirty="0" err="1" smtClean="0"/>
              <a:t>sebagai</a:t>
            </a:r>
            <a:r>
              <a:rPr lang="en-US" sz="1200" dirty="0" smtClean="0"/>
              <a:t> </a:t>
            </a:r>
            <a:r>
              <a:rPr lang="en-US" sz="1200" dirty="0" err="1" smtClean="0"/>
              <a:t>berikut</a:t>
            </a:r>
            <a:r>
              <a:rPr lang="en-US" sz="1200" dirty="0" smtClean="0"/>
              <a:t>:</a:t>
            </a:r>
          </a:p>
          <a:p>
            <a:pPr marL="176213" indent="-176213" algn="just">
              <a:buClr>
                <a:srgbClr val="FF0000"/>
              </a:buClr>
              <a:buFont typeface="+mj-lt"/>
              <a:buAutoNum type="alphaLcPeriod"/>
            </a:pPr>
            <a:r>
              <a:rPr lang="en-US" sz="1100" b="1" dirty="0" smtClean="0"/>
              <a:t>Frederick D.S Choi </a:t>
            </a:r>
            <a:r>
              <a:rPr lang="en-US" sz="1100" b="1" dirty="0" err="1" smtClean="0"/>
              <a:t>dan</a:t>
            </a:r>
            <a:r>
              <a:rPr lang="en-US" sz="1100" b="1" dirty="0" smtClean="0"/>
              <a:t> Gerhard G. Mueller</a:t>
            </a:r>
          </a:p>
          <a:p>
            <a:pPr marL="176213" indent="0" algn="just">
              <a:buNone/>
            </a:pPr>
            <a:r>
              <a:rPr lang="en-US" sz="1100" i="1" dirty="0" smtClean="0"/>
              <a:t>Multinational corporations transfers technology all over the globe, raises capital where it is cheapest, often produces where costs are lowest, and develops markets wherever people will buy its products and services.</a:t>
            </a:r>
          </a:p>
          <a:p>
            <a:pPr marL="176213" indent="0" algn="just">
              <a:buNone/>
            </a:pPr>
            <a:endParaRPr lang="en-US" sz="1100" i="1" dirty="0" smtClean="0"/>
          </a:p>
          <a:p>
            <a:pPr marL="176213" indent="-176213" algn="just">
              <a:buClr>
                <a:srgbClr val="FF0000"/>
              </a:buClr>
              <a:buFont typeface="+mj-lt"/>
              <a:buAutoNum type="alphaLcPeriod" startAt="2"/>
            </a:pPr>
            <a:r>
              <a:rPr lang="en-US" sz="1100" b="1" dirty="0" smtClean="0"/>
              <a:t>Dr. </a:t>
            </a:r>
            <a:r>
              <a:rPr lang="en-US" sz="1100" b="1" dirty="0" err="1" smtClean="0"/>
              <a:t>Gunadi</a:t>
            </a:r>
            <a:r>
              <a:rPr lang="en-US" sz="1100" b="1" dirty="0" smtClean="0"/>
              <a:t>, M.Sc., </a:t>
            </a:r>
            <a:r>
              <a:rPr lang="en-US" sz="1100" b="1" dirty="0" err="1" smtClean="0"/>
              <a:t>Ak</a:t>
            </a:r>
            <a:endParaRPr lang="en-US" sz="1100" b="1" dirty="0" smtClean="0"/>
          </a:p>
          <a:p>
            <a:pPr marL="176213" indent="0" algn="just">
              <a:buNone/>
            </a:pPr>
            <a:r>
              <a:rPr lang="en-US" sz="1100" dirty="0" smtClean="0"/>
              <a:t>Perusahaan </a:t>
            </a:r>
            <a:r>
              <a:rPr lang="en-US" sz="1100" dirty="0" err="1" smtClean="0"/>
              <a:t>multinasional</a:t>
            </a:r>
            <a:r>
              <a:rPr lang="en-US" sz="1100" dirty="0" smtClean="0"/>
              <a:t> </a:t>
            </a:r>
            <a:r>
              <a:rPr lang="en-US" sz="1100" dirty="0" err="1" smtClean="0"/>
              <a:t>adalah</a:t>
            </a:r>
            <a:r>
              <a:rPr lang="en-US" sz="1100" dirty="0" smtClean="0"/>
              <a:t> </a:t>
            </a:r>
            <a:r>
              <a:rPr lang="en-US" sz="1100" dirty="0" err="1" smtClean="0"/>
              <a:t>perusahaan</a:t>
            </a:r>
            <a:r>
              <a:rPr lang="en-US" sz="1100" dirty="0" smtClean="0"/>
              <a:t> yang </a:t>
            </a:r>
            <a:r>
              <a:rPr lang="en-US" sz="1100" dirty="0" err="1" smtClean="0"/>
              <a:t>beroperasi</a:t>
            </a:r>
            <a:r>
              <a:rPr lang="en-US" sz="1100" dirty="0" smtClean="0"/>
              <a:t> di </a:t>
            </a:r>
            <a:r>
              <a:rPr lang="en-US" sz="1100" dirty="0" err="1" smtClean="0"/>
              <a:t>berbagai</a:t>
            </a:r>
            <a:r>
              <a:rPr lang="en-US" sz="1100" dirty="0" smtClean="0"/>
              <a:t> </a:t>
            </a:r>
            <a:r>
              <a:rPr lang="en-US" sz="1100" dirty="0" err="1" smtClean="0"/>
              <a:t>negara</a:t>
            </a:r>
            <a:r>
              <a:rPr lang="en-US" sz="1100" dirty="0" smtClean="0"/>
              <a:t> </a:t>
            </a:r>
            <a:r>
              <a:rPr lang="en-US" sz="1100" dirty="0" err="1" smtClean="0"/>
              <a:t>dengan</a:t>
            </a:r>
            <a:r>
              <a:rPr lang="en-US" sz="1100" dirty="0" smtClean="0"/>
              <a:t> </a:t>
            </a:r>
            <a:r>
              <a:rPr lang="en-US" sz="1100" dirty="0" err="1" smtClean="0"/>
              <a:t>membuka</a:t>
            </a:r>
            <a:r>
              <a:rPr lang="en-US" sz="1100" dirty="0" smtClean="0"/>
              <a:t> </a:t>
            </a:r>
            <a:r>
              <a:rPr lang="en-US" sz="1100" dirty="0" err="1" smtClean="0"/>
              <a:t>cabang</a:t>
            </a:r>
            <a:r>
              <a:rPr lang="en-US" sz="1100" dirty="0" smtClean="0"/>
              <a:t>, </a:t>
            </a:r>
            <a:r>
              <a:rPr lang="en-US" sz="1100" dirty="0" err="1" smtClean="0"/>
              <a:t>mengorganisasi</a:t>
            </a:r>
            <a:r>
              <a:rPr lang="en-US" sz="1100" dirty="0" smtClean="0"/>
              <a:t> </a:t>
            </a:r>
            <a:r>
              <a:rPr lang="en-US" sz="1100" dirty="0" err="1" smtClean="0"/>
              <a:t>anak</a:t>
            </a:r>
            <a:r>
              <a:rPr lang="en-US" sz="1100" dirty="0" smtClean="0"/>
              <a:t> </a:t>
            </a:r>
            <a:r>
              <a:rPr lang="en-US" sz="1100" dirty="0" err="1" smtClean="0"/>
              <a:t>perusahaan</a:t>
            </a:r>
            <a:r>
              <a:rPr lang="en-US" sz="1100" dirty="0" smtClean="0"/>
              <a:t> </a:t>
            </a:r>
            <a:r>
              <a:rPr lang="en-US" sz="1100" dirty="0" err="1" smtClean="0"/>
              <a:t>atau</a:t>
            </a:r>
            <a:r>
              <a:rPr lang="en-US" sz="1100" dirty="0" smtClean="0"/>
              <a:t> </a:t>
            </a:r>
            <a:r>
              <a:rPr lang="en-US" sz="1100" dirty="0" err="1" smtClean="0"/>
              <a:t>melakukan</a:t>
            </a:r>
            <a:r>
              <a:rPr lang="en-US" sz="1100" dirty="0" smtClean="0"/>
              <a:t> </a:t>
            </a:r>
            <a:r>
              <a:rPr lang="en-US" sz="1100" dirty="0" err="1" smtClean="0"/>
              <a:t>kontrak</a:t>
            </a:r>
            <a:r>
              <a:rPr lang="en-US" sz="1100" dirty="0" smtClean="0"/>
              <a:t> </a:t>
            </a:r>
            <a:r>
              <a:rPr lang="en-US" sz="1100" dirty="0" err="1" smtClean="0"/>
              <a:t>keagenan</a:t>
            </a:r>
            <a:r>
              <a:rPr lang="en-US" sz="1100" dirty="0" smtClean="0"/>
              <a:t> </a:t>
            </a:r>
            <a:r>
              <a:rPr lang="en-US" sz="1100" dirty="0" err="1" smtClean="0"/>
              <a:t>dan</a:t>
            </a:r>
            <a:r>
              <a:rPr lang="en-US" sz="1100" dirty="0" smtClean="0"/>
              <a:t> </a:t>
            </a:r>
            <a:r>
              <a:rPr lang="en-US" sz="1100" dirty="0" err="1" smtClean="0"/>
              <a:t>sebagainya</a:t>
            </a:r>
            <a:r>
              <a:rPr lang="en-US" sz="1100" dirty="0" smtClean="0"/>
              <a:t>.</a:t>
            </a:r>
          </a:p>
          <a:p>
            <a:pPr marL="176213" indent="0" algn="just">
              <a:buNone/>
            </a:pPr>
            <a:endParaRPr lang="en-US" sz="1100" dirty="0" smtClean="0"/>
          </a:p>
          <a:p>
            <a:pPr marL="176213" indent="-176213" algn="just">
              <a:buClr>
                <a:srgbClr val="FF0000"/>
              </a:buClr>
              <a:buFont typeface="+mj-lt"/>
              <a:buAutoNum type="alphaLcPeriod" startAt="3"/>
            </a:pPr>
            <a:r>
              <a:rPr lang="en-US" sz="1100" b="1" dirty="0" smtClean="0"/>
              <a:t>Christopher </a:t>
            </a:r>
            <a:r>
              <a:rPr lang="en-US" sz="1100" b="1" dirty="0" err="1" smtClean="0"/>
              <a:t>Nobes</a:t>
            </a:r>
            <a:r>
              <a:rPr lang="en-US" sz="1100" b="1" dirty="0" smtClean="0"/>
              <a:t> </a:t>
            </a:r>
            <a:r>
              <a:rPr lang="en-US" sz="1100" b="1" dirty="0" err="1" smtClean="0"/>
              <a:t>dan</a:t>
            </a:r>
            <a:r>
              <a:rPr lang="en-US" sz="1100" b="1" dirty="0" smtClean="0"/>
              <a:t> Robert Parker</a:t>
            </a:r>
          </a:p>
          <a:p>
            <a:pPr marL="176213" indent="0" algn="just">
              <a:buNone/>
            </a:pPr>
            <a:r>
              <a:rPr lang="en-US" sz="1100" i="1" dirty="0" smtClean="0"/>
              <a:t>Multinational companies may be broadly as those which produce a good or a service in two or more countries.</a:t>
            </a:r>
            <a:endParaRPr lang="en-US" sz="1100" i="1" dirty="0"/>
          </a:p>
          <a:p>
            <a:pPr marL="0" indent="0" algn="just">
              <a:buNone/>
            </a:pPr>
            <a:endParaRPr lang="en-US" sz="1200" dirty="0" smtClean="0"/>
          </a:p>
          <a:p>
            <a:pPr marL="0" indent="0" algn="just">
              <a:buNone/>
            </a:pPr>
            <a:r>
              <a:rPr lang="en-US" sz="1000" dirty="0" smtClean="0"/>
              <a:t>Dari </a:t>
            </a:r>
            <a:r>
              <a:rPr lang="en-US" sz="1000" dirty="0" err="1" smtClean="0"/>
              <a:t>beberapa</a:t>
            </a:r>
            <a:r>
              <a:rPr lang="en-US" sz="1000" dirty="0" smtClean="0"/>
              <a:t> </a:t>
            </a:r>
            <a:r>
              <a:rPr lang="en-US" sz="1000" dirty="0" err="1" smtClean="0"/>
              <a:t>definisi</a:t>
            </a:r>
            <a:r>
              <a:rPr lang="en-US" sz="1000" dirty="0" smtClean="0"/>
              <a:t> di </a:t>
            </a:r>
            <a:r>
              <a:rPr lang="en-US" sz="1000" dirty="0" err="1" smtClean="0"/>
              <a:t>atas</a:t>
            </a:r>
            <a:r>
              <a:rPr lang="en-US" sz="1000" dirty="0" smtClean="0"/>
              <a:t>, </a:t>
            </a:r>
            <a:r>
              <a:rPr lang="en-US" sz="1000" dirty="0" err="1" smtClean="0"/>
              <a:t>dapat</a:t>
            </a:r>
            <a:r>
              <a:rPr lang="en-US" sz="1000" dirty="0" smtClean="0"/>
              <a:t> </a:t>
            </a:r>
            <a:r>
              <a:rPr lang="en-US" sz="1000" dirty="0" err="1" smtClean="0"/>
              <a:t>disimpulkan</a:t>
            </a:r>
            <a:r>
              <a:rPr lang="en-US" sz="1000" dirty="0" smtClean="0"/>
              <a:t> </a:t>
            </a:r>
            <a:r>
              <a:rPr lang="en-US" sz="1000" dirty="0" err="1" smtClean="0"/>
              <a:t>bahwa</a:t>
            </a:r>
            <a:r>
              <a:rPr lang="en-US" sz="1000" dirty="0" smtClean="0"/>
              <a:t> </a:t>
            </a:r>
            <a:r>
              <a:rPr lang="en-US" sz="1000" dirty="0" err="1" smtClean="0"/>
              <a:t>perusahaan</a:t>
            </a:r>
            <a:r>
              <a:rPr lang="en-US" sz="1000" dirty="0" smtClean="0"/>
              <a:t> </a:t>
            </a:r>
            <a:r>
              <a:rPr lang="en-US" sz="1000" dirty="0" err="1" smtClean="0"/>
              <a:t>multinasional</a:t>
            </a:r>
            <a:r>
              <a:rPr lang="en-US" sz="1000" dirty="0" smtClean="0"/>
              <a:t> </a:t>
            </a:r>
            <a:r>
              <a:rPr lang="en-US" sz="1000" dirty="0" err="1" smtClean="0"/>
              <a:t>adalah</a:t>
            </a:r>
            <a:r>
              <a:rPr lang="en-US" sz="1000" dirty="0" smtClean="0"/>
              <a:t> </a:t>
            </a:r>
            <a:r>
              <a:rPr lang="en-US" sz="1000" dirty="0" err="1" smtClean="0"/>
              <a:t>perusahaan-perusahaan</a:t>
            </a:r>
            <a:r>
              <a:rPr lang="en-US" sz="1000" dirty="0" smtClean="0"/>
              <a:t> yang </a:t>
            </a:r>
            <a:r>
              <a:rPr lang="en-US" sz="1000" dirty="0" err="1" smtClean="0"/>
              <a:t>beroperasi</a:t>
            </a:r>
            <a:r>
              <a:rPr lang="en-US" sz="1000" dirty="0" smtClean="0"/>
              <a:t> </a:t>
            </a:r>
            <a:r>
              <a:rPr lang="en-US" sz="1000" dirty="0" err="1" smtClean="0"/>
              <a:t>melewati</a:t>
            </a:r>
            <a:r>
              <a:rPr lang="en-US" sz="1000" dirty="0" smtClean="0"/>
              <a:t> </a:t>
            </a:r>
            <a:r>
              <a:rPr lang="en-US" sz="1000" dirty="0" err="1" smtClean="0"/>
              <a:t>lintas</a:t>
            </a:r>
            <a:r>
              <a:rPr lang="en-US" sz="1000" dirty="0" smtClean="0"/>
              <a:t> </a:t>
            </a:r>
            <a:r>
              <a:rPr lang="en-US" sz="1000" dirty="0" err="1" smtClean="0"/>
              <a:t>batas</a:t>
            </a:r>
            <a:r>
              <a:rPr lang="en-US" sz="1000" dirty="0" smtClean="0"/>
              <a:t> </a:t>
            </a:r>
            <a:r>
              <a:rPr lang="en-US" sz="1000" dirty="0" err="1" smtClean="0"/>
              <a:t>antar-negara</a:t>
            </a:r>
            <a:r>
              <a:rPr lang="en-US" sz="1000" dirty="0" smtClean="0"/>
              <a:t>, yang </a:t>
            </a:r>
            <a:r>
              <a:rPr lang="en-US" sz="1000" dirty="0" err="1" smtClean="0"/>
              <a:t>terikat</a:t>
            </a:r>
            <a:r>
              <a:rPr lang="en-US" sz="1000" dirty="0" smtClean="0"/>
              <a:t> </a:t>
            </a:r>
            <a:r>
              <a:rPr lang="en-US" sz="1000" dirty="0" err="1" smtClean="0"/>
              <a:t>hubungan</a:t>
            </a:r>
            <a:r>
              <a:rPr lang="en-US" sz="1000" dirty="0" smtClean="0"/>
              <a:t> </a:t>
            </a:r>
            <a:r>
              <a:rPr lang="en-US" sz="1000" dirty="0" err="1" smtClean="0"/>
              <a:t>istimewa</a:t>
            </a:r>
            <a:r>
              <a:rPr lang="en-US" sz="1000" dirty="0" smtClean="0"/>
              <a:t> </a:t>
            </a:r>
            <a:r>
              <a:rPr lang="en-US" sz="1000" dirty="0" err="1" smtClean="0"/>
              <a:t>baik</a:t>
            </a:r>
            <a:r>
              <a:rPr lang="en-US" sz="1000" dirty="0" smtClean="0"/>
              <a:t> </a:t>
            </a:r>
            <a:r>
              <a:rPr lang="en-US" sz="1000" dirty="0" err="1" smtClean="0"/>
              <a:t>karena</a:t>
            </a:r>
            <a:r>
              <a:rPr lang="en-US" sz="1000" dirty="0" smtClean="0"/>
              <a:t> </a:t>
            </a:r>
            <a:r>
              <a:rPr lang="en-US" sz="1000" dirty="0" err="1" smtClean="0"/>
              <a:t>penyertaan</a:t>
            </a:r>
            <a:r>
              <a:rPr lang="en-US" sz="1000" dirty="0" smtClean="0"/>
              <a:t> modal </a:t>
            </a:r>
            <a:r>
              <a:rPr lang="en-US" sz="1000" dirty="0" err="1" smtClean="0"/>
              <a:t>saham</a:t>
            </a:r>
            <a:r>
              <a:rPr lang="en-US" sz="1000" dirty="0" smtClean="0"/>
              <a:t>, </a:t>
            </a:r>
            <a:r>
              <a:rPr lang="en-US" sz="1000" dirty="0" err="1" smtClean="0"/>
              <a:t>pengendalian</a:t>
            </a:r>
            <a:r>
              <a:rPr lang="en-US" sz="1000" dirty="0" smtClean="0"/>
              <a:t> </a:t>
            </a:r>
            <a:r>
              <a:rPr lang="en-US" sz="1000" dirty="0" err="1" smtClean="0"/>
              <a:t>manajemen</a:t>
            </a:r>
            <a:r>
              <a:rPr lang="en-US" sz="1000" dirty="0" smtClean="0"/>
              <a:t> </a:t>
            </a:r>
            <a:r>
              <a:rPr lang="en-US" sz="1000" dirty="0" err="1" smtClean="0"/>
              <a:t>atau</a:t>
            </a:r>
            <a:r>
              <a:rPr lang="en-US" sz="1000" dirty="0" smtClean="0"/>
              <a:t> </a:t>
            </a:r>
            <a:r>
              <a:rPr lang="en-US" sz="1000" dirty="0" err="1" smtClean="0"/>
              <a:t>penggunaan</a:t>
            </a:r>
            <a:r>
              <a:rPr lang="en-US" sz="1000" dirty="0" smtClean="0"/>
              <a:t> </a:t>
            </a:r>
            <a:r>
              <a:rPr lang="en-US" sz="1000" dirty="0" err="1" smtClean="0"/>
              <a:t>teknologi</a:t>
            </a:r>
            <a:r>
              <a:rPr lang="en-US" sz="1000" dirty="0" smtClean="0"/>
              <a:t> </a:t>
            </a:r>
            <a:r>
              <a:rPr lang="en-US" sz="1000" dirty="0" err="1" smtClean="0"/>
              <a:t>dapat</a:t>
            </a:r>
            <a:r>
              <a:rPr lang="en-US" sz="1000" dirty="0" smtClean="0"/>
              <a:t> </a:t>
            </a:r>
            <a:r>
              <a:rPr lang="en-US" sz="1000" dirty="0" err="1" smtClean="0"/>
              <a:t>berupa</a:t>
            </a:r>
            <a:r>
              <a:rPr lang="en-US" sz="1000" dirty="0" smtClean="0"/>
              <a:t> </a:t>
            </a:r>
            <a:r>
              <a:rPr lang="en-US" sz="1000" dirty="0" err="1" smtClean="0"/>
              <a:t>anak</a:t>
            </a:r>
            <a:r>
              <a:rPr lang="en-US" sz="1000" dirty="0" smtClean="0"/>
              <a:t> </a:t>
            </a:r>
            <a:r>
              <a:rPr lang="en-US" sz="1000" dirty="0" err="1" smtClean="0"/>
              <a:t>perusahaan</a:t>
            </a:r>
            <a:r>
              <a:rPr lang="en-US" sz="1000" dirty="0" smtClean="0"/>
              <a:t>, </a:t>
            </a:r>
            <a:r>
              <a:rPr lang="en-US" sz="1000" dirty="0" err="1" smtClean="0"/>
              <a:t>cabang</a:t>
            </a:r>
            <a:r>
              <a:rPr lang="en-US" sz="1000" dirty="0" smtClean="0"/>
              <a:t> </a:t>
            </a:r>
            <a:r>
              <a:rPr lang="en-US" sz="1000" dirty="0" err="1" smtClean="0"/>
              <a:t>perusahaan</a:t>
            </a:r>
            <a:r>
              <a:rPr lang="en-US" sz="1000" dirty="0" smtClean="0"/>
              <a:t>, </a:t>
            </a:r>
            <a:r>
              <a:rPr lang="en-US" sz="1000" dirty="0" err="1" smtClean="0"/>
              <a:t>agen</a:t>
            </a:r>
            <a:r>
              <a:rPr lang="en-US" sz="1000" dirty="0" smtClean="0"/>
              <a:t> </a:t>
            </a:r>
            <a:r>
              <a:rPr lang="en-US" sz="1000" dirty="0" err="1" smtClean="0"/>
              <a:t>dan</a:t>
            </a:r>
            <a:r>
              <a:rPr lang="en-US" sz="1000" dirty="0" smtClean="0"/>
              <a:t> </a:t>
            </a:r>
            <a:r>
              <a:rPr lang="en-US" sz="1000" dirty="0" err="1" smtClean="0"/>
              <a:t>sebagainya</a:t>
            </a:r>
            <a:r>
              <a:rPr lang="en-US" sz="1000" dirty="0" smtClean="0"/>
              <a:t>, </a:t>
            </a:r>
            <a:r>
              <a:rPr lang="en-US" sz="1000" dirty="0" err="1" smtClean="0"/>
              <a:t>dengan</a:t>
            </a:r>
            <a:r>
              <a:rPr lang="en-US" sz="1000" dirty="0" smtClean="0"/>
              <a:t> </a:t>
            </a:r>
            <a:r>
              <a:rPr lang="en-US" sz="1000" dirty="0" err="1" smtClean="0"/>
              <a:t>berbagai</a:t>
            </a:r>
            <a:r>
              <a:rPr lang="en-US" sz="1000" dirty="0" smtClean="0"/>
              <a:t> </a:t>
            </a:r>
            <a:r>
              <a:rPr lang="en-US" sz="1000" dirty="0" err="1" smtClean="0"/>
              <a:t>tujuan</a:t>
            </a:r>
            <a:r>
              <a:rPr lang="en-US" sz="1000" dirty="0" smtClean="0"/>
              <a:t>, </a:t>
            </a:r>
            <a:r>
              <a:rPr lang="en-US" sz="1000" dirty="0" err="1" smtClean="0"/>
              <a:t>antara</a:t>
            </a:r>
            <a:r>
              <a:rPr lang="en-US" sz="1000" dirty="0" smtClean="0"/>
              <a:t> lain </a:t>
            </a:r>
            <a:r>
              <a:rPr lang="en-US" sz="1000" dirty="0" err="1" smtClean="0"/>
              <a:t>untuk</a:t>
            </a:r>
            <a:r>
              <a:rPr lang="en-US" sz="1000" dirty="0" smtClean="0"/>
              <a:t> </a:t>
            </a:r>
            <a:r>
              <a:rPr lang="en-US" sz="1000" dirty="0" err="1" smtClean="0"/>
              <a:t>memaksimalkan</a:t>
            </a:r>
            <a:r>
              <a:rPr lang="en-US" sz="1000" dirty="0" smtClean="0"/>
              <a:t> </a:t>
            </a:r>
            <a:r>
              <a:rPr lang="en-US" sz="1000" dirty="0" err="1" smtClean="0"/>
              <a:t>laba</a:t>
            </a:r>
            <a:r>
              <a:rPr lang="en-US" sz="1000" dirty="0" smtClean="0"/>
              <a:t> </a:t>
            </a:r>
            <a:r>
              <a:rPr lang="en-US" sz="1000" dirty="0" err="1" smtClean="0"/>
              <a:t>setelah</a:t>
            </a:r>
            <a:r>
              <a:rPr lang="en-US" sz="1000" dirty="0" smtClean="0"/>
              <a:t> </a:t>
            </a:r>
            <a:r>
              <a:rPr lang="en-US" sz="1000" dirty="0" err="1" smtClean="0"/>
              <a:t>pajak</a:t>
            </a:r>
            <a:r>
              <a:rPr lang="en-US" sz="1000" dirty="0" smtClean="0"/>
              <a:t> (</a:t>
            </a:r>
            <a:r>
              <a:rPr lang="en-US" sz="1000" dirty="0" err="1" smtClean="0"/>
              <a:t>meminimalkan</a:t>
            </a:r>
            <a:r>
              <a:rPr lang="en-US" sz="1000" dirty="0" smtClean="0"/>
              <a:t> </a:t>
            </a:r>
            <a:r>
              <a:rPr lang="en-US" sz="1000" dirty="0" err="1" smtClean="0"/>
              <a:t>pajak</a:t>
            </a:r>
            <a:r>
              <a:rPr lang="en-US" sz="1000" dirty="0" smtClean="0"/>
              <a:t>).</a:t>
            </a:r>
            <a:endParaRPr lang="en-US" sz="1000" dirty="0"/>
          </a:p>
        </p:txBody>
      </p:sp>
    </p:spTree>
    <p:extLst>
      <p:ext uri="{BB962C8B-B14F-4D97-AF65-F5344CB8AC3E}">
        <p14:creationId xmlns:p14="http://schemas.microsoft.com/office/powerpoint/2010/main" val="3809585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48" y="339502"/>
            <a:ext cx="7885504" cy="593184"/>
          </a:xfrm>
        </p:spPr>
        <p:txBody>
          <a:bodyPr>
            <a:normAutofit fontScale="90000"/>
          </a:bodyPr>
          <a:lstStyle/>
          <a:p>
            <a:pPr algn="ctr"/>
            <a:r>
              <a:rPr lang="en-US" dirty="0" err="1" smtClean="0"/>
              <a:t>Hubungan</a:t>
            </a:r>
            <a:r>
              <a:rPr lang="en-US" dirty="0" smtClean="0"/>
              <a:t> Istimewa</a:t>
            </a:r>
            <a:endParaRPr lang="en-US" dirty="0"/>
          </a:p>
        </p:txBody>
      </p:sp>
      <p:sp>
        <p:nvSpPr>
          <p:cNvPr id="3" name="Content Placeholder 2"/>
          <p:cNvSpPr>
            <a:spLocks noGrp="1"/>
          </p:cNvSpPr>
          <p:nvPr>
            <p:ph idx="1"/>
          </p:nvPr>
        </p:nvSpPr>
        <p:spPr>
          <a:xfrm>
            <a:off x="502920" y="1059582"/>
            <a:ext cx="8183880" cy="2376264"/>
          </a:xfrm>
        </p:spPr>
        <p:txBody>
          <a:bodyPr>
            <a:normAutofit/>
          </a:bodyPr>
          <a:lstStyle/>
          <a:p>
            <a:pPr marL="0" indent="0" algn="just">
              <a:buNone/>
            </a:pPr>
            <a:r>
              <a:rPr lang="en-US" sz="1000" dirty="0" err="1" smtClean="0"/>
              <a:t>Hubungan</a:t>
            </a:r>
            <a:r>
              <a:rPr lang="en-US" sz="1000" dirty="0" smtClean="0"/>
              <a:t> </a:t>
            </a:r>
            <a:r>
              <a:rPr lang="en-US" sz="1000" dirty="0" err="1" smtClean="0"/>
              <a:t>istimewa</a:t>
            </a:r>
            <a:r>
              <a:rPr lang="en-US" sz="1000" dirty="0" smtClean="0"/>
              <a:t> </a:t>
            </a:r>
            <a:r>
              <a:rPr lang="en-US" sz="1000" dirty="0" err="1" smtClean="0"/>
              <a:t>terjadi</a:t>
            </a:r>
            <a:r>
              <a:rPr lang="en-US" sz="1000" dirty="0" smtClean="0"/>
              <a:t> </a:t>
            </a:r>
            <a:r>
              <a:rPr lang="en-US" sz="1000" dirty="0" err="1" smtClean="0"/>
              <a:t>antara</a:t>
            </a:r>
            <a:r>
              <a:rPr lang="en-US" sz="1000" dirty="0" smtClean="0"/>
              <a:t>  </a:t>
            </a:r>
            <a:r>
              <a:rPr lang="en-US" sz="1000" dirty="0" err="1" smtClean="0"/>
              <a:t>perusaan</a:t>
            </a:r>
            <a:r>
              <a:rPr lang="en-US" sz="1000" dirty="0" smtClean="0"/>
              <a:t> </a:t>
            </a:r>
            <a:r>
              <a:rPr lang="en-US" sz="1000" dirty="0" err="1" smtClean="0"/>
              <a:t>induk</a:t>
            </a:r>
            <a:r>
              <a:rPr lang="en-US" sz="1000" dirty="0" smtClean="0"/>
              <a:t> </a:t>
            </a:r>
            <a:r>
              <a:rPr lang="en-US" sz="1000" dirty="0" err="1" smtClean="0"/>
              <a:t>dengan</a:t>
            </a:r>
            <a:r>
              <a:rPr lang="en-US" sz="1000" dirty="0" smtClean="0"/>
              <a:t> </a:t>
            </a:r>
            <a:r>
              <a:rPr lang="en-US" sz="1000" dirty="0" err="1" smtClean="0"/>
              <a:t>anak</a:t>
            </a:r>
            <a:r>
              <a:rPr lang="en-US" sz="1000" dirty="0" smtClean="0"/>
              <a:t>  </a:t>
            </a:r>
            <a:r>
              <a:rPr lang="en-US" sz="1000" dirty="0" err="1" smtClean="0"/>
              <a:t>perusaannya</a:t>
            </a:r>
            <a:r>
              <a:rPr lang="en-US" sz="1000" dirty="0" smtClean="0"/>
              <a:t> </a:t>
            </a:r>
            <a:r>
              <a:rPr lang="en-US" sz="1000" dirty="0" err="1" smtClean="0"/>
              <a:t>atau</a:t>
            </a:r>
            <a:r>
              <a:rPr lang="en-US" sz="1000" dirty="0" smtClean="0"/>
              <a:t> </a:t>
            </a:r>
            <a:r>
              <a:rPr lang="en-US" sz="1000" dirty="0" err="1" smtClean="0"/>
              <a:t>cabang-cabangnya</a:t>
            </a:r>
            <a:r>
              <a:rPr lang="en-US" sz="1000" dirty="0" smtClean="0"/>
              <a:t> </a:t>
            </a:r>
            <a:r>
              <a:rPr lang="en-US" sz="1000" dirty="0" err="1" smtClean="0"/>
              <a:t>atau</a:t>
            </a:r>
            <a:r>
              <a:rPr lang="en-US" sz="1000" dirty="0" smtClean="0"/>
              <a:t> </a:t>
            </a:r>
            <a:r>
              <a:rPr lang="en-US" sz="1000" dirty="0" err="1" smtClean="0"/>
              <a:t>perwakilannya</a:t>
            </a:r>
            <a:r>
              <a:rPr lang="en-US" sz="1000" dirty="0" smtClean="0"/>
              <a:t> yang </a:t>
            </a:r>
            <a:r>
              <a:rPr lang="en-US" sz="1000" dirty="0" err="1" smtClean="0"/>
              <a:t>berada</a:t>
            </a:r>
            <a:r>
              <a:rPr lang="en-US" sz="1000" dirty="0" smtClean="0"/>
              <a:t> di </a:t>
            </a:r>
            <a:r>
              <a:rPr lang="en-US" sz="1000" dirty="0" err="1" smtClean="0"/>
              <a:t>dalam</a:t>
            </a:r>
            <a:r>
              <a:rPr lang="en-US" sz="1000" dirty="0" smtClean="0"/>
              <a:t> </a:t>
            </a:r>
            <a:r>
              <a:rPr lang="en-US" sz="1000" dirty="0" err="1" smtClean="0"/>
              <a:t>negeri</a:t>
            </a:r>
            <a:r>
              <a:rPr lang="en-US" sz="1000" dirty="0" smtClean="0"/>
              <a:t> , </a:t>
            </a:r>
            <a:r>
              <a:rPr lang="en-US" sz="1000" dirty="0" err="1" smtClean="0"/>
              <a:t>maupun</a:t>
            </a:r>
            <a:r>
              <a:rPr lang="en-US" sz="1000" dirty="0" smtClean="0"/>
              <a:t> yang </a:t>
            </a:r>
            <a:r>
              <a:rPr lang="en-US" sz="1000" dirty="0" err="1" smtClean="0"/>
              <a:t>berada</a:t>
            </a:r>
            <a:r>
              <a:rPr lang="en-US" sz="1000" dirty="0" smtClean="0"/>
              <a:t> di </a:t>
            </a:r>
            <a:r>
              <a:rPr lang="en-US" sz="1000" dirty="0" err="1" smtClean="0"/>
              <a:t>luar</a:t>
            </a:r>
            <a:r>
              <a:rPr lang="en-US" sz="1000" dirty="0" smtClean="0"/>
              <a:t> </a:t>
            </a:r>
            <a:r>
              <a:rPr lang="en-US" sz="1000" dirty="0" err="1" smtClean="0"/>
              <a:t>negeri</a:t>
            </a:r>
            <a:r>
              <a:rPr lang="en-US" sz="1000" dirty="0" smtClean="0"/>
              <a:t>.</a:t>
            </a:r>
          </a:p>
          <a:p>
            <a:pPr marL="0" indent="0" algn="just">
              <a:buNone/>
            </a:pPr>
            <a:r>
              <a:rPr lang="en-US" sz="1000" dirty="0" smtClean="0"/>
              <a:t>Di Indonesia </a:t>
            </a:r>
            <a:r>
              <a:rPr lang="en-US" sz="1000" dirty="0" err="1" smtClean="0"/>
              <a:t>diatur</a:t>
            </a:r>
            <a:r>
              <a:rPr lang="en-US" sz="1000" dirty="0" smtClean="0"/>
              <a:t> </a:t>
            </a:r>
            <a:r>
              <a:rPr lang="en-US" sz="1000" dirty="0" err="1" smtClean="0"/>
              <a:t>dalam</a:t>
            </a:r>
            <a:r>
              <a:rPr lang="en-US" sz="1000" dirty="0" smtClean="0"/>
              <a:t> </a:t>
            </a:r>
            <a:r>
              <a:rPr lang="en-US" sz="1000" b="1" dirty="0" err="1" smtClean="0"/>
              <a:t>Pasal</a:t>
            </a:r>
            <a:r>
              <a:rPr lang="en-US" sz="1000" b="1" dirty="0" smtClean="0"/>
              <a:t> 18 </a:t>
            </a:r>
            <a:r>
              <a:rPr lang="en-US" sz="1000" b="1" dirty="0" err="1" smtClean="0"/>
              <a:t>Ayat</a:t>
            </a:r>
            <a:r>
              <a:rPr lang="en-US" sz="1000" b="1" dirty="0" smtClean="0"/>
              <a:t> (3), (3a), </a:t>
            </a:r>
            <a:r>
              <a:rPr lang="en-US" sz="1000" b="1" dirty="0" err="1" smtClean="0"/>
              <a:t>dan</a:t>
            </a:r>
            <a:r>
              <a:rPr lang="en-US" sz="1000" b="1" dirty="0" smtClean="0"/>
              <a:t> (4) </a:t>
            </a:r>
            <a:r>
              <a:rPr lang="en-US" sz="1000" b="1" dirty="0" err="1" smtClean="0"/>
              <a:t>Undang-undang</a:t>
            </a:r>
            <a:r>
              <a:rPr lang="en-US" sz="1000" b="1" dirty="0" smtClean="0"/>
              <a:t> </a:t>
            </a:r>
            <a:r>
              <a:rPr lang="en-US" sz="1000" b="1" dirty="0" err="1" smtClean="0"/>
              <a:t>Pajak</a:t>
            </a:r>
            <a:r>
              <a:rPr lang="en-US" sz="1000" b="1" dirty="0" smtClean="0"/>
              <a:t> </a:t>
            </a:r>
            <a:r>
              <a:rPr lang="en-US" sz="1000" b="1" dirty="0" err="1" smtClean="0"/>
              <a:t>Penghasilan</a:t>
            </a:r>
            <a:r>
              <a:rPr lang="en-US" sz="1000" dirty="0" smtClean="0"/>
              <a:t> yang </a:t>
            </a:r>
            <a:r>
              <a:rPr lang="en-US" sz="1000" dirty="0" err="1" smtClean="0"/>
              <a:t>menyatakan</a:t>
            </a:r>
            <a:r>
              <a:rPr lang="en-US" sz="1000" dirty="0" smtClean="0"/>
              <a:t> </a:t>
            </a:r>
            <a:r>
              <a:rPr lang="en-US" sz="1000" dirty="0" err="1" smtClean="0"/>
              <a:t>sebagai</a:t>
            </a:r>
            <a:r>
              <a:rPr lang="en-US" sz="1000" dirty="0" smtClean="0"/>
              <a:t> </a:t>
            </a:r>
            <a:r>
              <a:rPr lang="en-US" sz="1000" dirty="0" err="1" smtClean="0"/>
              <a:t>berikut</a:t>
            </a:r>
            <a:r>
              <a:rPr lang="en-US" sz="1000" dirty="0" smtClean="0"/>
              <a:t>:</a:t>
            </a:r>
          </a:p>
          <a:p>
            <a:pPr marL="228600" indent="-228600" algn="just">
              <a:buClr>
                <a:srgbClr val="FF0000"/>
              </a:buClr>
              <a:buFont typeface="+mj-lt"/>
              <a:buAutoNum type="alphaLcPeriod"/>
            </a:pPr>
            <a:r>
              <a:rPr lang="en-US" sz="1000" dirty="0" err="1" smtClean="0"/>
              <a:t>Direktur</a:t>
            </a:r>
            <a:r>
              <a:rPr lang="en-US" sz="1000" dirty="0" smtClean="0"/>
              <a:t> </a:t>
            </a:r>
            <a:r>
              <a:rPr lang="en-US" sz="1000" dirty="0" err="1" smtClean="0"/>
              <a:t>Jenderal</a:t>
            </a:r>
            <a:r>
              <a:rPr lang="en-US" sz="1000" dirty="0" smtClean="0"/>
              <a:t> </a:t>
            </a:r>
            <a:r>
              <a:rPr lang="en-US" sz="1000" dirty="0" err="1" smtClean="0"/>
              <a:t>Pajak</a:t>
            </a:r>
            <a:r>
              <a:rPr lang="en-US" sz="1000" dirty="0" smtClean="0"/>
              <a:t> </a:t>
            </a:r>
            <a:r>
              <a:rPr lang="en-US" sz="1000" dirty="0" err="1" smtClean="0"/>
              <a:t>berwenang</a:t>
            </a:r>
            <a:r>
              <a:rPr lang="en-US" sz="1000" dirty="0" smtClean="0"/>
              <a:t> </a:t>
            </a:r>
            <a:r>
              <a:rPr lang="en-US" sz="1000" dirty="0" err="1" smtClean="0"/>
              <a:t>menentukan</a:t>
            </a:r>
            <a:r>
              <a:rPr lang="en-US" sz="1000" dirty="0" smtClean="0"/>
              <a:t> </a:t>
            </a:r>
            <a:r>
              <a:rPr lang="en-US" sz="1000" dirty="0" err="1" smtClean="0"/>
              <a:t>kembali</a:t>
            </a:r>
            <a:r>
              <a:rPr lang="en-US" sz="1000" dirty="0" smtClean="0"/>
              <a:t> </a:t>
            </a:r>
            <a:r>
              <a:rPr lang="en-US" sz="1000" dirty="0" err="1" smtClean="0"/>
              <a:t>besarnya</a:t>
            </a:r>
            <a:r>
              <a:rPr lang="en-US" sz="1000" dirty="0" smtClean="0"/>
              <a:t> </a:t>
            </a:r>
            <a:r>
              <a:rPr lang="en-US" sz="1000" dirty="0" err="1" smtClean="0"/>
              <a:t>penghasilan</a:t>
            </a:r>
            <a:r>
              <a:rPr lang="en-US" sz="1000" dirty="0" smtClean="0"/>
              <a:t> </a:t>
            </a:r>
            <a:r>
              <a:rPr lang="en-US" sz="1000" dirty="0" err="1" smtClean="0"/>
              <a:t>dan</a:t>
            </a:r>
            <a:r>
              <a:rPr lang="en-US" sz="1000" dirty="0" smtClean="0"/>
              <a:t> </a:t>
            </a:r>
            <a:r>
              <a:rPr lang="en-US" sz="1000" dirty="0" err="1" smtClean="0"/>
              <a:t>pengurangan</a:t>
            </a:r>
            <a:r>
              <a:rPr lang="en-US" sz="1000" dirty="0" smtClean="0"/>
              <a:t> </a:t>
            </a:r>
            <a:r>
              <a:rPr lang="en-US" sz="1000" dirty="0" err="1" smtClean="0"/>
              <a:t>serta</a:t>
            </a:r>
            <a:r>
              <a:rPr lang="en-US" sz="1000" dirty="0" smtClean="0"/>
              <a:t> </a:t>
            </a:r>
            <a:r>
              <a:rPr lang="en-US" sz="1000" dirty="0" err="1" smtClean="0"/>
              <a:t>menentukan</a:t>
            </a:r>
            <a:r>
              <a:rPr lang="en-US" sz="1000" dirty="0" smtClean="0"/>
              <a:t> </a:t>
            </a:r>
            <a:r>
              <a:rPr lang="en-US" sz="1000" dirty="0" err="1" smtClean="0"/>
              <a:t>utang</a:t>
            </a:r>
            <a:r>
              <a:rPr lang="en-US" sz="1000" dirty="0" smtClean="0"/>
              <a:t> </a:t>
            </a:r>
            <a:r>
              <a:rPr lang="en-US" sz="1000" dirty="0" err="1" smtClean="0"/>
              <a:t>sebagai</a:t>
            </a:r>
            <a:r>
              <a:rPr lang="en-US" sz="1000" dirty="0" smtClean="0"/>
              <a:t> modal </a:t>
            </a:r>
            <a:r>
              <a:rPr lang="en-US" sz="1000" dirty="0" err="1" smtClean="0"/>
              <a:t>untuk</a:t>
            </a:r>
            <a:r>
              <a:rPr lang="en-US" sz="1000" dirty="0" smtClean="0"/>
              <a:t> </a:t>
            </a:r>
            <a:r>
              <a:rPr lang="en-US" sz="1000" dirty="0" err="1" smtClean="0"/>
              <a:t>menghitung</a:t>
            </a:r>
            <a:r>
              <a:rPr lang="en-US" sz="1000" dirty="0" smtClean="0"/>
              <a:t> </a:t>
            </a:r>
            <a:r>
              <a:rPr lang="en-US" sz="1000" dirty="0" err="1" smtClean="0"/>
              <a:t>besarnya</a:t>
            </a:r>
            <a:r>
              <a:rPr lang="en-US" sz="1000" dirty="0" smtClean="0"/>
              <a:t> </a:t>
            </a:r>
            <a:r>
              <a:rPr lang="en-US" sz="1000" dirty="0" err="1" smtClean="0"/>
              <a:t>penghasilan</a:t>
            </a:r>
            <a:r>
              <a:rPr lang="en-US" sz="1000" dirty="0" smtClean="0"/>
              <a:t> </a:t>
            </a:r>
            <a:r>
              <a:rPr lang="en-US" sz="1000" dirty="0" err="1" smtClean="0"/>
              <a:t>Kena</a:t>
            </a:r>
            <a:r>
              <a:rPr lang="en-US" sz="1000" dirty="0" smtClean="0"/>
              <a:t> </a:t>
            </a:r>
            <a:r>
              <a:rPr lang="en-US" sz="1000" dirty="0" err="1" smtClean="0"/>
              <a:t>pajak</a:t>
            </a:r>
            <a:r>
              <a:rPr lang="en-US" sz="1000" dirty="0" smtClean="0"/>
              <a:t> </a:t>
            </a:r>
            <a:r>
              <a:rPr lang="en-US" sz="1000" dirty="0" err="1" smtClean="0"/>
              <a:t>bagi</a:t>
            </a:r>
            <a:r>
              <a:rPr lang="en-US" sz="1000" dirty="0" smtClean="0"/>
              <a:t> </a:t>
            </a:r>
            <a:r>
              <a:rPr lang="en-US" sz="1000" dirty="0" err="1" smtClean="0"/>
              <a:t>Wajib</a:t>
            </a:r>
            <a:r>
              <a:rPr lang="en-US" sz="1000" dirty="0" smtClean="0"/>
              <a:t> </a:t>
            </a:r>
            <a:r>
              <a:rPr lang="en-US" sz="1000" dirty="0" err="1" smtClean="0"/>
              <a:t>Pajak</a:t>
            </a:r>
            <a:r>
              <a:rPr lang="en-US" sz="1000" dirty="0" smtClean="0"/>
              <a:t> yang </a:t>
            </a:r>
            <a:r>
              <a:rPr lang="en-US" sz="1000" dirty="0" err="1" smtClean="0"/>
              <a:t>mempunyai</a:t>
            </a:r>
            <a:r>
              <a:rPr lang="en-US" sz="1000" dirty="0" smtClean="0"/>
              <a:t> </a:t>
            </a:r>
            <a:r>
              <a:rPr lang="en-US" sz="1000" dirty="0" err="1" smtClean="0"/>
              <a:t>hubungan</a:t>
            </a:r>
            <a:r>
              <a:rPr lang="en-US" sz="1000" dirty="0" smtClean="0"/>
              <a:t> </a:t>
            </a:r>
            <a:r>
              <a:rPr lang="en-US" sz="1000" dirty="0" err="1" smtClean="0"/>
              <a:t>istimewa</a:t>
            </a:r>
            <a:r>
              <a:rPr lang="en-US" sz="1000" dirty="0" smtClean="0"/>
              <a:t> </a:t>
            </a:r>
            <a:r>
              <a:rPr lang="en-US" sz="1000" dirty="0" err="1" smtClean="0"/>
              <a:t>dengan</a:t>
            </a:r>
            <a:r>
              <a:rPr lang="en-US" sz="1000" dirty="0" smtClean="0"/>
              <a:t> </a:t>
            </a:r>
            <a:r>
              <a:rPr lang="en-US" sz="1000" dirty="0" err="1" smtClean="0"/>
              <a:t>Wajib</a:t>
            </a:r>
            <a:r>
              <a:rPr lang="en-US" sz="1000" dirty="0" smtClean="0"/>
              <a:t> </a:t>
            </a:r>
            <a:r>
              <a:rPr lang="en-US" sz="1000" dirty="0" err="1" smtClean="0"/>
              <a:t>Pajak</a:t>
            </a:r>
            <a:r>
              <a:rPr lang="en-US" sz="1000" dirty="0" smtClean="0"/>
              <a:t> </a:t>
            </a:r>
            <a:r>
              <a:rPr lang="en-US" sz="1000" dirty="0" err="1" smtClean="0"/>
              <a:t>lainnya</a:t>
            </a:r>
            <a:r>
              <a:rPr lang="en-US" sz="1000" dirty="0" smtClean="0"/>
              <a:t> </a:t>
            </a:r>
            <a:r>
              <a:rPr lang="en-US" sz="1000" dirty="0" err="1" smtClean="0"/>
              <a:t>sesuai</a:t>
            </a:r>
            <a:r>
              <a:rPr lang="en-US" sz="1000" dirty="0" smtClean="0"/>
              <a:t> </a:t>
            </a:r>
            <a:r>
              <a:rPr lang="en-US" sz="1000" dirty="0" err="1" smtClean="0"/>
              <a:t>dengan</a:t>
            </a:r>
            <a:r>
              <a:rPr lang="en-US" sz="1000" dirty="0" smtClean="0"/>
              <a:t> </a:t>
            </a:r>
            <a:r>
              <a:rPr lang="en-US" sz="1000" dirty="0" err="1" smtClean="0"/>
              <a:t>kewajaran</a:t>
            </a:r>
            <a:r>
              <a:rPr lang="en-US" sz="1000" dirty="0" smtClean="0"/>
              <a:t> </a:t>
            </a:r>
            <a:r>
              <a:rPr lang="en-US" sz="1000" dirty="0" err="1" smtClean="0"/>
              <a:t>dan</a:t>
            </a:r>
            <a:r>
              <a:rPr lang="en-US" sz="1000" dirty="0" smtClean="0"/>
              <a:t> </a:t>
            </a:r>
            <a:r>
              <a:rPr lang="en-US" sz="1000" dirty="0" err="1" smtClean="0"/>
              <a:t>kelaziman</a:t>
            </a:r>
            <a:r>
              <a:rPr lang="en-US" sz="1000" dirty="0" smtClean="0"/>
              <a:t> </a:t>
            </a:r>
            <a:r>
              <a:rPr lang="en-US" sz="1000" dirty="0" err="1" smtClean="0"/>
              <a:t>usaha</a:t>
            </a:r>
            <a:r>
              <a:rPr lang="en-US" sz="1000" dirty="0" smtClean="0"/>
              <a:t> yang </a:t>
            </a:r>
            <a:r>
              <a:rPr lang="en-US" sz="1000" dirty="0" err="1" smtClean="0"/>
              <a:t>tidak</a:t>
            </a:r>
            <a:r>
              <a:rPr lang="en-US" sz="1000" dirty="0" smtClean="0"/>
              <a:t> </a:t>
            </a:r>
            <a:r>
              <a:rPr lang="en-US" sz="1000" dirty="0" err="1" smtClean="0"/>
              <a:t>dipengaruhi</a:t>
            </a:r>
            <a:r>
              <a:rPr lang="en-US" sz="1000" dirty="0" smtClean="0"/>
              <a:t> </a:t>
            </a:r>
            <a:r>
              <a:rPr lang="en-US" sz="1000" dirty="0" err="1" smtClean="0"/>
              <a:t>oleh</a:t>
            </a:r>
            <a:r>
              <a:rPr lang="en-US" sz="1000" dirty="0" smtClean="0"/>
              <a:t> </a:t>
            </a:r>
            <a:r>
              <a:rPr lang="en-US" sz="1000" dirty="0" err="1" smtClean="0"/>
              <a:t>hubungan</a:t>
            </a:r>
            <a:r>
              <a:rPr lang="en-US" sz="1000" dirty="0" smtClean="0"/>
              <a:t> </a:t>
            </a:r>
            <a:r>
              <a:rPr lang="en-US" sz="1000" dirty="0" err="1" smtClean="0"/>
              <a:t>istimewa</a:t>
            </a:r>
            <a:r>
              <a:rPr lang="en-US" sz="1000" dirty="0" smtClean="0"/>
              <a:t>.</a:t>
            </a:r>
          </a:p>
          <a:p>
            <a:pPr marL="228600" indent="-228600" algn="just">
              <a:buClr>
                <a:srgbClr val="FF0000"/>
              </a:buClr>
              <a:buFont typeface="+mj-lt"/>
              <a:buAutoNum type="alphaLcPeriod"/>
            </a:pPr>
            <a:endParaRPr lang="en-US" sz="1000" dirty="0" smtClean="0"/>
          </a:p>
          <a:p>
            <a:pPr marL="228600" indent="-228600" algn="just">
              <a:buClr>
                <a:srgbClr val="FF0000"/>
              </a:buClr>
              <a:buFont typeface="+mj-lt"/>
              <a:buAutoNum type="alphaLcPeriod"/>
            </a:pPr>
            <a:r>
              <a:rPr lang="en-US" sz="1000" dirty="0" err="1" smtClean="0"/>
              <a:t>Direktur</a:t>
            </a:r>
            <a:r>
              <a:rPr lang="en-US" sz="1000" dirty="0" smtClean="0"/>
              <a:t> </a:t>
            </a:r>
            <a:r>
              <a:rPr lang="en-US" sz="1000" dirty="0" err="1" smtClean="0"/>
              <a:t>Jenderal</a:t>
            </a:r>
            <a:r>
              <a:rPr lang="en-US" sz="1000" dirty="0" smtClean="0"/>
              <a:t> </a:t>
            </a:r>
            <a:r>
              <a:rPr lang="en-US" sz="1000" dirty="0" err="1" smtClean="0"/>
              <a:t>Pajak</a:t>
            </a:r>
            <a:r>
              <a:rPr lang="en-US" sz="1000" dirty="0" smtClean="0"/>
              <a:t> </a:t>
            </a:r>
            <a:r>
              <a:rPr lang="en-US" sz="1000" dirty="0" err="1" smtClean="0"/>
              <a:t>berwenang</a:t>
            </a:r>
            <a:r>
              <a:rPr lang="en-US" sz="1000" dirty="0" smtClean="0"/>
              <a:t> </a:t>
            </a:r>
            <a:r>
              <a:rPr lang="en-US" sz="1000" dirty="0" err="1" smtClean="0"/>
              <a:t>melakukan</a:t>
            </a:r>
            <a:r>
              <a:rPr lang="en-US" sz="1000" dirty="0" smtClean="0"/>
              <a:t> </a:t>
            </a:r>
            <a:r>
              <a:rPr lang="en-US" sz="1000" dirty="0" err="1" smtClean="0"/>
              <a:t>perjanjian</a:t>
            </a:r>
            <a:r>
              <a:rPr lang="en-US" sz="1000" dirty="0" smtClean="0"/>
              <a:t> </a:t>
            </a:r>
            <a:r>
              <a:rPr lang="en-US" sz="1000" dirty="0" err="1" smtClean="0"/>
              <a:t>dengan</a:t>
            </a:r>
            <a:r>
              <a:rPr lang="en-US" sz="1000" dirty="0" smtClean="0"/>
              <a:t> </a:t>
            </a:r>
            <a:r>
              <a:rPr lang="en-US" sz="1000" dirty="0" err="1" smtClean="0"/>
              <a:t>Wajib</a:t>
            </a:r>
            <a:r>
              <a:rPr lang="en-US" sz="1000" dirty="0" smtClean="0"/>
              <a:t> </a:t>
            </a:r>
            <a:r>
              <a:rPr lang="en-US" sz="1000" dirty="0" err="1" smtClean="0"/>
              <a:t>Pajak</a:t>
            </a:r>
            <a:r>
              <a:rPr lang="en-US" sz="1000" dirty="0" smtClean="0"/>
              <a:t> </a:t>
            </a:r>
            <a:r>
              <a:rPr lang="en-US" sz="1000" dirty="0" err="1" smtClean="0"/>
              <a:t>dan</a:t>
            </a:r>
            <a:r>
              <a:rPr lang="en-US" sz="1000" dirty="0" smtClean="0"/>
              <a:t> </a:t>
            </a:r>
            <a:r>
              <a:rPr lang="en-US" sz="1000" dirty="0" err="1" smtClean="0"/>
              <a:t>bekerja</a:t>
            </a:r>
            <a:r>
              <a:rPr lang="en-US" sz="1000" dirty="0" smtClean="0"/>
              <a:t> </a:t>
            </a:r>
            <a:r>
              <a:rPr lang="en-US" sz="1000" dirty="0" err="1" smtClean="0"/>
              <a:t>sama</a:t>
            </a:r>
            <a:r>
              <a:rPr lang="en-US" sz="1000" dirty="0" smtClean="0"/>
              <a:t> </a:t>
            </a:r>
            <a:r>
              <a:rPr lang="en-US" sz="1000" dirty="0" err="1" smtClean="0"/>
              <a:t>dengan</a:t>
            </a:r>
            <a:r>
              <a:rPr lang="en-US" sz="1000" dirty="0" smtClean="0"/>
              <a:t> </a:t>
            </a:r>
            <a:r>
              <a:rPr lang="en-US" sz="1000" dirty="0" err="1" smtClean="0"/>
              <a:t>otoritas</a:t>
            </a:r>
            <a:r>
              <a:rPr lang="en-US" sz="1000" dirty="0" smtClean="0"/>
              <a:t> </a:t>
            </a:r>
            <a:r>
              <a:rPr lang="en-US" sz="1000" dirty="0" err="1" smtClean="0"/>
              <a:t>pajak</a:t>
            </a:r>
            <a:r>
              <a:rPr lang="en-US" sz="1000" dirty="0" smtClean="0"/>
              <a:t> </a:t>
            </a:r>
            <a:r>
              <a:rPr lang="en-US" sz="1000" dirty="0" err="1" smtClean="0"/>
              <a:t>negara</a:t>
            </a:r>
            <a:r>
              <a:rPr lang="en-US" sz="1000" dirty="0" smtClean="0"/>
              <a:t> lain </a:t>
            </a:r>
            <a:r>
              <a:rPr lang="en-US" sz="1000" dirty="0" err="1" smtClean="0"/>
              <a:t>untuk</a:t>
            </a:r>
            <a:r>
              <a:rPr lang="en-US" sz="1000" dirty="0" smtClean="0"/>
              <a:t> </a:t>
            </a:r>
            <a:r>
              <a:rPr lang="en-US" sz="1000" dirty="0" err="1" smtClean="0"/>
              <a:t>menentukan</a:t>
            </a:r>
            <a:r>
              <a:rPr lang="en-US" sz="1000" dirty="0" smtClean="0"/>
              <a:t> </a:t>
            </a:r>
            <a:r>
              <a:rPr lang="en-US" sz="1000" dirty="0" err="1" smtClean="0"/>
              <a:t>harga</a:t>
            </a:r>
            <a:r>
              <a:rPr lang="en-US" sz="1000" dirty="0" smtClean="0"/>
              <a:t> </a:t>
            </a:r>
            <a:r>
              <a:rPr lang="en-US" sz="1000" dirty="0" err="1" smtClean="0"/>
              <a:t>transaksi</a:t>
            </a:r>
            <a:r>
              <a:rPr lang="en-US" sz="1000" dirty="0" smtClean="0"/>
              <a:t> </a:t>
            </a:r>
            <a:r>
              <a:rPr lang="en-US" sz="1000" dirty="0" err="1" smtClean="0"/>
              <a:t>antar-pihak-pihak</a:t>
            </a:r>
            <a:r>
              <a:rPr lang="en-US" sz="1000" dirty="0" smtClean="0"/>
              <a:t> yang </a:t>
            </a:r>
            <a:r>
              <a:rPr lang="en-US" sz="1000" dirty="0" err="1" smtClean="0"/>
              <a:t>mempunyai</a:t>
            </a:r>
            <a:r>
              <a:rPr lang="en-US" sz="1000" dirty="0" smtClean="0"/>
              <a:t> </a:t>
            </a:r>
            <a:r>
              <a:rPr lang="en-US" sz="1000" dirty="0" err="1" smtClean="0"/>
              <a:t>hubungan</a:t>
            </a:r>
            <a:r>
              <a:rPr lang="en-US" sz="1000" dirty="0" smtClean="0"/>
              <a:t> </a:t>
            </a:r>
            <a:r>
              <a:rPr lang="en-US" sz="1000" dirty="0" err="1" smtClean="0"/>
              <a:t>istimewa</a:t>
            </a:r>
            <a:r>
              <a:rPr lang="en-US" sz="1000" dirty="0" smtClean="0"/>
              <a:t> </a:t>
            </a:r>
            <a:r>
              <a:rPr lang="en-US" sz="1000" dirty="0" err="1" smtClean="0"/>
              <a:t>sebagaimana</a:t>
            </a:r>
            <a:r>
              <a:rPr lang="en-US" sz="1000" dirty="0" smtClean="0"/>
              <a:t> </a:t>
            </a:r>
            <a:r>
              <a:rPr lang="en-US" sz="1000" dirty="0" err="1" smtClean="0"/>
              <a:t>dimaksud</a:t>
            </a:r>
            <a:r>
              <a:rPr lang="en-US" sz="1000" dirty="0" smtClean="0"/>
              <a:t> </a:t>
            </a:r>
            <a:r>
              <a:rPr lang="en-US" sz="1000" dirty="0" err="1" smtClean="0"/>
              <a:t>dalam</a:t>
            </a:r>
            <a:r>
              <a:rPr lang="en-US" sz="1000" dirty="0" smtClean="0"/>
              <a:t> </a:t>
            </a:r>
            <a:r>
              <a:rPr lang="en-US" sz="1000" dirty="0" err="1" smtClean="0"/>
              <a:t>Ayat</a:t>
            </a:r>
            <a:r>
              <a:rPr lang="en-US" sz="1000" dirty="0" smtClean="0"/>
              <a:t> (4), yang </a:t>
            </a:r>
            <a:r>
              <a:rPr lang="en-US" sz="1000" dirty="0" err="1" smtClean="0"/>
              <a:t>berlaku</a:t>
            </a:r>
            <a:r>
              <a:rPr lang="en-US" sz="1000" dirty="0" smtClean="0"/>
              <a:t> </a:t>
            </a:r>
            <a:r>
              <a:rPr lang="en-US" sz="1000" dirty="0" err="1" smtClean="0"/>
              <a:t>selama</a:t>
            </a:r>
            <a:r>
              <a:rPr lang="en-US" sz="1000" dirty="0" smtClean="0"/>
              <a:t> </a:t>
            </a:r>
            <a:r>
              <a:rPr lang="en-US" sz="1000" dirty="0" err="1" smtClean="0"/>
              <a:t>suatu</a:t>
            </a:r>
            <a:r>
              <a:rPr lang="en-US" sz="1000" dirty="0" smtClean="0"/>
              <a:t> </a:t>
            </a:r>
            <a:r>
              <a:rPr lang="en-US" sz="1000" dirty="0" err="1" smtClean="0"/>
              <a:t>periode</a:t>
            </a:r>
            <a:r>
              <a:rPr lang="en-US" sz="1000" dirty="0" smtClean="0"/>
              <a:t> </a:t>
            </a:r>
            <a:r>
              <a:rPr lang="en-US" sz="1000" dirty="0" err="1" smtClean="0"/>
              <a:t>tertentu</a:t>
            </a:r>
            <a:r>
              <a:rPr lang="en-US" sz="1000" dirty="0" smtClean="0"/>
              <a:t> </a:t>
            </a:r>
            <a:r>
              <a:rPr lang="en-US" sz="1000" dirty="0" err="1" smtClean="0"/>
              <a:t>tersebut</a:t>
            </a:r>
            <a:r>
              <a:rPr lang="en-US" sz="1000" dirty="0" smtClean="0"/>
              <a:t> </a:t>
            </a:r>
            <a:r>
              <a:rPr lang="en-US" sz="1000" dirty="0" err="1" smtClean="0"/>
              <a:t>berakhir</a:t>
            </a:r>
            <a:r>
              <a:rPr lang="en-US" sz="1000" dirty="0" smtClean="0"/>
              <a:t>.</a:t>
            </a:r>
          </a:p>
          <a:p>
            <a:pPr marL="0" indent="0" algn="just">
              <a:buClr>
                <a:srgbClr val="FF0000"/>
              </a:buClr>
              <a:buNone/>
            </a:pPr>
            <a:endParaRPr lang="en-US" sz="1000" dirty="0"/>
          </a:p>
        </p:txBody>
      </p:sp>
    </p:spTree>
    <p:extLst>
      <p:ext uri="{BB962C8B-B14F-4D97-AF65-F5344CB8AC3E}">
        <p14:creationId xmlns:p14="http://schemas.microsoft.com/office/powerpoint/2010/main" val="3219244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48" y="339502"/>
            <a:ext cx="7885504" cy="593184"/>
          </a:xfrm>
        </p:spPr>
        <p:txBody>
          <a:bodyPr>
            <a:normAutofit fontScale="90000"/>
          </a:bodyPr>
          <a:lstStyle/>
          <a:p>
            <a:pPr algn="ctr"/>
            <a:r>
              <a:rPr lang="en-US" dirty="0" err="1" smtClean="0"/>
              <a:t>Hubungan</a:t>
            </a:r>
            <a:r>
              <a:rPr lang="en-US" dirty="0" smtClean="0"/>
              <a:t> Istimewa</a:t>
            </a:r>
            <a:endParaRPr lang="en-US" dirty="0"/>
          </a:p>
        </p:txBody>
      </p:sp>
      <p:sp>
        <p:nvSpPr>
          <p:cNvPr id="3" name="Content Placeholder 2"/>
          <p:cNvSpPr>
            <a:spLocks noGrp="1"/>
          </p:cNvSpPr>
          <p:nvPr>
            <p:ph idx="1"/>
          </p:nvPr>
        </p:nvSpPr>
        <p:spPr>
          <a:xfrm>
            <a:off x="502920" y="1059582"/>
            <a:ext cx="8183880" cy="3744416"/>
          </a:xfrm>
        </p:spPr>
        <p:txBody>
          <a:bodyPr>
            <a:normAutofit/>
          </a:bodyPr>
          <a:lstStyle/>
          <a:p>
            <a:pPr marL="228600" indent="-228600" algn="just">
              <a:buClr>
                <a:srgbClr val="FF0000"/>
              </a:buClr>
              <a:buFont typeface="+mj-lt"/>
              <a:buAutoNum type="alphaLcPeriod" startAt="3"/>
            </a:pPr>
            <a:r>
              <a:rPr lang="en-US" sz="1000" dirty="0" err="1" smtClean="0"/>
              <a:t>Hubungan</a:t>
            </a:r>
            <a:r>
              <a:rPr lang="en-US" sz="1000" dirty="0" smtClean="0"/>
              <a:t> </a:t>
            </a:r>
            <a:r>
              <a:rPr lang="en-US" sz="1000" dirty="0" err="1" smtClean="0"/>
              <a:t>istimewa</a:t>
            </a:r>
            <a:r>
              <a:rPr lang="en-US" sz="1000" dirty="0" smtClean="0"/>
              <a:t> </a:t>
            </a:r>
            <a:r>
              <a:rPr lang="en-US" sz="1000" dirty="0" err="1" smtClean="0"/>
              <a:t>sebagaimana</a:t>
            </a:r>
            <a:r>
              <a:rPr lang="en-US" sz="1000" dirty="0" smtClean="0"/>
              <a:t> </a:t>
            </a:r>
            <a:r>
              <a:rPr lang="en-US" sz="1000" dirty="0" err="1" smtClean="0"/>
              <a:t>dianggap</a:t>
            </a:r>
            <a:r>
              <a:rPr lang="en-US" sz="1000" dirty="0" smtClean="0"/>
              <a:t> </a:t>
            </a:r>
            <a:r>
              <a:rPr lang="en-US" sz="1000" dirty="0" err="1" smtClean="0"/>
              <a:t>ada</a:t>
            </a:r>
            <a:r>
              <a:rPr lang="en-US" sz="1000" dirty="0" smtClean="0"/>
              <a:t> </a:t>
            </a:r>
            <a:r>
              <a:rPr lang="en-US" sz="1000" dirty="0" err="1" smtClean="0"/>
              <a:t>apabila</a:t>
            </a:r>
            <a:r>
              <a:rPr lang="en-US" sz="1000" dirty="0" smtClean="0"/>
              <a:t>:</a:t>
            </a:r>
          </a:p>
          <a:p>
            <a:pPr marL="512064" lvl="1" indent="-228600" algn="just">
              <a:buClr>
                <a:srgbClr val="FF0000"/>
              </a:buClr>
              <a:buFont typeface="+mj-lt"/>
              <a:buAutoNum type="alphaLcParenR"/>
            </a:pPr>
            <a:r>
              <a:rPr lang="en-US" sz="1000" dirty="0" err="1" smtClean="0"/>
              <a:t>Wajib</a:t>
            </a:r>
            <a:r>
              <a:rPr lang="en-US" sz="1000" dirty="0" smtClean="0"/>
              <a:t> </a:t>
            </a:r>
            <a:r>
              <a:rPr lang="en-US" sz="1000" dirty="0" err="1" smtClean="0"/>
              <a:t>pajak</a:t>
            </a:r>
            <a:r>
              <a:rPr lang="en-US" sz="1000" dirty="0" smtClean="0"/>
              <a:t> </a:t>
            </a:r>
            <a:r>
              <a:rPr lang="en-US" sz="1000" dirty="0" err="1" smtClean="0"/>
              <a:t>mempunyai</a:t>
            </a:r>
            <a:r>
              <a:rPr lang="en-US" sz="1000" dirty="0" smtClean="0"/>
              <a:t> </a:t>
            </a:r>
            <a:r>
              <a:rPr lang="en-US" sz="1000" dirty="0" err="1" smtClean="0"/>
              <a:t>penyertaan</a:t>
            </a:r>
            <a:r>
              <a:rPr lang="en-US" sz="1000" dirty="0" smtClean="0"/>
              <a:t> modal </a:t>
            </a:r>
            <a:r>
              <a:rPr lang="en-US" sz="1000" dirty="0" err="1" smtClean="0"/>
              <a:t>langsung</a:t>
            </a:r>
            <a:r>
              <a:rPr lang="en-US" sz="1000" dirty="0" smtClean="0"/>
              <a:t> </a:t>
            </a:r>
            <a:r>
              <a:rPr lang="en-US" sz="1000" dirty="0" err="1" smtClean="0"/>
              <a:t>atau</a:t>
            </a:r>
            <a:r>
              <a:rPr lang="en-US" sz="1000" dirty="0" smtClean="0"/>
              <a:t> </a:t>
            </a:r>
            <a:r>
              <a:rPr lang="en-US" sz="1000" dirty="0" err="1" smtClean="0"/>
              <a:t>tidak</a:t>
            </a:r>
            <a:r>
              <a:rPr lang="en-US" sz="1000" dirty="0" smtClean="0"/>
              <a:t> </a:t>
            </a:r>
            <a:r>
              <a:rPr lang="en-US" sz="1000" dirty="0" err="1" smtClean="0"/>
              <a:t>langsung</a:t>
            </a:r>
            <a:r>
              <a:rPr lang="en-US" sz="1000" dirty="0" smtClean="0"/>
              <a:t> paling </a:t>
            </a:r>
            <a:r>
              <a:rPr lang="en-US" sz="1000" dirty="0" err="1" smtClean="0"/>
              <a:t>rendah</a:t>
            </a:r>
            <a:r>
              <a:rPr lang="en-US" sz="1000" dirty="0" smtClean="0"/>
              <a:t> 25% </a:t>
            </a:r>
            <a:r>
              <a:rPr lang="en-US" sz="1000" dirty="0" err="1" smtClean="0"/>
              <a:t>pada</a:t>
            </a:r>
            <a:r>
              <a:rPr lang="en-US" sz="1000" dirty="0" smtClean="0"/>
              <a:t> </a:t>
            </a:r>
            <a:r>
              <a:rPr lang="en-US" sz="1000" dirty="0" err="1" smtClean="0"/>
              <a:t>wajib</a:t>
            </a:r>
            <a:r>
              <a:rPr lang="en-US" sz="1000" dirty="0" smtClean="0"/>
              <a:t> </a:t>
            </a:r>
            <a:r>
              <a:rPr lang="en-US" sz="1000" dirty="0" err="1" smtClean="0"/>
              <a:t>pajak</a:t>
            </a:r>
            <a:r>
              <a:rPr lang="en-US" sz="1000" dirty="0" smtClean="0"/>
              <a:t> lain, </a:t>
            </a:r>
            <a:r>
              <a:rPr lang="en-US" sz="1000" dirty="0" err="1" smtClean="0"/>
              <a:t>atau</a:t>
            </a:r>
            <a:r>
              <a:rPr lang="en-US" sz="1000" dirty="0" smtClean="0"/>
              <a:t> </a:t>
            </a:r>
            <a:r>
              <a:rPr lang="en-US" sz="1000" dirty="0" err="1" smtClean="0"/>
              <a:t>hubungan</a:t>
            </a:r>
            <a:r>
              <a:rPr lang="en-US" sz="1000" dirty="0" smtClean="0"/>
              <a:t> </a:t>
            </a:r>
            <a:r>
              <a:rPr lang="en-US" sz="1000" dirty="0" err="1" smtClean="0"/>
              <a:t>antara</a:t>
            </a:r>
            <a:r>
              <a:rPr lang="en-US" sz="1000" dirty="0" smtClean="0"/>
              <a:t> </a:t>
            </a:r>
            <a:r>
              <a:rPr lang="en-US" sz="1000" dirty="0" err="1" smtClean="0"/>
              <a:t>wajib</a:t>
            </a:r>
            <a:r>
              <a:rPr lang="en-US" sz="1000" dirty="0" smtClean="0"/>
              <a:t> </a:t>
            </a:r>
            <a:r>
              <a:rPr lang="en-US" sz="1000" dirty="0" err="1" smtClean="0"/>
              <a:t>pajak</a:t>
            </a:r>
            <a:r>
              <a:rPr lang="en-US" sz="1000" dirty="0" smtClean="0"/>
              <a:t> </a:t>
            </a:r>
            <a:r>
              <a:rPr lang="en-US" sz="1000" dirty="0" err="1" smtClean="0"/>
              <a:t>dengan</a:t>
            </a:r>
            <a:r>
              <a:rPr lang="en-US" sz="1000" dirty="0" smtClean="0"/>
              <a:t> </a:t>
            </a:r>
            <a:r>
              <a:rPr lang="en-US" sz="1000" dirty="0" err="1" smtClean="0"/>
              <a:t>penyertaan</a:t>
            </a:r>
            <a:r>
              <a:rPr lang="en-US" sz="1000" dirty="0" smtClean="0"/>
              <a:t> paling </a:t>
            </a:r>
            <a:r>
              <a:rPr lang="en-US" sz="1000" dirty="0" err="1" smtClean="0"/>
              <a:t>rendah</a:t>
            </a:r>
            <a:r>
              <a:rPr lang="en-US" sz="1000" dirty="0" smtClean="0"/>
              <a:t> 25% </a:t>
            </a:r>
            <a:r>
              <a:rPr lang="en-US" sz="1000" dirty="0" err="1" smtClean="0"/>
              <a:t>pada</a:t>
            </a:r>
            <a:r>
              <a:rPr lang="en-US" sz="1000" dirty="0" smtClean="0"/>
              <a:t> </a:t>
            </a:r>
            <a:r>
              <a:rPr lang="en-US" sz="1000" dirty="0" err="1" smtClean="0"/>
              <a:t>dua</a:t>
            </a:r>
            <a:r>
              <a:rPr lang="en-US" sz="1000" dirty="0" smtClean="0"/>
              <a:t> </a:t>
            </a:r>
            <a:r>
              <a:rPr lang="en-US" sz="1000" dirty="0" err="1" smtClean="0"/>
              <a:t>wajib</a:t>
            </a:r>
            <a:r>
              <a:rPr lang="en-US" sz="1000" dirty="0" smtClean="0"/>
              <a:t> </a:t>
            </a:r>
            <a:r>
              <a:rPr lang="en-US" sz="1000" dirty="0" err="1" smtClean="0"/>
              <a:t>pajak</a:t>
            </a:r>
            <a:r>
              <a:rPr lang="en-US" sz="1000" dirty="0" smtClean="0"/>
              <a:t> </a:t>
            </a:r>
            <a:r>
              <a:rPr lang="en-US" sz="1000" dirty="0" err="1" smtClean="0"/>
              <a:t>atau</a:t>
            </a:r>
            <a:r>
              <a:rPr lang="en-US" sz="1000" dirty="0" smtClean="0"/>
              <a:t> </a:t>
            </a:r>
            <a:r>
              <a:rPr lang="en-US" sz="1000" dirty="0" err="1" smtClean="0"/>
              <a:t>lebih</a:t>
            </a:r>
            <a:r>
              <a:rPr lang="en-US" sz="1000" dirty="0" smtClean="0"/>
              <a:t>, </a:t>
            </a:r>
            <a:r>
              <a:rPr lang="en-US" sz="1000" dirty="0" err="1" smtClean="0"/>
              <a:t>demikian</a:t>
            </a:r>
            <a:r>
              <a:rPr lang="en-US" sz="1000" dirty="0" smtClean="0"/>
              <a:t> pula </a:t>
            </a:r>
            <a:r>
              <a:rPr lang="en-US" sz="1000" dirty="0" err="1" smtClean="0"/>
              <a:t>hubungan</a:t>
            </a:r>
            <a:r>
              <a:rPr lang="en-US" sz="1000" dirty="0" smtClean="0"/>
              <a:t> </a:t>
            </a:r>
            <a:r>
              <a:rPr lang="en-US" sz="1000" dirty="0" err="1" smtClean="0"/>
              <a:t>antara</a:t>
            </a:r>
            <a:r>
              <a:rPr lang="en-US" sz="1000" dirty="0" smtClean="0"/>
              <a:t> </a:t>
            </a:r>
            <a:r>
              <a:rPr lang="en-US" sz="1000" dirty="0" err="1" smtClean="0"/>
              <a:t>dua</a:t>
            </a:r>
            <a:r>
              <a:rPr lang="en-US" sz="1000" dirty="0" smtClean="0"/>
              <a:t> </a:t>
            </a:r>
            <a:r>
              <a:rPr lang="en-US" sz="1000" dirty="0" err="1" smtClean="0"/>
              <a:t>wajib</a:t>
            </a:r>
            <a:r>
              <a:rPr lang="en-US" sz="1000" dirty="0" smtClean="0"/>
              <a:t> </a:t>
            </a:r>
            <a:r>
              <a:rPr lang="en-US" sz="1000" dirty="0" err="1" smtClean="0"/>
              <a:t>pajak</a:t>
            </a:r>
            <a:r>
              <a:rPr lang="en-US" sz="1000" dirty="0" smtClean="0"/>
              <a:t> </a:t>
            </a:r>
            <a:r>
              <a:rPr lang="en-US" sz="1000" dirty="0" err="1" smtClean="0"/>
              <a:t>atau</a:t>
            </a:r>
            <a:r>
              <a:rPr lang="en-US" sz="1000" dirty="0" smtClean="0"/>
              <a:t> </a:t>
            </a:r>
            <a:r>
              <a:rPr lang="en-US" sz="1000" dirty="0" err="1" smtClean="0"/>
              <a:t>lebih</a:t>
            </a:r>
            <a:r>
              <a:rPr lang="en-US" sz="1000" dirty="0" smtClean="0"/>
              <a:t>; </a:t>
            </a:r>
            <a:r>
              <a:rPr lang="en-US" sz="1000" dirty="0" err="1" smtClean="0"/>
              <a:t>atau</a:t>
            </a:r>
            <a:endParaRPr lang="en-US" sz="1000" dirty="0" smtClean="0"/>
          </a:p>
          <a:p>
            <a:pPr marL="512064" lvl="1" indent="-228600" algn="just">
              <a:buClr>
                <a:srgbClr val="FF0000"/>
              </a:buClr>
              <a:buFont typeface="+mj-lt"/>
              <a:buAutoNum type="alphaLcParenR"/>
            </a:pPr>
            <a:r>
              <a:rPr lang="en-US" sz="1000" dirty="0" err="1" smtClean="0"/>
              <a:t>Wajib</a:t>
            </a:r>
            <a:r>
              <a:rPr lang="en-US" sz="1000" dirty="0" smtClean="0"/>
              <a:t> </a:t>
            </a:r>
            <a:r>
              <a:rPr lang="en-US" sz="1000" dirty="0" err="1" smtClean="0"/>
              <a:t>pajak</a:t>
            </a:r>
            <a:r>
              <a:rPr lang="en-US" sz="1000" dirty="0" smtClean="0"/>
              <a:t> </a:t>
            </a:r>
            <a:r>
              <a:rPr lang="en-US" sz="1000" dirty="0" err="1" smtClean="0"/>
              <a:t>menguasai</a:t>
            </a:r>
            <a:r>
              <a:rPr lang="en-US" sz="1000" dirty="0" smtClean="0"/>
              <a:t> </a:t>
            </a:r>
            <a:r>
              <a:rPr lang="en-US" sz="1000" dirty="0" err="1" smtClean="0"/>
              <a:t>wajib</a:t>
            </a:r>
            <a:r>
              <a:rPr lang="en-US" sz="1000" dirty="0" smtClean="0"/>
              <a:t> </a:t>
            </a:r>
            <a:r>
              <a:rPr lang="en-US" sz="1000" dirty="0" err="1" smtClean="0"/>
              <a:t>pajak</a:t>
            </a:r>
            <a:r>
              <a:rPr lang="en-US" sz="1000" dirty="0" smtClean="0"/>
              <a:t> </a:t>
            </a:r>
            <a:r>
              <a:rPr lang="en-US" sz="1000" dirty="0" err="1" smtClean="0"/>
              <a:t>lainnya</a:t>
            </a:r>
            <a:r>
              <a:rPr lang="en-US" sz="1000" dirty="0" smtClean="0"/>
              <a:t>, </a:t>
            </a:r>
            <a:r>
              <a:rPr lang="en-US" sz="1000" dirty="0" err="1" smtClean="0"/>
              <a:t>atau</a:t>
            </a:r>
            <a:r>
              <a:rPr lang="en-US" sz="1000" dirty="0" smtClean="0"/>
              <a:t> </a:t>
            </a:r>
            <a:r>
              <a:rPr lang="en-US" sz="1000" dirty="0" err="1" smtClean="0"/>
              <a:t>dua</a:t>
            </a:r>
            <a:r>
              <a:rPr lang="en-US" sz="1000" dirty="0" smtClean="0"/>
              <a:t> </a:t>
            </a:r>
            <a:r>
              <a:rPr lang="en-US" sz="1000" dirty="0" err="1" smtClean="0"/>
              <a:t>atau</a:t>
            </a:r>
            <a:r>
              <a:rPr lang="en-US" sz="1000" dirty="0" smtClean="0"/>
              <a:t> </a:t>
            </a:r>
            <a:r>
              <a:rPr lang="en-US" sz="1000" dirty="0" err="1" smtClean="0"/>
              <a:t>lebih</a:t>
            </a:r>
            <a:r>
              <a:rPr lang="en-US" sz="1000" dirty="0" smtClean="0"/>
              <a:t> </a:t>
            </a:r>
            <a:r>
              <a:rPr lang="en-US" sz="1000" dirty="0" err="1" smtClean="0"/>
              <a:t>wajib</a:t>
            </a:r>
            <a:r>
              <a:rPr lang="en-US" sz="1000" dirty="0" smtClean="0"/>
              <a:t> </a:t>
            </a:r>
            <a:r>
              <a:rPr lang="en-US" sz="1000" dirty="0" err="1" smtClean="0"/>
              <a:t>pajak</a:t>
            </a:r>
            <a:r>
              <a:rPr lang="en-US" sz="1000" dirty="0" smtClean="0"/>
              <a:t> </a:t>
            </a:r>
            <a:r>
              <a:rPr lang="en-US" sz="1000" dirty="0" err="1" smtClean="0"/>
              <a:t>berada</a:t>
            </a:r>
            <a:r>
              <a:rPr lang="en-US" sz="1000" dirty="0" smtClean="0"/>
              <a:t> di </a:t>
            </a:r>
            <a:r>
              <a:rPr lang="en-US" sz="1000" dirty="0" err="1" smtClean="0"/>
              <a:t>bawah</a:t>
            </a:r>
            <a:r>
              <a:rPr lang="en-US" sz="1000" dirty="0" smtClean="0"/>
              <a:t> </a:t>
            </a:r>
            <a:r>
              <a:rPr lang="en-US" sz="1000" dirty="0" err="1" smtClean="0"/>
              <a:t>penguasaan</a:t>
            </a:r>
            <a:r>
              <a:rPr lang="en-US" sz="1000" dirty="0" smtClean="0"/>
              <a:t> yang </a:t>
            </a:r>
            <a:r>
              <a:rPr lang="en-US" sz="1000" dirty="0" err="1" smtClean="0"/>
              <a:t>sama</a:t>
            </a:r>
            <a:r>
              <a:rPr lang="en-US" sz="1000" dirty="0" smtClean="0"/>
              <a:t> </a:t>
            </a:r>
            <a:r>
              <a:rPr lang="en-US" sz="1000" dirty="0" err="1" smtClean="0"/>
              <a:t>baik</a:t>
            </a:r>
            <a:r>
              <a:rPr lang="en-US" sz="1000" dirty="0" smtClean="0"/>
              <a:t> </a:t>
            </a:r>
            <a:r>
              <a:rPr lang="en-US" sz="1000" dirty="0" err="1" smtClean="0"/>
              <a:t>langsung</a:t>
            </a:r>
            <a:r>
              <a:rPr lang="en-US" sz="1000" dirty="0" smtClean="0"/>
              <a:t> </a:t>
            </a:r>
            <a:r>
              <a:rPr lang="en-US" sz="1000" dirty="0" err="1" smtClean="0"/>
              <a:t>maupun</a:t>
            </a:r>
            <a:r>
              <a:rPr lang="en-US" sz="1000" dirty="0" smtClean="0"/>
              <a:t> </a:t>
            </a:r>
            <a:r>
              <a:rPr lang="en-US" sz="1000" dirty="0" err="1" smtClean="0"/>
              <a:t>tidak</a:t>
            </a:r>
            <a:r>
              <a:rPr lang="en-US" sz="1000" dirty="0" smtClean="0"/>
              <a:t> </a:t>
            </a:r>
            <a:r>
              <a:rPr lang="en-US" sz="1000" dirty="0" err="1" smtClean="0"/>
              <a:t>langsung</a:t>
            </a:r>
            <a:r>
              <a:rPr lang="en-US" sz="1000" dirty="0" smtClean="0"/>
              <a:t>; </a:t>
            </a:r>
            <a:r>
              <a:rPr lang="en-US" sz="1000" dirty="0" err="1" smtClean="0"/>
              <a:t>atau</a:t>
            </a:r>
            <a:endParaRPr lang="en-US" sz="1000" dirty="0" smtClean="0"/>
          </a:p>
          <a:p>
            <a:pPr marL="512064" lvl="1" indent="-228600" algn="just">
              <a:buClr>
                <a:srgbClr val="FF0000"/>
              </a:buClr>
              <a:buFont typeface="+mj-lt"/>
              <a:buAutoNum type="alphaLcParenR"/>
            </a:pPr>
            <a:r>
              <a:rPr lang="en-US" sz="1000" dirty="0" err="1" smtClean="0"/>
              <a:t>Terdapat</a:t>
            </a:r>
            <a:r>
              <a:rPr lang="en-US" sz="1000" dirty="0" smtClean="0"/>
              <a:t> </a:t>
            </a:r>
            <a:r>
              <a:rPr lang="en-US" sz="1000" dirty="0" err="1" smtClean="0"/>
              <a:t>hubungan</a:t>
            </a:r>
            <a:r>
              <a:rPr lang="en-US" sz="1000" dirty="0" smtClean="0"/>
              <a:t> </a:t>
            </a:r>
            <a:r>
              <a:rPr lang="en-US" sz="1000" dirty="0" err="1" smtClean="0"/>
              <a:t>keluarga</a:t>
            </a:r>
            <a:r>
              <a:rPr lang="en-US" sz="1000" dirty="0" smtClean="0"/>
              <a:t> </a:t>
            </a:r>
            <a:r>
              <a:rPr lang="en-US" sz="1000" dirty="0" err="1" smtClean="0"/>
              <a:t>baik</a:t>
            </a:r>
            <a:r>
              <a:rPr lang="en-US" sz="1000" dirty="0" smtClean="0"/>
              <a:t> </a:t>
            </a:r>
            <a:r>
              <a:rPr lang="en-US" sz="1000" dirty="0" err="1" smtClean="0"/>
              <a:t>sedarah</a:t>
            </a:r>
            <a:r>
              <a:rPr lang="en-US" sz="1000" dirty="0" smtClean="0"/>
              <a:t> </a:t>
            </a:r>
            <a:r>
              <a:rPr lang="en-US" sz="1000" dirty="0" err="1" smtClean="0"/>
              <a:t>maupun</a:t>
            </a:r>
            <a:r>
              <a:rPr lang="en-US" sz="1000" dirty="0" smtClean="0"/>
              <a:t> </a:t>
            </a:r>
            <a:r>
              <a:rPr lang="en-US" sz="1000" dirty="0" err="1" smtClean="0"/>
              <a:t>semenda</a:t>
            </a:r>
            <a:r>
              <a:rPr lang="en-US" sz="1000" dirty="0" smtClean="0"/>
              <a:t> </a:t>
            </a:r>
            <a:r>
              <a:rPr lang="en-US" sz="1000" dirty="0" err="1" smtClean="0"/>
              <a:t>dalam</a:t>
            </a:r>
            <a:r>
              <a:rPr lang="en-US" sz="1000" dirty="0" smtClean="0"/>
              <a:t> </a:t>
            </a:r>
            <a:r>
              <a:rPr lang="en-US" sz="1000" dirty="0" err="1" smtClean="0"/>
              <a:t>garis</a:t>
            </a:r>
            <a:r>
              <a:rPr lang="en-US" sz="1000" dirty="0" smtClean="0"/>
              <a:t> </a:t>
            </a:r>
            <a:r>
              <a:rPr lang="en-US" sz="1000" dirty="0" err="1" smtClean="0"/>
              <a:t>keturunan</a:t>
            </a:r>
            <a:r>
              <a:rPr lang="en-US" sz="1000" dirty="0" smtClean="0"/>
              <a:t> </a:t>
            </a:r>
            <a:r>
              <a:rPr lang="en-US" sz="1000" dirty="0" err="1" smtClean="0"/>
              <a:t>lurus</a:t>
            </a:r>
            <a:r>
              <a:rPr lang="en-US" sz="1000" dirty="0" smtClean="0"/>
              <a:t> </a:t>
            </a:r>
            <a:r>
              <a:rPr lang="en-US" sz="1000" dirty="0" err="1" smtClean="0"/>
              <a:t>dan</a:t>
            </a:r>
            <a:r>
              <a:rPr lang="en-US" sz="1000" dirty="0" smtClean="0"/>
              <a:t>/</a:t>
            </a:r>
            <a:r>
              <a:rPr lang="en-US" sz="1000" dirty="0" err="1" smtClean="0"/>
              <a:t>atau</a:t>
            </a:r>
            <a:r>
              <a:rPr lang="en-US" sz="1000" dirty="0" smtClean="0"/>
              <a:t> </a:t>
            </a:r>
            <a:r>
              <a:rPr lang="en-US" sz="1000" dirty="0" err="1" smtClean="0"/>
              <a:t>ke</a:t>
            </a:r>
            <a:r>
              <a:rPr lang="en-US" sz="1000" dirty="0" smtClean="0"/>
              <a:t> </a:t>
            </a:r>
            <a:r>
              <a:rPr lang="en-US" sz="1000" dirty="0" err="1" smtClean="0"/>
              <a:t>samping</a:t>
            </a:r>
            <a:r>
              <a:rPr lang="en-US" sz="1000" dirty="0" smtClean="0"/>
              <a:t> </a:t>
            </a:r>
            <a:r>
              <a:rPr lang="en-US" sz="1000" dirty="0" err="1" smtClean="0"/>
              <a:t>satu</a:t>
            </a:r>
            <a:r>
              <a:rPr lang="en-US" sz="1000" dirty="0" smtClean="0"/>
              <a:t> </a:t>
            </a:r>
            <a:r>
              <a:rPr lang="en-US" sz="1000" dirty="0" err="1" smtClean="0"/>
              <a:t>derajat</a:t>
            </a:r>
            <a:r>
              <a:rPr lang="en-US" sz="1000" dirty="0" smtClean="0"/>
              <a:t>.</a:t>
            </a:r>
            <a:endParaRPr lang="en-US" sz="1000" dirty="0"/>
          </a:p>
        </p:txBody>
      </p:sp>
    </p:spTree>
    <p:extLst>
      <p:ext uri="{BB962C8B-B14F-4D97-AF65-F5344CB8AC3E}">
        <p14:creationId xmlns:p14="http://schemas.microsoft.com/office/powerpoint/2010/main" val="439184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48" y="339502"/>
            <a:ext cx="7885504" cy="593184"/>
          </a:xfrm>
        </p:spPr>
        <p:txBody>
          <a:bodyPr>
            <a:normAutofit fontScale="90000"/>
          </a:bodyPr>
          <a:lstStyle/>
          <a:p>
            <a:pPr algn="ctr"/>
            <a:r>
              <a:rPr lang="en-US" i="1" dirty="0" smtClean="0"/>
              <a:t>Arm’s-Length Standard</a:t>
            </a:r>
            <a:endParaRPr lang="en-US" i="1" dirty="0"/>
          </a:p>
        </p:txBody>
      </p:sp>
      <p:sp>
        <p:nvSpPr>
          <p:cNvPr id="3" name="Content Placeholder 2"/>
          <p:cNvSpPr>
            <a:spLocks noGrp="1"/>
          </p:cNvSpPr>
          <p:nvPr>
            <p:ph idx="1"/>
          </p:nvPr>
        </p:nvSpPr>
        <p:spPr>
          <a:xfrm>
            <a:off x="502920" y="1059582"/>
            <a:ext cx="8183880" cy="3240360"/>
          </a:xfrm>
        </p:spPr>
        <p:txBody>
          <a:bodyPr>
            <a:normAutofit/>
          </a:bodyPr>
          <a:lstStyle/>
          <a:p>
            <a:pPr marL="0" indent="363538" algn="just">
              <a:buNone/>
            </a:pPr>
            <a:r>
              <a:rPr lang="en-US" sz="1000" dirty="0" smtClean="0"/>
              <a:t>Negara-</a:t>
            </a:r>
            <a:r>
              <a:rPr lang="en-US" sz="1000" dirty="0" err="1" smtClean="0"/>
              <a:t>negara</a:t>
            </a:r>
            <a:r>
              <a:rPr lang="en-US" sz="1000" dirty="0" smtClean="0"/>
              <a:t> OECD (</a:t>
            </a:r>
            <a:r>
              <a:rPr lang="en-US" sz="1000" i="1" dirty="0" smtClean="0"/>
              <a:t>Organization for Economic </a:t>
            </a:r>
            <a:r>
              <a:rPr lang="en-US" sz="1000" i="1" dirty="0" err="1" smtClean="0"/>
              <a:t>Coorporation</a:t>
            </a:r>
            <a:r>
              <a:rPr lang="en-US" sz="1000" i="1" dirty="0" smtClean="0"/>
              <a:t> and Development</a:t>
            </a:r>
            <a:r>
              <a:rPr lang="en-US" sz="1000" dirty="0" smtClean="0"/>
              <a:t>) </a:t>
            </a:r>
            <a:r>
              <a:rPr lang="en-US" sz="1000" dirty="0" err="1" smtClean="0"/>
              <a:t>termasuk</a:t>
            </a:r>
            <a:r>
              <a:rPr lang="en-US" sz="1000" dirty="0" smtClean="0"/>
              <a:t> </a:t>
            </a:r>
            <a:r>
              <a:rPr lang="en-US" sz="1000" dirty="0" err="1" smtClean="0"/>
              <a:t>Jerman</a:t>
            </a:r>
            <a:r>
              <a:rPr lang="en-US" sz="1000" dirty="0" smtClean="0"/>
              <a:t>, </a:t>
            </a:r>
            <a:r>
              <a:rPr lang="en-US" sz="1000" dirty="0" err="1" smtClean="0"/>
              <a:t>Inggris</a:t>
            </a:r>
            <a:r>
              <a:rPr lang="en-US" sz="1000" dirty="0" smtClean="0"/>
              <a:t>, </a:t>
            </a:r>
            <a:r>
              <a:rPr lang="en-US" sz="1000" dirty="0" err="1" smtClean="0"/>
              <a:t>Kanada</a:t>
            </a:r>
            <a:r>
              <a:rPr lang="en-US" sz="1000" dirty="0" smtClean="0"/>
              <a:t>, </a:t>
            </a:r>
            <a:r>
              <a:rPr lang="en-US" sz="1000" dirty="0" err="1" smtClean="0"/>
              <a:t>dan</a:t>
            </a:r>
            <a:r>
              <a:rPr lang="en-US" sz="1000" dirty="0" smtClean="0"/>
              <a:t> </a:t>
            </a:r>
            <a:r>
              <a:rPr lang="en-US" sz="1000" dirty="0" err="1" smtClean="0"/>
              <a:t>Amerika</a:t>
            </a:r>
            <a:r>
              <a:rPr lang="en-US" sz="1000" dirty="0" smtClean="0"/>
              <a:t> </a:t>
            </a:r>
            <a:r>
              <a:rPr lang="en-US" sz="1000" dirty="0" err="1" smtClean="0"/>
              <a:t>Serikat</a:t>
            </a:r>
            <a:r>
              <a:rPr lang="en-US" sz="1000" dirty="0" smtClean="0"/>
              <a:t> (yang </a:t>
            </a:r>
            <a:r>
              <a:rPr lang="en-US" sz="1000" dirty="0" err="1" smtClean="0"/>
              <a:t>terkenal</a:t>
            </a:r>
            <a:r>
              <a:rPr lang="en-US" sz="1000" dirty="0" smtClean="0"/>
              <a:t> </a:t>
            </a:r>
            <a:r>
              <a:rPr lang="en-US" sz="1000" dirty="0" err="1" smtClean="0"/>
              <a:t>dengan</a:t>
            </a:r>
            <a:r>
              <a:rPr lang="en-US" sz="1000" dirty="0" smtClean="0"/>
              <a:t> </a:t>
            </a:r>
            <a:r>
              <a:rPr lang="en-US" sz="1000" i="1" dirty="0" smtClean="0"/>
              <a:t>Section 482 of the US Internal Revenue Code</a:t>
            </a:r>
            <a:r>
              <a:rPr lang="en-US" sz="1000" dirty="0" smtClean="0"/>
              <a:t>), </a:t>
            </a:r>
            <a:r>
              <a:rPr lang="en-US" sz="1000" dirty="0" err="1" smtClean="0"/>
              <a:t>mempunyai</a:t>
            </a:r>
            <a:r>
              <a:rPr lang="en-US" sz="1000" dirty="0" smtClean="0"/>
              <a:t> </a:t>
            </a:r>
            <a:r>
              <a:rPr lang="en-US" sz="1000" dirty="0" err="1" smtClean="0"/>
              <a:t>metode</a:t>
            </a:r>
            <a:r>
              <a:rPr lang="en-US" sz="1000" dirty="0" smtClean="0"/>
              <a:t> </a:t>
            </a:r>
            <a:r>
              <a:rPr lang="en-US" sz="1000" dirty="0" err="1" smtClean="0"/>
              <a:t>untuk</a:t>
            </a:r>
            <a:r>
              <a:rPr lang="en-US" sz="1000" dirty="0" smtClean="0"/>
              <a:t> </a:t>
            </a:r>
            <a:r>
              <a:rPr lang="en-US" sz="1000" dirty="0" err="1" smtClean="0"/>
              <a:t>menguji</a:t>
            </a:r>
            <a:r>
              <a:rPr lang="en-US" sz="1000" dirty="0" smtClean="0"/>
              <a:t> </a:t>
            </a:r>
            <a:r>
              <a:rPr lang="en-US" sz="1000" dirty="0" err="1" smtClean="0"/>
              <a:t>apakah</a:t>
            </a:r>
            <a:r>
              <a:rPr lang="en-US" sz="1000" dirty="0" smtClean="0"/>
              <a:t> </a:t>
            </a:r>
            <a:r>
              <a:rPr lang="en-US" sz="1000" i="1" dirty="0" smtClean="0"/>
              <a:t>transfer pricing </a:t>
            </a:r>
            <a:r>
              <a:rPr lang="en-US" sz="1000" dirty="0" err="1" smtClean="0"/>
              <a:t>dari</a:t>
            </a:r>
            <a:r>
              <a:rPr lang="en-US" sz="1000" dirty="0" smtClean="0"/>
              <a:t> </a:t>
            </a:r>
            <a:r>
              <a:rPr lang="en-US" sz="1000" dirty="0" err="1" smtClean="0"/>
              <a:t>perusahaan</a:t>
            </a:r>
            <a:r>
              <a:rPr lang="en-US" sz="1000" dirty="0" smtClean="0"/>
              <a:t> </a:t>
            </a:r>
            <a:r>
              <a:rPr lang="en-US" sz="1000" dirty="0" err="1" smtClean="0"/>
              <a:t>multinasional</a:t>
            </a:r>
            <a:r>
              <a:rPr lang="en-US" sz="1000" dirty="0" smtClean="0"/>
              <a:t> </a:t>
            </a:r>
            <a:r>
              <a:rPr lang="en-US" sz="1000" dirty="0" err="1" smtClean="0"/>
              <a:t>sama</a:t>
            </a:r>
            <a:r>
              <a:rPr lang="en-US" sz="1000" dirty="0" smtClean="0"/>
              <a:t> </a:t>
            </a:r>
            <a:r>
              <a:rPr lang="en-US" sz="1000" dirty="0" err="1" smtClean="0"/>
              <a:t>dengan</a:t>
            </a:r>
            <a:r>
              <a:rPr lang="en-US" sz="1000" dirty="0" smtClean="0"/>
              <a:t> </a:t>
            </a:r>
            <a:r>
              <a:rPr lang="en-US" sz="1000" i="1" dirty="0"/>
              <a:t>arm’s-length </a:t>
            </a:r>
            <a:r>
              <a:rPr lang="en-US" sz="1000" i="1" dirty="0" smtClean="0"/>
              <a:t>standard </a:t>
            </a:r>
            <a:r>
              <a:rPr lang="en-US" sz="1000" dirty="0" err="1" smtClean="0"/>
              <a:t>atau</a:t>
            </a:r>
            <a:r>
              <a:rPr lang="en-US" sz="1000" dirty="0" smtClean="0"/>
              <a:t> </a:t>
            </a:r>
            <a:r>
              <a:rPr lang="en-US" sz="1000" dirty="0" err="1" smtClean="0"/>
              <a:t>harga</a:t>
            </a:r>
            <a:r>
              <a:rPr lang="en-US" sz="1000" dirty="0" smtClean="0"/>
              <a:t> </a:t>
            </a:r>
            <a:r>
              <a:rPr lang="en-US" sz="1000" dirty="0" err="1" smtClean="0"/>
              <a:t>pasar</a:t>
            </a:r>
            <a:r>
              <a:rPr lang="en-US" sz="1000" dirty="0" smtClean="0"/>
              <a:t> </a:t>
            </a:r>
            <a:r>
              <a:rPr lang="en-US" sz="1000" dirty="0" err="1" smtClean="0"/>
              <a:t>wajar</a:t>
            </a:r>
            <a:r>
              <a:rPr lang="en-US" sz="1000" dirty="0" smtClean="0"/>
              <a:t>, </a:t>
            </a:r>
            <a:r>
              <a:rPr lang="en-US" sz="1000" dirty="0" err="1" smtClean="0"/>
              <a:t>yaitu</a:t>
            </a:r>
            <a:r>
              <a:rPr lang="en-US" sz="1000" dirty="0" smtClean="0"/>
              <a:t> </a:t>
            </a:r>
            <a:r>
              <a:rPr lang="en-US" sz="1000" dirty="0" err="1" smtClean="0"/>
              <a:t>tingkat</a:t>
            </a:r>
            <a:r>
              <a:rPr lang="en-US" sz="1000" dirty="0" smtClean="0"/>
              <a:t> </a:t>
            </a:r>
            <a:r>
              <a:rPr lang="en-US" sz="1000" dirty="0" err="1" smtClean="0"/>
              <a:t>harga</a:t>
            </a:r>
            <a:r>
              <a:rPr lang="en-US" sz="1000" dirty="0" smtClean="0"/>
              <a:t> </a:t>
            </a:r>
            <a:r>
              <a:rPr lang="en-US" sz="1000" dirty="0" err="1" smtClean="0"/>
              <a:t>antara</a:t>
            </a:r>
            <a:r>
              <a:rPr lang="en-US" sz="1000" dirty="0" smtClean="0"/>
              <a:t> </a:t>
            </a:r>
            <a:r>
              <a:rPr lang="en-US" sz="1000" dirty="0" err="1" smtClean="0"/>
              <a:t>pembeli</a:t>
            </a:r>
            <a:r>
              <a:rPr lang="en-US" sz="1000" dirty="0" smtClean="0"/>
              <a:t> </a:t>
            </a:r>
            <a:r>
              <a:rPr lang="en-US" sz="1000" dirty="0" err="1" smtClean="0"/>
              <a:t>dan</a:t>
            </a:r>
            <a:r>
              <a:rPr lang="en-US" sz="1000" dirty="0" smtClean="0"/>
              <a:t> </a:t>
            </a:r>
            <a:r>
              <a:rPr lang="en-US" sz="1000" dirty="0" err="1" smtClean="0"/>
              <a:t>penjual</a:t>
            </a:r>
            <a:r>
              <a:rPr lang="en-US" sz="1000" dirty="0" smtClean="0"/>
              <a:t> </a:t>
            </a:r>
            <a:r>
              <a:rPr lang="en-US" sz="1000" dirty="0" err="1" smtClean="0"/>
              <a:t>independen</a:t>
            </a:r>
            <a:r>
              <a:rPr lang="en-US" sz="1000" dirty="0" smtClean="0"/>
              <a:t>, </a:t>
            </a:r>
            <a:r>
              <a:rPr lang="en-US" sz="1000" dirty="0" err="1" smtClean="0"/>
              <a:t>bebas</a:t>
            </a:r>
            <a:r>
              <a:rPr lang="en-US" sz="1000" dirty="0" smtClean="0"/>
              <a:t> </a:t>
            </a:r>
            <a:r>
              <a:rPr lang="en-US" sz="1000" dirty="0" err="1" smtClean="0"/>
              <a:t>melakukan</a:t>
            </a:r>
            <a:r>
              <a:rPr lang="en-US" sz="1000" dirty="0" smtClean="0"/>
              <a:t> </a:t>
            </a:r>
            <a:r>
              <a:rPr lang="en-US" sz="1000" dirty="0" err="1" smtClean="0"/>
              <a:t>transaksi</a:t>
            </a:r>
            <a:r>
              <a:rPr lang="en-US" sz="1000" dirty="0" smtClean="0"/>
              <a:t>.</a:t>
            </a:r>
          </a:p>
          <a:p>
            <a:pPr marL="0" indent="0" algn="just">
              <a:buNone/>
            </a:pPr>
            <a:endParaRPr lang="en-US" sz="1000" dirty="0"/>
          </a:p>
          <a:p>
            <a:pPr marL="0" indent="363538" algn="just">
              <a:buNone/>
            </a:pPr>
            <a:r>
              <a:rPr lang="en-US" sz="1000" dirty="0" err="1" smtClean="0"/>
              <a:t>Menurut</a:t>
            </a:r>
            <a:r>
              <a:rPr lang="en-US" sz="1000" dirty="0" smtClean="0"/>
              <a:t> </a:t>
            </a:r>
            <a:r>
              <a:rPr lang="en-US" sz="1000" i="1" dirty="0" smtClean="0"/>
              <a:t>arm’s-length standard </a:t>
            </a:r>
            <a:r>
              <a:rPr lang="en-US" sz="1000" dirty="0" err="1" smtClean="0"/>
              <a:t>harga-harga</a:t>
            </a:r>
            <a:r>
              <a:rPr lang="en-US" sz="1000" dirty="0" smtClean="0"/>
              <a:t> transfer </a:t>
            </a:r>
            <a:r>
              <a:rPr lang="en-US" sz="1000" dirty="0" err="1" smtClean="0"/>
              <a:t>seharusnya</a:t>
            </a:r>
            <a:r>
              <a:rPr lang="en-US" sz="1000" dirty="0" smtClean="0"/>
              <a:t> </a:t>
            </a:r>
            <a:r>
              <a:rPr lang="en-US" sz="1000" dirty="0" err="1" smtClean="0"/>
              <a:t>ditetapkan</a:t>
            </a:r>
            <a:r>
              <a:rPr lang="en-US" sz="1000" dirty="0" smtClean="0"/>
              <a:t> </a:t>
            </a:r>
            <a:r>
              <a:rPr lang="en-US" sz="1000" dirty="0" err="1" smtClean="0"/>
              <a:t>supaya</a:t>
            </a:r>
            <a:r>
              <a:rPr lang="en-US" sz="1000" dirty="0" smtClean="0"/>
              <a:t> </a:t>
            </a:r>
            <a:r>
              <a:rPr lang="en-US" sz="1000" dirty="0" err="1" smtClean="0"/>
              <a:t>dapat</a:t>
            </a:r>
            <a:r>
              <a:rPr lang="en-US" sz="1000" dirty="0" smtClean="0"/>
              <a:t> </a:t>
            </a:r>
            <a:r>
              <a:rPr lang="en-US" sz="1000" dirty="0" err="1" smtClean="0"/>
              <a:t>mencerminkan</a:t>
            </a:r>
            <a:r>
              <a:rPr lang="en-US" sz="1000" dirty="0" smtClean="0"/>
              <a:t> </a:t>
            </a:r>
            <a:r>
              <a:rPr lang="en-US" sz="1000" dirty="0" err="1" smtClean="0"/>
              <a:t>harga</a:t>
            </a:r>
            <a:r>
              <a:rPr lang="en-US" sz="1000" dirty="0" smtClean="0"/>
              <a:t> yang </a:t>
            </a:r>
            <a:r>
              <a:rPr lang="en-US" sz="1000" dirty="0" err="1" smtClean="0"/>
              <a:t>akan</a:t>
            </a:r>
            <a:r>
              <a:rPr lang="en-US" sz="1000" dirty="0" smtClean="0"/>
              <a:t> di </a:t>
            </a:r>
            <a:r>
              <a:rPr lang="en-US" sz="1000" dirty="0" err="1" smtClean="0"/>
              <a:t>susun</a:t>
            </a:r>
            <a:r>
              <a:rPr lang="en-US" sz="1000" dirty="0" smtClean="0"/>
              <a:t> </a:t>
            </a:r>
            <a:r>
              <a:rPr lang="en-US" sz="1000" dirty="0" err="1" smtClean="0"/>
              <a:t>oleh</a:t>
            </a:r>
            <a:r>
              <a:rPr lang="en-US" sz="1000" dirty="0" smtClean="0"/>
              <a:t> </a:t>
            </a:r>
            <a:r>
              <a:rPr lang="en-US" sz="1000" dirty="0" err="1" smtClean="0"/>
              <a:t>pihak-pihak</a:t>
            </a:r>
            <a:r>
              <a:rPr lang="en-US" sz="1000" dirty="0" smtClean="0"/>
              <a:t> yang </a:t>
            </a:r>
            <a:r>
              <a:rPr lang="en-US" sz="1000" dirty="0" err="1" smtClean="0"/>
              <a:t>tidak</a:t>
            </a:r>
            <a:r>
              <a:rPr lang="en-US" sz="1000" dirty="0" smtClean="0"/>
              <a:t> </a:t>
            </a:r>
            <a:r>
              <a:rPr lang="en-US" sz="1000" dirty="0" err="1" smtClean="0"/>
              <a:t>terkait</a:t>
            </a:r>
            <a:r>
              <a:rPr lang="en-US" sz="1000" dirty="0" smtClean="0"/>
              <a:t> yang </a:t>
            </a:r>
            <a:r>
              <a:rPr lang="en-US" sz="1000" dirty="0" err="1" smtClean="0"/>
              <a:t>bertindak</a:t>
            </a:r>
            <a:r>
              <a:rPr lang="en-US" sz="1000" dirty="0" smtClean="0"/>
              <a:t> </a:t>
            </a:r>
            <a:r>
              <a:rPr lang="en-US" sz="1000" dirty="0" err="1" smtClean="0"/>
              <a:t>secara</a:t>
            </a:r>
            <a:r>
              <a:rPr lang="en-US" sz="1000" dirty="0" smtClean="0"/>
              <a:t> </a:t>
            </a:r>
            <a:r>
              <a:rPr lang="en-US" sz="1000" dirty="0" err="1" smtClean="0"/>
              <a:t>bebas</a:t>
            </a:r>
            <a:r>
              <a:rPr lang="en-US" sz="1000" dirty="0" smtClean="0"/>
              <a:t>. </a:t>
            </a:r>
            <a:r>
              <a:rPr lang="en-US" sz="1000" dirty="0" err="1" smtClean="0"/>
              <a:t>Standar</a:t>
            </a:r>
            <a:r>
              <a:rPr lang="en-US" sz="1000" dirty="0" smtClean="0"/>
              <a:t> </a:t>
            </a:r>
            <a:r>
              <a:rPr lang="en-US" sz="1000" i="1" dirty="0"/>
              <a:t>arm’s-length </a:t>
            </a:r>
            <a:r>
              <a:rPr lang="en-US" sz="1000" i="1" dirty="0" smtClean="0"/>
              <a:t>standard </a:t>
            </a:r>
            <a:r>
              <a:rPr lang="en-US" sz="1000" dirty="0" err="1" smtClean="0"/>
              <a:t>diterapkan</a:t>
            </a:r>
            <a:r>
              <a:rPr lang="en-US" sz="1000" dirty="0" smtClean="0"/>
              <a:t> </a:t>
            </a:r>
            <a:r>
              <a:rPr lang="en-US" sz="1000" dirty="0" err="1" smtClean="0"/>
              <a:t>dalam</a:t>
            </a:r>
            <a:r>
              <a:rPr lang="en-US" sz="1000" dirty="0" smtClean="0"/>
              <a:t> </a:t>
            </a:r>
            <a:r>
              <a:rPr lang="en-US" sz="1000" dirty="0" err="1" smtClean="0"/>
              <a:t>banyak</a:t>
            </a:r>
            <a:r>
              <a:rPr lang="en-US" sz="1000" dirty="0" smtClean="0"/>
              <a:t> </a:t>
            </a:r>
            <a:r>
              <a:rPr lang="en-US" sz="1000" dirty="0" err="1" smtClean="0"/>
              <a:t>cara</a:t>
            </a:r>
            <a:r>
              <a:rPr lang="en-US" sz="1000" dirty="0" smtClean="0"/>
              <a:t>, </a:t>
            </a:r>
            <a:r>
              <a:rPr lang="en-US" sz="1000" dirty="0" err="1" smtClean="0"/>
              <a:t>tetapi</a:t>
            </a:r>
            <a:r>
              <a:rPr lang="en-US" sz="1000" dirty="0" smtClean="0"/>
              <a:t> </a:t>
            </a:r>
            <a:r>
              <a:rPr lang="en-US" sz="1000" dirty="0" err="1" smtClean="0"/>
              <a:t>tiga</a:t>
            </a:r>
            <a:r>
              <a:rPr lang="en-US" sz="1000" dirty="0" smtClean="0"/>
              <a:t> </a:t>
            </a:r>
            <a:r>
              <a:rPr lang="en-US" sz="1000" dirty="0" err="1" smtClean="0"/>
              <a:t>metode</a:t>
            </a:r>
            <a:r>
              <a:rPr lang="en-US" sz="1000" dirty="0" smtClean="0"/>
              <a:t> yang paling </a:t>
            </a:r>
            <a:r>
              <a:rPr lang="en-US" sz="1000" dirty="0" err="1" smtClean="0"/>
              <a:t>banyak</a:t>
            </a:r>
            <a:r>
              <a:rPr lang="en-US" sz="1000" dirty="0" smtClean="0"/>
              <a:t> </a:t>
            </a:r>
            <a:r>
              <a:rPr lang="en-US" sz="1000" dirty="0" err="1" smtClean="0"/>
              <a:t>digunakan</a:t>
            </a:r>
            <a:r>
              <a:rPr lang="en-US" sz="1000" dirty="0" smtClean="0"/>
              <a:t> </a:t>
            </a:r>
            <a:r>
              <a:rPr lang="en-US" sz="1000" dirty="0" err="1" smtClean="0"/>
              <a:t>adalah</a:t>
            </a:r>
            <a:r>
              <a:rPr lang="en-US" sz="1000" dirty="0" smtClean="0"/>
              <a:t> </a:t>
            </a:r>
            <a:r>
              <a:rPr lang="en-US" sz="1000" i="1" dirty="0" smtClean="0"/>
              <a:t>the comparable uncontrolled pricing method, the resale pricing method, the cost plus pricing method, </a:t>
            </a:r>
            <a:r>
              <a:rPr lang="en-US" sz="1000" i="1" dirty="0" err="1" smtClean="0"/>
              <a:t>dan</a:t>
            </a:r>
            <a:r>
              <a:rPr lang="en-US" sz="1000" i="1" dirty="0" smtClean="0"/>
              <a:t> other method </a:t>
            </a:r>
            <a:r>
              <a:rPr lang="en-US" sz="1000" b="1" dirty="0" smtClean="0"/>
              <a:t>(Choi, Frederick D.S. &amp; Mueller Gerhard G.: 1985), </a:t>
            </a:r>
            <a:r>
              <a:rPr lang="en-US" sz="1000" dirty="0" smtClean="0"/>
              <a:t>yang </a:t>
            </a:r>
            <a:r>
              <a:rPr lang="en-US" sz="1000" dirty="0" err="1" smtClean="0"/>
              <a:t>dapat</a:t>
            </a:r>
            <a:r>
              <a:rPr lang="en-US" sz="1000" dirty="0" smtClean="0"/>
              <a:t> </a:t>
            </a:r>
            <a:r>
              <a:rPr lang="en-US" sz="1000" dirty="0" err="1" smtClean="0"/>
              <a:t>dijelaskan</a:t>
            </a:r>
            <a:r>
              <a:rPr lang="en-US" sz="1000" dirty="0" smtClean="0"/>
              <a:t> </a:t>
            </a:r>
            <a:r>
              <a:rPr lang="en-US" sz="1000" dirty="0" err="1" smtClean="0"/>
              <a:t>sebagai</a:t>
            </a:r>
            <a:r>
              <a:rPr lang="en-US" sz="1000" dirty="0" smtClean="0"/>
              <a:t> </a:t>
            </a:r>
            <a:r>
              <a:rPr lang="en-US" sz="1000" dirty="0" err="1" smtClean="0"/>
              <a:t>berikut</a:t>
            </a:r>
            <a:r>
              <a:rPr lang="en-US" sz="1000" dirty="0" smtClean="0"/>
              <a:t> di </a:t>
            </a:r>
            <a:r>
              <a:rPr lang="en-US" sz="1000" dirty="0" err="1" smtClean="0"/>
              <a:t>bawah</a:t>
            </a:r>
            <a:r>
              <a:rPr lang="en-US" sz="1000" dirty="0" smtClean="0"/>
              <a:t> </a:t>
            </a:r>
            <a:r>
              <a:rPr lang="en-US" sz="1000" dirty="0" err="1" smtClean="0"/>
              <a:t>ini</a:t>
            </a:r>
            <a:r>
              <a:rPr lang="en-US" sz="1000" dirty="0" smtClean="0"/>
              <a:t>:</a:t>
            </a:r>
            <a:endParaRPr lang="en-US" sz="1000" b="1" dirty="0" smtClean="0"/>
          </a:p>
          <a:p>
            <a:pPr marL="0" indent="363538" algn="just">
              <a:buNone/>
            </a:pPr>
            <a:endParaRPr lang="en-US" sz="1000" b="1" dirty="0" smtClean="0"/>
          </a:p>
          <a:p>
            <a:pPr marL="176213" indent="-176213" algn="just">
              <a:buClr>
                <a:srgbClr val="FF0000"/>
              </a:buClr>
              <a:buFont typeface="+mj-lt"/>
              <a:buAutoNum type="alphaLcPeriod"/>
            </a:pPr>
            <a:r>
              <a:rPr lang="en-US" sz="1000" b="1" i="1" dirty="0" smtClean="0"/>
              <a:t>Comparable </a:t>
            </a:r>
            <a:r>
              <a:rPr lang="en-US" sz="1000" b="1" i="1" dirty="0"/>
              <a:t>uncontrolled pricing </a:t>
            </a:r>
            <a:r>
              <a:rPr lang="en-US" sz="1000" b="1" i="1" dirty="0" smtClean="0"/>
              <a:t>method</a:t>
            </a:r>
          </a:p>
          <a:p>
            <a:pPr marL="176213" indent="0" algn="just">
              <a:buClr>
                <a:srgbClr val="FF0000"/>
              </a:buClr>
              <a:buNone/>
            </a:pPr>
            <a:r>
              <a:rPr lang="en-US" sz="1000" dirty="0" err="1" smtClean="0"/>
              <a:t>Metode</a:t>
            </a:r>
            <a:r>
              <a:rPr lang="en-US" sz="1000" dirty="0" smtClean="0"/>
              <a:t> </a:t>
            </a:r>
            <a:r>
              <a:rPr lang="en-US" sz="1000" dirty="0" err="1" smtClean="0"/>
              <a:t>ini</a:t>
            </a:r>
            <a:r>
              <a:rPr lang="en-US" sz="1000" dirty="0" smtClean="0"/>
              <a:t> </a:t>
            </a:r>
            <a:r>
              <a:rPr lang="en-US" sz="1000" dirty="0" err="1" smtClean="0"/>
              <a:t>mengevaluasi</a:t>
            </a:r>
            <a:r>
              <a:rPr lang="en-US" sz="1000" dirty="0" smtClean="0"/>
              <a:t> </a:t>
            </a:r>
            <a:r>
              <a:rPr lang="en-US" sz="1000" dirty="0" err="1" smtClean="0"/>
              <a:t>kewajaran</a:t>
            </a:r>
            <a:r>
              <a:rPr lang="en-US" sz="1000" dirty="0" smtClean="0"/>
              <a:t> </a:t>
            </a:r>
            <a:r>
              <a:rPr lang="en-US" sz="1000" i="1" dirty="0" smtClean="0"/>
              <a:t>transfer pricing </a:t>
            </a:r>
            <a:r>
              <a:rPr lang="en-US" sz="1000" dirty="0" err="1" smtClean="0"/>
              <a:t>dengan</a:t>
            </a:r>
            <a:r>
              <a:rPr lang="en-US" sz="1000" dirty="0" smtClean="0"/>
              <a:t> </a:t>
            </a:r>
            <a:r>
              <a:rPr lang="en-US" sz="1000" dirty="0" err="1" smtClean="0"/>
              <a:t>mengacu</a:t>
            </a:r>
            <a:r>
              <a:rPr lang="en-US" sz="1000" dirty="0" smtClean="0"/>
              <a:t> </a:t>
            </a:r>
            <a:r>
              <a:rPr lang="en-US" sz="1000" dirty="0" err="1" smtClean="0"/>
              <a:t>kepada</a:t>
            </a:r>
            <a:r>
              <a:rPr lang="en-US" sz="1000" dirty="0" smtClean="0"/>
              <a:t> </a:t>
            </a:r>
            <a:r>
              <a:rPr lang="en-US" sz="1000" dirty="0" err="1" smtClean="0"/>
              <a:t>tingkat</a:t>
            </a:r>
            <a:r>
              <a:rPr lang="en-US" sz="1000" dirty="0" smtClean="0"/>
              <a:t> </a:t>
            </a:r>
            <a:r>
              <a:rPr lang="en-US" sz="1000" dirty="0" err="1" smtClean="0"/>
              <a:t>harga</a:t>
            </a:r>
            <a:r>
              <a:rPr lang="en-US" sz="1000" dirty="0" smtClean="0"/>
              <a:t> yang </a:t>
            </a:r>
            <a:r>
              <a:rPr lang="en-US" sz="1000" dirty="0" err="1" smtClean="0"/>
              <a:t>terjadi</a:t>
            </a:r>
            <a:r>
              <a:rPr lang="en-US" sz="1000" dirty="0" smtClean="0"/>
              <a:t> </a:t>
            </a:r>
            <a:r>
              <a:rPr lang="en-US" sz="1000" dirty="0" err="1" smtClean="0"/>
              <a:t>antara</a:t>
            </a:r>
            <a:r>
              <a:rPr lang="en-US" sz="1000" dirty="0" smtClean="0"/>
              <a:t> unit yang </a:t>
            </a:r>
            <a:r>
              <a:rPr lang="en-US" sz="1000" dirty="0" err="1" smtClean="0"/>
              <a:t>independen</a:t>
            </a:r>
            <a:r>
              <a:rPr lang="en-US" sz="1000" dirty="0" smtClean="0"/>
              <a:t> </a:t>
            </a:r>
            <a:r>
              <a:rPr lang="en-US" sz="1000" dirty="0" err="1" smtClean="0"/>
              <a:t>atau</a:t>
            </a:r>
            <a:r>
              <a:rPr lang="en-US" sz="1000" dirty="0" smtClean="0"/>
              <a:t> </a:t>
            </a:r>
            <a:r>
              <a:rPr lang="en-US" sz="1000" dirty="0" err="1" smtClean="0"/>
              <a:t>antara</a:t>
            </a:r>
            <a:r>
              <a:rPr lang="en-US" sz="1000" dirty="0" smtClean="0"/>
              <a:t> </a:t>
            </a:r>
            <a:r>
              <a:rPr lang="en-US" sz="1000" dirty="0" err="1" smtClean="0"/>
              <a:t>perusahaan</a:t>
            </a:r>
            <a:r>
              <a:rPr lang="en-US" sz="1000" dirty="0" smtClean="0"/>
              <a:t> </a:t>
            </a:r>
            <a:r>
              <a:rPr lang="en-US" sz="1000" dirty="0" err="1" smtClean="0"/>
              <a:t>multinasional</a:t>
            </a:r>
            <a:r>
              <a:rPr lang="en-US" sz="1000" dirty="0" smtClean="0"/>
              <a:t> </a:t>
            </a:r>
            <a:r>
              <a:rPr lang="en-US" sz="1000" dirty="0" err="1" smtClean="0"/>
              <a:t>dengan</a:t>
            </a:r>
            <a:r>
              <a:rPr lang="en-US" sz="1000" dirty="0" smtClean="0"/>
              <a:t> unit yang </a:t>
            </a:r>
            <a:r>
              <a:rPr lang="en-US" sz="1000" dirty="0" err="1" smtClean="0"/>
              <a:t>independen</a:t>
            </a:r>
            <a:r>
              <a:rPr lang="en-US" sz="1000" dirty="0" smtClean="0"/>
              <a:t>. </a:t>
            </a:r>
            <a:r>
              <a:rPr lang="en-US" sz="1000" dirty="0" err="1" smtClean="0"/>
              <a:t>Secara</a:t>
            </a:r>
            <a:r>
              <a:rPr lang="en-US" sz="1000" dirty="0" smtClean="0"/>
              <a:t> </a:t>
            </a:r>
            <a:r>
              <a:rPr lang="en-US" sz="1000" dirty="0" err="1" smtClean="0"/>
              <a:t>teoritis</a:t>
            </a:r>
            <a:r>
              <a:rPr lang="en-US" sz="1000" dirty="0" smtClean="0"/>
              <a:t> </a:t>
            </a:r>
            <a:r>
              <a:rPr lang="en-US" sz="1000" dirty="0" err="1" smtClean="0"/>
              <a:t>termasuk</a:t>
            </a:r>
            <a:r>
              <a:rPr lang="en-US" sz="1000" dirty="0" smtClean="0"/>
              <a:t> yang paling </a:t>
            </a:r>
            <a:r>
              <a:rPr lang="en-US" sz="1000" dirty="0" err="1" smtClean="0"/>
              <a:t>baik</a:t>
            </a:r>
            <a:r>
              <a:rPr lang="en-US" sz="1000" dirty="0" smtClean="0"/>
              <a:t>, </a:t>
            </a:r>
            <a:r>
              <a:rPr lang="en-US" sz="1000" dirty="0" err="1" smtClean="0"/>
              <a:t>namun</a:t>
            </a:r>
            <a:r>
              <a:rPr lang="en-US" sz="1000" dirty="0" smtClean="0"/>
              <a:t> </a:t>
            </a:r>
            <a:r>
              <a:rPr lang="en-US" sz="1000" dirty="0" err="1" smtClean="0"/>
              <a:t>dalam</a:t>
            </a:r>
            <a:r>
              <a:rPr lang="en-US" sz="1000" dirty="0" smtClean="0"/>
              <a:t> </a:t>
            </a:r>
            <a:r>
              <a:rPr lang="en-US" sz="1000" dirty="0" err="1" smtClean="0"/>
              <a:t>pelaksanaannya</a:t>
            </a:r>
            <a:r>
              <a:rPr lang="en-US" sz="1000" dirty="0" smtClean="0"/>
              <a:t> </a:t>
            </a:r>
            <a:r>
              <a:rPr lang="en-US" sz="1000" dirty="0" err="1" smtClean="0"/>
              <a:t>terdapat</a:t>
            </a:r>
            <a:r>
              <a:rPr lang="en-US" sz="1000" dirty="0" smtClean="0"/>
              <a:t> </a:t>
            </a:r>
            <a:r>
              <a:rPr lang="en-US" sz="1000" dirty="0" err="1" smtClean="0"/>
              <a:t>beberapa</a:t>
            </a:r>
            <a:r>
              <a:rPr lang="en-US" sz="1000" dirty="0" smtClean="0"/>
              <a:t> </a:t>
            </a:r>
            <a:r>
              <a:rPr lang="en-US" sz="1000" dirty="0" err="1" smtClean="0"/>
              <a:t>kendala</a:t>
            </a:r>
            <a:r>
              <a:rPr lang="en-US" sz="1000" dirty="0" smtClean="0"/>
              <a:t>, </a:t>
            </a:r>
            <a:r>
              <a:rPr lang="en-US" sz="1000" dirty="0" err="1" smtClean="0"/>
              <a:t>misalnya</a:t>
            </a:r>
            <a:r>
              <a:rPr lang="en-US" sz="1000" dirty="0" smtClean="0"/>
              <a:t> </a:t>
            </a:r>
            <a:r>
              <a:rPr lang="en-US" sz="1000" dirty="0" err="1" smtClean="0"/>
              <a:t>perbedaan</a:t>
            </a:r>
            <a:r>
              <a:rPr lang="en-US" sz="1000" dirty="0" smtClean="0"/>
              <a:t> </a:t>
            </a:r>
            <a:r>
              <a:rPr lang="en-US" sz="1000" dirty="0" err="1" smtClean="0"/>
              <a:t>kuantitas</a:t>
            </a:r>
            <a:r>
              <a:rPr lang="en-US" sz="1000" dirty="0" smtClean="0"/>
              <a:t>, </a:t>
            </a:r>
            <a:r>
              <a:rPr lang="en-US" sz="1000" dirty="0" err="1" smtClean="0"/>
              <a:t>kualitas</a:t>
            </a:r>
            <a:r>
              <a:rPr lang="en-US" sz="1000" dirty="0" smtClean="0"/>
              <a:t>, </a:t>
            </a:r>
            <a:r>
              <a:rPr lang="en-US" sz="1000" dirty="0" err="1" smtClean="0"/>
              <a:t>kondisi</a:t>
            </a:r>
            <a:r>
              <a:rPr lang="en-US" sz="1000" dirty="0" smtClean="0"/>
              <a:t>, </a:t>
            </a:r>
            <a:r>
              <a:rPr lang="en-US" sz="1000" dirty="0" err="1" smtClean="0"/>
              <a:t>waktu</a:t>
            </a:r>
            <a:r>
              <a:rPr lang="en-US" sz="1000" dirty="0" smtClean="0"/>
              <a:t> </a:t>
            </a:r>
            <a:r>
              <a:rPr lang="en-US" sz="1000" dirty="0" err="1" smtClean="0"/>
              <a:t>penjualan</a:t>
            </a:r>
            <a:r>
              <a:rPr lang="en-US" sz="1000" dirty="0" smtClean="0"/>
              <a:t>, </a:t>
            </a:r>
            <a:r>
              <a:rPr lang="en-US" sz="1000" dirty="0" err="1" smtClean="0"/>
              <a:t>merek</a:t>
            </a:r>
            <a:r>
              <a:rPr lang="en-US" sz="1000" dirty="0" smtClean="0"/>
              <a:t> </a:t>
            </a:r>
            <a:r>
              <a:rPr lang="en-US" sz="1000" dirty="0" err="1" smtClean="0"/>
              <a:t>dagang</a:t>
            </a:r>
            <a:r>
              <a:rPr lang="en-US" sz="1000" dirty="0" smtClean="0"/>
              <a:t>, </a:t>
            </a:r>
            <a:r>
              <a:rPr lang="en-US" sz="1000" dirty="0" err="1" smtClean="0"/>
              <a:t>pangsa</a:t>
            </a:r>
            <a:r>
              <a:rPr lang="en-US" sz="1000" dirty="0" smtClean="0"/>
              <a:t> </a:t>
            </a:r>
            <a:r>
              <a:rPr lang="en-US" sz="1000" dirty="0" err="1" smtClean="0"/>
              <a:t>pasar</a:t>
            </a:r>
            <a:r>
              <a:rPr lang="en-US" sz="1000" dirty="0" smtClean="0"/>
              <a:t>, </a:t>
            </a:r>
            <a:r>
              <a:rPr lang="en-US" sz="1000" dirty="0" err="1" smtClean="0"/>
              <a:t>dan</a:t>
            </a:r>
            <a:r>
              <a:rPr lang="en-US" sz="1000" dirty="0" smtClean="0"/>
              <a:t> </a:t>
            </a:r>
            <a:r>
              <a:rPr lang="en-US" sz="1000" dirty="0" err="1" smtClean="0"/>
              <a:t>geografis</a:t>
            </a:r>
            <a:r>
              <a:rPr lang="en-US" sz="1000" dirty="0" smtClean="0"/>
              <a:t> </a:t>
            </a:r>
            <a:r>
              <a:rPr lang="en-US" sz="1000" dirty="0" err="1" smtClean="0"/>
              <a:t>pasar</a:t>
            </a:r>
            <a:r>
              <a:rPr lang="en-US" sz="1000" dirty="0" smtClean="0"/>
              <a:t>.</a:t>
            </a:r>
            <a:endParaRPr lang="en-US" sz="1000" dirty="0"/>
          </a:p>
        </p:txBody>
      </p:sp>
    </p:spTree>
    <p:extLst>
      <p:ext uri="{BB962C8B-B14F-4D97-AF65-F5344CB8AC3E}">
        <p14:creationId xmlns:p14="http://schemas.microsoft.com/office/powerpoint/2010/main" val="22634083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48" y="339502"/>
            <a:ext cx="7885504" cy="593184"/>
          </a:xfrm>
        </p:spPr>
        <p:txBody>
          <a:bodyPr>
            <a:normAutofit fontScale="90000"/>
          </a:bodyPr>
          <a:lstStyle/>
          <a:p>
            <a:pPr algn="ctr"/>
            <a:r>
              <a:rPr lang="en-US" i="1" dirty="0" smtClean="0"/>
              <a:t>Arm’s-Length Standard</a:t>
            </a:r>
            <a:endParaRPr lang="en-US" i="1" dirty="0"/>
          </a:p>
        </p:txBody>
      </p:sp>
      <p:sp>
        <p:nvSpPr>
          <p:cNvPr id="3" name="Content Placeholder 2"/>
          <p:cNvSpPr>
            <a:spLocks noGrp="1"/>
          </p:cNvSpPr>
          <p:nvPr>
            <p:ph idx="1"/>
          </p:nvPr>
        </p:nvSpPr>
        <p:spPr>
          <a:xfrm>
            <a:off x="502920" y="1059582"/>
            <a:ext cx="8183880" cy="3240360"/>
          </a:xfrm>
        </p:spPr>
        <p:txBody>
          <a:bodyPr>
            <a:normAutofit/>
          </a:bodyPr>
          <a:lstStyle/>
          <a:p>
            <a:pPr marL="176213" indent="-176213" algn="just">
              <a:buClr>
                <a:srgbClr val="FF0000"/>
              </a:buClr>
              <a:buFont typeface="+mj-lt"/>
              <a:buAutoNum type="alphaLcPeriod" startAt="2"/>
            </a:pPr>
            <a:r>
              <a:rPr lang="en-US" sz="1000" b="1" i="1" dirty="0" smtClean="0"/>
              <a:t>Resale </a:t>
            </a:r>
            <a:r>
              <a:rPr lang="en-US" sz="1000" b="1" i="1" dirty="0"/>
              <a:t>pricing method </a:t>
            </a:r>
            <a:endParaRPr lang="en-US" sz="1000" b="1" i="1" dirty="0" smtClean="0"/>
          </a:p>
          <a:p>
            <a:pPr marL="176213" indent="0" algn="just">
              <a:buClr>
                <a:srgbClr val="FF0000"/>
              </a:buClr>
              <a:buNone/>
            </a:pPr>
            <a:r>
              <a:rPr lang="en-US" sz="1000" dirty="0" err="1" smtClean="0"/>
              <a:t>Metode</a:t>
            </a:r>
            <a:r>
              <a:rPr lang="en-US" sz="1000" dirty="0" smtClean="0"/>
              <a:t> </a:t>
            </a:r>
            <a:r>
              <a:rPr lang="en-US" sz="1000" dirty="0" err="1" smtClean="0"/>
              <a:t>ini</a:t>
            </a:r>
            <a:r>
              <a:rPr lang="en-US" sz="1000" dirty="0" smtClean="0"/>
              <a:t> </a:t>
            </a:r>
            <a:r>
              <a:rPr lang="en-US" sz="1000" dirty="0" err="1" smtClean="0"/>
              <a:t>diterapkan</a:t>
            </a:r>
            <a:r>
              <a:rPr lang="en-US" sz="1000" dirty="0" smtClean="0"/>
              <a:t> </a:t>
            </a:r>
            <a:r>
              <a:rPr lang="en-US" sz="1000" dirty="0" err="1" smtClean="0"/>
              <a:t>untuk</a:t>
            </a:r>
            <a:r>
              <a:rPr lang="en-US" sz="1000" dirty="0" smtClean="0"/>
              <a:t> </a:t>
            </a:r>
            <a:r>
              <a:rPr lang="en-US" sz="1000" dirty="0" err="1" smtClean="0"/>
              <a:t>produk</a:t>
            </a:r>
            <a:r>
              <a:rPr lang="en-US" sz="1000" dirty="0" smtClean="0"/>
              <a:t> yang </a:t>
            </a:r>
            <a:r>
              <a:rPr lang="en-US" sz="1000" dirty="0" err="1" smtClean="0"/>
              <a:t>ditransfer</a:t>
            </a:r>
            <a:r>
              <a:rPr lang="en-US" sz="1000" dirty="0" smtClean="0"/>
              <a:t> </a:t>
            </a:r>
            <a:r>
              <a:rPr lang="en-US" sz="1000" dirty="0" err="1" smtClean="0"/>
              <a:t>ke</a:t>
            </a:r>
            <a:r>
              <a:rPr lang="en-US" sz="1000" dirty="0" smtClean="0"/>
              <a:t> </a:t>
            </a:r>
            <a:r>
              <a:rPr lang="en-US" sz="1000" dirty="0" err="1" smtClean="0"/>
              <a:t>anggota</a:t>
            </a:r>
            <a:r>
              <a:rPr lang="en-US" sz="1000" dirty="0" smtClean="0"/>
              <a:t> </a:t>
            </a:r>
            <a:r>
              <a:rPr lang="en-US" sz="1000" dirty="0" err="1" smtClean="0"/>
              <a:t>grup</a:t>
            </a:r>
            <a:r>
              <a:rPr lang="en-US" sz="1000" dirty="0" smtClean="0"/>
              <a:t> </a:t>
            </a:r>
            <a:r>
              <a:rPr lang="en-US" sz="1000" dirty="0" err="1" smtClean="0"/>
              <a:t>lainnya</a:t>
            </a:r>
            <a:r>
              <a:rPr lang="en-US" sz="1000" dirty="0" smtClean="0"/>
              <a:t> </a:t>
            </a:r>
            <a:r>
              <a:rPr lang="en-US" sz="1000" dirty="0" err="1" smtClean="0"/>
              <a:t>untuk</a:t>
            </a:r>
            <a:r>
              <a:rPr lang="en-US" sz="1000" dirty="0" smtClean="0"/>
              <a:t> </a:t>
            </a:r>
            <a:r>
              <a:rPr lang="en-US" sz="1000" dirty="0" err="1" smtClean="0"/>
              <a:t>dijual</a:t>
            </a:r>
            <a:r>
              <a:rPr lang="en-US" sz="1000" dirty="0" smtClean="0"/>
              <a:t> </a:t>
            </a:r>
            <a:r>
              <a:rPr lang="en-US" sz="1000" dirty="0" err="1" smtClean="0"/>
              <a:t>kembali</a:t>
            </a:r>
            <a:r>
              <a:rPr lang="en-US" sz="1000" dirty="0" smtClean="0"/>
              <a:t>. </a:t>
            </a:r>
            <a:r>
              <a:rPr lang="en-US" sz="1000" dirty="0" err="1" smtClean="0"/>
              <a:t>Kewajaran</a:t>
            </a:r>
            <a:r>
              <a:rPr lang="en-US" sz="1000" dirty="0" smtClean="0"/>
              <a:t> </a:t>
            </a:r>
            <a:r>
              <a:rPr lang="en-US" sz="1000" i="1" dirty="0" smtClean="0"/>
              <a:t>transfer pricing</a:t>
            </a:r>
            <a:r>
              <a:rPr lang="en-US" sz="1000" dirty="0" smtClean="0"/>
              <a:t> </a:t>
            </a:r>
            <a:r>
              <a:rPr lang="en-US" sz="1000" dirty="0" err="1" smtClean="0"/>
              <a:t>didekati</a:t>
            </a:r>
            <a:r>
              <a:rPr lang="en-US" sz="1000" dirty="0" smtClean="0"/>
              <a:t> </a:t>
            </a:r>
            <a:r>
              <a:rPr lang="en-US" sz="1000" dirty="0" err="1" smtClean="0"/>
              <a:t>dengan</a:t>
            </a:r>
            <a:r>
              <a:rPr lang="en-US" sz="1000" dirty="0" smtClean="0"/>
              <a:t> </a:t>
            </a:r>
            <a:r>
              <a:rPr lang="en-US" sz="1000" dirty="0" err="1" smtClean="0"/>
              <a:t>pengurangan</a:t>
            </a:r>
            <a:r>
              <a:rPr lang="en-US" sz="1000" dirty="0" smtClean="0"/>
              <a:t> </a:t>
            </a:r>
            <a:r>
              <a:rPr lang="en-US" sz="1000" dirty="0" err="1" smtClean="0"/>
              <a:t>harga</a:t>
            </a:r>
            <a:r>
              <a:rPr lang="en-US" sz="1000" dirty="0" smtClean="0"/>
              <a:t> </a:t>
            </a:r>
            <a:r>
              <a:rPr lang="en-US" sz="1000" dirty="0" err="1" smtClean="0"/>
              <a:t>penjualan</a:t>
            </a:r>
            <a:r>
              <a:rPr lang="en-US" sz="1000" dirty="0" smtClean="0"/>
              <a:t> </a:t>
            </a:r>
            <a:r>
              <a:rPr lang="en-US" sz="1000" dirty="0" err="1" smtClean="0"/>
              <a:t>kepada</a:t>
            </a:r>
            <a:r>
              <a:rPr lang="en-US" sz="1000" dirty="0" smtClean="0"/>
              <a:t> </a:t>
            </a:r>
            <a:r>
              <a:rPr lang="en-US" sz="1000" dirty="0" err="1" smtClean="0"/>
              <a:t>pihak</a:t>
            </a:r>
            <a:r>
              <a:rPr lang="en-US" sz="1000" dirty="0" smtClean="0"/>
              <a:t> </a:t>
            </a:r>
            <a:r>
              <a:rPr lang="en-US" sz="1000" dirty="0" err="1" smtClean="0"/>
              <a:t>independen</a:t>
            </a:r>
            <a:r>
              <a:rPr lang="en-US" sz="1000" dirty="0" smtClean="0"/>
              <a:t> </a:t>
            </a:r>
            <a:r>
              <a:rPr lang="en-US" sz="1000" dirty="0" err="1" smtClean="0"/>
              <a:t>dengan</a:t>
            </a:r>
            <a:r>
              <a:rPr lang="en-US" sz="1000" dirty="0" smtClean="0"/>
              <a:t> </a:t>
            </a:r>
            <a:r>
              <a:rPr lang="en-US" sz="1000" dirty="0" err="1" smtClean="0"/>
              <a:t>suatu</a:t>
            </a:r>
            <a:r>
              <a:rPr lang="en-US" sz="1000" dirty="0" smtClean="0"/>
              <a:t> </a:t>
            </a:r>
            <a:r>
              <a:rPr lang="en-US" sz="1000" i="1" dirty="0" smtClean="0"/>
              <a:t>mark up </a:t>
            </a:r>
            <a:r>
              <a:rPr lang="en-US" sz="1000" dirty="0" smtClean="0"/>
              <a:t>yang </a:t>
            </a:r>
            <a:r>
              <a:rPr lang="en-US" sz="1000" dirty="0" err="1" smtClean="0"/>
              <a:t>wajar</a:t>
            </a:r>
            <a:r>
              <a:rPr lang="en-US" sz="1000" dirty="0" smtClean="0"/>
              <a:t> (</a:t>
            </a:r>
            <a:r>
              <a:rPr lang="en-US" sz="1000" dirty="0" err="1" smtClean="0"/>
              <a:t>sebanyak</a:t>
            </a:r>
            <a:r>
              <a:rPr lang="en-US" sz="1000" dirty="0" smtClean="0"/>
              <a:t> profit </a:t>
            </a:r>
            <a:r>
              <a:rPr lang="en-US" sz="1000" dirty="0" err="1" smtClean="0"/>
              <a:t>dan</a:t>
            </a:r>
            <a:r>
              <a:rPr lang="en-US" sz="1000" dirty="0" smtClean="0"/>
              <a:t> </a:t>
            </a:r>
            <a:r>
              <a:rPr lang="en-US" sz="1000" dirty="0" err="1" smtClean="0"/>
              <a:t>biaya</a:t>
            </a:r>
            <a:r>
              <a:rPr lang="en-US" sz="1000" dirty="0" smtClean="0"/>
              <a:t> </a:t>
            </a:r>
            <a:r>
              <a:rPr lang="en-US" sz="1000" dirty="0" err="1" smtClean="0"/>
              <a:t>penjual</a:t>
            </a:r>
            <a:r>
              <a:rPr lang="en-US" sz="1000" dirty="0" smtClean="0"/>
              <a:t>). </a:t>
            </a:r>
            <a:r>
              <a:rPr lang="en-US" sz="1000" dirty="0" err="1" smtClean="0"/>
              <a:t>Kesulitan</a:t>
            </a:r>
            <a:r>
              <a:rPr lang="en-US" sz="1000" dirty="0" smtClean="0"/>
              <a:t> </a:t>
            </a:r>
            <a:r>
              <a:rPr lang="en-US" sz="1000" dirty="0" err="1" smtClean="0"/>
              <a:t>terjadi</a:t>
            </a:r>
            <a:r>
              <a:rPr lang="en-US" sz="1000" dirty="0" smtClean="0"/>
              <a:t> </a:t>
            </a:r>
            <a:r>
              <a:rPr lang="en-US" sz="1000" dirty="0" err="1" smtClean="0"/>
              <a:t>dalam</a:t>
            </a:r>
            <a:r>
              <a:rPr lang="en-US" sz="1000" dirty="0" smtClean="0"/>
              <a:t> </a:t>
            </a:r>
            <a:r>
              <a:rPr lang="en-US" sz="1000" dirty="0" err="1" smtClean="0"/>
              <a:t>menentukan</a:t>
            </a:r>
            <a:r>
              <a:rPr lang="en-US" sz="1000" dirty="0" smtClean="0"/>
              <a:t> </a:t>
            </a:r>
            <a:r>
              <a:rPr lang="en-US" sz="1000" i="1" dirty="0" smtClean="0"/>
              <a:t>mark up</a:t>
            </a:r>
            <a:r>
              <a:rPr lang="en-US" sz="1000" dirty="0" smtClean="0"/>
              <a:t>.</a:t>
            </a:r>
          </a:p>
          <a:p>
            <a:pPr marL="176213" indent="0" algn="just">
              <a:buClr>
                <a:srgbClr val="FF0000"/>
              </a:buClr>
              <a:buNone/>
            </a:pPr>
            <a:endParaRPr lang="en-US" sz="1000" dirty="0" smtClean="0"/>
          </a:p>
          <a:p>
            <a:pPr marL="176213" indent="-176213" algn="just">
              <a:buClr>
                <a:srgbClr val="FF0000"/>
              </a:buClr>
              <a:buFont typeface="+mj-lt"/>
              <a:buAutoNum type="alphaLcPeriod" startAt="3"/>
            </a:pPr>
            <a:r>
              <a:rPr lang="en-US" sz="1000" b="1" i="1" dirty="0" smtClean="0"/>
              <a:t>Cost plus pricing method</a:t>
            </a:r>
          </a:p>
          <a:p>
            <a:pPr marL="176213" indent="0" algn="just">
              <a:buClr>
                <a:srgbClr val="FF0000"/>
              </a:buClr>
              <a:buNone/>
            </a:pPr>
            <a:r>
              <a:rPr lang="en-US" sz="1000" dirty="0" err="1" smtClean="0"/>
              <a:t>Metode</a:t>
            </a:r>
            <a:r>
              <a:rPr lang="en-US" sz="1000" dirty="0" smtClean="0"/>
              <a:t> </a:t>
            </a:r>
            <a:r>
              <a:rPr lang="en-US" sz="1000" dirty="0" err="1" smtClean="0"/>
              <a:t>ini</a:t>
            </a:r>
            <a:r>
              <a:rPr lang="en-US" sz="1000" dirty="0" smtClean="0"/>
              <a:t> </a:t>
            </a:r>
            <a:r>
              <a:rPr lang="en-US" sz="1000" dirty="0" err="1" smtClean="0"/>
              <a:t>mendekati</a:t>
            </a:r>
            <a:r>
              <a:rPr lang="en-US" sz="1000" dirty="0" smtClean="0"/>
              <a:t> </a:t>
            </a:r>
            <a:r>
              <a:rPr lang="en-US" sz="1000" dirty="0" err="1" smtClean="0"/>
              <a:t>kewajaran</a:t>
            </a:r>
            <a:r>
              <a:rPr lang="en-US" sz="1000" dirty="0" smtClean="0"/>
              <a:t> </a:t>
            </a:r>
            <a:r>
              <a:rPr lang="en-US" sz="1000" i="1" dirty="0" smtClean="0"/>
              <a:t>transfer pricing </a:t>
            </a:r>
            <a:r>
              <a:rPr lang="en-US" sz="1000" dirty="0" err="1" smtClean="0"/>
              <a:t>dengan</a:t>
            </a:r>
            <a:r>
              <a:rPr lang="en-US" sz="1000" dirty="0" smtClean="0"/>
              <a:t> </a:t>
            </a:r>
            <a:r>
              <a:rPr lang="en-US" sz="1000" dirty="0" err="1" smtClean="0"/>
              <a:t>menambahkan</a:t>
            </a:r>
            <a:r>
              <a:rPr lang="en-US" sz="1000" dirty="0" smtClean="0"/>
              <a:t> </a:t>
            </a:r>
            <a:r>
              <a:rPr lang="en-US" sz="1000" i="1" dirty="0" smtClean="0"/>
              <a:t>mark up </a:t>
            </a:r>
            <a:r>
              <a:rPr lang="en-US" sz="1000" dirty="0" smtClean="0"/>
              <a:t>yang </a:t>
            </a:r>
            <a:r>
              <a:rPr lang="en-US" sz="1000" dirty="0" err="1" smtClean="0"/>
              <a:t>wajar</a:t>
            </a:r>
            <a:r>
              <a:rPr lang="en-US" sz="1000" dirty="0" smtClean="0"/>
              <a:t> </a:t>
            </a:r>
            <a:r>
              <a:rPr lang="en-US" sz="1000" dirty="0" err="1" smtClean="0"/>
              <a:t>pada</a:t>
            </a:r>
            <a:r>
              <a:rPr lang="en-US" sz="1000" dirty="0" smtClean="0"/>
              <a:t> </a:t>
            </a:r>
            <a:r>
              <a:rPr lang="en-US" sz="1000" dirty="0" err="1" smtClean="0"/>
              <a:t>harga</a:t>
            </a:r>
            <a:r>
              <a:rPr lang="en-US" sz="1000" dirty="0" smtClean="0"/>
              <a:t> </a:t>
            </a:r>
            <a:r>
              <a:rPr lang="en-US" sz="1000" dirty="0" err="1" smtClean="0"/>
              <a:t>pokok</a:t>
            </a:r>
            <a:r>
              <a:rPr lang="en-US" sz="1000" dirty="0" smtClean="0"/>
              <a:t> (</a:t>
            </a:r>
            <a:r>
              <a:rPr lang="en-US" sz="1000" i="1" dirty="0" smtClean="0"/>
              <a:t>cost</a:t>
            </a:r>
            <a:r>
              <a:rPr lang="en-US" sz="1000" dirty="0" smtClean="0"/>
              <a:t>) </a:t>
            </a:r>
            <a:r>
              <a:rPr lang="en-US" sz="1000" dirty="0" err="1" smtClean="0"/>
              <a:t>pihak</a:t>
            </a:r>
            <a:r>
              <a:rPr lang="en-US" sz="1000" dirty="0" smtClean="0"/>
              <a:t> yang </a:t>
            </a:r>
            <a:r>
              <a:rPr lang="en-US" sz="1000" dirty="0" err="1" smtClean="0"/>
              <a:t>mentransfer</a:t>
            </a:r>
            <a:r>
              <a:rPr lang="en-US" sz="1000" dirty="0" smtClean="0"/>
              <a:t>. </a:t>
            </a:r>
            <a:r>
              <a:rPr lang="en-US" sz="1000" dirty="0" err="1" smtClean="0"/>
              <a:t>Pendekatan</a:t>
            </a:r>
            <a:r>
              <a:rPr lang="en-US" sz="1000" dirty="0" smtClean="0"/>
              <a:t> </a:t>
            </a:r>
            <a:r>
              <a:rPr lang="en-US" sz="1000" dirty="0" err="1" smtClean="0"/>
              <a:t>ini</a:t>
            </a:r>
            <a:r>
              <a:rPr lang="en-US" sz="1000" dirty="0" smtClean="0"/>
              <a:t> </a:t>
            </a:r>
            <a:r>
              <a:rPr lang="en-US" sz="1000" dirty="0" err="1" smtClean="0"/>
              <a:t>umumnya</a:t>
            </a:r>
            <a:r>
              <a:rPr lang="en-US" sz="1000" dirty="0" smtClean="0"/>
              <a:t> </a:t>
            </a:r>
            <a:r>
              <a:rPr lang="en-US" sz="1000" dirty="0" err="1" smtClean="0"/>
              <a:t>dipakai</a:t>
            </a:r>
            <a:r>
              <a:rPr lang="en-US" sz="1000" dirty="0" smtClean="0"/>
              <a:t> </a:t>
            </a:r>
            <a:r>
              <a:rPr lang="en-US" sz="1000" dirty="0" err="1" smtClean="0"/>
              <a:t>dalam</a:t>
            </a:r>
            <a:r>
              <a:rPr lang="en-US" sz="1000" dirty="0" smtClean="0"/>
              <a:t> </a:t>
            </a:r>
            <a:r>
              <a:rPr lang="en-US" sz="1000" dirty="0" err="1" smtClean="0"/>
              <a:t>hal</a:t>
            </a:r>
            <a:r>
              <a:rPr lang="en-US" sz="1000" dirty="0" smtClean="0"/>
              <a:t> </a:t>
            </a:r>
            <a:r>
              <a:rPr lang="en-US" sz="1000" dirty="0" err="1" smtClean="0"/>
              <a:t>penyerahan</a:t>
            </a:r>
            <a:r>
              <a:rPr lang="en-US" sz="1000" dirty="0" smtClean="0"/>
              <a:t> </a:t>
            </a:r>
            <a:r>
              <a:rPr lang="en-US" sz="1000" dirty="0" err="1" smtClean="0"/>
              <a:t>barang</a:t>
            </a:r>
            <a:r>
              <a:rPr lang="en-US" sz="1000" dirty="0" smtClean="0"/>
              <a:t> </a:t>
            </a:r>
            <a:r>
              <a:rPr lang="en-US" sz="1000" dirty="0" err="1" smtClean="0"/>
              <a:t>setengah</a:t>
            </a:r>
            <a:r>
              <a:rPr lang="en-US" sz="1000" dirty="0" smtClean="0"/>
              <a:t> </a:t>
            </a:r>
            <a:r>
              <a:rPr lang="en-US" sz="1000" dirty="0" err="1" smtClean="0"/>
              <a:t>jadi</a:t>
            </a:r>
            <a:r>
              <a:rPr lang="en-US" sz="1000" dirty="0" smtClean="0"/>
              <a:t> (</a:t>
            </a:r>
            <a:r>
              <a:rPr lang="en-US" sz="1000" i="1" dirty="0" smtClean="0"/>
              <a:t>semi finished product</a:t>
            </a:r>
            <a:r>
              <a:rPr lang="en-US" sz="1000" dirty="0" smtClean="0"/>
              <a:t>) </a:t>
            </a:r>
            <a:r>
              <a:rPr lang="en-US" sz="1000" dirty="0" err="1" smtClean="0"/>
              <a:t>atau</a:t>
            </a:r>
            <a:r>
              <a:rPr lang="en-US" sz="1000" dirty="0" smtClean="0"/>
              <a:t> </a:t>
            </a:r>
            <a:r>
              <a:rPr lang="en-US" sz="1000" dirty="0" err="1" smtClean="0"/>
              <a:t>salah</a:t>
            </a:r>
            <a:r>
              <a:rPr lang="en-US" sz="1000" dirty="0" smtClean="0"/>
              <a:t> </a:t>
            </a:r>
            <a:r>
              <a:rPr lang="en-US" sz="1000" dirty="0" err="1" smtClean="0"/>
              <a:t>satu</a:t>
            </a:r>
            <a:r>
              <a:rPr lang="en-US" sz="1000" dirty="0" smtClean="0"/>
              <a:t> </a:t>
            </a:r>
            <a:r>
              <a:rPr lang="en-US" sz="1000" dirty="0" err="1" smtClean="0"/>
              <a:t>anggota</a:t>
            </a:r>
            <a:r>
              <a:rPr lang="en-US" sz="1000" dirty="0" smtClean="0"/>
              <a:t> </a:t>
            </a:r>
            <a:r>
              <a:rPr lang="en-US" sz="1000" dirty="0" err="1" smtClean="0"/>
              <a:t>grup</a:t>
            </a:r>
            <a:r>
              <a:rPr lang="en-US" sz="1000" dirty="0" smtClean="0"/>
              <a:t> </a:t>
            </a:r>
            <a:r>
              <a:rPr lang="en-US" sz="1000" dirty="0" err="1" smtClean="0"/>
              <a:t>sebagai</a:t>
            </a:r>
            <a:r>
              <a:rPr lang="en-US" sz="1000" dirty="0" smtClean="0"/>
              <a:t> sub </a:t>
            </a:r>
            <a:r>
              <a:rPr lang="en-US" sz="1000" dirty="0" err="1" smtClean="0"/>
              <a:t>kontraktor</a:t>
            </a:r>
            <a:r>
              <a:rPr lang="en-US" sz="1000" dirty="0" smtClean="0"/>
              <a:t> </a:t>
            </a:r>
            <a:r>
              <a:rPr lang="en-US" sz="1000" dirty="0" err="1" smtClean="0"/>
              <a:t>dari</a:t>
            </a:r>
            <a:r>
              <a:rPr lang="en-US" sz="1000" dirty="0" smtClean="0"/>
              <a:t> yang </a:t>
            </a:r>
            <a:r>
              <a:rPr lang="en-US" sz="1000" dirty="0" err="1" smtClean="0"/>
              <a:t>lainnya</a:t>
            </a:r>
            <a:r>
              <a:rPr lang="en-US" sz="1000" dirty="0" smtClean="0"/>
              <a:t>.</a:t>
            </a:r>
          </a:p>
          <a:p>
            <a:pPr marL="176213" indent="0" algn="just">
              <a:buClr>
                <a:srgbClr val="FF0000"/>
              </a:buClr>
              <a:buNone/>
            </a:pPr>
            <a:endParaRPr lang="en-US" sz="1000" dirty="0"/>
          </a:p>
          <a:p>
            <a:pPr marL="176213" indent="-176213" algn="just">
              <a:buClr>
                <a:srgbClr val="FF0000"/>
              </a:buClr>
              <a:buFont typeface="+mj-lt"/>
              <a:buAutoNum type="alphaLcPeriod" startAt="4"/>
            </a:pPr>
            <a:r>
              <a:rPr lang="en-US" sz="1000" b="1" i="1" dirty="0" smtClean="0"/>
              <a:t>Other method</a:t>
            </a:r>
          </a:p>
          <a:p>
            <a:pPr marL="176213" indent="0" algn="just">
              <a:buClr>
                <a:srgbClr val="FF0000"/>
              </a:buClr>
              <a:buNone/>
            </a:pPr>
            <a:r>
              <a:rPr lang="en-US" sz="1000" dirty="0" err="1" smtClean="0"/>
              <a:t>Dalam</a:t>
            </a:r>
            <a:r>
              <a:rPr lang="en-US" sz="1000" dirty="0" smtClean="0"/>
              <a:t> </a:t>
            </a:r>
            <a:r>
              <a:rPr lang="en-US" sz="1000" dirty="0" err="1" smtClean="0"/>
              <a:t>keadaan</a:t>
            </a:r>
            <a:r>
              <a:rPr lang="en-US" sz="1000" dirty="0" smtClean="0"/>
              <a:t> </a:t>
            </a:r>
            <a:r>
              <a:rPr lang="en-US" sz="1000" dirty="0" err="1" smtClean="0"/>
              <a:t>tertentu</a:t>
            </a:r>
            <a:r>
              <a:rPr lang="en-US" sz="1000" dirty="0" smtClean="0"/>
              <a:t>, </a:t>
            </a:r>
            <a:r>
              <a:rPr lang="en-US" sz="1000" dirty="0" err="1" smtClean="0"/>
              <a:t>kombinasi</a:t>
            </a:r>
            <a:r>
              <a:rPr lang="en-US" sz="1000" dirty="0" smtClean="0"/>
              <a:t> </a:t>
            </a:r>
            <a:r>
              <a:rPr lang="en-US" sz="1000" dirty="0" err="1" smtClean="0"/>
              <a:t>ketiga</a:t>
            </a:r>
            <a:r>
              <a:rPr lang="en-US" sz="1000" dirty="0" smtClean="0"/>
              <a:t> </a:t>
            </a:r>
            <a:r>
              <a:rPr lang="en-US" sz="1000" dirty="0" err="1" smtClean="0"/>
              <a:t>metode</a:t>
            </a:r>
            <a:r>
              <a:rPr lang="en-US" sz="1000" dirty="0" smtClean="0"/>
              <a:t> di </a:t>
            </a:r>
            <a:r>
              <a:rPr lang="en-US" sz="1000" dirty="0" err="1" smtClean="0"/>
              <a:t>atas</a:t>
            </a:r>
            <a:r>
              <a:rPr lang="en-US" sz="1000" dirty="0" smtClean="0"/>
              <a:t> </a:t>
            </a:r>
            <a:r>
              <a:rPr lang="en-US" sz="1000" dirty="0" err="1" smtClean="0"/>
              <a:t>perlu</a:t>
            </a:r>
            <a:r>
              <a:rPr lang="en-US" sz="1000" dirty="0" smtClean="0"/>
              <a:t> </a:t>
            </a:r>
            <a:r>
              <a:rPr lang="en-US" sz="1000" dirty="0" err="1" smtClean="0"/>
              <a:t>diterapkan</a:t>
            </a:r>
            <a:r>
              <a:rPr lang="en-US" sz="1000" dirty="0" smtClean="0"/>
              <a:t>, </a:t>
            </a:r>
            <a:r>
              <a:rPr lang="en-US" sz="1000" dirty="0" err="1" smtClean="0"/>
              <a:t>atau</a:t>
            </a:r>
            <a:r>
              <a:rPr lang="en-US" sz="1000" dirty="0" smtClean="0"/>
              <a:t> </a:t>
            </a:r>
            <a:r>
              <a:rPr lang="en-US" sz="1000" dirty="0" err="1" smtClean="0"/>
              <a:t>mungkin</a:t>
            </a:r>
            <a:r>
              <a:rPr lang="en-US" sz="1000" dirty="0" smtClean="0"/>
              <a:t> </a:t>
            </a:r>
            <a:r>
              <a:rPr lang="en-US" sz="1000" dirty="0" err="1" smtClean="0"/>
              <a:t>metode</a:t>
            </a:r>
            <a:r>
              <a:rPr lang="en-US" sz="1000" dirty="0" smtClean="0"/>
              <a:t> lain, </a:t>
            </a:r>
            <a:r>
              <a:rPr lang="en-US" sz="1000" dirty="0" err="1" smtClean="0"/>
              <a:t>misalnya</a:t>
            </a:r>
            <a:r>
              <a:rPr lang="en-US" sz="1000" dirty="0" smtClean="0"/>
              <a:t> </a:t>
            </a:r>
            <a:r>
              <a:rPr lang="en-US" sz="1000" dirty="0" err="1" smtClean="0"/>
              <a:t>alokasi</a:t>
            </a:r>
            <a:r>
              <a:rPr lang="en-US" sz="1000" dirty="0" smtClean="0"/>
              <a:t> profit yang </a:t>
            </a:r>
            <a:r>
              <a:rPr lang="en-US" sz="1000" dirty="0" err="1" smtClean="0"/>
              <a:t>diperoleh</a:t>
            </a:r>
            <a:r>
              <a:rPr lang="en-US" sz="1000" dirty="0" smtClean="0"/>
              <a:t> </a:t>
            </a:r>
            <a:r>
              <a:rPr lang="en-US" sz="1000" dirty="0" err="1" smtClean="0"/>
              <a:t>grup</a:t>
            </a:r>
            <a:r>
              <a:rPr lang="en-US" sz="1000" dirty="0" smtClean="0"/>
              <a:t> </a:t>
            </a:r>
            <a:r>
              <a:rPr lang="en-US" sz="1000" dirty="0" err="1" smtClean="0"/>
              <a:t>perusahaan</a:t>
            </a:r>
            <a:r>
              <a:rPr lang="en-US" sz="1000" dirty="0" smtClean="0"/>
              <a:t> </a:t>
            </a:r>
            <a:r>
              <a:rPr lang="en-US" sz="1000" dirty="0" err="1" smtClean="0"/>
              <a:t>dalam</a:t>
            </a:r>
            <a:r>
              <a:rPr lang="en-US" sz="1000" dirty="0" smtClean="0"/>
              <a:t> </a:t>
            </a:r>
            <a:r>
              <a:rPr lang="en-US" sz="1000" dirty="0" err="1" smtClean="0"/>
              <a:t>transaksi</a:t>
            </a:r>
            <a:r>
              <a:rPr lang="en-US" sz="1000" dirty="0" smtClean="0"/>
              <a:t> </a:t>
            </a:r>
            <a:r>
              <a:rPr lang="en-US" sz="1000" dirty="0" err="1" smtClean="0"/>
              <a:t>tertentu</a:t>
            </a:r>
            <a:r>
              <a:rPr lang="en-US" sz="1000" dirty="0" smtClean="0"/>
              <a:t>, </a:t>
            </a:r>
            <a:r>
              <a:rPr lang="en-US" sz="1000" dirty="0" err="1" smtClean="0"/>
              <a:t>kalkulasi</a:t>
            </a:r>
            <a:r>
              <a:rPr lang="en-US" sz="1000" dirty="0" smtClean="0"/>
              <a:t> </a:t>
            </a:r>
            <a:r>
              <a:rPr lang="en-US" sz="1000" dirty="0" err="1" smtClean="0"/>
              <a:t>tingkat</a:t>
            </a:r>
            <a:r>
              <a:rPr lang="en-US" sz="1000" dirty="0" smtClean="0"/>
              <a:t> </a:t>
            </a:r>
            <a:r>
              <a:rPr lang="en-US" sz="1000" dirty="0" err="1" smtClean="0"/>
              <a:t>keuntungan</a:t>
            </a:r>
            <a:r>
              <a:rPr lang="en-US" sz="1000" dirty="0" smtClean="0"/>
              <a:t> yang </a:t>
            </a:r>
            <a:r>
              <a:rPr lang="en-US" sz="1000" dirty="0" err="1" smtClean="0"/>
              <a:t>pantas</a:t>
            </a:r>
            <a:r>
              <a:rPr lang="en-US" sz="1000" dirty="0" smtClean="0"/>
              <a:t> </a:t>
            </a:r>
            <a:r>
              <a:rPr lang="en-US" sz="1000" dirty="0" err="1" smtClean="0"/>
              <a:t>pada</a:t>
            </a:r>
            <a:r>
              <a:rPr lang="en-US" sz="1000" dirty="0" smtClean="0"/>
              <a:t> </a:t>
            </a:r>
            <a:r>
              <a:rPr lang="en-US" sz="1000" dirty="0" err="1" smtClean="0"/>
              <a:t>investasi</a:t>
            </a:r>
            <a:r>
              <a:rPr lang="en-US" sz="1000" dirty="0" smtClean="0"/>
              <a:t> </a:t>
            </a:r>
            <a:r>
              <a:rPr lang="en-US" sz="1000" dirty="0" err="1" smtClean="0"/>
              <a:t>Wajib</a:t>
            </a:r>
            <a:r>
              <a:rPr lang="en-US" sz="1000" dirty="0" smtClean="0"/>
              <a:t> </a:t>
            </a:r>
            <a:r>
              <a:rPr lang="en-US" sz="1000" dirty="0" err="1" smtClean="0"/>
              <a:t>Pajak</a:t>
            </a:r>
            <a:r>
              <a:rPr lang="en-US" sz="1000" dirty="0" smtClean="0"/>
              <a:t>.</a:t>
            </a:r>
            <a:endParaRPr lang="en-US" sz="1000" dirty="0"/>
          </a:p>
        </p:txBody>
      </p:sp>
    </p:spTree>
    <p:extLst>
      <p:ext uri="{BB962C8B-B14F-4D97-AF65-F5344CB8AC3E}">
        <p14:creationId xmlns:p14="http://schemas.microsoft.com/office/powerpoint/2010/main" val="19367195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48" y="339502"/>
            <a:ext cx="7885504" cy="593184"/>
          </a:xfrm>
        </p:spPr>
        <p:txBody>
          <a:bodyPr>
            <a:normAutofit fontScale="90000"/>
          </a:bodyPr>
          <a:lstStyle/>
          <a:p>
            <a:pPr algn="ctr"/>
            <a:r>
              <a:rPr lang="en-US" i="1" dirty="0" smtClean="0"/>
              <a:t>Arm’s-Length Standard</a:t>
            </a:r>
            <a:endParaRPr lang="en-US" i="1" dirty="0"/>
          </a:p>
        </p:txBody>
      </p:sp>
      <p:sp>
        <p:nvSpPr>
          <p:cNvPr id="3" name="Content Placeholder 2"/>
          <p:cNvSpPr>
            <a:spLocks noGrp="1"/>
          </p:cNvSpPr>
          <p:nvPr>
            <p:ph idx="1"/>
          </p:nvPr>
        </p:nvSpPr>
        <p:spPr>
          <a:xfrm>
            <a:off x="502920" y="1059582"/>
            <a:ext cx="8183880" cy="3240360"/>
          </a:xfrm>
        </p:spPr>
        <p:txBody>
          <a:bodyPr>
            <a:normAutofit/>
          </a:bodyPr>
          <a:lstStyle/>
          <a:p>
            <a:pPr marL="0" indent="0" algn="just">
              <a:buClr>
                <a:srgbClr val="FF0000"/>
              </a:buClr>
              <a:buNone/>
            </a:pPr>
            <a:r>
              <a:rPr lang="en-US" sz="1100" b="1" dirty="0" err="1" smtClean="0"/>
              <a:t>Disamping</a:t>
            </a:r>
            <a:r>
              <a:rPr lang="en-US" sz="1100" b="1" dirty="0" smtClean="0"/>
              <a:t> </a:t>
            </a:r>
            <a:r>
              <a:rPr lang="en-US" sz="1100" b="1" dirty="0" err="1" smtClean="0"/>
              <a:t>keempat</a:t>
            </a:r>
            <a:r>
              <a:rPr lang="en-US" sz="1100" b="1" dirty="0" smtClean="0"/>
              <a:t> </a:t>
            </a:r>
            <a:r>
              <a:rPr lang="en-US" sz="1100" b="1" dirty="0" err="1" smtClean="0"/>
              <a:t>metode</a:t>
            </a:r>
            <a:r>
              <a:rPr lang="en-US" sz="1100" b="1" dirty="0" smtClean="0"/>
              <a:t> di </a:t>
            </a:r>
            <a:r>
              <a:rPr lang="en-US" sz="1100" b="1" dirty="0" err="1" smtClean="0"/>
              <a:t>atas</a:t>
            </a:r>
            <a:r>
              <a:rPr lang="en-US" sz="1100" b="1" dirty="0" smtClean="0"/>
              <a:t> </a:t>
            </a:r>
            <a:r>
              <a:rPr lang="en-US" sz="1100" b="1" dirty="0" err="1" smtClean="0"/>
              <a:t>masih</a:t>
            </a:r>
            <a:r>
              <a:rPr lang="en-US" sz="1100" b="1" dirty="0" smtClean="0"/>
              <a:t> </a:t>
            </a:r>
            <a:r>
              <a:rPr lang="en-US" sz="1100" b="1" dirty="0" err="1" smtClean="0"/>
              <a:t>terdapat</a:t>
            </a:r>
            <a:r>
              <a:rPr lang="en-US" sz="1100" b="1" dirty="0" smtClean="0"/>
              <a:t> </a:t>
            </a:r>
            <a:r>
              <a:rPr lang="en-US" sz="1100" b="1" dirty="0" err="1" smtClean="0"/>
              <a:t>alternatif</a:t>
            </a:r>
            <a:r>
              <a:rPr lang="en-US" sz="1100" b="1" dirty="0" smtClean="0"/>
              <a:t> </a:t>
            </a:r>
            <a:r>
              <a:rPr lang="en-US" sz="1100" b="1" dirty="0" err="1" smtClean="0"/>
              <a:t>metode</a:t>
            </a:r>
            <a:r>
              <a:rPr lang="en-US" sz="1100" b="1" dirty="0" smtClean="0"/>
              <a:t> lain yang </a:t>
            </a:r>
            <a:r>
              <a:rPr lang="en-US" sz="1100" b="1" dirty="0" err="1" smtClean="0"/>
              <a:t>dapat</a:t>
            </a:r>
            <a:r>
              <a:rPr lang="en-US" sz="1100" b="1" dirty="0" smtClean="0"/>
              <a:t> </a:t>
            </a:r>
            <a:r>
              <a:rPr lang="en-US" sz="1100" b="1" dirty="0" err="1" smtClean="0"/>
              <a:t>digunakan</a:t>
            </a:r>
            <a:r>
              <a:rPr lang="en-US" sz="1100" b="1" dirty="0" smtClean="0"/>
              <a:t>, </a:t>
            </a:r>
            <a:r>
              <a:rPr lang="en-US" sz="1100" b="1" dirty="0" err="1" smtClean="0"/>
              <a:t>yaitu</a:t>
            </a:r>
            <a:r>
              <a:rPr lang="en-US" sz="1100" b="1" dirty="0" smtClean="0"/>
              <a:t>:</a:t>
            </a:r>
          </a:p>
          <a:p>
            <a:pPr marL="0" indent="0" algn="just">
              <a:buClr>
                <a:srgbClr val="FF0000"/>
              </a:buClr>
              <a:buNone/>
            </a:pPr>
            <a:endParaRPr lang="en-US" sz="1100" b="1" dirty="0" smtClean="0"/>
          </a:p>
          <a:p>
            <a:pPr marL="176213" indent="-176213" algn="just">
              <a:buClr>
                <a:srgbClr val="FF0000"/>
              </a:buClr>
              <a:buFont typeface="+mj-lt"/>
              <a:buAutoNum type="alphaLcPeriod"/>
            </a:pPr>
            <a:r>
              <a:rPr lang="en-US" sz="1000" b="1" i="1" dirty="0" smtClean="0"/>
              <a:t>Global method</a:t>
            </a:r>
          </a:p>
          <a:p>
            <a:pPr marL="176213" indent="0" algn="just">
              <a:buClr>
                <a:srgbClr val="FF0000"/>
              </a:buClr>
              <a:buNone/>
            </a:pPr>
            <a:r>
              <a:rPr lang="en-US" sz="1000" dirty="0" err="1" smtClean="0"/>
              <a:t>Suatu</a:t>
            </a:r>
            <a:r>
              <a:rPr lang="en-US" sz="1000" dirty="0" smtClean="0"/>
              <a:t> </a:t>
            </a:r>
            <a:r>
              <a:rPr lang="en-US" sz="1000" dirty="0" err="1" smtClean="0"/>
              <a:t>pendekatan</a:t>
            </a:r>
            <a:r>
              <a:rPr lang="en-US" sz="1000" dirty="0" smtClean="0"/>
              <a:t> yang </a:t>
            </a:r>
            <a:r>
              <a:rPr lang="en-US" sz="1000" dirty="0" err="1" smtClean="0"/>
              <a:t>merupakan</a:t>
            </a:r>
            <a:r>
              <a:rPr lang="en-US" sz="1000" dirty="0" smtClean="0"/>
              <a:t> </a:t>
            </a:r>
            <a:r>
              <a:rPr lang="en-US" sz="1000" dirty="0" err="1" smtClean="0"/>
              <a:t>penyimpangan</a:t>
            </a:r>
            <a:r>
              <a:rPr lang="en-US" sz="1000" dirty="0" smtClean="0"/>
              <a:t> </a:t>
            </a:r>
            <a:r>
              <a:rPr lang="en-US" sz="1000" i="1" dirty="0" err="1" smtClean="0"/>
              <a:t>dari</a:t>
            </a:r>
            <a:r>
              <a:rPr lang="en-US" sz="1000" i="1" dirty="0" smtClean="0"/>
              <a:t> arm’s length price </a:t>
            </a:r>
            <a:r>
              <a:rPr lang="en-US" sz="1000" dirty="0" err="1" smtClean="0"/>
              <a:t>adalah</a:t>
            </a:r>
            <a:r>
              <a:rPr lang="en-US" sz="1000" dirty="0" smtClean="0"/>
              <a:t> </a:t>
            </a:r>
            <a:r>
              <a:rPr lang="en-US" sz="1000" dirty="0" err="1" smtClean="0"/>
              <a:t>metode</a:t>
            </a:r>
            <a:r>
              <a:rPr lang="en-US" sz="1000" dirty="0" smtClean="0"/>
              <a:t> global </a:t>
            </a:r>
            <a:r>
              <a:rPr lang="en-US" sz="1000" dirty="0" err="1" smtClean="0"/>
              <a:t>atau</a:t>
            </a:r>
            <a:r>
              <a:rPr lang="en-US" sz="1000" dirty="0" smtClean="0"/>
              <a:t> </a:t>
            </a:r>
            <a:r>
              <a:rPr lang="en-US" sz="1000" i="1" dirty="0" smtClean="0"/>
              <a:t>unitary taxation</a:t>
            </a:r>
            <a:r>
              <a:rPr lang="en-US" sz="1000" dirty="0" smtClean="0"/>
              <a:t>. </a:t>
            </a:r>
            <a:r>
              <a:rPr lang="en-US" sz="1000" dirty="0" err="1" smtClean="0"/>
              <a:t>Metode</a:t>
            </a:r>
            <a:r>
              <a:rPr lang="en-US" sz="1000" dirty="0" smtClean="0"/>
              <a:t> </a:t>
            </a:r>
            <a:r>
              <a:rPr lang="en-US" sz="1000" dirty="0" err="1" smtClean="0"/>
              <a:t>ini</a:t>
            </a:r>
            <a:r>
              <a:rPr lang="en-US" sz="1000" dirty="0" smtClean="0"/>
              <a:t> </a:t>
            </a:r>
            <a:r>
              <a:rPr lang="en-US" sz="1000" dirty="0" err="1" smtClean="0"/>
              <a:t>merupakan</a:t>
            </a:r>
            <a:r>
              <a:rPr lang="en-US" sz="1000" dirty="0" smtClean="0"/>
              <a:t> </a:t>
            </a:r>
            <a:r>
              <a:rPr lang="en-US" sz="1000" dirty="0" err="1" smtClean="0"/>
              <a:t>alokasi</a:t>
            </a:r>
            <a:r>
              <a:rPr lang="en-US" sz="1000" dirty="0" smtClean="0"/>
              <a:t> </a:t>
            </a:r>
            <a:r>
              <a:rPr lang="en-US" sz="1000" dirty="0" err="1" smtClean="0"/>
              <a:t>langsung</a:t>
            </a:r>
            <a:r>
              <a:rPr lang="en-US" sz="1000" dirty="0" smtClean="0"/>
              <a:t> </a:t>
            </a:r>
            <a:r>
              <a:rPr lang="en-US" sz="1000" dirty="0" err="1" smtClean="0"/>
              <a:t>atas</a:t>
            </a:r>
            <a:r>
              <a:rPr lang="en-US" sz="1000" dirty="0" smtClean="0"/>
              <a:t> </a:t>
            </a:r>
            <a:r>
              <a:rPr lang="en-US" sz="1000" dirty="0" err="1" smtClean="0"/>
              <a:t>laba</a:t>
            </a:r>
            <a:r>
              <a:rPr lang="en-US" sz="1000" dirty="0" smtClean="0"/>
              <a:t> </a:t>
            </a:r>
            <a:r>
              <a:rPr lang="en-US" sz="1000" dirty="0" err="1" smtClean="0"/>
              <a:t>dari</a:t>
            </a:r>
            <a:r>
              <a:rPr lang="en-US" sz="1000" dirty="0" smtClean="0"/>
              <a:t> </a:t>
            </a:r>
            <a:r>
              <a:rPr lang="en-US" sz="1000" dirty="0" err="1" smtClean="0"/>
              <a:t>beberapa</a:t>
            </a:r>
            <a:r>
              <a:rPr lang="en-US" sz="1000" dirty="0" smtClean="0"/>
              <a:t> </a:t>
            </a:r>
            <a:r>
              <a:rPr lang="en-US" sz="1000" dirty="0" err="1" smtClean="0"/>
              <a:t>entitas</a:t>
            </a:r>
            <a:r>
              <a:rPr lang="en-US" sz="1000" dirty="0" smtClean="0"/>
              <a:t> </a:t>
            </a:r>
            <a:r>
              <a:rPr lang="en-US" sz="1000" dirty="0" err="1" smtClean="0"/>
              <a:t>hukum</a:t>
            </a:r>
            <a:r>
              <a:rPr lang="en-US" sz="1000" dirty="0" smtClean="0"/>
              <a:t> yang </a:t>
            </a:r>
            <a:r>
              <a:rPr lang="en-US" sz="1000" dirty="0" err="1" smtClean="0"/>
              <a:t>merupakan</a:t>
            </a:r>
            <a:r>
              <a:rPr lang="en-US" sz="1000" dirty="0" smtClean="0"/>
              <a:t> </a:t>
            </a:r>
            <a:r>
              <a:rPr lang="en-US" sz="1000" dirty="0" err="1" smtClean="0"/>
              <a:t>anggota</a:t>
            </a:r>
            <a:r>
              <a:rPr lang="en-US" sz="1000" dirty="0" smtClean="0"/>
              <a:t> </a:t>
            </a:r>
            <a:r>
              <a:rPr lang="en-US" sz="1000" dirty="0" err="1" smtClean="0"/>
              <a:t>dari</a:t>
            </a:r>
            <a:r>
              <a:rPr lang="en-US" sz="1000" dirty="0" smtClean="0"/>
              <a:t> </a:t>
            </a:r>
            <a:r>
              <a:rPr lang="en-US" sz="1000" dirty="0" err="1" smtClean="0"/>
              <a:t>suatu</a:t>
            </a:r>
            <a:r>
              <a:rPr lang="en-US" sz="1000" dirty="0" smtClean="0"/>
              <a:t> </a:t>
            </a:r>
            <a:r>
              <a:rPr lang="en-US" sz="1000" dirty="0" err="1" smtClean="0"/>
              <a:t>kesatuan</a:t>
            </a:r>
            <a:r>
              <a:rPr lang="en-US" sz="1000" dirty="0" smtClean="0"/>
              <a:t> </a:t>
            </a:r>
            <a:r>
              <a:rPr lang="en-US" sz="1000" dirty="0" err="1" smtClean="0"/>
              <a:t>ekonomi</a:t>
            </a:r>
            <a:r>
              <a:rPr lang="en-US" sz="1000" dirty="0" smtClean="0"/>
              <a:t>. </a:t>
            </a:r>
            <a:r>
              <a:rPr lang="en-US" sz="1000" dirty="0" err="1" smtClean="0"/>
              <a:t>Aplikasi</a:t>
            </a:r>
            <a:r>
              <a:rPr lang="en-US" sz="1000" dirty="0" smtClean="0"/>
              <a:t> </a:t>
            </a:r>
            <a:r>
              <a:rPr lang="en-US" sz="1000" dirty="0" err="1" smtClean="0"/>
              <a:t>metode</a:t>
            </a:r>
            <a:r>
              <a:rPr lang="en-US" sz="1000" dirty="0" smtClean="0"/>
              <a:t> </a:t>
            </a:r>
            <a:r>
              <a:rPr lang="en-US" sz="1000" dirty="0" err="1" smtClean="0"/>
              <a:t>ini</a:t>
            </a:r>
            <a:r>
              <a:rPr lang="en-US" sz="1000" dirty="0" smtClean="0"/>
              <a:t> </a:t>
            </a:r>
            <a:r>
              <a:rPr lang="en-US" sz="1000" dirty="0" err="1" smtClean="0"/>
              <a:t>adalah</a:t>
            </a:r>
            <a:r>
              <a:rPr lang="en-US" sz="1000" dirty="0" smtClean="0"/>
              <a:t> </a:t>
            </a:r>
            <a:r>
              <a:rPr lang="en-US" sz="1000" dirty="0" err="1" smtClean="0"/>
              <a:t>dengan</a:t>
            </a:r>
            <a:r>
              <a:rPr lang="en-US" sz="1000" dirty="0" smtClean="0"/>
              <a:t> </a:t>
            </a:r>
            <a:r>
              <a:rPr lang="en-US" sz="1000" dirty="0" err="1" smtClean="0"/>
              <a:t>menjumlahkan</a:t>
            </a:r>
            <a:r>
              <a:rPr lang="en-US" sz="1000" dirty="0" smtClean="0"/>
              <a:t> </a:t>
            </a:r>
            <a:r>
              <a:rPr lang="en-US" sz="1000" dirty="0" err="1" smtClean="0"/>
              <a:t>semua</a:t>
            </a:r>
            <a:r>
              <a:rPr lang="en-US" sz="1000" dirty="0" smtClean="0"/>
              <a:t> </a:t>
            </a:r>
            <a:r>
              <a:rPr lang="en-US" sz="1000" dirty="0" err="1" smtClean="0"/>
              <a:t>laba</a:t>
            </a:r>
            <a:r>
              <a:rPr lang="en-US" sz="1000" dirty="0" smtClean="0"/>
              <a:t> </a:t>
            </a:r>
            <a:r>
              <a:rPr lang="en-US" sz="1000" dirty="0" err="1" smtClean="0"/>
              <a:t>dari</a:t>
            </a:r>
            <a:r>
              <a:rPr lang="en-US" sz="1000" dirty="0" smtClean="0"/>
              <a:t> </a:t>
            </a:r>
            <a:r>
              <a:rPr lang="en-US" sz="1000" dirty="0" err="1" smtClean="0"/>
              <a:t>tiap</a:t>
            </a:r>
            <a:r>
              <a:rPr lang="en-US" sz="1000" dirty="0" smtClean="0"/>
              <a:t> </a:t>
            </a:r>
            <a:r>
              <a:rPr lang="en-US" sz="1000" dirty="0" err="1" smtClean="0"/>
              <a:t>anggota</a:t>
            </a:r>
            <a:r>
              <a:rPr lang="en-US" sz="1000" dirty="0" smtClean="0"/>
              <a:t> </a:t>
            </a:r>
            <a:r>
              <a:rPr lang="en-US" sz="1000" dirty="0" err="1" smtClean="0"/>
              <a:t>grup</a:t>
            </a:r>
            <a:r>
              <a:rPr lang="en-US" sz="1000" dirty="0" smtClean="0"/>
              <a:t> </a:t>
            </a:r>
            <a:r>
              <a:rPr lang="en-US" sz="1000" dirty="0" err="1" smtClean="0"/>
              <a:t>kemudian</a:t>
            </a:r>
            <a:r>
              <a:rPr lang="en-US" sz="1000" dirty="0" smtClean="0"/>
              <a:t> </a:t>
            </a:r>
            <a:r>
              <a:rPr lang="en-US" sz="1000" dirty="0" err="1" smtClean="0"/>
              <a:t>mengalokasikannya</a:t>
            </a:r>
            <a:r>
              <a:rPr lang="en-US" sz="1000" dirty="0" smtClean="0"/>
              <a:t> </a:t>
            </a:r>
            <a:r>
              <a:rPr lang="en-US" sz="1000" dirty="0" err="1" smtClean="0"/>
              <a:t>berdasar</a:t>
            </a:r>
            <a:r>
              <a:rPr lang="en-US" sz="1000" dirty="0" smtClean="0"/>
              <a:t> </a:t>
            </a:r>
            <a:r>
              <a:rPr lang="en-US" sz="1000" dirty="0" err="1" smtClean="0"/>
              <a:t>beberapa</a:t>
            </a:r>
            <a:r>
              <a:rPr lang="en-US" sz="1000" dirty="0" smtClean="0"/>
              <a:t> </a:t>
            </a:r>
            <a:r>
              <a:rPr lang="en-US" sz="1000" dirty="0" err="1" smtClean="0"/>
              <a:t>faktor</a:t>
            </a:r>
            <a:r>
              <a:rPr lang="en-US" sz="1000" dirty="0" smtClean="0"/>
              <a:t>, </a:t>
            </a:r>
            <a:r>
              <a:rPr lang="en-US" sz="1000" dirty="0" err="1" smtClean="0"/>
              <a:t>misalnya</a:t>
            </a:r>
            <a:r>
              <a:rPr lang="en-US" sz="1000" dirty="0" smtClean="0"/>
              <a:t> </a:t>
            </a:r>
            <a:r>
              <a:rPr lang="en-US" sz="1000" dirty="0" err="1" smtClean="0"/>
              <a:t>penjualan</a:t>
            </a:r>
            <a:r>
              <a:rPr lang="en-US" sz="1000" dirty="0" smtClean="0"/>
              <a:t>, </a:t>
            </a:r>
            <a:r>
              <a:rPr lang="en-US" sz="1000" dirty="0" err="1" smtClean="0"/>
              <a:t>upah</a:t>
            </a:r>
            <a:r>
              <a:rPr lang="en-US" sz="1000" dirty="0" smtClean="0"/>
              <a:t> </a:t>
            </a:r>
            <a:r>
              <a:rPr lang="en-US" sz="1000" dirty="0" err="1" smtClean="0"/>
              <a:t>tenaga</a:t>
            </a:r>
            <a:r>
              <a:rPr lang="en-US" sz="1000" dirty="0" smtClean="0"/>
              <a:t>, </a:t>
            </a:r>
            <a:r>
              <a:rPr lang="en-US" sz="1000" dirty="0" err="1" smtClean="0"/>
              <a:t>dan</a:t>
            </a:r>
            <a:r>
              <a:rPr lang="en-US" sz="1000" dirty="0" smtClean="0"/>
              <a:t> modal </a:t>
            </a:r>
            <a:r>
              <a:rPr lang="en-US" sz="1000" dirty="0" err="1" smtClean="0"/>
              <a:t>kerja</a:t>
            </a:r>
            <a:endParaRPr lang="en-US" sz="1000" dirty="0" smtClean="0"/>
          </a:p>
          <a:p>
            <a:pPr marL="0" indent="0" algn="just">
              <a:buClr>
                <a:srgbClr val="FF0000"/>
              </a:buClr>
              <a:buNone/>
            </a:pPr>
            <a:endParaRPr lang="en-US" sz="1000" dirty="0"/>
          </a:p>
          <a:p>
            <a:pPr marL="176213" indent="-176213" algn="just">
              <a:buClr>
                <a:srgbClr val="FF0000"/>
              </a:buClr>
              <a:buFont typeface="+mj-lt"/>
              <a:buAutoNum type="alphaLcPeriod" startAt="2"/>
            </a:pPr>
            <a:r>
              <a:rPr lang="en-US" sz="1000" b="1" i="1" dirty="0" smtClean="0"/>
              <a:t>Safe havens</a:t>
            </a:r>
          </a:p>
          <a:p>
            <a:pPr marL="176213" indent="0" algn="just">
              <a:buClr>
                <a:srgbClr val="FF0000"/>
              </a:buClr>
              <a:buNone/>
            </a:pPr>
            <a:r>
              <a:rPr lang="en-US" sz="1000" dirty="0" err="1" smtClean="0"/>
              <a:t>Pendekatan</a:t>
            </a:r>
            <a:r>
              <a:rPr lang="en-US" sz="1000" dirty="0" smtClean="0"/>
              <a:t> </a:t>
            </a:r>
            <a:r>
              <a:rPr lang="en-US" sz="1000" dirty="0" err="1" smtClean="0"/>
              <a:t>ini</a:t>
            </a:r>
            <a:r>
              <a:rPr lang="en-US" sz="1000" dirty="0" smtClean="0"/>
              <a:t> </a:t>
            </a:r>
            <a:r>
              <a:rPr lang="en-US" sz="1000" dirty="0" err="1" smtClean="0"/>
              <a:t>dilakukan</a:t>
            </a:r>
            <a:r>
              <a:rPr lang="en-US" sz="1000" dirty="0" smtClean="0"/>
              <a:t> </a:t>
            </a:r>
            <a:r>
              <a:rPr lang="en-US" sz="1000" dirty="0" err="1" smtClean="0"/>
              <a:t>dengan</a:t>
            </a:r>
            <a:r>
              <a:rPr lang="en-US" sz="1000" dirty="0" smtClean="0"/>
              <a:t> </a:t>
            </a:r>
            <a:r>
              <a:rPr lang="en-US" sz="1000" dirty="0" err="1" smtClean="0"/>
              <a:t>menyusup</a:t>
            </a:r>
            <a:r>
              <a:rPr lang="en-US" sz="1000" dirty="0" smtClean="0"/>
              <a:t> </a:t>
            </a:r>
            <a:r>
              <a:rPr lang="en-US" sz="1000" dirty="0" err="1" smtClean="0"/>
              <a:t>suatu</a:t>
            </a:r>
            <a:r>
              <a:rPr lang="en-US" sz="1000" dirty="0" smtClean="0"/>
              <a:t> </a:t>
            </a:r>
            <a:r>
              <a:rPr lang="en-US" sz="1000" dirty="0" err="1" smtClean="0"/>
              <a:t>batas</a:t>
            </a:r>
            <a:r>
              <a:rPr lang="en-US" sz="1000" dirty="0" smtClean="0"/>
              <a:t> </a:t>
            </a:r>
            <a:r>
              <a:rPr lang="en-US" sz="1000" dirty="0" err="1" smtClean="0"/>
              <a:t>toleransi</a:t>
            </a:r>
            <a:r>
              <a:rPr lang="en-US" sz="1000" dirty="0" smtClean="0"/>
              <a:t> interval </a:t>
            </a:r>
            <a:r>
              <a:rPr lang="en-US" sz="1000" dirty="0" err="1" smtClean="0"/>
              <a:t>harga</a:t>
            </a:r>
            <a:r>
              <a:rPr lang="en-US" sz="1000" dirty="0" smtClean="0"/>
              <a:t>. </a:t>
            </a:r>
            <a:r>
              <a:rPr lang="en-US" sz="1000" i="1" dirty="0" smtClean="0"/>
              <a:t>Transfer pricing </a:t>
            </a:r>
            <a:r>
              <a:rPr lang="en-US" sz="1000" dirty="0" smtClean="0"/>
              <a:t>yang </a:t>
            </a:r>
            <a:r>
              <a:rPr lang="en-US" sz="1000" dirty="0" err="1" smtClean="0"/>
              <a:t>berada</a:t>
            </a:r>
            <a:r>
              <a:rPr lang="en-US" sz="1000" dirty="0" smtClean="0"/>
              <a:t> </a:t>
            </a:r>
            <a:r>
              <a:rPr lang="en-US" sz="1000" dirty="0" err="1" smtClean="0"/>
              <a:t>dalam</a:t>
            </a:r>
            <a:r>
              <a:rPr lang="en-US" sz="1000" dirty="0" smtClean="0"/>
              <a:t> </a:t>
            </a:r>
            <a:r>
              <a:rPr lang="en-US" sz="1000" dirty="0" err="1" smtClean="0"/>
              <a:t>batas</a:t>
            </a:r>
            <a:r>
              <a:rPr lang="en-US" sz="1000" dirty="0" smtClean="0"/>
              <a:t> </a:t>
            </a:r>
            <a:r>
              <a:rPr lang="en-US" sz="1000" dirty="0" err="1" smtClean="0"/>
              <a:t>tersebut</a:t>
            </a:r>
            <a:r>
              <a:rPr lang="en-US" sz="1000" dirty="0" smtClean="0"/>
              <a:t> </a:t>
            </a:r>
            <a:r>
              <a:rPr lang="en-US" sz="1000" dirty="0" err="1" smtClean="0"/>
              <a:t>tanpa</a:t>
            </a:r>
            <a:r>
              <a:rPr lang="en-US" sz="1000" dirty="0" smtClean="0"/>
              <a:t> </a:t>
            </a:r>
            <a:r>
              <a:rPr lang="en-US" sz="1000" dirty="0" err="1" smtClean="0"/>
              <a:t>evaluasi</a:t>
            </a:r>
            <a:r>
              <a:rPr lang="en-US" sz="1000" dirty="0" smtClean="0"/>
              <a:t> </a:t>
            </a:r>
            <a:r>
              <a:rPr lang="en-US" sz="1000" dirty="0" err="1" smtClean="0"/>
              <a:t>lebih</a:t>
            </a:r>
            <a:r>
              <a:rPr lang="en-US" sz="1000" dirty="0" smtClean="0"/>
              <a:t> </a:t>
            </a:r>
            <a:r>
              <a:rPr lang="en-US" sz="1000" dirty="0" err="1" smtClean="0"/>
              <a:t>lanjut</a:t>
            </a:r>
            <a:r>
              <a:rPr lang="en-US" sz="1000" dirty="0" smtClean="0"/>
              <a:t> </a:t>
            </a:r>
            <a:r>
              <a:rPr lang="en-US" sz="1000" dirty="0" err="1" smtClean="0"/>
              <a:t>langsung</a:t>
            </a:r>
            <a:r>
              <a:rPr lang="en-US" sz="1000" dirty="0" smtClean="0"/>
              <a:t> </a:t>
            </a:r>
            <a:r>
              <a:rPr lang="en-US" sz="1000" dirty="0" err="1" smtClean="0"/>
              <a:t>dianggap</a:t>
            </a:r>
            <a:r>
              <a:rPr lang="en-US" sz="1000" dirty="0" smtClean="0"/>
              <a:t> </a:t>
            </a:r>
            <a:r>
              <a:rPr lang="en-US" sz="1000" dirty="0" err="1" smtClean="0"/>
              <a:t>sebagai</a:t>
            </a:r>
            <a:r>
              <a:rPr lang="en-US" sz="1000" dirty="0" smtClean="0"/>
              <a:t> </a:t>
            </a:r>
            <a:r>
              <a:rPr lang="en-US" sz="1000" dirty="0" err="1" smtClean="0"/>
              <a:t>harga</a:t>
            </a:r>
            <a:r>
              <a:rPr lang="en-US" sz="1000" dirty="0" smtClean="0"/>
              <a:t> </a:t>
            </a:r>
            <a:r>
              <a:rPr lang="en-US" sz="1000" dirty="0" err="1" smtClean="0"/>
              <a:t>wajar</a:t>
            </a:r>
            <a:r>
              <a:rPr lang="en-US" sz="1000" dirty="0" smtClean="0"/>
              <a:t>.</a:t>
            </a:r>
            <a:endParaRPr lang="en-US" sz="1000" dirty="0"/>
          </a:p>
        </p:txBody>
      </p:sp>
    </p:spTree>
    <p:extLst>
      <p:ext uri="{BB962C8B-B14F-4D97-AF65-F5344CB8AC3E}">
        <p14:creationId xmlns:p14="http://schemas.microsoft.com/office/powerpoint/2010/main" val="3829898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48" y="339502"/>
            <a:ext cx="7885504" cy="593184"/>
          </a:xfrm>
        </p:spPr>
        <p:txBody>
          <a:bodyPr>
            <a:noAutofit/>
          </a:bodyPr>
          <a:lstStyle/>
          <a:p>
            <a:pPr algn="ctr"/>
            <a:r>
              <a:rPr lang="en-US" sz="2600" dirty="0" err="1" smtClean="0"/>
              <a:t>Perlakuan</a:t>
            </a:r>
            <a:r>
              <a:rPr lang="en-US" sz="2600" dirty="0" smtClean="0"/>
              <a:t> </a:t>
            </a:r>
            <a:r>
              <a:rPr lang="en-US" sz="2600" i="1" dirty="0" smtClean="0"/>
              <a:t>Transfer Pricing </a:t>
            </a:r>
            <a:r>
              <a:rPr lang="en-US" sz="2600" dirty="0" smtClean="0"/>
              <a:t>Di Indonesia</a:t>
            </a:r>
            <a:endParaRPr lang="en-US" sz="2600" dirty="0"/>
          </a:p>
        </p:txBody>
      </p:sp>
      <p:sp>
        <p:nvSpPr>
          <p:cNvPr id="3" name="Content Placeholder 2"/>
          <p:cNvSpPr>
            <a:spLocks noGrp="1"/>
          </p:cNvSpPr>
          <p:nvPr>
            <p:ph idx="1"/>
          </p:nvPr>
        </p:nvSpPr>
        <p:spPr>
          <a:xfrm>
            <a:off x="502920" y="1059582"/>
            <a:ext cx="8183880" cy="3312368"/>
          </a:xfrm>
        </p:spPr>
        <p:txBody>
          <a:bodyPr>
            <a:normAutofit/>
          </a:bodyPr>
          <a:lstStyle/>
          <a:p>
            <a:pPr marL="0" indent="0" algn="just">
              <a:buClr>
                <a:srgbClr val="FF0000"/>
              </a:buClr>
              <a:buNone/>
            </a:pPr>
            <a:r>
              <a:rPr lang="en-US" sz="1000" i="1" dirty="0" smtClean="0"/>
              <a:t>Transfer pricing </a:t>
            </a:r>
            <a:r>
              <a:rPr lang="en-US" sz="1000" dirty="0" err="1" smtClean="0"/>
              <a:t>dapat</a:t>
            </a:r>
            <a:r>
              <a:rPr lang="en-US" sz="1000" dirty="0" smtClean="0"/>
              <a:t> </a:t>
            </a:r>
            <a:r>
              <a:rPr lang="en-US" sz="1000" dirty="0" err="1" smtClean="0"/>
              <a:t>terjadi</a:t>
            </a:r>
            <a:r>
              <a:rPr lang="en-US" sz="1000" dirty="0" smtClean="0"/>
              <a:t> </a:t>
            </a:r>
            <a:r>
              <a:rPr lang="en-US" sz="1000" dirty="0" err="1" smtClean="0"/>
              <a:t>baik</a:t>
            </a:r>
            <a:r>
              <a:rPr lang="en-US" sz="1000" dirty="0" smtClean="0"/>
              <a:t> </a:t>
            </a:r>
            <a:r>
              <a:rPr lang="en-US" sz="1000" dirty="0" err="1" smtClean="0"/>
              <a:t>antar</a:t>
            </a:r>
            <a:r>
              <a:rPr lang="en-US" sz="1000" dirty="0" smtClean="0"/>
              <a:t> </a:t>
            </a:r>
            <a:r>
              <a:rPr lang="en-US" sz="1000" dirty="0" err="1" smtClean="0"/>
              <a:t>Wajib</a:t>
            </a:r>
            <a:r>
              <a:rPr lang="en-US" sz="1000" dirty="0" smtClean="0"/>
              <a:t> </a:t>
            </a:r>
            <a:r>
              <a:rPr lang="en-US" sz="1000" dirty="0" err="1" smtClean="0"/>
              <a:t>Pajak</a:t>
            </a:r>
            <a:r>
              <a:rPr lang="en-US" sz="1000" dirty="0" smtClean="0"/>
              <a:t> </a:t>
            </a:r>
            <a:r>
              <a:rPr lang="en-US" sz="1000" dirty="0" err="1" smtClean="0"/>
              <a:t>dalam</a:t>
            </a:r>
            <a:r>
              <a:rPr lang="en-US" sz="1000" dirty="0" smtClean="0"/>
              <a:t> </a:t>
            </a:r>
            <a:r>
              <a:rPr lang="en-US" sz="1000" dirty="0" err="1" smtClean="0"/>
              <a:t>negeri</a:t>
            </a:r>
            <a:r>
              <a:rPr lang="en-US" sz="1000" dirty="0" smtClean="0"/>
              <a:t> </a:t>
            </a:r>
            <a:r>
              <a:rPr lang="en-US" sz="1000" dirty="0" err="1" smtClean="0"/>
              <a:t>maupun</a:t>
            </a:r>
            <a:r>
              <a:rPr lang="en-US" sz="1000" dirty="0" smtClean="0"/>
              <a:t> </a:t>
            </a:r>
            <a:r>
              <a:rPr lang="en-US" sz="1000" dirty="0" err="1" smtClean="0"/>
              <a:t>antara</a:t>
            </a:r>
            <a:r>
              <a:rPr lang="en-US" sz="1000" dirty="0" smtClean="0"/>
              <a:t> </a:t>
            </a:r>
            <a:r>
              <a:rPr lang="en-US" sz="1000" dirty="0" err="1" smtClean="0"/>
              <a:t>Wajib</a:t>
            </a:r>
            <a:r>
              <a:rPr lang="en-US" sz="1000" dirty="0" smtClean="0"/>
              <a:t> </a:t>
            </a:r>
            <a:r>
              <a:rPr lang="en-US" sz="1000" dirty="0" err="1" smtClean="0"/>
              <a:t>Pajak</a:t>
            </a:r>
            <a:r>
              <a:rPr lang="en-US" sz="1000" dirty="0" smtClean="0"/>
              <a:t> </a:t>
            </a:r>
            <a:r>
              <a:rPr lang="en-US" sz="1000" dirty="0" err="1" smtClean="0"/>
              <a:t>dalam</a:t>
            </a:r>
            <a:r>
              <a:rPr lang="en-US" sz="1000" dirty="0" smtClean="0"/>
              <a:t> </a:t>
            </a:r>
            <a:r>
              <a:rPr lang="en-US" sz="1000" dirty="0" err="1" smtClean="0"/>
              <a:t>negeri</a:t>
            </a:r>
            <a:r>
              <a:rPr lang="en-US" sz="1000" dirty="0" smtClean="0"/>
              <a:t> </a:t>
            </a:r>
            <a:r>
              <a:rPr lang="en-US" sz="1000" dirty="0" err="1" smtClean="0"/>
              <a:t>dengan</a:t>
            </a:r>
            <a:r>
              <a:rPr lang="en-US" sz="1000" dirty="0" smtClean="0"/>
              <a:t> </a:t>
            </a:r>
            <a:r>
              <a:rPr lang="en-US" sz="1000" dirty="0" err="1" smtClean="0"/>
              <a:t>pihak</a:t>
            </a:r>
            <a:r>
              <a:rPr lang="en-US" sz="1000" dirty="0" smtClean="0"/>
              <a:t> </a:t>
            </a:r>
            <a:r>
              <a:rPr lang="en-US" sz="1000" dirty="0" err="1" smtClean="0"/>
              <a:t>luar</a:t>
            </a:r>
            <a:r>
              <a:rPr lang="en-US" sz="1000" dirty="0" smtClean="0"/>
              <a:t> </a:t>
            </a:r>
            <a:r>
              <a:rPr lang="en-US" sz="1000" dirty="0" err="1" smtClean="0"/>
              <a:t>negeri</a:t>
            </a:r>
            <a:r>
              <a:rPr lang="en-US" sz="1000" dirty="0" smtClean="0"/>
              <a:t>, </a:t>
            </a:r>
            <a:r>
              <a:rPr lang="en-US" sz="1000" dirty="0" err="1" smtClean="0"/>
              <a:t>terutama</a:t>
            </a:r>
            <a:r>
              <a:rPr lang="en-US" sz="1000" dirty="0" smtClean="0"/>
              <a:t> yang </a:t>
            </a:r>
            <a:r>
              <a:rPr lang="en-US" sz="1000" dirty="0" err="1" smtClean="0"/>
              <a:t>berkedudukan</a:t>
            </a:r>
            <a:r>
              <a:rPr lang="en-US" sz="1000" dirty="0" smtClean="0"/>
              <a:t> di </a:t>
            </a:r>
            <a:r>
              <a:rPr lang="en-US" sz="1000" i="1" dirty="0" smtClean="0"/>
              <a:t>tax heaven countries</a:t>
            </a:r>
            <a:r>
              <a:rPr lang="en-US" sz="1000" dirty="0" smtClean="0"/>
              <a:t>. </a:t>
            </a:r>
            <a:r>
              <a:rPr lang="en-US" sz="1000" dirty="0" err="1" smtClean="0"/>
              <a:t>Terhadap</a:t>
            </a:r>
            <a:r>
              <a:rPr lang="en-US" sz="1000" dirty="0" smtClean="0"/>
              <a:t> </a:t>
            </a:r>
            <a:r>
              <a:rPr lang="en-US" sz="1000" dirty="0" err="1" smtClean="0"/>
              <a:t>transaksi</a:t>
            </a:r>
            <a:r>
              <a:rPr lang="en-US" sz="1000" dirty="0" smtClean="0"/>
              <a:t> </a:t>
            </a:r>
            <a:r>
              <a:rPr lang="en-US" sz="1000" dirty="0" err="1" smtClean="0"/>
              <a:t>antara</a:t>
            </a:r>
            <a:r>
              <a:rPr lang="en-US" sz="1000" dirty="0" smtClean="0"/>
              <a:t> </a:t>
            </a:r>
            <a:r>
              <a:rPr lang="en-US" sz="1000" dirty="0" err="1" smtClean="0"/>
              <a:t>Wajib</a:t>
            </a:r>
            <a:r>
              <a:rPr lang="en-US" sz="1000" dirty="0" smtClean="0"/>
              <a:t> </a:t>
            </a:r>
            <a:r>
              <a:rPr lang="en-US" sz="1000" dirty="0" err="1" smtClean="0"/>
              <a:t>Pajak</a:t>
            </a:r>
            <a:r>
              <a:rPr lang="en-US" sz="1000" dirty="0" smtClean="0"/>
              <a:t> yang </a:t>
            </a:r>
            <a:r>
              <a:rPr lang="en-US" sz="1000" dirty="0" err="1" smtClean="0"/>
              <a:t>mempunyai</a:t>
            </a:r>
            <a:r>
              <a:rPr lang="en-US" sz="1000" dirty="0" smtClean="0"/>
              <a:t> </a:t>
            </a:r>
            <a:r>
              <a:rPr lang="en-US" sz="1000" dirty="0" err="1" smtClean="0"/>
              <a:t>hubungan</a:t>
            </a:r>
            <a:r>
              <a:rPr lang="en-US" sz="1000" dirty="0" smtClean="0"/>
              <a:t> </a:t>
            </a:r>
            <a:r>
              <a:rPr lang="en-US" sz="1000" dirty="0" err="1" smtClean="0"/>
              <a:t>istimewa</a:t>
            </a:r>
            <a:r>
              <a:rPr lang="en-US" sz="1000" dirty="0" smtClean="0"/>
              <a:t> </a:t>
            </a:r>
            <a:r>
              <a:rPr lang="en-US" sz="1000" dirty="0" err="1" smtClean="0"/>
              <a:t>undang-undang</a:t>
            </a:r>
            <a:r>
              <a:rPr lang="en-US" sz="1000" dirty="0" smtClean="0"/>
              <a:t> </a:t>
            </a:r>
            <a:r>
              <a:rPr lang="en-US" sz="1000" dirty="0" err="1" smtClean="0"/>
              <a:t>perpajakan</a:t>
            </a:r>
            <a:r>
              <a:rPr lang="en-US" sz="1000" dirty="0" smtClean="0"/>
              <a:t> Indonesia </a:t>
            </a:r>
            <a:r>
              <a:rPr lang="en-US" sz="1000" dirty="0" err="1" smtClean="0"/>
              <a:t>menganut</a:t>
            </a:r>
            <a:r>
              <a:rPr lang="en-US" sz="1000" dirty="0" smtClean="0"/>
              <a:t> </a:t>
            </a:r>
            <a:r>
              <a:rPr lang="en-US" sz="1000" dirty="0" err="1" smtClean="0"/>
              <a:t>asas</a:t>
            </a:r>
            <a:r>
              <a:rPr lang="en-US" sz="1000" dirty="0" smtClean="0"/>
              <a:t> material (</a:t>
            </a:r>
            <a:r>
              <a:rPr lang="en-US" sz="1000" i="1" dirty="0" smtClean="0"/>
              <a:t>substance over from rule</a:t>
            </a:r>
            <a:r>
              <a:rPr lang="en-US" sz="1000" dirty="0" smtClean="0"/>
              <a:t>).</a:t>
            </a:r>
          </a:p>
          <a:p>
            <a:pPr marL="0" indent="0" algn="just">
              <a:buClr>
                <a:srgbClr val="FF0000"/>
              </a:buClr>
              <a:buNone/>
            </a:pPr>
            <a:r>
              <a:rPr lang="en-US" sz="1000" dirty="0" err="1" smtClean="0"/>
              <a:t>Hubungan</a:t>
            </a:r>
            <a:r>
              <a:rPr lang="en-US" sz="1000" dirty="0" smtClean="0"/>
              <a:t> </a:t>
            </a:r>
            <a:r>
              <a:rPr lang="en-US" sz="1000" dirty="0" err="1" smtClean="0"/>
              <a:t>istimewa</a:t>
            </a:r>
            <a:r>
              <a:rPr lang="en-US" sz="1000" dirty="0" smtClean="0"/>
              <a:t> </a:t>
            </a:r>
            <a:r>
              <a:rPr lang="en-US" sz="1000" dirty="0" err="1" smtClean="0"/>
              <a:t>tersebut</a:t>
            </a:r>
            <a:r>
              <a:rPr lang="en-US" sz="1000" dirty="0" smtClean="0"/>
              <a:t> </a:t>
            </a:r>
            <a:r>
              <a:rPr lang="en-US" sz="1000" dirty="0" err="1" smtClean="0"/>
              <a:t>dapat</a:t>
            </a:r>
            <a:r>
              <a:rPr lang="en-US" sz="1000" dirty="0" smtClean="0"/>
              <a:t> </a:t>
            </a:r>
            <a:r>
              <a:rPr lang="en-US" sz="1000" dirty="0" err="1" smtClean="0"/>
              <a:t>mengakibatkan</a:t>
            </a:r>
            <a:r>
              <a:rPr lang="en-US" sz="1000" dirty="0" smtClean="0"/>
              <a:t> </a:t>
            </a:r>
            <a:r>
              <a:rPr lang="en-US" sz="1000" dirty="0" err="1" smtClean="0"/>
              <a:t>kekurangwajaran</a:t>
            </a:r>
            <a:r>
              <a:rPr lang="en-US" sz="1000" dirty="0" smtClean="0"/>
              <a:t> </a:t>
            </a:r>
            <a:r>
              <a:rPr lang="en-US" sz="1000" dirty="0" err="1" smtClean="0"/>
              <a:t>harga</a:t>
            </a:r>
            <a:r>
              <a:rPr lang="en-US" sz="1000" dirty="0" smtClean="0"/>
              <a:t>, </a:t>
            </a:r>
            <a:r>
              <a:rPr lang="en-US" sz="1000" dirty="0" err="1" smtClean="0"/>
              <a:t>biaya</a:t>
            </a:r>
            <a:r>
              <a:rPr lang="en-US" sz="1000" dirty="0" smtClean="0"/>
              <a:t> </a:t>
            </a:r>
            <a:r>
              <a:rPr lang="en-US" sz="1000" dirty="0" err="1" smtClean="0"/>
              <a:t>atau</a:t>
            </a:r>
            <a:r>
              <a:rPr lang="en-US" sz="1000" dirty="0" smtClean="0"/>
              <a:t> </a:t>
            </a:r>
            <a:r>
              <a:rPr lang="en-US" sz="1000" dirty="0" err="1" smtClean="0"/>
              <a:t>imbalan</a:t>
            </a:r>
            <a:r>
              <a:rPr lang="en-US" sz="1000" dirty="0" smtClean="0"/>
              <a:t> lain yang </a:t>
            </a:r>
            <a:r>
              <a:rPr lang="en-US" sz="1000" dirty="0" err="1" smtClean="0"/>
              <a:t>direalisasikan</a:t>
            </a:r>
            <a:r>
              <a:rPr lang="en-US" sz="1000" dirty="0" smtClean="0"/>
              <a:t> </a:t>
            </a:r>
            <a:r>
              <a:rPr lang="en-US" sz="1000" dirty="0" err="1" smtClean="0"/>
              <a:t>dalam</a:t>
            </a:r>
            <a:r>
              <a:rPr lang="en-US" sz="1000" dirty="0" smtClean="0"/>
              <a:t> </a:t>
            </a:r>
            <a:r>
              <a:rPr lang="en-US" sz="1000" dirty="0" err="1" smtClean="0"/>
              <a:t>suatu</a:t>
            </a:r>
            <a:r>
              <a:rPr lang="en-US" sz="1000" dirty="0" smtClean="0"/>
              <a:t> </a:t>
            </a:r>
            <a:r>
              <a:rPr lang="en-US" sz="1000" dirty="0" err="1" smtClean="0"/>
              <a:t>transaksi</a:t>
            </a:r>
            <a:r>
              <a:rPr lang="en-US" sz="1000" dirty="0" smtClean="0"/>
              <a:t> </a:t>
            </a:r>
            <a:r>
              <a:rPr lang="en-US" sz="1000" dirty="0" err="1" smtClean="0"/>
              <a:t>usaha</a:t>
            </a:r>
            <a:r>
              <a:rPr lang="en-US" sz="1000" dirty="0" smtClean="0"/>
              <a:t>. </a:t>
            </a:r>
            <a:r>
              <a:rPr lang="en-US" sz="1000" i="1" dirty="0" smtClean="0"/>
              <a:t>Transfer pricing </a:t>
            </a:r>
            <a:r>
              <a:rPr lang="en-US" sz="1000" dirty="0" err="1" smtClean="0"/>
              <a:t>tersebut</a:t>
            </a:r>
            <a:r>
              <a:rPr lang="en-US" sz="1000" dirty="0" smtClean="0"/>
              <a:t> </a:t>
            </a:r>
            <a:r>
              <a:rPr lang="en-US" sz="1000" dirty="0" err="1" smtClean="0"/>
              <a:t>dapat</a:t>
            </a:r>
            <a:r>
              <a:rPr lang="en-US" sz="1000" dirty="0" smtClean="0"/>
              <a:t> </a:t>
            </a:r>
            <a:r>
              <a:rPr lang="en-US" sz="1000" dirty="0" err="1" smtClean="0"/>
              <a:t>mengakibatkan</a:t>
            </a:r>
            <a:r>
              <a:rPr lang="en-US" sz="1000" dirty="0" smtClean="0"/>
              <a:t> </a:t>
            </a:r>
            <a:r>
              <a:rPr lang="en-US" sz="1000" dirty="0" err="1" smtClean="0"/>
              <a:t>terjadinya</a:t>
            </a:r>
            <a:r>
              <a:rPr lang="en-US" sz="1000" dirty="0" smtClean="0"/>
              <a:t> </a:t>
            </a:r>
            <a:r>
              <a:rPr lang="en-US" sz="1000" dirty="0" err="1" smtClean="0"/>
              <a:t>penggalian</a:t>
            </a:r>
            <a:r>
              <a:rPr lang="en-US" sz="1000" dirty="0" smtClean="0"/>
              <a:t> </a:t>
            </a:r>
            <a:r>
              <a:rPr lang="en-US" sz="1000" dirty="0" err="1" smtClean="0"/>
              <a:t>penghasilan</a:t>
            </a:r>
            <a:r>
              <a:rPr lang="en-US" sz="1000" dirty="0" smtClean="0"/>
              <a:t> (</a:t>
            </a:r>
            <a:r>
              <a:rPr lang="en-US" sz="1000" i="1" dirty="0" smtClean="0"/>
              <a:t>income</a:t>
            </a:r>
            <a:r>
              <a:rPr lang="en-US" sz="1000" dirty="0" smtClean="0"/>
              <a:t>) </a:t>
            </a:r>
            <a:r>
              <a:rPr lang="en-US" sz="1000" dirty="0" err="1" smtClean="0"/>
              <a:t>atau</a:t>
            </a:r>
            <a:r>
              <a:rPr lang="en-US" sz="1000" dirty="0" smtClean="0"/>
              <a:t> </a:t>
            </a:r>
            <a:r>
              <a:rPr lang="en-US" sz="1000" dirty="0" err="1" smtClean="0"/>
              <a:t>dasar</a:t>
            </a:r>
            <a:r>
              <a:rPr lang="en-US" sz="1000" dirty="0" smtClean="0"/>
              <a:t> </a:t>
            </a:r>
            <a:r>
              <a:rPr lang="en-US" sz="1000" dirty="0" err="1" smtClean="0"/>
              <a:t>pengenaan</a:t>
            </a:r>
            <a:r>
              <a:rPr lang="en-US" sz="1000" dirty="0" smtClean="0"/>
              <a:t> </a:t>
            </a:r>
            <a:r>
              <a:rPr lang="en-US" sz="1000" dirty="0" err="1" smtClean="0"/>
              <a:t>pajak</a:t>
            </a:r>
            <a:r>
              <a:rPr lang="en-US" sz="1000" dirty="0" smtClean="0"/>
              <a:t> (</a:t>
            </a:r>
            <a:r>
              <a:rPr lang="en-US" sz="1000" i="1" dirty="0" smtClean="0"/>
              <a:t>tax based</a:t>
            </a:r>
            <a:r>
              <a:rPr lang="en-US" sz="1000" dirty="0" smtClean="0"/>
              <a:t>) </a:t>
            </a:r>
            <a:r>
              <a:rPr lang="en-US" sz="1000" dirty="0" err="1" smtClean="0"/>
              <a:t>dan</a:t>
            </a:r>
            <a:r>
              <a:rPr lang="en-US" sz="1000" dirty="0" smtClean="0"/>
              <a:t> </a:t>
            </a:r>
            <a:r>
              <a:rPr lang="en-US" sz="1000" dirty="0" err="1" smtClean="0"/>
              <a:t>atau</a:t>
            </a:r>
            <a:r>
              <a:rPr lang="en-US" sz="1000" dirty="0" smtClean="0"/>
              <a:t> </a:t>
            </a:r>
            <a:r>
              <a:rPr lang="en-US" sz="1000" dirty="0" err="1" smtClean="0"/>
              <a:t>biaya</a:t>
            </a:r>
            <a:r>
              <a:rPr lang="en-US" sz="1000" dirty="0" smtClean="0"/>
              <a:t> (</a:t>
            </a:r>
            <a:r>
              <a:rPr lang="en-US" sz="1000" i="1" dirty="0" smtClean="0"/>
              <a:t>cost</a:t>
            </a:r>
            <a:r>
              <a:rPr lang="en-US" sz="1000" dirty="0" smtClean="0"/>
              <a:t>), </a:t>
            </a:r>
            <a:r>
              <a:rPr lang="en-US" sz="1000" dirty="0" err="1" smtClean="0"/>
              <a:t>dari</a:t>
            </a:r>
            <a:r>
              <a:rPr lang="en-US" sz="1000" dirty="0" smtClean="0"/>
              <a:t> </a:t>
            </a:r>
            <a:r>
              <a:rPr lang="en-US" sz="1000" dirty="0" err="1" smtClean="0"/>
              <a:t>suatu</a:t>
            </a:r>
            <a:r>
              <a:rPr lang="en-US" sz="1000" dirty="0" smtClean="0"/>
              <a:t> </a:t>
            </a:r>
            <a:r>
              <a:rPr lang="en-US" sz="1000" dirty="0" err="1" smtClean="0"/>
              <a:t>Wajib</a:t>
            </a:r>
            <a:r>
              <a:rPr lang="en-US" sz="1000" dirty="0" smtClean="0"/>
              <a:t> </a:t>
            </a:r>
            <a:r>
              <a:rPr lang="en-US" sz="1000" dirty="0" err="1" smtClean="0"/>
              <a:t>Pajak</a:t>
            </a:r>
            <a:r>
              <a:rPr lang="en-US" sz="1000" dirty="0" smtClean="0"/>
              <a:t> </a:t>
            </a:r>
            <a:r>
              <a:rPr lang="en-US" sz="1000" dirty="0" err="1" smtClean="0"/>
              <a:t>ke</a:t>
            </a:r>
            <a:r>
              <a:rPr lang="en-US" sz="1000" dirty="0" smtClean="0"/>
              <a:t> </a:t>
            </a:r>
            <a:r>
              <a:rPr lang="en-US" sz="1000" dirty="0" err="1" smtClean="0"/>
              <a:t>Wajib</a:t>
            </a:r>
            <a:r>
              <a:rPr lang="en-US" sz="1000" dirty="0" smtClean="0"/>
              <a:t> </a:t>
            </a:r>
            <a:r>
              <a:rPr lang="en-US" sz="1000" dirty="0" err="1" smtClean="0"/>
              <a:t>Pajak</a:t>
            </a:r>
            <a:r>
              <a:rPr lang="en-US" sz="1000" dirty="0" smtClean="0"/>
              <a:t> </a:t>
            </a:r>
            <a:r>
              <a:rPr lang="en-US" sz="1000" dirty="0" err="1" smtClean="0"/>
              <a:t>lainnya</a:t>
            </a:r>
            <a:r>
              <a:rPr lang="en-US" sz="1000" dirty="0" smtClean="0"/>
              <a:t>, yang </a:t>
            </a:r>
            <a:r>
              <a:rPr lang="en-US" sz="1000" dirty="0" err="1" smtClean="0"/>
              <a:t>dapat</a:t>
            </a:r>
            <a:r>
              <a:rPr lang="en-US" sz="1000" dirty="0" smtClean="0"/>
              <a:t> </a:t>
            </a:r>
            <a:r>
              <a:rPr lang="en-US" sz="1000" dirty="0" err="1" smtClean="0"/>
              <a:t>direkayasa</a:t>
            </a:r>
            <a:r>
              <a:rPr lang="en-US" sz="1000" dirty="0" smtClean="0"/>
              <a:t> </a:t>
            </a:r>
            <a:r>
              <a:rPr lang="en-US" sz="1000" dirty="0" err="1" smtClean="0"/>
              <a:t>untuk</a:t>
            </a:r>
            <a:r>
              <a:rPr lang="en-US" sz="1000" dirty="0" smtClean="0"/>
              <a:t> </a:t>
            </a:r>
            <a:r>
              <a:rPr lang="en-US" sz="1000" dirty="0" err="1" smtClean="0"/>
              <a:t>menekan</a:t>
            </a:r>
            <a:r>
              <a:rPr lang="en-US" sz="1000" dirty="0" smtClean="0"/>
              <a:t> </a:t>
            </a:r>
            <a:r>
              <a:rPr lang="en-US" sz="1000" dirty="0" err="1" smtClean="0"/>
              <a:t>keseluruhan</a:t>
            </a:r>
            <a:r>
              <a:rPr lang="en-US" sz="1000" dirty="0" smtClean="0"/>
              <a:t> </a:t>
            </a:r>
            <a:r>
              <a:rPr lang="en-US" sz="1000" dirty="0" err="1" smtClean="0"/>
              <a:t>jumlah</a:t>
            </a:r>
            <a:r>
              <a:rPr lang="en-US" sz="1000" dirty="0" smtClean="0"/>
              <a:t> </a:t>
            </a:r>
            <a:r>
              <a:rPr lang="en-US" sz="1000" dirty="0" err="1" smtClean="0"/>
              <a:t>pajak</a:t>
            </a:r>
            <a:r>
              <a:rPr lang="en-US" sz="1000" dirty="0" smtClean="0"/>
              <a:t> </a:t>
            </a:r>
            <a:r>
              <a:rPr lang="en-US" sz="1000" dirty="0" err="1" smtClean="0"/>
              <a:t>terutang</a:t>
            </a:r>
            <a:r>
              <a:rPr lang="en-US" sz="1000" dirty="0" smtClean="0"/>
              <a:t> </a:t>
            </a:r>
            <a:r>
              <a:rPr lang="en-US" sz="1000" dirty="0" err="1" smtClean="0"/>
              <a:t>atas</a:t>
            </a:r>
            <a:r>
              <a:rPr lang="en-US" sz="1000" dirty="0" smtClean="0"/>
              <a:t> </a:t>
            </a:r>
            <a:r>
              <a:rPr lang="en-US" sz="1000" dirty="0" err="1" smtClean="0"/>
              <a:t>Wajib</a:t>
            </a:r>
            <a:r>
              <a:rPr lang="en-US" sz="1000" dirty="0" smtClean="0"/>
              <a:t> </a:t>
            </a:r>
            <a:r>
              <a:rPr lang="en-US" sz="1000" dirty="0" err="1" smtClean="0"/>
              <a:t>Pajak</a:t>
            </a:r>
            <a:r>
              <a:rPr lang="en-US" sz="1000" dirty="0" smtClean="0"/>
              <a:t> yang </a:t>
            </a:r>
            <a:r>
              <a:rPr lang="en-US" sz="1000" dirty="0" err="1" smtClean="0"/>
              <a:t>mempunyai</a:t>
            </a:r>
            <a:r>
              <a:rPr lang="en-US" sz="1000" dirty="0" smtClean="0"/>
              <a:t> </a:t>
            </a:r>
            <a:r>
              <a:rPr lang="en-US" sz="1000" dirty="0" err="1" smtClean="0"/>
              <a:t>tujuan</a:t>
            </a:r>
            <a:r>
              <a:rPr lang="en-US" sz="1000" dirty="0" smtClean="0"/>
              <a:t> </a:t>
            </a:r>
            <a:r>
              <a:rPr lang="en-US" sz="1000" dirty="0" err="1" smtClean="0"/>
              <a:t>istimewa</a:t>
            </a:r>
            <a:r>
              <a:rPr lang="en-US" sz="1000" dirty="0" smtClean="0"/>
              <a:t> </a:t>
            </a:r>
            <a:r>
              <a:rPr lang="en-US" sz="1000" dirty="0" err="1" smtClean="0"/>
              <a:t>baik</a:t>
            </a:r>
            <a:r>
              <a:rPr lang="en-US" sz="1000" dirty="0" smtClean="0"/>
              <a:t> </a:t>
            </a:r>
            <a:r>
              <a:rPr lang="en-US" sz="1000" dirty="0" err="1" smtClean="0"/>
              <a:t>nasional</a:t>
            </a:r>
            <a:r>
              <a:rPr lang="en-US" sz="1000" dirty="0" smtClean="0"/>
              <a:t> </a:t>
            </a:r>
            <a:r>
              <a:rPr lang="en-US" sz="1000" dirty="0" err="1" smtClean="0"/>
              <a:t>maupun</a:t>
            </a:r>
            <a:r>
              <a:rPr lang="en-US" sz="1000" dirty="0" smtClean="0"/>
              <a:t> </a:t>
            </a:r>
            <a:r>
              <a:rPr lang="en-US" sz="1000" dirty="0" err="1" smtClean="0"/>
              <a:t>multinasional</a:t>
            </a:r>
            <a:r>
              <a:rPr lang="en-US" sz="1000" dirty="0" smtClean="0"/>
              <a:t>.</a:t>
            </a:r>
          </a:p>
          <a:p>
            <a:pPr marL="0" indent="0" algn="just">
              <a:buClr>
                <a:srgbClr val="FF0000"/>
              </a:buClr>
              <a:buNone/>
            </a:pPr>
            <a:endParaRPr lang="en-US" sz="1000" dirty="0"/>
          </a:p>
          <a:p>
            <a:pPr marL="0" indent="0" algn="just">
              <a:buClr>
                <a:srgbClr val="FF0000"/>
              </a:buClr>
              <a:buNone/>
            </a:pPr>
            <a:r>
              <a:rPr lang="en-US" sz="1000" dirty="0" err="1" smtClean="0"/>
              <a:t>Kekurangwajaran</a:t>
            </a:r>
            <a:r>
              <a:rPr lang="en-US" sz="1000" dirty="0" smtClean="0"/>
              <a:t> di </a:t>
            </a:r>
            <a:r>
              <a:rPr lang="en-US" sz="1000" dirty="0" err="1" smtClean="0"/>
              <a:t>atas</a:t>
            </a:r>
            <a:r>
              <a:rPr lang="en-US" sz="1000" dirty="0" smtClean="0"/>
              <a:t> </a:t>
            </a:r>
            <a:r>
              <a:rPr lang="en-US" sz="1000" dirty="0" err="1" smtClean="0"/>
              <a:t>dapat</a:t>
            </a:r>
            <a:r>
              <a:rPr lang="en-US" sz="1000" dirty="0" smtClean="0"/>
              <a:t> </a:t>
            </a:r>
            <a:r>
              <a:rPr lang="en-US" sz="1000" dirty="0" err="1" smtClean="0"/>
              <a:t>terjadi</a:t>
            </a:r>
            <a:r>
              <a:rPr lang="en-US" sz="1000" dirty="0" smtClean="0"/>
              <a:t> </a:t>
            </a:r>
            <a:r>
              <a:rPr lang="en-US" sz="1000" dirty="0" err="1" smtClean="0"/>
              <a:t>pada</a:t>
            </a:r>
            <a:r>
              <a:rPr lang="en-US" sz="1000" dirty="0" smtClean="0"/>
              <a:t>:</a:t>
            </a:r>
          </a:p>
          <a:p>
            <a:pPr marL="228600" indent="-228600" algn="just">
              <a:buClr>
                <a:srgbClr val="FF0000"/>
              </a:buClr>
              <a:buAutoNum type="alphaLcPeriod"/>
            </a:pPr>
            <a:r>
              <a:rPr lang="en-US" sz="1000" dirty="0" err="1" smtClean="0"/>
              <a:t>Harga</a:t>
            </a:r>
            <a:r>
              <a:rPr lang="en-US" sz="1000" dirty="0" smtClean="0"/>
              <a:t> </a:t>
            </a:r>
            <a:r>
              <a:rPr lang="en-US" sz="1000" dirty="0" err="1" smtClean="0"/>
              <a:t>penjualan</a:t>
            </a:r>
            <a:r>
              <a:rPr lang="en-US" sz="1000" dirty="0" smtClean="0"/>
              <a:t>;</a:t>
            </a:r>
          </a:p>
          <a:p>
            <a:pPr marL="228600" indent="-228600" algn="just">
              <a:buClr>
                <a:srgbClr val="FF0000"/>
              </a:buClr>
              <a:buAutoNum type="alphaLcPeriod"/>
            </a:pPr>
            <a:r>
              <a:rPr lang="en-US" sz="1000" dirty="0" err="1" smtClean="0"/>
              <a:t>Harga</a:t>
            </a:r>
            <a:r>
              <a:rPr lang="en-US" sz="1000" dirty="0" smtClean="0"/>
              <a:t> </a:t>
            </a:r>
            <a:r>
              <a:rPr lang="en-US" sz="1000" dirty="0" err="1" smtClean="0"/>
              <a:t>pembelian</a:t>
            </a:r>
            <a:r>
              <a:rPr lang="en-US" sz="1000" dirty="0" smtClean="0"/>
              <a:t>;</a:t>
            </a:r>
          </a:p>
          <a:p>
            <a:pPr marL="228600" indent="-228600" algn="just">
              <a:buClr>
                <a:srgbClr val="FF0000"/>
              </a:buClr>
              <a:buAutoNum type="alphaLcPeriod"/>
            </a:pPr>
            <a:r>
              <a:rPr lang="en-US" sz="1000" dirty="0" err="1" smtClean="0"/>
              <a:t>Alokasi</a:t>
            </a:r>
            <a:r>
              <a:rPr lang="en-US" sz="1000" dirty="0" smtClean="0"/>
              <a:t> </a:t>
            </a:r>
            <a:r>
              <a:rPr lang="en-US" sz="1000" dirty="0" err="1" smtClean="0"/>
              <a:t>biaya</a:t>
            </a:r>
            <a:r>
              <a:rPr lang="en-US" sz="1000" dirty="0" smtClean="0"/>
              <a:t> </a:t>
            </a:r>
            <a:r>
              <a:rPr lang="en-US" sz="1000" dirty="0" err="1" smtClean="0"/>
              <a:t>administrasi</a:t>
            </a:r>
            <a:r>
              <a:rPr lang="en-US" sz="1000" dirty="0" smtClean="0"/>
              <a:t> </a:t>
            </a:r>
            <a:r>
              <a:rPr lang="en-US" sz="1000" dirty="0" err="1" smtClean="0"/>
              <a:t>dan</a:t>
            </a:r>
            <a:r>
              <a:rPr lang="en-US" sz="1000" dirty="0" smtClean="0"/>
              <a:t> </a:t>
            </a:r>
            <a:r>
              <a:rPr lang="en-US" sz="1000" dirty="0" err="1" smtClean="0"/>
              <a:t>umum</a:t>
            </a:r>
            <a:r>
              <a:rPr lang="en-US" sz="1000" dirty="0" smtClean="0"/>
              <a:t> (</a:t>
            </a:r>
            <a:r>
              <a:rPr lang="en-US" sz="1000" i="1" dirty="0" smtClean="0"/>
              <a:t>overhead cost</a:t>
            </a:r>
            <a:r>
              <a:rPr lang="en-US" sz="1000" dirty="0" smtClean="0"/>
              <a:t>);</a:t>
            </a:r>
          </a:p>
          <a:p>
            <a:pPr marL="228600" indent="-228600" algn="just">
              <a:buClr>
                <a:srgbClr val="FF0000"/>
              </a:buClr>
              <a:buAutoNum type="alphaLcPeriod"/>
            </a:pPr>
            <a:r>
              <a:rPr lang="en-US" sz="1000" dirty="0" err="1" smtClean="0"/>
              <a:t>Pembebanan</a:t>
            </a:r>
            <a:r>
              <a:rPr lang="en-US" sz="1000" dirty="0" smtClean="0"/>
              <a:t> </a:t>
            </a:r>
            <a:r>
              <a:rPr lang="en-US" sz="1000" dirty="0" err="1" smtClean="0"/>
              <a:t>bunga</a:t>
            </a:r>
            <a:r>
              <a:rPr lang="en-US" sz="1000" dirty="0" smtClean="0"/>
              <a:t> </a:t>
            </a:r>
            <a:r>
              <a:rPr lang="en-US" sz="1000" dirty="0" err="1" smtClean="0"/>
              <a:t>atas</a:t>
            </a:r>
            <a:r>
              <a:rPr lang="en-US" sz="1000" dirty="0" smtClean="0"/>
              <a:t> </a:t>
            </a:r>
            <a:r>
              <a:rPr lang="en-US" sz="1000" dirty="0" err="1" smtClean="0"/>
              <a:t>pemberian</a:t>
            </a:r>
            <a:r>
              <a:rPr lang="en-US" sz="1000" dirty="0" smtClean="0"/>
              <a:t> </a:t>
            </a:r>
            <a:r>
              <a:rPr lang="en-US" sz="1000" dirty="0" err="1" smtClean="0"/>
              <a:t>pinjaman</a:t>
            </a:r>
            <a:r>
              <a:rPr lang="en-US" sz="1000" dirty="0" smtClean="0"/>
              <a:t> </a:t>
            </a:r>
            <a:r>
              <a:rPr lang="en-US" sz="1000" dirty="0" err="1" smtClean="0"/>
              <a:t>oleh</a:t>
            </a:r>
            <a:r>
              <a:rPr lang="en-US" sz="1000" dirty="0" smtClean="0"/>
              <a:t> </a:t>
            </a:r>
            <a:r>
              <a:rPr lang="en-US" sz="1000" dirty="0" err="1" smtClean="0"/>
              <a:t>pemegang</a:t>
            </a:r>
            <a:r>
              <a:rPr lang="en-US" sz="1000" dirty="0" smtClean="0"/>
              <a:t> </a:t>
            </a:r>
            <a:r>
              <a:rPr lang="en-US" sz="1000" dirty="0" err="1" smtClean="0"/>
              <a:t>saham</a:t>
            </a:r>
            <a:r>
              <a:rPr lang="en-US" sz="1000" dirty="0" smtClean="0"/>
              <a:t> (</a:t>
            </a:r>
            <a:r>
              <a:rPr lang="en-US" sz="1000" i="1" dirty="0" smtClean="0"/>
              <a:t>shareholder loan</a:t>
            </a:r>
            <a:r>
              <a:rPr lang="en-US" sz="1000" dirty="0" smtClean="0"/>
              <a:t>).</a:t>
            </a:r>
          </a:p>
          <a:p>
            <a:pPr marL="228600" indent="-228600" algn="just">
              <a:buClr>
                <a:srgbClr val="FF0000"/>
              </a:buClr>
              <a:buAutoNum type="alphaLcPeriod"/>
            </a:pPr>
            <a:endParaRPr lang="en-US" sz="1000" dirty="0"/>
          </a:p>
          <a:p>
            <a:pPr marL="0" indent="0" algn="ctr">
              <a:buClr>
                <a:srgbClr val="FF0000"/>
              </a:buClr>
              <a:buNone/>
            </a:pPr>
            <a:r>
              <a:rPr lang="en-US" sz="1000" dirty="0" err="1" smtClean="0"/>
              <a:t>Pembayaran</a:t>
            </a:r>
            <a:r>
              <a:rPr lang="en-US" sz="1000" dirty="0" smtClean="0"/>
              <a:t> </a:t>
            </a:r>
            <a:r>
              <a:rPr lang="en-US" sz="1000" dirty="0" err="1" smtClean="0"/>
              <a:t>komisi</a:t>
            </a:r>
            <a:r>
              <a:rPr lang="en-US" sz="1000" dirty="0" smtClean="0"/>
              <a:t>, </a:t>
            </a:r>
            <a:r>
              <a:rPr lang="en-US" sz="1000" dirty="0" err="1" smtClean="0"/>
              <a:t>lisensi</a:t>
            </a:r>
            <a:r>
              <a:rPr lang="en-US" sz="1000" i="1" dirty="0" smtClean="0"/>
              <a:t>, franchise</a:t>
            </a:r>
            <a:r>
              <a:rPr lang="en-US" sz="1000" dirty="0" smtClean="0"/>
              <a:t>, </a:t>
            </a:r>
            <a:r>
              <a:rPr lang="en-US" sz="1000" dirty="0" err="1" smtClean="0"/>
              <a:t>sewa</a:t>
            </a:r>
            <a:r>
              <a:rPr lang="en-US" sz="1000" dirty="0" smtClean="0"/>
              <a:t>, </a:t>
            </a:r>
            <a:r>
              <a:rPr lang="en-US" sz="1000" dirty="0" err="1" smtClean="0"/>
              <a:t>royalti</a:t>
            </a:r>
            <a:r>
              <a:rPr lang="en-US" sz="1000" dirty="0" smtClean="0"/>
              <a:t>, </a:t>
            </a:r>
            <a:r>
              <a:rPr lang="en-US" sz="1000" dirty="0" err="1" smtClean="0"/>
              <a:t>imbalan</a:t>
            </a:r>
            <a:r>
              <a:rPr lang="en-US" sz="1000" dirty="0" smtClean="0"/>
              <a:t> </a:t>
            </a:r>
            <a:r>
              <a:rPr lang="en-US" sz="1000" dirty="0" err="1" smtClean="0"/>
              <a:t>jasa</a:t>
            </a:r>
            <a:r>
              <a:rPr lang="en-US" sz="1000" dirty="0" smtClean="0"/>
              <a:t> </a:t>
            </a:r>
            <a:r>
              <a:rPr lang="en-US" sz="1000" dirty="0" err="1" smtClean="0"/>
              <a:t>manajemen</a:t>
            </a:r>
            <a:r>
              <a:rPr lang="en-US" sz="1000" dirty="0" smtClean="0"/>
              <a:t>, </a:t>
            </a:r>
            <a:r>
              <a:rPr lang="en-US" sz="1000" dirty="0" err="1" smtClean="0"/>
              <a:t>imbalan</a:t>
            </a:r>
            <a:r>
              <a:rPr lang="en-US" sz="1000" dirty="0" smtClean="0"/>
              <a:t> </a:t>
            </a:r>
            <a:r>
              <a:rPr lang="en-US" sz="1000" dirty="0" err="1" smtClean="0"/>
              <a:t>jasa</a:t>
            </a:r>
            <a:r>
              <a:rPr lang="en-US" sz="1000" dirty="0" smtClean="0"/>
              <a:t> </a:t>
            </a:r>
            <a:r>
              <a:rPr lang="en-US" sz="1000" dirty="0" err="1" smtClean="0"/>
              <a:t>teknik</a:t>
            </a:r>
            <a:r>
              <a:rPr lang="en-US" sz="1000" dirty="0" smtClean="0"/>
              <a:t> </a:t>
            </a:r>
          </a:p>
          <a:p>
            <a:pPr marL="0" indent="0" algn="ctr">
              <a:buClr>
                <a:srgbClr val="FF0000"/>
              </a:buClr>
              <a:buNone/>
            </a:pPr>
            <a:r>
              <a:rPr lang="en-US" sz="1000" dirty="0" err="1" smtClean="0"/>
              <a:t>dan</a:t>
            </a:r>
            <a:r>
              <a:rPr lang="en-US" sz="1000" dirty="0" smtClean="0"/>
              <a:t> </a:t>
            </a:r>
            <a:r>
              <a:rPr lang="en-US" sz="1000" dirty="0" err="1" smtClean="0"/>
              <a:t>imbalan</a:t>
            </a:r>
            <a:r>
              <a:rPr lang="en-US" sz="1000" dirty="0" smtClean="0"/>
              <a:t> </a:t>
            </a:r>
            <a:r>
              <a:rPr lang="en-US" sz="1000" dirty="0" err="1" smtClean="0"/>
              <a:t>jasa</a:t>
            </a:r>
            <a:r>
              <a:rPr lang="en-US" sz="1000" dirty="0" smtClean="0"/>
              <a:t> </a:t>
            </a:r>
            <a:r>
              <a:rPr lang="en-US" sz="1000" dirty="0" err="1" smtClean="0"/>
              <a:t>lainnya</a:t>
            </a:r>
            <a:r>
              <a:rPr lang="en-US" sz="1000" dirty="0" smtClean="0"/>
              <a:t>.</a:t>
            </a:r>
            <a:endParaRPr lang="en-US" sz="1000" dirty="0"/>
          </a:p>
        </p:txBody>
      </p:sp>
    </p:spTree>
    <p:extLst>
      <p:ext uri="{BB962C8B-B14F-4D97-AF65-F5344CB8AC3E}">
        <p14:creationId xmlns:p14="http://schemas.microsoft.com/office/powerpoint/2010/main" val="28916268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267</TotalTime>
  <Words>2547</Words>
  <Application>Microsoft Office PowerPoint</Application>
  <PresentationFormat>On-screen Show (16:9)</PresentationFormat>
  <Paragraphs>128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Aspect</vt:lpstr>
      <vt:lpstr>Manajemen Pajak</vt:lpstr>
      <vt:lpstr>PowerPoint Presentation</vt:lpstr>
      <vt:lpstr>Perusahaan Multinasional</vt:lpstr>
      <vt:lpstr>Hubungan Istimewa</vt:lpstr>
      <vt:lpstr>Hubungan Istimewa</vt:lpstr>
      <vt:lpstr>Arm’s-Length Standard</vt:lpstr>
      <vt:lpstr>Arm’s-Length Standard</vt:lpstr>
      <vt:lpstr>Arm’s-Length Standard</vt:lpstr>
      <vt:lpstr>Perlakuan Transfer Pricing Di Indonesia</vt:lpstr>
      <vt:lpstr>Perlakuan Transfer Pricing Di Indonesia</vt:lpstr>
      <vt:lpstr>Perlakuan Transfer Pricing Di Mancanegara</vt:lpstr>
      <vt:lpstr>Perlakuan Transfer Pricing Di Mancanegara</vt:lpstr>
      <vt:lpstr>Penangkal Transfer Pricing</vt:lpstr>
      <vt:lpstr>Advance Pricing Agreement (APA)</vt:lpstr>
      <vt:lpstr>Advance Pricing Agreement (APA)</vt:lpstr>
      <vt:lpstr>Advance Pricing Agreement (APA)</vt:lpstr>
      <vt:lpstr>Advance Pricing Agreement (APA)</vt:lpstr>
      <vt:lpstr>Advance Pricing Agreement (APA)</vt:lpstr>
      <vt:lpstr>Advance Pricing Agreement (APA)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Pajak</dc:title>
  <dc:creator>Dadan</dc:creator>
  <cp:lastModifiedBy>Dadan</cp:lastModifiedBy>
  <cp:revision>29</cp:revision>
  <dcterms:created xsi:type="dcterms:W3CDTF">2015-01-27T23:03:18Z</dcterms:created>
  <dcterms:modified xsi:type="dcterms:W3CDTF">2015-01-28T19:21:19Z</dcterms:modified>
</cp:coreProperties>
</file>