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8" r:id="rId6"/>
    <p:sldId id="261" r:id="rId7"/>
    <p:sldId id="270" r:id="rId8"/>
    <p:sldId id="262" r:id="rId9"/>
    <p:sldId id="271" r:id="rId10"/>
    <p:sldId id="263" r:id="rId11"/>
    <p:sldId id="264" r:id="rId12"/>
    <p:sldId id="272" r:id="rId13"/>
    <p:sldId id="273" r:id="rId14"/>
    <p:sldId id="265" r:id="rId15"/>
    <p:sldId id="269" r:id="rId16"/>
    <p:sldId id="266" r:id="rId17"/>
    <p:sldId id="267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01A1E-17E0-40AE-AE18-379140DB93EA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5D6B3-AAB4-4FF1-A241-676F4ACE7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5D6B3-AAB4-4FF1-A241-676F4ACE7C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3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C1B9A1-AFE7-43F9-8A5A-A376D5451754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C9EA5E-C93F-4979-96C1-8FD2908A6F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Yurisdiksi</a:t>
            </a:r>
            <a:r>
              <a:rPr lang="en-US" dirty="0" smtClean="0"/>
              <a:t> </a:t>
            </a:r>
            <a:r>
              <a:rPr lang="en-US" dirty="0" err="1" smtClean="0"/>
              <a:t>Pemajakan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Cakupan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geografis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pemajakan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mempunyai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kedaulatan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bidang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konsekuensi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kedaulatan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wilayah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terbagi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</a:p>
          <a:p>
            <a:pPr marL="68580" indent="0" algn="ctr">
              <a:buNone/>
            </a:pPr>
            <a:r>
              <a:rPr lang="en-US" sz="1400" b="1" dirty="0" err="1" smtClean="0">
                <a:solidFill>
                  <a:srgbClr val="C00000"/>
                </a:solidFill>
              </a:rPr>
              <a:t>Yuridiksi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Domisili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>
                <a:solidFill>
                  <a:srgbClr val="C00000"/>
                </a:solidFill>
              </a:rPr>
              <a:t>dan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Yuridiksi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Sumber</a:t>
            </a:r>
            <a:r>
              <a:rPr lang="en-US" sz="1400" b="1" dirty="0" smtClean="0">
                <a:solidFill>
                  <a:srgbClr val="C00000"/>
                </a:solidFill>
              </a:rPr>
              <a:t>.</a:t>
            </a:r>
          </a:p>
          <a:p>
            <a:pPr marL="68580" indent="0" algn="ctr"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1400" b="1" dirty="0" err="1" smtClean="0">
                <a:solidFill>
                  <a:schemeClr val="tx1"/>
                </a:solidFill>
              </a:rPr>
              <a:t>Yuridiksi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domisili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berlaku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semua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</a:rPr>
              <a:t>bertempat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berniat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smtClean="0">
                <a:solidFill>
                  <a:schemeClr val="tx1"/>
                </a:solidFill>
              </a:rPr>
              <a:t>Indonesia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asing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Demikian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didirikan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bertempat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di Indonesia.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 smtClean="0">
                <a:solidFill>
                  <a:schemeClr val="tx1"/>
                </a:solidFill>
              </a:rPr>
              <a:t>didasarkan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pertalian</a:t>
            </a:r>
            <a:r>
              <a:rPr lang="en-US" sz="1400" dirty="0">
                <a:solidFill>
                  <a:schemeClr val="tx1"/>
                </a:solidFill>
              </a:rPr>
              <a:t> personal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kelaziman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dibenarkan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mempeluas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pengenan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diperoleh</a:t>
            </a:r>
            <a:r>
              <a:rPr lang="en-US" sz="1400" dirty="0">
                <a:solidFill>
                  <a:schemeClr val="tx1"/>
                </a:solidFill>
              </a:rPr>
              <a:t> (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global ).</a:t>
            </a:r>
          </a:p>
          <a:p>
            <a:pPr algn="just">
              <a:buFont typeface="Wingdings" pitchFamily="2" charset="2"/>
              <a:buChar char="q"/>
            </a:pP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1400" b="1" dirty="0" err="1">
                <a:solidFill>
                  <a:schemeClr val="tx1"/>
                </a:solidFill>
              </a:rPr>
              <a:t>Yuridiksi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sumber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merujuk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pertalian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fiskal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memberikan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berasal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pertalian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karena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terkait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sauveranitas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teritorial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pesonal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( </a:t>
            </a:r>
            <a:r>
              <a:rPr lang="en-US" sz="1400" dirty="0" err="1">
                <a:solidFill>
                  <a:schemeClr val="tx1"/>
                </a:solidFill>
              </a:rPr>
              <a:t>sepenuhnya</a:t>
            </a:r>
            <a:r>
              <a:rPr lang="en-US" sz="1400" dirty="0">
                <a:solidFill>
                  <a:schemeClr val="tx1"/>
                </a:solidFill>
              </a:rPr>
              <a:t> ) </a:t>
            </a:r>
            <a:r>
              <a:rPr lang="en-US" sz="1400" dirty="0" err="1">
                <a:solidFill>
                  <a:schemeClr val="tx1"/>
                </a:solidFill>
              </a:rPr>
              <a:t>tetapi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kepentingan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ekonomi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subjek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mengenakan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berasal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smtClean="0">
                <a:solidFill>
                  <a:schemeClr val="tx1"/>
                </a:solidFill>
              </a:rPr>
              <a:t>Indonesia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Cakupan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Geografis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Pemajakan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9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Pengertian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ahli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5113" indent="-196850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Menurut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pendapat</a:t>
            </a:r>
            <a:r>
              <a:rPr lang="en-US" sz="1400" dirty="0">
                <a:solidFill>
                  <a:schemeClr val="tx1"/>
                </a:solidFill>
              </a:rPr>
              <a:t> Prof. Dr. </a:t>
            </a:r>
            <a:r>
              <a:rPr lang="en-US" sz="1400" dirty="0" err="1">
                <a:solidFill>
                  <a:schemeClr val="tx1"/>
                </a:solidFill>
              </a:rPr>
              <a:t>Rochmat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Soemitro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terdiri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kaedah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berupa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kaedah-kaedah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kaedah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berasal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traktat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prinsif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kebiasaan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negera-negara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dunia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mengatur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soal-soal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mana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ditunjukkan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unsur-unsur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asing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265113" indent="-196850" algn="just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Menurut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pendapat</a:t>
            </a:r>
            <a:r>
              <a:rPr lang="en-US" sz="1400" dirty="0">
                <a:solidFill>
                  <a:schemeClr val="tx1"/>
                </a:solidFill>
              </a:rPr>
              <a:t> Prof. Dr. P.J.A. </a:t>
            </a:r>
            <a:r>
              <a:rPr lang="en-US" sz="1400" dirty="0" err="1">
                <a:solidFill>
                  <a:schemeClr val="tx1"/>
                </a:solidFill>
              </a:rPr>
              <a:t>Adriani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kesatuan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mengupas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persoalan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diatur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UU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mengenai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orang-orang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peraturan-peraturan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menghindarkan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traktat-traktat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265113" indent="-196850" algn="just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Sedangkan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menurut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pendapat</a:t>
            </a:r>
            <a:r>
              <a:rPr lang="en-US" sz="1400" dirty="0">
                <a:solidFill>
                  <a:schemeClr val="tx1"/>
                </a:solidFill>
              </a:rPr>
              <a:t> Prof. Mr. H.J. Hofstra,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sebenarnya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 yang di </a:t>
            </a:r>
            <a:r>
              <a:rPr lang="en-US" sz="1400" dirty="0" err="1">
                <a:solidFill>
                  <a:schemeClr val="tx1"/>
                </a:solidFill>
              </a:rPr>
              <a:t>dalamnya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mengacu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pengenaan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asing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Maka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norma-norma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mengatur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unsur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asing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mengenai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subjeknya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3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sz="1400" dirty="0">
                <a:solidFill>
                  <a:schemeClr val="tx1"/>
                </a:solidFill>
              </a:rPr>
              <a:t>Di </a:t>
            </a:r>
            <a:r>
              <a:rPr lang="en-US" sz="1400" dirty="0" err="1">
                <a:solidFill>
                  <a:schemeClr val="tx1"/>
                </a:solidFill>
              </a:rPr>
              <a:t>negara-negara</a:t>
            </a:r>
            <a:r>
              <a:rPr lang="en-US" sz="1400" dirty="0">
                <a:solidFill>
                  <a:schemeClr val="tx1"/>
                </a:solidFill>
              </a:rPr>
              <a:t> Anglo Saxon </a:t>
            </a:r>
            <a:r>
              <a:rPr lang="en-US" sz="1400" dirty="0" err="1">
                <a:solidFill>
                  <a:schemeClr val="tx1"/>
                </a:solidFill>
              </a:rPr>
              <a:t>berlaku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pengertian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dibedakan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macam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:</a:t>
            </a:r>
          </a:p>
          <a:p>
            <a:pPr marL="265113" indent="-196850" algn="just">
              <a:spcBef>
                <a:spcPts val="0"/>
              </a:spcBef>
              <a:buFont typeface="+mj-lt"/>
              <a:buAutoNum type="alphaLcPeriod"/>
            </a:pPr>
            <a:r>
              <a:rPr lang="en-US" sz="1400" b="1" i="1" dirty="0" smtClean="0">
                <a:solidFill>
                  <a:schemeClr val="tx1"/>
                </a:solidFill>
              </a:rPr>
              <a:t>National </a:t>
            </a:r>
            <a:r>
              <a:rPr lang="en-US" sz="1400" b="1" i="1" dirty="0">
                <a:solidFill>
                  <a:schemeClr val="tx1"/>
                </a:solidFill>
              </a:rPr>
              <a:t>External Tax </a:t>
            </a:r>
            <a:r>
              <a:rPr lang="en-US" sz="1400" b="1" i="1" dirty="0" smtClean="0">
                <a:solidFill>
                  <a:schemeClr val="tx1"/>
                </a:solidFill>
              </a:rPr>
              <a:t>Law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National External Tax Law, yang di </a:t>
            </a:r>
            <a:r>
              <a:rPr lang="en-US" sz="1400" dirty="0" err="1" smtClean="0">
                <a:solidFill>
                  <a:schemeClr val="tx1"/>
                </a:solidFill>
              </a:rPr>
              <a:t>Jerman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disebut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Auszensteuerrecht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merupakan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bagian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nasional</a:t>
            </a:r>
            <a:r>
              <a:rPr lang="en-US" sz="1400" dirty="0" smtClean="0">
                <a:solidFill>
                  <a:schemeClr val="tx1"/>
                </a:solidFill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</a:rPr>
              <a:t>memuat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ketentuan-ketentuan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mengenai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pengenaan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</a:rPr>
              <a:t>mempunyai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kerja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sampai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keluar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batas-batas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negara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karena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terdapat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unsur-unsur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asing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baik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obyek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maupun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subyeknya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</a:rPr>
              <a:t>Dilihat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sumber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hukumnya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maka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hukum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merupakan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hukum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nasional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</a:rPr>
              <a:t>Tetapi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kalau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dilihat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sasarannya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baik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obyek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maupun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subyeknya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maka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terdapat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hukum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internasional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karena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kerja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atau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lingkup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kuasanya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melampaui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batas-batas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negara</a:t>
            </a:r>
            <a:r>
              <a:rPr lang="en-US" sz="1400" dirty="0" smtClean="0">
                <a:solidFill>
                  <a:schemeClr val="tx1"/>
                </a:solidFill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</a:rPr>
              <a:t>bersangkutan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menyangkut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hukum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internasional</a:t>
            </a:r>
            <a:r>
              <a:rPr lang="en-US" sz="1400" dirty="0" smtClean="0">
                <a:solidFill>
                  <a:schemeClr val="tx1"/>
                </a:solidFill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</a:rPr>
              <a:t>memungkinkan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terjadinya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bentrokan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hukum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negara</a:t>
            </a:r>
            <a:r>
              <a:rPr lang="en-US" sz="1400" dirty="0" smtClean="0">
                <a:solidFill>
                  <a:schemeClr val="tx1"/>
                </a:solidFill>
              </a:rPr>
              <a:t> lain.</a:t>
            </a:r>
          </a:p>
          <a:p>
            <a:pPr marL="266700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65113" indent="-196850" algn="just">
              <a:spcBef>
                <a:spcPts val="0"/>
              </a:spcBef>
              <a:buFont typeface="+mj-lt"/>
              <a:buAutoNum type="alphaLcPeriod" startAt="2"/>
            </a:pPr>
            <a:r>
              <a:rPr lang="en-US" sz="1400" b="1" i="1" dirty="0" smtClean="0">
                <a:solidFill>
                  <a:schemeClr val="tx1"/>
                </a:solidFill>
              </a:rPr>
              <a:t>Foreign </a:t>
            </a:r>
            <a:r>
              <a:rPr lang="en-US" sz="1400" b="1" i="1" dirty="0">
                <a:solidFill>
                  <a:schemeClr val="tx1"/>
                </a:solidFill>
              </a:rPr>
              <a:t>Tax Law (</a:t>
            </a:r>
            <a:r>
              <a:rPr lang="en-US" sz="1400" b="1" i="1" dirty="0" err="1">
                <a:solidFill>
                  <a:schemeClr val="tx1"/>
                </a:solidFill>
              </a:rPr>
              <a:t>Auslandisches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Steuerretch</a:t>
            </a:r>
            <a:r>
              <a:rPr lang="en-US" sz="1400" b="1" i="1" dirty="0">
                <a:solidFill>
                  <a:schemeClr val="tx1"/>
                </a:solidFill>
              </a:rPr>
              <a:t>)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tercakup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pengertian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keseluruhan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perundang-undangan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peraturan-peraturan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negara-negara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ada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seluruh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dunia</a:t>
            </a:r>
            <a:r>
              <a:rPr lang="en-US" sz="1400" dirty="0">
                <a:solidFill>
                  <a:schemeClr val="tx1"/>
                </a:solidFill>
              </a:rPr>
              <a:t>. Dan </a:t>
            </a:r>
            <a:r>
              <a:rPr lang="en-US" sz="1400" dirty="0" err="1">
                <a:solidFill>
                  <a:schemeClr val="tx1"/>
                </a:solidFill>
              </a:rPr>
              <a:t>pengertian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senada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diungkapkan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Rossendorf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menyatakan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keseluruhan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ada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dunia</a:t>
            </a:r>
            <a:r>
              <a:rPr lang="en-US" sz="1400" dirty="0">
                <a:solidFill>
                  <a:schemeClr val="tx1"/>
                </a:solidFill>
              </a:rPr>
              <a:t>. Foreign Tax Law </a:t>
            </a:r>
            <a:r>
              <a:rPr lang="en-US" sz="1400" dirty="0" err="1">
                <a:solidFill>
                  <a:schemeClr val="tx1"/>
                </a:solidFill>
              </a:rPr>
              <a:t>digunakan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comparative tax law study,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diperlukan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apabila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kita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hendak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perjanjian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transaksi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lain.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2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265113" indent="-196850" algn="just">
              <a:spcBef>
                <a:spcPts val="0"/>
              </a:spcBef>
              <a:buFont typeface="+mj-lt"/>
              <a:buAutoNum type="alphaLcPeriod" startAt="3"/>
            </a:pPr>
            <a:r>
              <a:rPr lang="en-US" sz="1400" b="1" i="1" dirty="0" smtClean="0">
                <a:solidFill>
                  <a:schemeClr val="tx1"/>
                </a:solidFill>
              </a:rPr>
              <a:t>International </a:t>
            </a:r>
            <a:r>
              <a:rPr lang="en-US" sz="1400" b="1" i="1" dirty="0">
                <a:solidFill>
                  <a:schemeClr val="tx1"/>
                </a:solidFill>
              </a:rPr>
              <a:t>Tax Law</a:t>
            </a: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International Tax Law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dibedakan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sempit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luas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marL="68263"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452438" indent="-1968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200" b="1" dirty="0" err="1" smtClean="0">
                <a:solidFill>
                  <a:srgbClr val="00B0F0"/>
                </a:solidFill>
              </a:rPr>
              <a:t>Hukum</a:t>
            </a:r>
            <a:r>
              <a:rPr lang="en-US" sz="1200" b="1" dirty="0" smtClean="0">
                <a:solidFill>
                  <a:srgbClr val="00B0F0"/>
                </a:solidFill>
              </a:rPr>
              <a:t> </a:t>
            </a:r>
            <a:r>
              <a:rPr lang="en-US" sz="1200" b="1" dirty="0" err="1" smtClean="0">
                <a:solidFill>
                  <a:srgbClr val="00B0F0"/>
                </a:solidFill>
              </a:rPr>
              <a:t>pajak</a:t>
            </a:r>
            <a:r>
              <a:rPr lang="en-US" sz="1200" b="1" dirty="0" smtClean="0">
                <a:solidFill>
                  <a:srgbClr val="00B0F0"/>
                </a:solidFill>
              </a:rPr>
              <a:t> </a:t>
            </a:r>
            <a:r>
              <a:rPr lang="en-US" sz="1200" b="1" dirty="0" err="1" smtClean="0">
                <a:solidFill>
                  <a:srgbClr val="00B0F0"/>
                </a:solidFill>
              </a:rPr>
              <a:t>internasional</a:t>
            </a:r>
            <a:r>
              <a:rPr lang="en-US" sz="1200" b="1" dirty="0" smtClean="0">
                <a:solidFill>
                  <a:srgbClr val="00B0F0"/>
                </a:solidFill>
              </a:rPr>
              <a:t> </a:t>
            </a:r>
            <a:r>
              <a:rPr lang="en-US" sz="1200" b="1" dirty="0" err="1" smtClean="0">
                <a:solidFill>
                  <a:srgbClr val="00B0F0"/>
                </a:solidFill>
              </a:rPr>
              <a:t>dalam</a:t>
            </a:r>
            <a:r>
              <a:rPr lang="en-US" sz="1200" b="1" dirty="0" smtClean="0">
                <a:solidFill>
                  <a:srgbClr val="00B0F0"/>
                </a:solidFill>
              </a:rPr>
              <a:t> </a:t>
            </a:r>
            <a:r>
              <a:rPr lang="en-US" sz="1200" b="1" dirty="0" err="1" smtClean="0">
                <a:solidFill>
                  <a:srgbClr val="00B0F0"/>
                </a:solidFill>
              </a:rPr>
              <a:t>arti</a:t>
            </a:r>
            <a:r>
              <a:rPr lang="en-US" sz="1200" b="1" dirty="0" smtClean="0">
                <a:solidFill>
                  <a:srgbClr val="00B0F0"/>
                </a:solidFill>
              </a:rPr>
              <a:t> </a:t>
            </a:r>
            <a:r>
              <a:rPr lang="en-US" sz="1200" b="1" dirty="0" err="1" smtClean="0">
                <a:solidFill>
                  <a:srgbClr val="00B0F0"/>
                </a:solidFill>
              </a:rPr>
              <a:t>sempit</a:t>
            </a:r>
            <a:r>
              <a:rPr lang="en-US" sz="1200" b="1" dirty="0" smtClean="0">
                <a:solidFill>
                  <a:srgbClr val="00B0F0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merupakan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keseluruhan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kaidah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pajak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hukum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antar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seperti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traktat-traktat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konvensi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lain </a:t>
            </a:r>
            <a:r>
              <a:rPr lang="en-US" sz="1200" dirty="0" err="1" smtClean="0">
                <a:solidFill>
                  <a:schemeClr val="tx1"/>
                </a:solidFill>
              </a:rPr>
              <a:t>sebagainya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prinsip-prinsip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hukum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pajak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telah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lazim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diterima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baik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oleh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negara-negara</a:t>
            </a:r>
            <a:r>
              <a:rPr lang="en-US" sz="1200" dirty="0" smtClean="0">
                <a:solidFill>
                  <a:schemeClr val="tx1"/>
                </a:solidFill>
              </a:rPr>
              <a:t> di </a:t>
            </a:r>
            <a:r>
              <a:rPr lang="en-US" sz="1200" dirty="0" err="1" smtClean="0">
                <a:solidFill>
                  <a:schemeClr val="tx1"/>
                </a:solidFill>
              </a:rPr>
              <a:t>dunia</a:t>
            </a:r>
            <a:r>
              <a:rPr lang="en-US" sz="1200" dirty="0" smtClean="0">
                <a:solidFill>
                  <a:schemeClr val="tx1"/>
                </a:solidFill>
              </a:rPr>
              <a:t>, yang </a:t>
            </a:r>
            <a:r>
              <a:rPr lang="en-US" sz="1200" dirty="0" err="1" smtClean="0">
                <a:solidFill>
                  <a:schemeClr val="tx1"/>
                </a:solidFill>
              </a:rPr>
              <a:t>mempunyai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tujuan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mengatur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soal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perpajakan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antar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saling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mempunyai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kepentingan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452438" indent="-196850" algn="just">
              <a:spcBef>
                <a:spcPts val="0"/>
              </a:spcBef>
              <a:buFont typeface="Wingdings" pitchFamily="2" charset="2"/>
              <a:buChar char="q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452438" indent="-19685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200" b="1" dirty="0" err="1" smtClean="0">
                <a:solidFill>
                  <a:srgbClr val="00B050"/>
                </a:solidFill>
              </a:rPr>
              <a:t>Hukum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pajak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internasional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dalam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arti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</a:rPr>
              <a:t>luas</a:t>
            </a:r>
            <a:r>
              <a:rPr lang="en-US" sz="1200" b="1" dirty="0" smtClean="0">
                <a:solidFill>
                  <a:srgbClr val="00B050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keseluruhan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kaidah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berdasarkan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traktat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konvensi-konvensi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dan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prinsip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hukum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pajak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diterima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baik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oleh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negara-negara</a:t>
            </a:r>
            <a:r>
              <a:rPr lang="en-US" sz="1200" dirty="0" smtClean="0">
                <a:solidFill>
                  <a:schemeClr val="tx1"/>
                </a:solidFill>
              </a:rPr>
              <a:t> di </a:t>
            </a:r>
            <a:r>
              <a:rPr lang="en-US" sz="1200" dirty="0" err="1" smtClean="0">
                <a:solidFill>
                  <a:schemeClr val="tx1"/>
                </a:solidFill>
              </a:rPr>
              <a:t>dunia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maupun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kaidah-kaidah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nasional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objeknya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adalah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pengenaan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pajak</a:t>
            </a:r>
            <a:r>
              <a:rPr lang="en-US" sz="1200" dirty="0" smtClean="0">
                <a:solidFill>
                  <a:schemeClr val="tx1"/>
                </a:solidFill>
              </a:rPr>
              <a:t> yang </a:t>
            </a:r>
            <a:r>
              <a:rPr lang="en-US" sz="1200" dirty="0" err="1" smtClean="0">
                <a:solidFill>
                  <a:schemeClr val="tx1"/>
                </a:solidFill>
              </a:rPr>
              <a:t>mengandung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unsur-unsur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asing</a:t>
            </a:r>
            <a:r>
              <a:rPr lang="en-US" sz="1200" dirty="0" smtClean="0">
                <a:solidFill>
                  <a:schemeClr val="tx1"/>
                </a:solidFill>
              </a:rPr>
              <a:t>, yang </a:t>
            </a:r>
            <a:r>
              <a:rPr lang="en-US" sz="1200" dirty="0" err="1" smtClean="0">
                <a:solidFill>
                  <a:schemeClr val="tx1"/>
                </a:solidFill>
              </a:rPr>
              <a:t>dapat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menimbulkan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bentrokan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hukum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antara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dua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negara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atau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lebih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255588" indent="0" algn="just">
              <a:spcBef>
                <a:spcPts val="0"/>
              </a:spcBef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55588" indent="0" algn="just">
              <a:spcBef>
                <a:spcPts val="0"/>
              </a:spcBef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255588" indent="0" algn="ctr">
              <a:spcBef>
                <a:spcPts val="0"/>
              </a:spcBef>
              <a:buNone/>
            </a:pPr>
            <a:r>
              <a:rPr lang="en-US" sz="1200" dirty="0">
                <a:solidFill>
                  <a:srgbClr val="C00000"/>
                </a:solidFill>
              </a:rPr>
              <a:t>Dari </a:t>
            </a:r>
            <a:r>
              <a:rPr lang="en-US" sz="1200" dirty="0" err="1">
                <a:solidFill>
                  <a:srgbClr val="C00000"/>
                </a:solidFill>
              </a:rPr>
              <a:t>beberapa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pengertian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diatas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dirty="0" err="1">
                <a:solidFill>
                  <a:srgbClr val="C00000"/>
                </a:solidFill>
              </a:rPr>
              <a:t>maka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hukum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pajak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internasional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merupakan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suatu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aturan-aturan</a:t>
            </a:r>
            <a:r>
              <a:rPr lang="en-US" sz="1200" dirty="0">
                <a:solidFill>
                  <a:srgbClr val="C00000"/>
                </a:solidFill>
              </a:rPr>
              <a:t> yang </a:t>
            </a:r>
            <a:r>
              <a:rPr lang="en-US" sz="1200" dirty="0" err="1">
                <a:solidFill>
                  <a:srgbClr val="C00000"/>
                </a:solidFill>
              </a:rPr>
              <a:t>berlaku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bagi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negara-negara</a:t>
            </a:r>
            <a:r>
              <a:rPr lang="en-US" sz="1200" dirty="0">
                <a:solidFill>
                  <a:srgbClr val="C00000"/>
                </a:solidFill>
              </a:rPr>
              <a:t> yang </a:t>
            </a:r>
            <a:r>
              <a:rPr lang="en-US" sz="1200" dirty="0" err="1">
                <a:solidFill>
                  <a:srgbClr val="C00000"/>
                </a:solidFill>
              </a:rPr>
              <a:t>saling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berkepentingan</a:t>
            </a:r>
            <a:r>
              <a:rPr lang="en-US" sz="1200" dirty="0">
                <a:solidFill>
                  <a:srgbClr val="C00000"/>
                </a:solidFill>
              </a:rPr>
              <a:t>, yang </a:t>
            </a:r>
            <a:r>
              <a:rPr lang="en-US" sz="1200" dirty="0" err="1">
                <a:solidFill>
                  <a:srgbClr val="C00000"/>
                </a:solidFill>
              </a:rPr>
              <a:t>berkaitan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dengan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subyek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pajak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atau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obyek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pajak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asing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dirty="0" err="1">
                <a:solidFill>
                  <a:srgbClr val="C00000"/>
                </a:solidFill>
              </a:rPr>
              <a:t>berkaitan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dengan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hak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perolehan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pajak</a:t>
            </a:r>
            <a:r>
              <a:rPr lang="en-US" sz="1200" dirty="0">
                <a:solidFill>
                  <a:srgbClr val="C00000"/>
                </a:solidFill>
              </a:rPr>
              <a:t> yang </a:t>
            </a:r>
            <a:r>
              <a:rPr lang="en-US" sz="1200" dirty="0" err="1">
                <a:solidFill>
                  <a:srgbClr val="C00000"/>
                </a:solidFill>
              </a:rPr>
              <a:t>mengikat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subjek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atau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objek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err="1">
                <a:solidFill>
                  <a:srgbClr val="C00000"/>
                </a:solidFill>
              </a:rPr>
              <a:t>tersebut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4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dimaksud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Subjek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Pajak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Luar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Negeri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6700" indent="-198438" algn="just">
              <a:buFont typeface="+mj-lt"/>
              <a:buAutoNum type="alphaLcPeriod"/>
            </a:pPr>
            <a:r>
              <a:rPr lang="en-US" sz="1400" dirty="0">
                <a:solidFill>
                  <a:schemeClr val="tx1"/>
                </a:solidFill>
              </a:rPr>
              <a:t>O</a:t>
            </a:r>
            <a:r>
              <a:rPr lang="en-US" sz="1400" dirty="0" smtClean="0">
                <a:solidFill>
                  <a:schemeClr val="tx1"/>
                </a:solidFill>
              </a:rPr>
              <a:t>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183 (</a:t>
            </a:r>
            <a:r>
              <a:rPr lang="en-US" sz="1400" dirty="0" err="1">
                <a:solidFill>
                  <a:schemeClr val="tx1"/>
                </a:solidFill>
              </a:rPr>
              <a:t>seratus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delapan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puluh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tiga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hari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jangka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waktu</a:t>
            </a:r>
            <a:r>
              <a:rPr lang="en-US" sz="1400" dirty="0">
                <a:solidFill>
                  <a:schemeClr val="tx1"/>
                </a:solidFill>
              </a:rPr>
              <a:t> 12 (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belas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bulan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didirikan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di Indonesia yang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melalui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smtClean="0">
                <a:solidFill>
                  <a:schemeClr val="tx1"/>
                </a:solidFill>
              </a:rPr>
              <a:t>Indonesia.</a:t>
            </a:r>
          </a:p>
          <a:p>
            <a:pPr marL="266700" indent="-198438" algn="just">
              <a:buFont typeface="+mj-lt"/>
              <a:buAutoNum type="alphaLcPeriod"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-198438" algn="just">
              <a:buFont typeface="+mj-lt"/>
              <a:buAutoNum type="alphaLcPeriod"/>
            </a:pPr>
            <a:r>
              <a:rPr lang="en-US" sz="1400" dirty="0" smtClean="0">
                <a:solidFill>
                  <a:schemeClr val="tx1"/>
                </a:solidFill>
              </a:rPr>
              <a:t>O</a:t>
            </a:r>
            <a:r>
              <a:rPr lang="en-US" sz="1400" smtClean="0">
                <a:solidFill>
                  <a:schemeClr val="tx1"/>
                </a:solidFill>
              </a:rPr>
              <a:t>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183 (</a:t>
            </a:r>
            <a:r>
              <a:rPr lang="en-US" sz="1400" dirty="0" err="1">
                <a:solidFill>
                  <a:schemeClr val="tx1"/>
                </a:solidFill>
              </a:rPr>
              <a:t>seratus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delapan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puluh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tiga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hari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jangka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waktu</a:t>
            </a:r>
            <a:r>
              <a:rPr lang="en-US" sz="1400" dirty="0">
                <a:solidFill>
                  <a:schemeClr val="tx1"/>
                </a:solidFill>
              </a:rPr>
              <a:t> 12 (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belas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bulan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didirikan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di Indonesia yang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</a:rPr>
              <a:t>bukan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melalui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smtClean="0">
                <a:solidFill>
                  <a:schemeClr val="tx1"/>
                </a:solidFill>
              </a:rPr>
              <a:t>Indonesia.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9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19622"/>
            <a:ext cx="7416940" cy="207023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400" dirty="0" err="1">
                <a:solidFill>
                  <a:srgbClr val="C00000"/>
                </a:solidFill>
              </a:rPr>
              <a:t>Apabila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penghasilan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diterima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diperoleh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melalui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bentuk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usaha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tetap</a:t>
            </a:r>
            <a:r>
              <a:rPr lang="en-US" sz="1400" dirty="0">
                <a:solidFill>
                  <a:srgbClr val="C00000"/>
                </a:solidFill>
              </a:rPr>
              <a:t>, </a:t>
            </a:r>
            <a:r>
              <a:rPr lang="en-US" sz="1400" dirty="0" err="1">
                <a:solidFill>
                  <a:srgbClr val="C00000"/>
                </a:solidFill>
              </a:rPr>
              <a:t>maka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terhadap</a:t>
            </a:r>
            <a:r>
              <a:rPr lang="en-US" sz="1400" dirty="0">
                <a:solidFill>
                  <a:srgbClr val="C00000"/>
                </a:solidFill>
              </a:rPr>
              <a:t> orang </a:t>
            </a:r>
            <a:r>
              <a:rPr lang="en-US" sz="1400" dirty="0" err="1">
                <a:solidFill>
                  <a:srgbClr val="C00000"/>
                </a:solidFill>
              </a:rPr>
              <a:t>pribadi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badan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tersebut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dikenakan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melalui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bentuk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usaha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tetap</a:t>
            </a:r>
            <a:r>
              <a:rPr lang="en-US" sz="1400" dirty="0">
                <a:solidFill>
                  <a:srgbClr val="C00000"/>
                </a:solidFill>
              </a:rPr>
              <a:t>, </a:t>
            </a:r>
            <a:r>
              <a:rPr lang="en-US" sz="1400" dirty="0" err="1">
                <a:solidFill>
                  <a:srgbClr val="C00000"/>
                </a:solidFill>
              </a:rPr>
              <a:t>dan</a:t>
            </a:r>
            <a:r>
              <a:rPr lang="en-US" sz="1400" dirty="0">
                <a:solidFill>
                  <a:srgbClr val="C00000"/>
                </a:solidFill>
              </a:rPr>
              <a:t> orang </a:t>
            </a:r>
            <a:r>
              <a:rPr lang="en-US" sz="1400" dirty="0" err="1">
                <a:solidFill>
                  <a:srgbClr val="C00000"/>
                </a:solidFill>
              </a:rPr>
              <a:t>pribadi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badan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tersebut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statusnya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tetap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sebagai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Subjek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luar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negeri</a:t>
            </a:r>
            <a:r>
              <a:rPr lang="en-US" sz="1400" dirty="0">
                <a:solidFill>
                  <a:srgbClr val="C00000"/>
                </a:solidFill>
              </a:rPr>
              <a:t>. </a:t>
            </a:r>
            <a:r>
              <a:rPr lang="en-US" sz="1400" dirty="0" err="1">
                <a:solidFill>
                  <a:srgbClr val="C00000"/>
                </a:solidFill>
              </a:rPr>
              <a:t>Dengan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demikian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bentuk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usaha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tetap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tersebut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menggantikan</a:t>
            </a:r>
            <a:r>
              <a:rPr lang="en-US" sz="1400" dirty="0">
                <a:solidFill>
                  <a:srgbClr val="C00000"/>
                </a:solidFill>
              </a:rPr>
              <a:t> orang </a:t>
            </a:r>
            <a:r>
              <a:rPr lang="en-US" sz="1400" dirty="0" err="1">
                <a:solidFill>
                  <a:srgbClr val="C00000"/>
                </a:solidFill>
              </a:rPr>
              <a:t>pribadi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badan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sebagai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Subjek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luar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negeri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dalam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memenuhi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kewajiban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perpajakannya</a:t>
            </a:r>
            <a:r>
              <a:rPr lang="en-US" sz="1400" dirty="0">
                <a:solidFill>
                  <a:srgbClr val="C00000"/>
                </a:solidFill>
              </a:rPr>
              <a:t> di Indonesia.</a:t>
            </a:r>
          </a:p>
          <a:p>
            <a:pPr marL="68580" indent="0" algn="just">
              <a:buNone/>
            </a:pPr>
            <a:endParaRPr lang="en-US" sz="1400" dirty="0">
              <a:solidFill>
                <a:srgbClr val="C00000"/>
              </a:solidFill>
            </a:endParaRPr>
          </a:p>
          <a:p>
            <a:pPr marL="68580" indent="0" algn="ctr">
              <a:buNone/>
            </a:pPr>
            <a:r>
              <a:rPr lang="en-US" sz="1400" dirty="0" err="1">
                <a:solidFill>
                  <a:srgbClr val="C00000"/>
                </a:solidFill>
              </a:rPr>
              <a:t>Dalam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hal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penghasilan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tersebut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diterima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atau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diperoleh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tanpa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melalui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bentuk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usaha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tetap</a:t>
            </a:r>
            <a:r>
              <a:rPr lang="en-US" sz="1400" dirty="0">
                <a:solidFill>
                  <a:srgbClr val="C00000"/>
                </a:solidFill>
              </a:rPr>
              <a:t>, </a:t>
            </a:r>
            <a:r>
              <a:rPr lang="en-US" sz="1400" dirty="0" err="1">
                <a:solidFill>
                  <a:srgbClr val="C00000"/>
                </a:solidFill>
              </a:rPr>
              <a:t>maka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pengenaan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pajaknya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dilakukan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langsung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kepada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Subjek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Pajak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luar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negeri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tersebut</a:t>
            </a:r>
            <a:r>
              <a:rPr lang="en-US" sz="1400" dirty="0">
                <a:solidFill>
                  <a:srgbClr val="C00000"/>
                </a:solidFill>
              </a:rPr>
              <a:t>.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72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Transaksi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transnasional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dapat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berupa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65113" indent="-195263" algn="just">
              <a:buFontTx/>
              <a:buChar char="-"/>
            </a:pPr>
            <a:r>
              <a:rPr lang="en-US" sz="1400" dirty="0" err="1" smtClean="0">
                <a:solidFill>
                  <a:schemeClr val="tx1"/>
                </a:solidFill>
              </a:rPr>
              <a:t>Transaksi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keluar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i="1" dirty="0" smtClean="0">
                <a:solidFill>
                  <a:schemeClr val="tx1"/>
                </a:solidFill>
              </a:rPr>
              <a:t>outbound transactions</a:t>
            </a:r>
            <a:endParaRPr lang="en-US" sz="1400" i="1" dirty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Merujuk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kepada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perlakuan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perpajakan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penghasilan</a:t>
            </a:r>
            <a:r>
              <a:rPr lang="en-US" sz="1400" dirty="0" smtClean="0">
                <a:solidFill>
                  <a:schemeClr val="tx1"/>
                </a:solidFill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</a:rPr>
              <a:t>diperoleh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atau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diterima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WPDN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menjalankan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usaha</a:t>
            </a:r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err="1" smtClean="0">
                <a:solidFill>
                  <a:schemeClr val="tx1"/>
                </a:solidFill>
              </a:rPr>
              <a:t>melakukan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</a:rPr>
              <a:t>atau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investasi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diluar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Indonesia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marL="268288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Atas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transaksi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keluar</a:t>
            </a:r>
            <a:r>
              <a:rPr lang="en-US" sz="1400" dirty="0">
                <a:solidFill>
                  <a:schemeClr val="tx1"/>
                </a:solidFill>
              </a:rPr>
              <a:t>, Indonesia </a:t>
            </a:r>
            <a:r>
              <a:rPr lang="en-US" sz="1400" dirty="0" err="1" smtClean="0">
                <a:solidFill>
                  <a:schemeClr val="tx1"/>
                </a:solidFill>
              </a:rPr>
              <a:t>mengenakan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berdasarkan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yurisdiksi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domisili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268288" indent="0" algn="just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65113" indent="-195263" algn="just">
              <a:buFontTx/>
              <a:buChar char="-"/>
            </a:pPr>
            <a:r>
              <a:rPr lang="en-US" sz="1400" dirty="0" err="1" smtClean="0">
                <a:solidFill>
                  <a:schemeClr val="tx1"/>
                </a:solidFill>
              </a:rPr>
              <a:t>Transaksi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masuk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</a:t>
            </a:r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i="1" dirty="0" smtClean="0">
                <a:solidFill>
                  <a:schemeClr val="tx1"/>
                </a:solidFill>
              </a:rPr>
              <a:t>inbound </a:t>
            </a:r>
            <a:r>
              <a:rPr lang="en-US" sz="1400" i="1" dirty="0">
                <a:solidFill>
                  <a:schemeClr val="tx1"/>
                </a:solidFill>
              </a:rPr>
              <a:t>transactions</a:t>
            </a:r>
          </a:p>
          <a:p>
            <a:pPr marL="268288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Penghasilan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usaha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kegiatan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 smtClean="0">
                <a:solidFill>
                  <a:schemeClr val="tx1"/>
                </a:solidFill>
              </a:rPr>
              <a:t>dikenakan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berdasarkan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kriteria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ambang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(BUT).</a:t>
            </a:r>
          </a:p>
          <a:p>
            <a:pPr marL="268288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Penghasilan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WPLN </a:t>
            </a:r>
            <a:r>
              <a:rPr lang="en-US" sz="1400" dirty="0" err="1" smtClean="0">
                <a:solidFill>
                  <a:schemeClr val="tx1"/>
                </a:solidFill>
              </a:rPr>
              <a:t>dari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investasi</a:t>
            </a:r>
            <a:r>
              <a:rPr lang="en-US" sz="1400" dirty="0" smtClean="0">
                <a:solidFill>
                  <a:schemeClr val="tx1"/>
                </a:solidFill>
              </a:rPr>
              <a:t> di </a:t>
            </a:r>
            <a:r>
              <a:rPr lang="en-US" sz="1400" dirty="0">
                <a:solidFill>
                  <a:schemeClr val="tx1"/>
                </a:solidFill>
              </a:rPr>
              <a:t>Indonesia </a:t>
            </a:r>
            <a:r>
              <a:rPr lang="en-US" sz="1400" dirty="0" err="1" smtClean="0">
                <a:solidFill>
                  <a:schemeClr val="tx1"/>
                </a:solidFill>
              </a:rPr>
              <a:t>dikenakan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berdasarkan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sistem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pemotongan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i="1" dirty="0" smtClean="0">
                <a:solidFill>
                  <a:schemeClr val="tx1"/>
                </a:solidFill>
              </a:rPr>
              <a:t>withholding </a:t>
            </a:r>
            <a:r>
              <a:rPr lang="en-US" sz="1400" i="1" dirty="0">
                <a:solidFill>
                  <a:schemeClr val="tx1"/>
                </a:solidFill>
              </a:rPr>
              <a:t>system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basis </a:t>
            </a:r>
            <a:r>
              <a:rPr lang="en-US" sz="1400" dirty="0" err="1" smtClean="0">
                <a:solidFill>
                  <a:schemeClr val="tx1"/>
                </a:solidFill>
              </a:rPr>
              <a:t>bruto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tarif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proporsional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(20%) </a:t>
            </a:r>
            <a:r>
              <a:rPr lang="en-US" sz="1400" dirty="0" err="1" smtClean="0">
                <a:solidFill>
                  <a:schemeClr val="tx1"/>
                </a:solidFill>
              </a:rPr>
              <a:t>atau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sesuai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tarif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P3B yang </a:t>
            </a:r>
            <a:r>
              <a:rPr lang="en-US" sz="1400" dirty="0" err="1">
                <a:solidFill>
                  <a:schemeClr val="tx1"/>
                </a:solidFill>
              </a:rPr>
              <a:t>berlaku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Aplikasi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Yurisdiksi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31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P3B </a:t>
            </a:r>
            <a:r>
              <a:rPr lang="en-US" sz="1400" dirty="0" err="1">
                <a:solidFill>
                  <a:schemeClr val="tx1"/>
                </a:solidFill>
              </a:rPr>
              <a:t>antara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dasarnya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tunduk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aturan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konvensi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diatur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konvensi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Wina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Aliran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mengenai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hubungan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antara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nasional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:</a:t>
            </a:r>
          </a:p>
          <a:p>
            <a:pPr marL="265113" indent="-196850" algn="just">
              <a:buFont typeface="+mj-lt"/>
              <a:buAutoNum type="arabicPeriod"/>
            </a:pPr>
            <a:r>
              <a:rPr lang="en-US" sz="1400" b="1" dirty="0" err="1" smtClean="0">
                <a:solidFill>
                  <a:schemeClr val="tx1"/>
                </a:solidFill>
              </a:rPr>
              <a:t>Aliran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tunggal</a:t>
            </a:r>
            <a:r>
              <a:rPr lang="en-US" sz="1400" b="1" dirty="0">
                <a:solidFill>
                  <a:schemeClr val="tx1"/>
                </a:solidFill>
              </a:rPr>
              <a:t> (</a:t>
            </a:r>
            <a:r>
              <a:rPr lang="en-US" sz="1400" b="1" i="1" dirty="0">
                <a:solidFill>
                  <a:schemeClr val="tx1"/>
                </a:solidFill>
              </a:rPr>
              <a:t>monist</a:t>
            </a:r>
            <a:r>
              <a:rPr lang="en-US" sz="1400" b="1" dirty="0">
                <a:solidFill>
                  <a:schemeClr val="tx1"/>
                </a:solidFill>
              </a:rPr>
              <a:t>)</a:t>
            </a:r>
          </a:p>
          <a:p>
            <a:pPr marL="26670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bagian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undang-undang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domistik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dimana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hukum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26670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 startAt="2"/>
            </a:pPr>
            <a:r>
              <a:rPr lang="en-US" sz="1400" b="1" dirty="0" err="1" smtClean="0">
                <a:solidFill>
                  <a:schemeClr val="tx1"/>
                </a:solidFill>
              </a:rPr>
              <a:t>Aliran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dualist</a:t>
            </a:r>
          </a:p>
          <a:p>
            <a:pPr marL="26670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Aliran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berpendapat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bahwa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perundang-undangan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internasional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. Dan </a:t>
            </a:r>
            <a:r>
              <a:rPr lang="en-US" sz="1400" dirty="0" err="1">
                <a:solidFill>
                  <a:schemeClr val="tx1"/>
                </a:solidFill>
              </a:rPr>
              <a:t>apabila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persengketaan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maka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pengadilan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memenangkan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undang-undang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nasional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Internasional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Nasional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41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b="1" dirty="0" err="1">
                <a:solidFill>
                  <a:srgbClr val="C00000"/>
                </a:solidFill>
              </a:rPr>
              <a:t>Yuridiksi</a:t>
            </a: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diterima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asing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</a:t>
            </a:r>
            <a:r>
              <a:rPr lang="en-US" sz="1400" dirty="0">
                <a:solidFill>
                  <a:schemeClr val="tx1"/>
                </a:solidFill>
              </a:rPr>
              <a:t> 2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endParaRPr lang="en-US" sz="1400" dirty="0">
              <a:solidFill>
                <a:schemeClr val="tx1"/>
              </a:solidFill>
            </a:endParaRPr>
          </a:p>
          <a:p>
            <a:pPr marL="266700" indent="-198438" algn="just">
              <a:buFont typeface="+mj-lt"/>
              <a:buAutoNum type="arabicPeriod"/>
            </a:pPr>
            <a:r>
              <a:rPr lang="en-US" sz="1400" b="1" dirty="0" err="1" smtClean="0">
                <a:solidFill>
                  <a:schemeClr val="tx1"/>
                </a:solidFill>
              </a:rPr>
              <a:t>Yuridiksi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Domisili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siapa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berorientasi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).</a:t>
            </a:r>
          </a:p>
          <a:p>
            <a:pPr marL="266700" indent="-198438" algn="just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-198438" algn="just">
              <a:buFont typeface="+mj-lt"/>
              <a:buAutoNum type="arabicPeriod"/>
            </a:pPr>
            <a:r>
              <a:rPr lang="en-US" sz="1400" b="1" dirty="0" err="1" smtClean="0">
                <a:solidFill>
                  <a:schemeClr val="tx1"/>
                </a:solidFill>
              </a:rPr>
              <a:t>Yuridiksi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Sumber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sumber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/ </a:t>
            </a:r>
            <a:r>
              <a:rPr lang="en-US" sz="1400" dirty="0" err="1">
                <a:solidFill>
                  <a:schemeClr val="tx1"/>
                </a:solidFill>
              </a:rPr>
              <a:t>terletak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berorientasi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).</a:t>
            </a:r>
            <a:endParaRPr lang="en-US" sz="1400" dirty="0">
              <a:solidFill>
                <a:schemeClr val="tx1"/>
              </a:solidFill>
            </a:endParaRPr>
          </a:p>
          <a:p>
            <a:pPr marL="266700" indent="-198438" algn="just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Pengantar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Yurisdiksi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6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spcBef>
                <a:spcPts val="0"/>
              </a:spcBef>
              <a:buNone/>
            </a:pPr>
            <a:r>
              <a:rPr lang="en-US" sz="1400" dirty="0" err="1">
                <a:solidFill>
                  <a:schemeClr val="tx1"/>
                </a:solidFill>
              </a:rPr>
              <a:t>Mengutip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Gunadi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Rosdiana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Irianto</a:t>
            </a:r>
            <a:r>
              <a:rPr lang="en-US" sz="1400" dirty="0">
                <a:solidFill>
                  <a:schemeClr val="tx1"/>
                </a:solidFill>
              </a:rPr>
              <a:t> (2012),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membangun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yurisdiksi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kaitan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pertalian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fiskal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yaitu</a:t>
            </a:r>
            <a:r>
              <a:rPr lang="en-US" sz="1400" dirty="0">
                <a:solidFill>
                  <a:schemeClr val="tx1"/>
                </a:solidFill>
              </a:rPr>
              <a:t> (a)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(b) </a:t>
            </a:r>
            <a:r>
              <a:rPr lang="en-US" sz="1400" dirty="0" err="1">
                <a:solidFill>
                  <a:schemeClr val="tx1"/>
                </a:solidFill>
              </a:rPr>
              <a:t>objektif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Yurisdiksi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pertalian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yurisdiksi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(status), </a:t>
            </a:r>
            <a:r>
              <a:rPr lang="en-US" sz="1400" dirty="0" err="1">
                <a:solidFill>
                  <a:schemeClr val="tx1"/>
                </a:solidFill>
              </a:rPr>
              <a:t>sedangkan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yurisdiksi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pertalian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yurisdiksi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-198438" algn="just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err="1" smtClean="0">
                <a:solidFill>
                  <a:schemeClr val="tx1"/>
                </a:solidFill>
              </a:rPr>
              <a:t>Yurisdiksi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Domisili</a:t>
            </a:r>
            <a:r>
              <a:rPr lang="en-US" sz="1400" b="1" dirty="0">
                <a:solidFill>
                  <a:schemeClr val="tx1"/>
                </a:solidFill>
              </a:rPr>
              <a:t>/Status (</a:t>
            </a:r>
            <a:r>
              <a:rPr lang="en-US" sz="1400" b="1" dirty="0" err="1">
                <a:solidFill>
                  <a:schemeClr val="tx1"/>
                </a:solidFill>
              </a:rPr>
              <a:t>Penduduk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atau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Kewarganegaraan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  <a:endParaRPr lang="en-US" sz="1400" b="1" dirty="0">
              <a:solidFill>
                <a:schemeClr val="tx1"/>
              </a:solidFill>
            </a:endParaRPr>
          </a:p>
          <a:p>
            <a:pPr marL="258763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Negara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berdomisili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bersangkutan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status </a:t>
            </a:r>
            <a:r>
              <a:rPr lang="en-US" sz="1400" dirty="0" err="1">
                <a:solidFill>
                  <a:schemeClr val="tx1"/>
                </a:solidFill>
              </a:rPr>
              <a:t>kewarganegaraannya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bisa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seluruh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seluruh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dunia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diterima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penduduknya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penduduknya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misalnya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lain</a:t>
            </a:r>
            <a:r>
              <a:rPr lang="en-US" sz="1400" dirty="0" smtClean="0">
                <a:solidFill>
                  <a:schemeClr val="tx1"/>
                </a:solidFill>
              </a:rPr>
              <a:t>).</a:t>
            </a:r>
            <a:endParaRPr lang="en-US" sz="1400" dirty="0">
              <a:solidFill>
                <a:schemeClr val="tx1"/>
              </a:solidFill>
            </a:endParaRPr>
          </a:p>
          <a:p>
            <a:pPr marL="258763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0" algn="just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Indonesia </a:t>
            </a:r>
            <a:r>
              <a:rPr lang="en-US" sz="1400" dirty="0" err="1">
                <a:solidFill>
                  <a:schemeClr val="tx1"/>
                </a:solidFill>
              </a:rPr>
              <a:t>menganut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prinsip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sebagaimana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dituangkan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Pasal</a:t>
            </a:r>
            <a:r>
              <a:rPr lang="en-US" sz="1400" dirty="0">
                <a:solidFill>
                  <a:schemeClr val="tx1"/>
                </a:solidFill>
              </a:rPr>
              <a:t> 2 </a:t>
            </a:r>
            <a:r>
              <a:rPr lang="en-US" sz="1400" dirty="0" err="1">
                <a:solidFill>
                  <a:schemeClr val="tx1"/>
                </a:solidFill>
              </a:rPr>
              <a:t>ayat</a:t>
            </a:r>
            <a:r>
              <a:rPr lang="en-US" sz="1400" dirty="0">
                <a:solidFill>
                  <a:schemeClr val="tx1"/>
                </a:solidFill>
              </a:rPr>
              <a:t> (3) </a:t>
            </a:r>
            <a:r>
              <a:rPr lang="en-US" sz="1400" dirty="0" err="1">
                <a:solidFill>
                  <a:schemeClr val="tx1"/>
                </a:solidFill>
              </a:rPr>
              <a:t>huruf</a:t>
            </a:r>
            <a:r>
              <a:rPr lang="en-US" sz="1400" dirty="0">
                <a:solidFill>
                  <a:schemeClr val="tx1"/>
                </a:solidFill>
              </a:rPr>
              <a:t> a </a:t>
            </a:r>
            <a:r>
              <a:rPr lang="en-US" sz="1400" dirty="0" err="1">
                <a:solidFill>
                  <a:schemeClr val="tx1"/>
                </a:solidFill>
              </a:rPr>
              <a:t>Undang-undang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258763"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58763" indent="0" algn="just">
              <a:spcBef>
                <a:spcPts val="0"/>
              </a:spcBef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Pasal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  <a:p>
            <a:pPr marL="258763" indent="0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(3) Yang </a:t>
            </a:r>
            <a:r>
              <a:rPr lang="en-US" sz="1400" dirty="0" err="1">
                <a:solidFill>
                  <a:schemeClr val="tx1"/>
                </a:solidFill>
              </a:rPr>
              <a:t>dimaksud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endParaRPr lang="en-US" sz="1400" dirty="0">
              <a:solidFill>
                <a:schemeClr val="tx1"/>
              </a:solidFill>
            </a:endParaRPr>
          </a:p>
          <a:p>
            <a:pPr marL="525463" indent="-258763" algn="just">
              <a:spcBef>
                <a:spcPts val="0"/>
              </a:spcBef>
              <a:buNone/>
            </a:pPr>
            <a:r>
              <a:rPr lang="en-US" sz="1400" dirty="0">
                <a:solidFill>
                  <a:schemeClr val="tx1"/>
                </a:solidFill>
              </a:rPr>
              <a:t>(a)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lebih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183 (</a:t>
            </a:r>
            <a:r>
              <a:rPr lang="en-US" sz="1400" dirty="0" err="1">
                <a:solidFill>
                  <a:schemeClr val="tx1"/>
                </a:solidFill>
              </a:rPr>
              <a:t>seratus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depalan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puluh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tiga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hari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jangka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waktu</a:t>
            </a:r>
            <a:r>
              <a:rPr lang="en-US" sz="1400" dirty="0">
                <a:solidFill>
                  <a:schemeClr val="tx1"/>
                </a:solidFill>
              </a:rPr>
              <a:t> 12 (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belas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bulan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mempunyai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niat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di Indonesia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Yurisdiksi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Domisili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7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en-US" sz="1500" b="1" dirty="0" err="1" smtClean="0">
                <a:solidFill>
                  <a:schemeClr val="tx1"/>
                </a:solidFill>
              </a:rPr>
              <a:t>Menurut</a:t>
            </a:r>
            <a:r>
              <a:rPr lang="en-US" sz="1500" b="1" dirty="0" smtClean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yurisdiksi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negaranya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r>
              <a:rPr lang="en-US" sz="1400" dirty="0">
                <a:solidFill>
                  <a:schemeClr val="tx1"/>
                </a:solidFill>
              </a:rPr>
              <a:t>Indonesia </a:t>
            </a:r>
            <a:r>
              <a:rPr lang="en-US" sz="1400" dirty="0" err="1">
                <a:solidFill>
                  <a:schemeClr val="tx1"/>
                </a:solidFill>
              </a:rPr>
              <a:t>menganut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sebagaimana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tersirat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Pasal</a:t>
            </a:r>
            <a:r>
              <a:rPr lang="en-US" sz="1400" dirty="0">
                <a:solidFill>
                  <a:schemeClr val="tx1"/>
                </a:solidFill>
              </a:rPr>
              <a:t> 26 UU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:</a:t>
            </a:r>
          </a:p>
          <a:p>
            <a:pPr marL="26670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Pasal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  <a:p>
            <a:pPr marL="452438" indent="-185738" algn="just">
              <a:buFont typeface="+mj-lt"/>
              <a:buAutoNum type="arabicParenR"/>
            </a:pPr>
            <a:r>
              <a:rPr lang="en-US" sz="1400" dirty="0" err="1" smtClean="0">
                <a:solidFill>
                  <a:schemeClr val="tx1"/>
                </a:solidFill>
              </a:rPr>
              <a:t>Atas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bawah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apa</a:t>
            </a:r>
            <a:r>
              <a:rPr lang="en-US" sz="1400" dirty="0">
                <a:solidFill>
                  <a:schemeClr val="tx1"/>
                </a:solidFill>
              </a:rPr>
              <a:t> pun, yang </a:t>
            </a:r>
            <a:r>
              <a:rPr lang="en-US" sz="1400" dirty="0" err="1">
                <a:solidFill>
                  <a:schemeClr val="tx1"/>
                </a:solidFill>
              </a:rPr>
              <a:t>dibayarkan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pemerintah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penyelenggara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perwakilan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perusahaan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dipotong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sebesar</a:t>
            </a:r>
            <a:r>
              <a:rPr lang="en-US" sz="1400" dirty="0">
                <a:solidFill>
                  <a:schemeClr val="tx1"/>
                </a:solidFill>
              </a:rPr>
              <a:t> 20% (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puluh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persen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jumlah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bruto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pihak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membayarkan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endParaRPr lang="en-US" sz="1400" dirty="0">
              <a:solidFill>
                <a:schemeClr val="tx1"/>
              </a:solidFill>
            </a:endParaRPr>
          </a:p>
          <a:p>
            <a:pPr marL="630238" indent="-177800" algn="just">
              <a:buFont typeface="+mj-lt"/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Dividen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en-US" sz="1400" dirty="0">
              <a:solidFill>
                <a:schemeClr val="tx1"/>
              </a:solidFill>
            </a:endParaRPr>
          </a:p>
          <a:p>
            <a:pPr marL="630238" indent="-177800" algn="just">
              <a:buFont typeface="+mj-lt"/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bunga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termasuk</a:t>
            </a:r>
            <a:r>
              <a:rPr lang="en-US" sz="1400" dirty="0">
                <a:solidFill>
                  <a:schemeClr val="tx1"/>
                </a:solidFill>
              </a:rPr>
              <a:t> premium, </a:t>
            </a:r>
            <a:r>
              <a:rPr lang="en-US" sz="1400" dirty="0" err="1">
                <a:solidFill>
                  <a:schemeClr val="tx1"/>
                </a:solidFill>
              </a:rPr>
              <a:t>diskonto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premi</a:t>
            </a:r>
            <a:r>
              <a:rPr lang="en-US" sz="1400" dirty="0">
                <a:solidFill>
                  <a:schemeClr val="tx1"/>
                </a:solidFill>
              </a:rPr>
              <a:t> swap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imbalan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sehubungan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jaminan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pengembalian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utang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en-US" sz="1400" dirty="0">
              <a:solidFill>
                <a:schemeClr val="tx1"/>
              </a:solidFill>
            </a:endParaRPr>
          </a:p>
          <a:p>
            <a:pPr marL="630238" indent="-177800" algn="just">
              <a:buFont typeface="+mj-lt"/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royalti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sewa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lain </a:t>
            </a:r>
            <a:r>
              <a:rPr lang="en-US" sz="1400" dirty="0" err="1">
                <a:solidFill>
                  <a:schemeClr val="tx1"/>
                </a:solidFill>
              </a:rPr>
              <a:t>sehubungan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harta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pPr marL="630238" indent="-177800" algn="just">
              <a:buFont typeface="+mj-lt"/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imbalan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sehubungan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jasa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pekerjaan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kegiatan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en-US" sz="1400" dirty="0">
              <a:solidFill>
                <a:schemeClr val="tx1"/>
              </a:solidFill>
            </a:endParaRPr>
          </a:p>
          <a:p>
            <a:pPr marL="630238" indent="-177800" algn="just">
              <a:buFont typeface="+mj-lt"/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hadiah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penghargaan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  <a:endParaRPr lang="en-US" sz="1400" dirty="0">
              <a:solidFill>
                <a:schemeClr val="tx1"/>
              </a:solidFill>
            </a:endParaRPr>
          </a:p>
          <a:p>
            <a:pPr marL="630238" indent="-177800" algn="just">
              <a:buFont typeface="+mj-lt"/>
              <a:buAutoNum type="alphaLcPeriod"/>
            </a:pPr>
            <a:r>
              <a:rPr lang="en-US" sz="1400" dirty="0" err="1" smtClean="0">
                <a:solidFill>
                  <a:schemeClr val="tx1"/>
                </a:solidFill>
              </a:rPr>
              <a:t>pensiun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pembayaran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berkala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lainnya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452438" indent="-185738" algn="just">
              <a:buFont typeface="+mj-lt"/>
              <a:buAutoNum type="arabicParenR" startAt="2"/>
            </a:pPr>
            <a:r>
              <a:rPr lang="en-US" sz="1400" dirty="0" err="1" smtClean="0">
                <a:solidFill>
                  <a:schemeClr val="tx1"/>
                </a:solidFill>
              </a:rPr>
              <a:t>Atas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penjualan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harta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kecuali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diatur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Pasal</a:t>
            </a:r>
            <a:r>
              <a:rPr lang="en-US" sz="1400" dirty="0">
                <a:solidFill>
                  <a:schemeClr val="tx1"/>
                </a:solidFill>
              </a:rPr>
              <a:t> 4 </a:t>
            </a:r>
            <a:r>
              <a:rPr lang="en-US" sz="1400" dirty="0" err="1">
                <a:solidFill>
                  <a:schemeClr val="tx1"/>
                </a:solidFill>
              </a:rPr>
              <a:t>ayat</a:t>
            </a:r>
            <a:r>
              <a:rPr lang="en-US" sz="1400" dirty="0">
                <a:solidFill>
                  <a:schemeClr val="tx1"/>
                </a:solidFill>
              </a:rPr>
              <a:t> (2), yang </a:t>
            </a:r>
            <a:r>
              <a:rPr lang="en-US" sz="1400" dirty="0" err="1">
                <a:solidFill>
                  <a:schemeClr val="tx1"/>
                </a:solidFill>
              </a:rPr>
              <a:t>diterima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selain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premi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asuransi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dibayarkan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perusahaan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asuransi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dipotong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20% (</a:t>
            </a:r>
            <a:r>
              <a:rPr lang="en-US" sz="1400" dirty="0" err="1">
                <a:solidFill>
                  <a:schemeClr val="tx1"/>
                </a:solidFill>
              </a:rPr>
              <a:t>dua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puluh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persen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perkiraan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neto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Yurisdiksi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6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en-US" sz="1600" b="1" u="sng" dirty="0" err="1" smtClean="0">
                <a:solidFill>
                  <a:schemeClr val="tx1"/>
                </a:solidFill>
              </a:rPr>
              <a:t>Contoh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Yurisdiksi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Domisili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dan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Yurisdiksi</a:t>
            </a:r>
            <a:r>
              <a:rPr lang="en-US" sz="1600" b="1" u="sng" dirty="0" smtClean="0">
                <a:solidFill>
                  <a:schemeClr val="tx1"/>
                </a:solidFill>
              </a:rPr>
              <a:t>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Sumber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Tuan </a:t>
            </a:r>
            <a:r>
              <a:rPr lang="en-US" sz="1400" dirty="0">
                <a:solidFill>
                  <a:schemeClr val="tx1"/>
                </a:solidFill>
              </a:rPr>
              <a:t>Amin </a:t>
            </a:r>
            <a:r>
              <a:rPr lang="en-US" sz="1400" dirty="0" err="1">
                <a:solidFill>
                  <a:schemeClr val="tx1"/>
                </a:solidFill>
              </a:rPr>
              <a:t>seorang</a:t>
            </a:r>
            <a:r>
              <a:rPr lang="en-US" sz="1400" dirty="0">
                <a:solidFill>
                  <a:schemeClr val="tx1"/>
                </a:solidFill>
              </a:rPr>
              <a:t> WNI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bunga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Tuan </a:t>
            </a:r>
            <a:r>
              <a:rPr lang="en-US" sz="1400" dirty="0" err="1">
                <a:solidFill>
                  <a:schemeClr val="tx1"/>
                </a:solidFill>
              </a:rPr>
              <a:t>Soleh</a:t>
            </a:r>
            <a:r>
              <a:rPr lang="en-US" sz="1400" dirty="0">
                <a:solidFill>
                  <a:schemeClr val="tx1"/>
                </a:solidFill>
              </a:rPr>
              <a:t> di Jakarta </a:t>
            </a:r>
            <a:r>
              <a:rPr lang="en-US" sz="1400" dirty="0" err="1">
                <a:solidFill>
                  <a:schemeClr val="tx1"/>
                </a:solidFill>
              </a:rPr>
              <a:t>sebesar</a:t>
            </a:r>
            <a:r>
              <a:rPr lang="en-US" sz="1400" dirty="0">
                <a:solidFill>
                  <a:schemeClr val="tx1"/>
                </a:solidFill>
              </a:rPr>
              <a:t> Rp.15 </a:t>
            </a:r>
            <a:r>
              <a:rPr lang="en-US" sz="1400" dirty="0" err="1">
                <a:solidFill>
                  <a:schemeClr val="tx1"/>
                </a:solidFill>
              </a:rPr>
              <a:t>juta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266700" indent="0" algn="just"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Jawab</a:t>
            </a:r>
            <a:r>
              <a:rPr lang="en-US" sz="1400" b="1" dirty="0">
                <a:solidFill>
                  <a:schemeClr val="tx1"/>
                </a:solidFill>
              </a:rPr>
              <a:t> : </a:t>
            </a:r>
            <a:r>
              <a:rPr lang="en-US" sz="1400" dirty="0">
                <a:solidFill>
                  <a:schemeClr val="tx1"/>
                </a:solidFill>
              </a:rPr>
              <a:t>Indonesia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memajaki</a:t>
            </a:r>
            <a:r>
              <a:rPr lang="en-US" sz="1400" dirty="0">
                <a:solidFill>
                  <a:schemeClr val="tx1"/>
                </a:solidFill>
              </a:rPr>
              <a:t> Tuan Amin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 startAt="2"/>
            </a:pPr>
            <a:r>
              <a:rPr lang="en-US" sz="1400" dirty="0" smtClean="0">
                <a:solidFill>
                  <a:schemeClr val="tx1"/>
                </a:solidFill>
              </a:rPr>
              <a:t>Tuan </a:t>
            </a:r>
            <a:r>
              <a:rPr lang="en-US" sz="1400" dirty="0">
                <a:solidFill>
                  <a:schemeClr val="tx1"/>
                </a:solidFill>
              </a:rPr>
              <a:t>Steven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Singapore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bunga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Tuan </a:t>
            </a:r>
            <a:r>
              <a:rPr lang="en-US" sz="1400" dirty="0" err="1">
                <a:solidFill>
                  <a:schemeClr val="tx1"/>
                </a:solidFill>
              </a:rPr>
              <a:t>Soleh</a:t>
            </a:r>
            <a:r>
              <a:rPr lang="en-US" sz="1400" dirty="0">
                <a:solidFill>
                  <a:schemeClr val="tx1"/>
                </a:solidFill>
              </a:rPr>
              <a:t> di Jakarta </a:t>
            </a:r>
            <a:r>
              <a:rPr lang="en-US" sz="1400" dirty="0" err="1">
                <a:solidFill>
                  <a:schemeClr val="tx1"/>
                </a:solidFill>
              </a:rPr>
              <a:t>sebesar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Rp</a:t>
            </a:r>
            <a:r>
              <a:rPr lang="en-US" sz="1400" dirty="0">
                <a:solidFill>
                  <a:schemeClr val="tx1"/>
                </a:solidFill>
              </a:rPr>
              <a:t>. 30 </a:t>
            </a:r>
            <a:r>
              <a:rPr lang="en-US" sz="1400" dirty="0" err="1">
                <a:solidFill>
                  <a:schemeClr val="tx1"/>
                </a:solidFill>
              </a:rPr>
              <a:t>juta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804863" indent="-538163" algn="just"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Jawab</a:t>
            </a:r>
            <a:r>
              <a:rPr lang="en-US" sz="1400" b="1" dirty="0">
                <a:solidFill>
                  <a:schemeClr val="tx1"/>
                </a:solidFill>
              </a:rPr>
              <a:t> : </a:t>
            </a:r>
            <a:r>
              <a:rPr lang="en-US" sz="1400" dirty="0">
                <a:solidFill>
                  <a:schemeClr val="tx1"/>
                </a:solidFill>
              </a:rPr>
              <a:t>Indonesia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memajaki</a:t>
            </a:r>
            <a:r>
              <a:rPr lang="en-US" sz="1400" dirty="0">
                <a:solidFill>
                  <a:schemeClr val="tx1"/>
                </a:solidFill>
              </a:rPr>
              <a:t> Tn. Steven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Singapore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memajaki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265113" indent="-196850" algn="just">
              <a:buFont typeface="+mj-lt"/>
              <a:buAutoNum type="arabicPeriod" startAt="3"/>
            </a:pPr>
            <a:r>
              <a:rPr lang="en-US" sz="1400" dirty="0" smtClean="0">
                <a:solidFill>
                  <a:schemeClr val="tx1"/>
                </a:solidFill>
              </a:rPr>
              <a:t>Mr</a:t>
            </a:r>
            <a:r>
              <a:rPr lang="en-US" sz="1400" dirty="0">
                <a:solidFill>
                  <a:schemeClr val="tx1"/>
                </a:solidFill>
              </a:rPr>
              <a:t>. Steven </a:t>
            </a:r>
            <a:r>
              <a:rPr lang="en-US" sz="1400" dirty="0" err="1">
                <a:solidFill>
                  <a:schemeClr val="tx1"/>
                </a:solidFill>
              </a:rPr>
              <a:t>warga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Wn</a:t>
            </a:r>
            <a:r>
              <a:rPr lang="en-US" sz="1400" dirty="0">
                <a:solidFill>
                  <a:schemeClr val="tx1"/>
                </a:solidFill>
              </a:rPr>
              <a:t>. Singapore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seorang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pegawai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sebuah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konsultan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keuangan</a:t>
            </a:r>
            <a:r>
              <a:rPr lang="en-US" sz="1400" dirty="0">
                <a:solidFill>
                  <a:schemeClr val="tx1"/>
                </a:solidFill>
              </a:rPr>
              <a:t> di Singapore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pemberian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jasa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konsultasi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investasi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keuangan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beberapa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pengusaha</a:t>
            </a:r>
            <a:r>
              <a:rPr lang="en-US" sz="1400" dirty="0">
                <a:solidFill>
                  <a:schemeClr val="tx1"/>
                </a:solidFill>
              </a:rPr>
              <a:t> UKM di Indonesia. </a:t>
            </a:r>
            <a:r>
              <a:rPr lang="en-US" sz="1400" dirty="0" err="1">
                <a:solidFill>
                  <a:schemeClr val="tx1"/>
                </a:solidFill>
              </a:rPr>
              <a:t>Selama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2009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sebanyak</a:t>
            </a:r>
            <a:r>
              <a:rPr lang="en-US" sz="1400" dirty="0">
                <a:solidFill>
                  <a:schemeClr val="tx1"/>
                </a:solidFill>
              </a:rPr>
              <a:t> 15 kali </a:t>
            </a:r>
            <a:r>
              <a:rPr lang="en-US" sz="1400" dirty="0" err="1">
                <a:solidFill>
                  <a:schemeClr val="tx1"/>
                </a:solidFill>
              </a:rPr>
              <a:t>selama</a:t>
            </a:r>
            <a:r>
              <a:rPr lang="en-US" sz="1400" dirty="0">
                <a:solidFill>
                  <a:schemeClr val="tx1"/>
                </a:solidFill>
              </a:rPr>
              <a:t> 5 </a:t>
            </a:r>
            <a:r>
              <a:rPr lang="en-US" sz="1400" dirty="0" err="1">
                <a:solidFill>
                  <a:schemeClr val="tx1"/>
                </a:solidFill>
              </a:rPr>
              <a:t>hari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setiap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satu</a:t>
            </a:r>
            <a:r>
              <a:rPr lang="en-US" sz="1400" dirty="0">
                <a:solidFill>
                  <a:schemeClr val="tx1"/>
                </a:solidFill>
              </a:rPr>
              <a:t> kali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. Fee yang </a:t>
            </a:r>
            <a:r>
              <a:rPr lang="en-US" sz="1400" dirty="0" err="1">
                <a:solidFill>
                  <a:schemeClr val="tx1"/>
                </a:solidFill>
              </a:rPr>
              <a:t>diterima</a:t>
            </a:r>
            <a:r>
              <a:rPr lang="en-US" sz="1400" dirty="0">
                <a:solidFill>
                  <a:schemeClr val="tx1"/>
                </a:solidFill>
              </a:rPr>
              <a:t> Mr. Steven </a:t>
            </a:r>
            <a:r>
              <a:rPr lang="en-US" sz="1400" dirty="0" err="1">
                <a:solidFill>
                  <a:schemeClr val="tx1"/>
                </a:solidFill>
              </a:rPr>
              <a:t>selama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2009 </a:t>
            </a:r>
            <a:r>
              <a:rPr lang="en-US" sz="1400" dirty="0" err="1">
                <a:solidFill>
                  <a:schemeClr val="tx1"/>
                </a:solidFill>
              </a:rPr>
              <a:t>sebesar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Rp</a:t>
            </a:r>
            <a:r>
              <a:rPr lang="en-US" sz="1400" dirty="0">
                <a:solidFill>
                  <a:schemeClr val="tx1"/>
                </a:solidFill>
              </a:rPr>
              <a:t>. 500 </a:t>
            </a:r>
            <a:r>
              <a:rPr lang="en-US" sz="1400" dirty="0" err="1">
                <a:solidFill>
                  <a:schemeClr val="tx1"/>
                </a:solidFill>
              </a:rPr>
              <a:t>juta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pemajakan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negara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memajaki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diasumsikan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</a:t>
            </a:r>
            <a:r>
              <a:rPr lang="en-US" sz="1400" dirty="0">
                <a:solidFill>
                  <a:schemeClr val="tx1"/>
                </a:solidFill>
              </a:rPr>
              <a:t> tax treaty </a:t>
            </a:r>
            <a:r>
              <a:rPr lang="en-US" sz="1400" dirty="0" err="1">
                <a:solidFill>
                  <a:schemeClr val="tx1"/>
                </a:solidFill>
              </a:rPr>
              <a:t>antara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Singapore.</a:t>
            </a:r>
          </a:p>
          <a:p>
            <a:pPr marL="266700" indent="0" algn="just">
              <a:buNone/>
            </a:pPr>
            <a:r>
              <a:rPr lang="en-US" sz="1400" b="1" dirty="0" err="1">
                <a:solidFill>
                  <a:schemeClr val="tx1"/>
                </a:solidFill>
              </a:rPr>
              <a:t>Jawab</a:t>
            </a:r>
            <a:r>
              <a:rPr lang="en-US" sz="1400" b="1" dirty="0">
                <a:solidFill>
                  <a:schemeClr val="tx1"/>
                </a:solidFill>
              </a:rPr>
              <a:t> : </a:t>
            </a:r>
          </a:p>
          <a:p>
            <a:pPr marL="452438" indent="-185738"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</a:rPr>
              <a:t>Tn</a:t>
            </a:r>
            <a:r>
              <a:rPr lang="en-US" sz="1400" dirty="0">
                <a:solidFill>
                  <a:schemeClr val="tx1"/>
                </a:solidFill>
              </a:rPr>
              <a:t>. Steven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WPLN (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di Indonesia &lt; 183 </a:t>
            </a:r>
            <a:r>
              <a:rPr lang="en-US" sz="1400" dirty="0" err="1">
                <a:solidFill>
                  <a:schemeClr val="tx1"/>
                </a:solidFill>
              </a:rPr>
              <a:t>hari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(15 </a:t>
            </a:r>
            <a:r>
              <a:rPr lang="en-US" sz="1400" dirty="0">
                <a:solidFill>
                  <a:schemeClr val="tx1"/>
                </a:solidFill>
              </a:rPr>
              <a:t>kali x 5 </a:t>
            </a:r>
            <a:r>
              <a:rPr lang="en-US" sz="1400" dirty="0" err="1">
                <a:solidFill>
                  <a:schemeClr val="tx1"/>
                </a:solidFill>
              </a:rPr>
              <a:t>hari</a:t>
            </a:r>
            <a:r>
              <a:rPr lang="en-US" sz="1400" dirty="0">
                <a:solidFill>
                  <a:schemeClr val="tx1"/>
                </a:solidFill>
              </a:rPr>
              <a:t> = 75 </a:t>
            </a:r>
            <a:r>
              <a:rPr lang="en-US" sz="1400" dirty="0" err="1" smtClean="0">
                <a:solidFill>
                  <a:schemeClr val="tx1"/>
                </a:solidFill>
              </a:rPr>
              <a:t>hari</a:t>
            </a:r>
            <a:r>
              <a:rPr lang="en-US" sz="1400" dirty="0" smtClean="0">
                <a:solidFill>
                  <a:schemeClr val="tx1"/>
                </a:solidFill>
              </a:rPr>
              <a:t>).</a:t>
            </a:r>
            <a:endParaRPr lang="en-US" sz="1400" dirty="0">
              <a:solidFill>
                <a:schemeClr val="tx1"/>
              </a:solidFill>
            </a:endParaRPr>
          </a:p>
          <a:p>
            <a:pPr marL="452438" indent="-185738"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</a:rPr>
              <a:t>Indonesia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memajaki</a:t>
            </a:r>
            <a:r>
              <a:rPr lang="en-US" sz="1400" dirty="0">
                <a:solidFill>
                  <a:schemeClr val="tx1"/>
                </a:solidFill>
              </a:rPr>
              <a:t> Tn. Steven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Singapore </a:t>
            </a:r>
            <a:r>
              <a:rPr lang="en-US" sz="1400" dirty="0" err="1">
                <a:solidFill>
                  <a:schemeClr val="tx1"/>
                </a:solidFill>
              </a:rPr>
              <a:t>berhak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memjaki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berdasarkan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yuridiksi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domisili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452438" indent="-185738" algn="just">
              <a:buFont typeface="Wingdings" pitchFamily="2" charset="2"/>
              <a:buChar char="Ø"/>
            </a:pPr>
            <a:r>
              <a:rPr lang="en-US" sz="1400" dirty="0" err="1" smtClean="0">
                <a:solidFill>
                  <a:schemeClr val="tx1"/>
                </a:solidFill>
              </a:rPr>
              <a:t>PPh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terutang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2009 </a:t>
            </a:r>
            <a:r>
              <a:rPr lang="en-US" sz="1400" dirty="0">
                <a:solidFill>
                  <a:srgbClr val="FF0000"/>
                </a:solidFill>
              </a:rPr>
              <a:t>= 20% x </a:t>
            </a:r>
            <a:r>
              <a:rPr lang="en-US" sz="1400" dirty="0" err="1">
                <a:solidFill>
                  <a:srgbClr val="FF0000"/>
                </a:solidFill>
              </a:rPr>
              <a:t>Rp</a:t>
            </a:r>
            <a:r>
              <a:rPr lang="en-US" sz="1400" dirty="0">
                <a:solidFill>
                  <a:srgbClr val="FF0000"/>
                </a:solidFill>
              </a:rPr>
              <a:t>. 500 </a:t>
            </a:r>
            <a:r>
              <a:rPr lang="en-US" sz="1400" dirty="0" err="1">
                <a:solidFill>
                  <a:schemeClr val="tx1"/>
                </a:solidFill>
              </a:rPr>
              <a:t>juta</a:t>
            </a:r>
            <a:r>
              <a:rPr lang="en-US" sz="1400" dirty="0">
                <a:solidFill>
                  <a:schemeClr val="tx1"/>
                </a:solidFill>
              </a:rPr>
              <a:t> ( </a:t>
            </a:r>
            <a:r>
              <a:rPr lang="en-US" sz="1400" dirty="0" err="1">
                <a:solidFill>
                  <a:schemeClr val="tx1"/>
                </a:solidFill>
              </a:rPr>
              <a:t>tarif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pasal</a:t>
            </a:r>
            <a:r>
              <a:rPr lang="en-US" sz="1400" dirty="0">
                <a:solidFill>
                  <a:schemeClr val="tx1"/>
                </a:solidFill>
              </a:rPr>
              <a:t> 26)</a:t>
            </a:r>
          </a:p>
          <a:p>
            <a:pPr marL="454025" indent="0" algn="just">
              <a:buNone/>
            </a:pPr>
            <a:r>
              <a:rPr lang="en-US" sz="1400" dirty="0">
                <a:solidFill>
                  <a:schemeClr val="tx1"/>
                </a:solidFill>
              </a:rPr>
              <a:t>= </a:t>
            </a:r>
            <a:r>
              <a:rPr lang="en-US" sz="1400" b="1" dirty="0" err="1">
                <a:solidFill>
                  <a:schemeClr val="tx1"/>
                </a:solidFill>
              </a:rPr>
              <a:t>Rp</a:t>
            </a:r>
            <a:r>
              <a:rPr lang="en-US" sz="1400" b="1" dirty="0">
                <a:solidFill>
                  <a:schemeClr val="tx1"/>
                </a:solidFill>
              </a:rPr>
              <a:t>. 100 </a:t>
            </a:r>
            <a:r>
              <a:rPr lang="en-US" sz="1400" b="1" dirty="0" err="1">
                <a:solidFill>
                  <a:schemeClr val="tx1"/>
                </a:solidFill>
              </a:rPr>
              <a:t>juta</a:t>
            </a:r>
            <a:endParaRPr lang="en-US" sz="1400" b="1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5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sz="1400" b="1" u="sng" dirty="0">
                <a:solidFill>
                  <a:schemeClr val="tx1"/>
                </a:solidFill>
              </a:rPr>
              <a:t>BENTUK USAHA </a:t>
            </a:r>
            <a:r>
              <a:rPr lang="en-US" sz="1400" b="1" u="sng" dirty="0" smtClean="0">
                <a:solidFill>
                  <a:schemeClr val="tx1"/>
                </a:solidFill>
              </a:rPr>
              <a:t>TETAP</a:t>
            </a:r>
            <a:endParaRPr lang="en-US" sz="1400" b="1" u="sng" dirty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melalui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mempunyai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manajemen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di Indonesia.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manajemen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manajemen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operasi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perusahaan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sehari-hari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rutin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pengendalian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seluruh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perusahaan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membuat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keputusan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bersifat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strategis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manajemen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pengendalian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seluruh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perusahaan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membuat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keputusan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bersifat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strategis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manajemen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efektif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terdapat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Persetujuan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Penghindaran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Berganda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diartikan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tempat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</a:p>
          <a:p>
            <a:pPr marL="452438" indent="-187325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keputusan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manajemen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komersial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signifikan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dibuat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endParaRPr lang="en-US" sz="1400" dirty="0">
              <a:solidFill>
                <a:schemeClr val="tx1"/>
              </a:solidFill>
            </a:endParaRPr>
          </a:p>
          <a:p>
            <a:pPr marL="452438" indent="-187325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pengurus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membuat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keputusan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kepentingan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452438" indent="-187325" algn="just">
              <a:buFont typeface="+mj-lt"/>
              <a:buAutoNum type="arabicPeriod"/>
            </a:pPr>
            <a:endParaRPr lang="en-US" sz="1400" dirty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Pemenuhan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dipersamakan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pemenuhan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Pemenuhan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perpajakan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dimulai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bersumber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</a:rPr>
              <a:t>melalui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di Indonesia.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Usaha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82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seseorang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((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).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definisi</a:t>
            </a:r>
            <a:r>
              <a:rPr lang="en-US" sz="1400" dirty="0">
                <a:solidFill>
                  <a:schemeClr val="tx1"/>
                </a:solidFill>
              </a:rPr>
              <a:t> UU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1984,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terhadap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diterima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diperolehnya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kata lain, </a:t>
            </a:r>
            <a:r>
              <a:rPr lang="en-US" sz="1400" dirty="0" err="1">
                <a:solidFill>
                  <a:schemeClr val="tx1"/>
                </a:solidFill>
              </a:rPr>
              <a:t>seseorang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dikenakan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memenuhi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syarat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kriteria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pajaknya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syarat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objektif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kriteria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pajaknya</a:t>
            </a:r>
            <a:r>
              <a:rPr lang="en-US" sz="1400" dirty="0">
                <a:solidFill>
                  <a:schemeClr val="tx1"/>
                </a:solidFill>
              </a:rPr>
              <a:t>).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en-US" sz="1400" b="1" u="sng" dirty="0" err="1" smtClean="0">
                <a:solidFill>
                  <a:schemeClr val="tx1"/>
                </a:solidFill>
              </a:rPr>
              <a:t>Kewajiban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Subjek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Pajak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Dalam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Negeri</a:t>
            </a:r>
            <a:endParaRPr lang="en-US" sz="1400" b="1" u="sng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dimulai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dilahirkan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berada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mempunyai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niat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tinggal</a:t>
            </a:r>
            <a:r>
              <a:rPr lang="en-US" sz="1400" dirty="0">
                <a:solidFill>
                  <a:schemeClr val="tx1"/>
                </a:solidFill>
              </a:rPr>
              <a:t> di Indonesia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berakhir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meninggal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dunia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meninggalkan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selama-lamanya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just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demikian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seorang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bayi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dilahirkan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secara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Undang-Undang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memenuhi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Namun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memiliki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memiliki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belum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ditetapkan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wajib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0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37624"/>
            <a:ext cx="7416940" cy="192621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400" dirty="0" err="1">
                <a:solidFill>
                  <a:schemeClr val="tx1"/>
                </a:solidFill>
              </a:rPr>
              <a:t>Sedangkan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dimulai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didirikan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bertempat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kedudukan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berakhir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dibubarkan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berdomisili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lagi</a:t>
            </a:r>
            <a:r>
              <a:rPr lang="en-US" sz="1400" dirty="0">
                <a:solidFill>
                  <a:schemeClr val="tx1"/>
                </a:solidFill>
              </a:rPr>
              <a:t> di Indonesia. </a:t>
            </a:r>
            <a:r>
              <a:rPr lang="en-US" sz="1400" dirty="0" err="1">
                <a:solidFill>
                  <a:schemeClr val="tx1"/>
                </a:solidFill>
              </a:rPr>
              <a:t>Ketika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didirikan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muncul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PPh-nya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Begitupun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ketika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berdomisili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ketika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juga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memiliki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Bentuk</a:t>
            </a:r>
            <a:r>
              <a:rPr lang="en-US" sz="1400" dirty="0">
                <a:solidFill>
                  <a:schemeClr val="tx1"/>
                </a:solidFill>
              </a:rPr>
              <a:t> Usaha </a:t>
            </a:r>
            <a:r>
              <a:rPr lang="en-US" sz="1400" dirty="0" err="1">
                <a:solidFill>
                  <a:schemeClr val="tx1"/>
                </a:solidFill>
              </a:rPr>
              <a:t>Tetap</a:t>
            </a:r>
            <a:r>
              <a:rPr lang="en-US" sz="1400" dirty="0">
                <a:solidFill>
                  <a:schemeClr val="tx1"/>
                </a:solidFill>
              </a:rPr>
              <a:t> (BUT),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timbul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sejak</a:t>
            </a:r>
            <a:r>
              <a:rPr lang="en-US" sz="1400" dirty="0">
                <a:solidFill>
                  <a:schemeClr val="tx1"/>
                </a:solidFill>
              </a:rPr>
              <a:t> BUT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didirikan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 di Indonesia,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berakhir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sejak</a:t>
            </a:r>
            <a:r>
              <a:rPr lang="en-US" sz="1400" dirty="0">
                <a:solidFill>
                  <a:schemeClr val="tx1"/>
                </a:solidFill>
              </a:rPr>
              <a:t> BUT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dibubarkan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menjalankan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lagi</a:t>
            </a:r>
            <a:r>
              <a:rPr lang="en-US" sz="1400" dirty="0">
                <a:solidFill>
                  <a:schemeClr val="tx1"/>
                </a:solidFill>
              </a:rPr>
              <a:t> di Indonesia.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3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8" y="-17053"/>
            <a:ext cx="6120000" cy="540000"/>
            <a:chOff x="2123728" y="-22738"/>
            <a:chExt cx="6120000" cy="720000"/>
          </a:xfrm>
        </p:grpSpPr>
        <p:sp>
          <p:nvSpPr>
            <p:cNvPr id="2" name="Rectangle 1"/>
            <p:cNvSpPr/>
            <p:nvPr/>
          </p:nvSpPr>
          <p:spPr>
            <a:xfrm>
              <a:off x="2123728" y="-22738"/>
              <a:ext cx="6120000" cy="720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95736" y="-22738"/>
              <a:ext cx="5976664" cy="648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89552"/>
            <a:ext cx="7416940" cy="399644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sz="1400" b="1" u="sng" dirty="0" err="1" smtClean="0">
                <a:solidFill>
                  <a:schemeClr val="tx1"/>
                </a:solidFill>
              </a:rPr>
              <a:t>Kewajiban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Subjek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Pajak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Luar</a:t>
            </a:r>
            <a:r>
              <a:rPr lang="en-US" sz="1400" b="1" u="sng" dirty="0" smtClean="0">
                <a:solidFill>
                  <a:schemeClr val="tx1"/>
                </a:solidFill>
              </a:rPr>
              <a:t> </a:t>
            </a:r>
            <a:r>
              <a:rPr lang="en-US" sz="1400" b="1" u="sng" dirty="0" err="1" smtClean="0">
                <a:solidFill>
                  <a:schemeClr val="tx1"/>
                </a:solidFill>
              </a:rPr>
              <a:t>Negeri</a:t>
            </a:r>
            <a:endParaRPr lang="en-US" sz="1400" b="1" u="sng" dirty="0" smtClean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dimulai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ketika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Indonesia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berakhir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sampai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orang </a:t>
            </a:r>
            <a:r>
              <a:rPr lang="en-US" sz="1400" dirty="0" err="1">
                <a:solidFill>
                  <a:schemeClr val="tx1"/>
                </a:solidFill>
              </a:rPr>
              <a:t>pribadi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menerima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Indonesia.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66700" indent="0" algn="just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kata lain,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penentuan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dimulainya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kewajiban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subjektif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timbulnya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hubungan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ekonomis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subjek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pajak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luar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negeri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Indonesia, di </a:t>
            </a:r>
            <a:r>
              <a:rPr lang="en-US" sz="1400" dirty="0" err="1">
                <a:solidFill>
                  <a:schemeClr val="tx1"/>
                </a:solidFill>
              </a:rPr>
              <a:t>mana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hubungan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ekonomis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dilihat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perolehan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penerimaan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sumber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penghasilan</a:t>
            </a:r>
            <a:r>
              <a:rPr lang="en-US" sz="1400" dirty="0">
                <a:solidFill>
                  <a:schemeClr val="tx1"/>
                </a:solidFill>
              </a:rPr>
              <a:t> di Indonesia.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465516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9592" y="357504"/>
            <a:ext cx="0" cy="35103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9552" y="62753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68154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7776" y="0"/>
            <a:ext cx="5944624" cy="465516"/>
          </a:xfrm>
        </p:spPr>
        <p:txBody>
          <a:bodyPr anchor="ctr">
            <a:no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5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</TotalTime>
  <Words>2420</Words>
  <Application>Microsoft Office PowerPoint</Application>
  <PresentationFormat>On-screen Show (16:9)</PresentationFormat>
  <Paragraphs>128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Pajak Internasional</vt:lpstr>
      <vt:lpstr>Pengantar Yurisdiksi</vt:lpstr>
      <vt:lpstr>Yurisdiksi Domisili</vt:lpstr>
      <vt:lpstr>Yurisdiksi Sumber</vt:lpstr>
      <vt:lpstr>PowerPoint Presentation</vt:lpstr>
      <vt:lpstr>Bentuk Usaha Tetap</vt:lpstr>
      <vt:lpstr>Kewajiban Subjek Pajak dalam dan Luar Negeri</vt:lpstr>
      <vt:lpstr>Kewajiban Subjek Pajak dalam dan Luar Negeri</vt:lpstr>
      <vt:lpstr>Kewajiban Subjek Pajak dalam dan Luar Negeri</vt:lpstr>
      <vt:lpstr>Cakupan Geografis Pemajakan Penghasilan</vt:lpstr>
      <vt:lpstr>Pengertian Hukum Pajak Internasional</vt:lpstr>
      <vt:lpstr>Pengertian Hukum Pajak Internasional</vt:lpstr>
      <vt:lpstr>Pengertian Hukum Pajak Internasional</vt:lpstr>
      <vt:lpstr>Subjek Pajak Luar Negeri</vt:lpstr>
      <vt:lpstr>Subjek Pajak Luar Negeri</vt:lpstr>
      <vt:lpstr>Dimensi Internasional Aplikasi Yurisdiksi</vt:lpstr>
      <vt:lpstr>Hubungan Antara Hukum Internasional dan Hukum Nasional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Pajak International</dc:title>
  <dc:creator>Dadan</dc:creator>
  <cp:lastModifiedBy>Dadan</cp:lastModifiedBy>
  <cp:revision>20</cp:revision>
  <dcterms:created xsi:type="dcterms:W3CDTF">2015-02-10T00:08:14Z</dcterms:created>
  <dcterms:modified xsi:type="dcterms:W3CDTF">2015-02-12T19:30:07Z</dcterms:modified>
</cp:coreProperties>
</file>