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1A1E-17E0-40AE-AE18-379140DB93E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5D6B3-AAB4-4FF1-A241-676F4ACE7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D6B3-AAB4-4FF1-A241-676F4ACE7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2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8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8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6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6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8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2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0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2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4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6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7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4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4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1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3" y="3099817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7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5" y="1742740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C1B9A1-AFE7-43F9-8A5A-A376D5451754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263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X:</a:t>
            </a:r>
          </a:p>
          <a:p>
            <a:pPr marL="265113" indent="-196850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s.d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Rp</a:t>
            </a:r>
            <a:r>
              <a:rPr lang="en-US" sz="1400" dirty="0">
                <a:solidFill>
                  <a:schemeClr val="tx1"/>
                </a:solidFill>
              </a:rPr>
              <a:t> 100.000.000,00,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20%</a:t>
            </a:r>
          </a:p>
          <a:p>
            <a:pPr marL="265113" indent="-196850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smtClean="0">
                <a:solidFill>
                  <a:schemeClr val="tx1"/>
                </a:solidFill>
              </a:rPr>
              <a:t>di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Rp100.000.000,00, tariff 25%</a:t>
            </a:r>
          </a:p>
          <a:p>
            <a:pPr marL="68263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68263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Y 30%.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endParaRPr lang="en-US" sz="1400" dirty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363538" indent="-185738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% x Rp100.000.000,00 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20.000.000,00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363538" indent="-185738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25</a:t>
            </a:r>
            <a:r>
              <a:rPr lang="en-US" sz="1400" dirty="0">
                <a:solidFill>
                  <a:srgbClr val="C00000"/>
                </a:solidFill>
              </a:rPr>
              <a:t>% x Rp50.000.00</a:t>
            </a:r>
            <a:r>
              <a:rPr lang="en-US" sz="1400" dirty="0">
                <a:solidFill>
                  <a:schemeClr val="tx1"/>
                </a:solidFill>
              </a:rPr>
              <a:t>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12.500.000,00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	 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32.500.000,00</a:t>
            </a:r>
            <a:endParaRPr lang="en-US" sz="1400" b="1" dirty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00B050"/>
                </a:solidFill>
              </a:rPr>
              <a:t>Pembebasan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pajak</a:t>
            </a:r>
            <a:r>
              <a:rPr lang="en-US" sz="1400" b="1" dirty="0">
                <a:solidFill>
                  <a:srgbClr val="00B050"/>
                </a:solidFill>
              </a:rPr>
              <a:t>:</a:t>
            </a:r>
          </a:p>
          <a:p>
            <a:pPr marL="363538" indent="-185738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25</a:t>
            </a:r>
            <a:r>
              <a:rPr lang="en-US" sz="1400" dirty="0">
                <a:solidFill>
                  <a:srgbClr val="C00000"/>
                </a:solidFill>
              </a:rPr>
              <a:t>% x Rp50.000.000,00 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12.500.000,00</a:t>
            </a:r>
            <a:endParaRPr lang="en-US" sz="1400" dirty="0">
              <a:solidFill>
                <a:schemeClr val="tx1"/>
              </a:solidFill>
            </a:endParaRPr>
          </a:p>
          <a:p>
            <a:pPr marL="363538" indent="-185738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% x </a:t>
            </a:r>
            <a:r>
              <a:rPr lang="en-US" sz="1400" dirty="0" smtClean="0">
                <a:solidFill>
                  <a:srgbClr val="C00000"/>
                </a:solidFill>
              </a:rPr>
              <a:t>Rp25.000.000,00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 err="1">
                <a:solidFill>
                  <a:schemeClr val="tx1"/>
                </a:solidFill>
              </a:rPr>
              <a:t>Rp</a:t>
            </a:r>
            <a:r>
              <a:rPr lang="en-US" sz="1400" u="sng" dirty="0">
                <a:solidFill>
                  <a:schemeClr val="tx1"/>
                </a:solidFill>
              </a:rPr>
              <a:t> </a:t>
            </a:r>
            <a:r>
              <a:rPr lang="en-US" sz="1400" u="sng" dirty="0" smtClean="0">
                <a:solidFill>
                  <a:schemeClr val="tx1"/>
                </a:solidFill>
              </a:rPr>
              <a:t>   5.000.000,00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Total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Rp</a:t>
            </a:r>
            <a:r>
              <a:rPr lang="en-US" sz="1400" b="1" u="sng" dirty="0" smtClean="0">
                <a:solidFill>
                  <a:schemeClr val="tx1"/>
                </a:solidFill>
              </a:rPr>
              <a:t>  17.500.000,00)</a:t>
            </a:r>
            <a:endParaRPr lang="en-US" sz="1400" b="1" u="sng" dirty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smtClean="0">
                <a:solidFill>
                  <a:schemeClr val="tx1"/>
                </a:solidFill>
              </a:rPr>
              <a:t>Rp15.000.000,00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7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452438" indent="-185738" algn="just">
              <a:spcBef>
                <a:spcPts val="0"/>
              </a:spcBef>
              <a:buFont typeface="+mj-lt"/>
              <a:buAutoNum type="alphaLcPeriod" startAt="3"/>
            </a:pPr>
            <a:r>
              <a:rPr lang="en-US" sz="1400" i="1" dirty="0" smtClean="0">
                <a:solidFill>
                  <a:schemeClr val="tx1"/>
                </a:solidFill>
              </a:rPr>
              <a:t>Tax </a:t>
            </a:r>
            <a:r>
              <a:rPr lang="en-US" sz="1400" i="1" dirty="0">
                <a:solidFill>
                  <a:schemeClr val="tx1"/>
                </a:solidFill>
              </a:rPr>
              <a:t>Exemption at the Bottom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Menurut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dihitung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lapisan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terendah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berikut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dalam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negeri</a:t>
            </a:r>
            <a:r>
              <a:rPr lang="en-US" sz="1400" dirty="0" smtClean="0">
                <a:solidFill>
                  <a:schemeClr val="tx1"/>
                </a:solidFill>
              </a:rPr>
              <a:t> 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 75.000.000,00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75.000.000,00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smtClean="0">
                <a:solidFill>
                  <a:schemeClr val="tx1"/>
                </a:solidFill>
              </a:rPr>
              <a:t>Rp150.000.000,00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9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452438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X: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s.d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Rp</a:t>
            </a:r>
            <a:r>
              <a:rPr lang="en-US" sz="1400" dirty="0">
                <a:solidFill>
                  <a:schemeClr val="tx1"/>
                </a:solidFill>
              </a:rPr>
              <a:t> 100.000.000,00,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20%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chemeClr val="tx1"/>
                </a:solidFill>
              </a:rPr>
              <a:t>di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Rp100.000.000,00, tariff 25</a:t>
            </a:r>
            <a:r>
              <a:rPr lang="en-US" sz="1400" dirty="0" smtClean="0">
                <a:solidFill>
                  <a:schemeClr val="tx1"/>
                </a:solidFill>
              </a:rPr>
              <a:t>%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Y 30%.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% x Rp100.000.000,00 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20.000.000,00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25</a:t>
            </a:r>
            <a:r>
              <a:rPr lang="en-US" sz="1400" dirty="0">
                <a:solidFill>
                  <a:srgbClr val="C00000"/>
                </a:solidFill>
              </a:rPr>
              <a:t>% x Rp50.000.000,00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12.500.000,00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32.500.000,00</a:t>
            </a:r>
            <a:endParaRPr lang="en-US" sz="1400" b="1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00B050"/>
                </a:solidFill>
              </a:rPr>
              <a:t>Pembebasan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pajak</a:t>
            </a:r>
            <a:r>
              <a:rPr lang="en-US" sz="1400" b="1" dirty="0">
                <a:solidFill>
                  <a:srgbClr val="00B050"/>
                </a:solidFill>
              </a:rPr>
              <a:t>: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% x </a:t>
            </a:r>
            <a:r>
              <a:rPr lang="en-US" sz="1400" dirty="0" smtClean="0">
                <a:solidFill>
                  <a:srgbClr val="C00000"/>
                </a:solidFill>
              </a:rPr>
              <a:t>Rp75.000.000,00</a:t>
            </a:r>
            <a:r>
              <a:rPr lang="en-US" sz="1400" dirty="0" smtClean="0">
                <a:solidFill>
                  <a:schemeClr val="tx1"/>
                </a:solidFill>
              </a:rPr>
              <a:t>= 			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Rp</a:t>
            </a:r>
            <a:r>
              <a:rPr lang="en-US" sz="1400" b="1" u="sng" dirty="0" smtClean="0">
                <a:solidFill>
                  <a:schemeClr val="tx1"/>
                </a:solidFill>
              </a:rPr>
              <a:t> 15.000.000,00 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17.500.000,00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28650" indent="-176213" algn="just">
              <a:spcBef>
                <a:spcPts val="0"/>
              </a:spcBef>
              <a:buFont typeface="+mj-lt"/>
              <a:buAutoNum type="alphaLcPeriod" startAt="4"/>
            </a:pPr>
            <a:r>
              <a:rPr lang="en-US" sz="1400" i="1" dirty="0">
                <a:solidFill>
                  <a:schemeClr val="tx1"/>
                </a:solidFill>
              </a:rPr>
              <a:t>Proportional Tax Exemption</a:t>
            </a:r>
          </a:p>
          <a:p>
            <a:pPr marL="62865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Menurut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dihitung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proporsional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perbandingan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628650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2865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62865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804863" indent="-176213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  75.000.000,00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804863" indent="-176213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75.000.000,00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62865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150.000.000,00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2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X:</a:t>
            </a:r>
          </a:p>
          <a:p>
            <a:pPr marL="628650" indent="-177800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s.d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Rp</a:t>
            </a:r>
            <a:r>
              <a:rPr lang="en-US" sz="1400" dirty="0">
                <a:solidFill>
                  <a:schemeClr val="tx1"/>
                </a:solidFill>
              </a:rPr>
              <a:t> 100.000.000,00,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20%</a:t>
            </a:r>
          </a:p>
          <a:p>
            <a:pPr marL="628650" indent="-177800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chemeClr val="tx1"/>
                </a:solidFill>
              </a:rPr>
              <a:t>di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Rp100.000.000,00, tariff 25%</a:t>
            </a:r>
          </a:p>
          <a:p>
            <a:pPr marL="452437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Y 30%.</a:t>
            </a: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endParaRPr lang="en-US" sz="1400" dirty="0">
              <a:solidFill>
                <a:schemeClr val="tx1"/>
              </a:solidFill>
            </a:endParaRP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628650" indent="-177800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20</a:t>
            </a:r>
            <a:r>
              <a:rPr lang="en-US" sz="1400" dirty="0">
                <a:solidFill>
                  <a:srgbClr val="C00000"/>
                </a:solidFill>
              </a:rPr>
              <a:t>% x Rp100.000.000,00 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>
                <a:solidFill>
                  <a:schemeClr val="tx1"/>
                </a:solidFill>
              </a:rPr>
              <a:t>Rp20.000.000,00</a:t>
            </a:r>
          </a:p>
          <a:p>
            <a:pPr marL="628650" indent="-177800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smtClean="0">
                <a:solidFill>
                  <a:srgbClr val="C00000"/>
                </a:solidFill>
              </a:rPr>
              <a:t>25</a:t>
            </a:r>
            <a:r>
              <a:rPr lang="en-US" sz="1400" dirty="0">
                <a:solidFill>
                  <a:srgbClr val="C00000"/>
                </a:solidFill>
              </a:rPr>
              <a:t>% x Rp50.000.000,00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>
                <a:solidFill>
                  <a:schemeClr val="tx1"/>
                </a:solidFill>
              </a:rPr>
              <a:t>Rp12.500.000,00</a:t>
            </a: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32.500.000,00</a:t>
            </a:r>
            <a:endParaRPr lang="en-US" sz="1400" b="1" dirty="0">
              <a:solidFill>
                <a:schemeClr val="tx1"/>
              </a:solidFill>
            </a:endParaRPr>
          </a:p>
          <a:p>
            <a:pPr marL="452437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rgbClr val="00B050"/>
                </a:solidFill>
              </a:rPr>
              <a:t>Pembebasan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>
                <a:solidFill>
                  <a:srgbClr val="00B050"/>
                </a:solidFill>
              </a:rPr>
              <a:t>pajak</a:t>
            </a:r>
            <a:r>
              <a:rPr lang="en-US" sz="1400" b="1" dirty="0">
                <a:solidFill>
                  <a:srgbClr val="00B050"/>
                </a:solidFill>
              </a:rPr>
              <a:t>:</a:t>
            </a: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(Rp75 </a:t>
            </a:r>
            <a:r>
              <a:rPr lang="en-US" sz="1400" dirty="0" err="1">
                <a:solidFill>
                  <a:srgbClr val="C00000"/>
                </a:solidFill>
              </a:rPr>
              <a:t>juta</a:t>
            </a:r>
            <a:r>
              <a:rPr lang="en-US" sz="1400" dirty="0">
                <a:solidFill>
                  <a:srgbClr val="C00000"/>
                </a:solidFill>
              </a:rPr>
              <a:t>/Rp150 </a:t>
            </a:r>
            <a:r>
              <a:rPr lang="en-US" sz="1400" dirty="0" err="1">
                <a:solidFill>
                  <a:srgbClr val="C00000"/>
                </a:solidFill>
              </a:rPr>
              <a:t>juta</a:t>
            </a:r>
            <a:r>
              <a:rPr lang="en-US" sz="1400" dirty="0">
                <a:solidFill>
                  <a:srgbClr val="C00000"/>
                </a:solidFill>
              </a:rPr>
              <a:t>) x </a:t>
            </a:r>
            <a:r>
              <a:rPr lang="en-US" sz="1400" dirty="0" err="1">
                <a:solidFill>
                  <a:srgbClr val="C00000"/>
                </a:solidFill>
              </a:rPr>
              <a:t>Rp</a:t>
            </a:r>
            <a:r>
              <a:rPr lang="en-US" sz="1400" dirty="0">
                <a:solidFill>
                  <a:srgbClr val="C00000"/>
                </a:solidFill>
              </a:rPr>
              <a:t> 32.500.000,00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Rp</a:t>
            </a:r>
            <a:r>
              <a:rPr lang="en-US" sz="1400" b="1" u="sng" dirty="0" smtClean="0">
                <a:solidFill>
                  <a:schemeClr val="tx1"/>
                </a:solidFill>
              </a:rPr>
              <a:t> 16.250.000,00</a:t>
            </a:r>
            <a:endParaRPr lang="en-US" sz="1400" b="1" u="sng" dirty="0">
              <a:solidFill>
                <a:schemeClr val="tx1"/>
              </a:solidFill>
            </a:endParaRPr>
          </a:p>
          <a:p>
            <a:pPr marL="452437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16.250.000,00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7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265113" indent="-196850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Biaya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i="1" dirty="0">
                <a:solidFill>
                  <a:schemeClr val="tx1"/>
                </a:solidFill>
              </a:rPr>
              <a:t>Tax Deduction Method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digabungkan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biaya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menghitung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100.000.000,00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50.000.000,00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150.000.000,00</a:t>
            </a:r>
            <a:endParaRPr lang="en-US" sz="1400" b="1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X 25%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Y 30%.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25% x (Rp150.000.000,00 – Rp15.000.000,00) </a:t>
            </a:r>
            <a:r>
              <a:rPr lang="en-US" sz="1400" dirty="0">
                <a:solidFill>
                  <a:schemeClr val="tx1"/>
                </a:solidFill>
              </a:rPr>
              <a:t>= </a:t>
            </a:r>
            <a:r>
              <a:rPr lang="en-US" sz="1400" b="1" dirty="0">
                <a:solidFill>
                  <a:schemeClr val="tx1"/>
                </a:solidFill>
              </a:rPr>
              <a:t>Rp33.750.000,00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22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fontScale="92500" lnSpcReduction="10000"/>
          </a:bodyPr>
          <a:lstStyle/>
          <a:p>
            <a:pPr marL="265113" indent="-1968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Pengurangan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i="1" dirty="0">
                <a:solidFill>
                  <a:schemeClr val="tx1"/>
                </a:solidFill>
              </a:rPr>
              <a:t>Tax Rate Reduction Method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menganggap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digabungkan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tariff yang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rendah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100.000.000,00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 50.000.000,00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 150.000.000,00</a:t>
            </a:r>
            <a:endParaRPr lang="en-US" sz="1400" b="1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Negara </a:t>
            </a:r>
            <a:r>
              <a:rPr lang="en-US" sz="1400" dirty="0">
                <a:solidFill>
                  <a:schemeClr val="tx1"/>
                </a:solidFill>
              </a:rPr>
              <a:t>X: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25%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pengurangn</a:t>
            </a:r>
            <a:r>
              <a:rPr lang="en-US" sz="1400" dirty="0">
                <a:solidFill>
                  <a:schemeClr val="tx1"/>
                </a:solidFill>
              </a:rPr>
              <a:t> 25%.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Y 30%.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PPh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negeri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rgbClr val="C00000"/>
                </a:solidFill>
              </a:rPr>
              <a:t>25</a:t>
            </a:r>
            <a:r>
              <a:rPr lang="en-US" sz="1400" dirty="0">
                <a:solidFill>
                  <a:srgbClr val="C00000"/>
                </a:solidFill>
              </a:rPr>
              <a:t>% x Rp100.000.000,00 </a:t>
            </a:r>
            <a:r>
              <a:rPr lang="en-US" sz="1400" dirty="0" smtClean="0">
                <a:solidFill>
                  <a:schemeClr val="tx1"/>
                </a:solidFill>
              </a:rPr>
              <a:t>		= 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25.000.000,00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spcBef>
                <a:spcPts val="0"/>
              </a:spcBef>
              <a:buFont typeface="Franklin Gothic Book" pitchFamily="34" charset="0"/>
              <a:buChar char="–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negeri</a:t>
            </a:r>
            <a:r>
              <a:rPr lang="en-US" sz="1400" dirty="0" smtClean="0">
                <a:solidFill>
                  <a:srgbClr val="C00000"/>
                </a:solidFill>
              </a:rPr>
              <a:t>: 25</a:t>
            </a:r>
            <a:r>
              <a:rPr lang="en-US" sz="1400" dirty="0">
                <a:solidFill>
                  <a:srgbClr val="C00000"/>
                </a:solidFill>
              </a:rPr>
              <a:t>% x 75% x Rp50.000.000,00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 9.375.000,00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	    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34.375.000,00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263" indent="295275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Pemberian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keringan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(exemption)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mengeliminasi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tuntas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Pelepasan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menyebabkan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hilangnya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potensi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penerimaan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mancanegara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68263" indent="295275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263" indent="295275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eksemsi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prinsip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netralitas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impor</a:t>
            </a:r>
            <a:r>
              <a:rPr lang="en-US" sz="1400" dirty="0">
                <a:solidFill>
                  <a:schemeClr val="tx1"/>
                </a:solidFill>
              </a:rPr>
              <a:t> modal (</a:t>
            </a:r>
            <a:r>
              <a:rPr lang="en-US" sz="1400" dirty="0" err="1">
                <a:solidFill>
                  <a:schemeClr val="tx1"/>
                </a:solidFill>
              </a:rPr>
              <a:t>netralitas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) yang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otomatis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mendorong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mobilitas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mancanegara</a:t>
            </a:r>
            <a:r>
              <a:rPr lang="en-US" sz="1400" dirty="0">
                <a:solidFill>
                  <a:schemeClr val="tx1"/>
                </a:solidFill>
              </a:rPr>
              <a:t>. Hal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rangsangan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menanam</a:t>
            </a:r>
            <a:r>
              <a:rPr lang="en-US" sz="1400" dirty="0">
                <a:solidFill>
                  <a:schemeClr val="tx1"/>
                </a:solidFill>
              </a:rPr>
              <a:t> modal di Negara </a:t>
            </a:r>
            <a:r>
              <a:rPr lang="en-US" sz="1400" dirty="0" err="1">
                <a:solidFill>
                  <a:schemeClr val="tx1"/>
                </a:solidFill>
              </a:rPr>
              <a:t>berkembang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ditentukan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temapt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penanaman</a:t>
            </a:r>
            <a:r>
              <a:rPr lang="en-US" sz="1400" dirty="0">
                <a:solidFill>
                  <a:schemeClr val="tx1"/>
                </a:solidFill>
              </a:rPr>
              <a:t> modal,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daripada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, investor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penghematan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263" indent="295275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263" indent="295275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adminitrasi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investor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direpotkan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kekurang-lengkapan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kecuali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menerapkan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eksemsi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kerugian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mancanegara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Implikasi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P3B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3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Knechtle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bukunya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berjudul</a:t>
            </a:r>
            <a:r>
              <a:rPr lang="en-US" sz="1400" dirty="0">
                <a:solidFill>
                  <a:schemeClr val="tx1"/>
                </a:solidFill>
              </a:rPr>
              <a:t> ”</a:t>
            </a:r>
            <a:r>
              <a:rPr lang="en-US" sz="1400" i="1" dirty="0">
                <a:solidFill>
                  <a:schemeClr val="tx1"/>
                </a:solidFill>
              </a:rPr>
              <a:t>Basic Problems in </a:t>
            </a:r>
            <a:r>
              <a:rPr lang="en-US" sz="1400" i="1" dirty="0" err="1">
                <a:solidFill>
                  <a:schemeClr val="tx1"/>
                </a:solidFill>
              </a:rPr>
              <a:t>Internasional</a:t>
            </a:r>
            <a:r>
              <a:rPr lang="en-US" sz="1400" i="1" dirty="0">
                <a:solidFill>
                  <a:schemeClr val="tx1"/>
                </a:solidFill>
              </a:rPr>
              <a:t> Fiscal Law</a:t>
            </a:r>
            <a:r>
              <a:rPr lang="en-US" sz="1400" dirty="0">
                <a:solidFill>
                  <a:schemeClr val="tx1"/>
                </a:solidFill>
              </a:rPr>
              <a:t>” (1979) </a:t>
            </a:r>
            <a:r>
              <a:rPr lang="en-US" sz="1400" dirty="0" err="1">
                <a:solidFill>
                  <a:schemeClr val="tx1"/>
                </a:solidFill>
              </a:rPr>
              <a:t>memberikan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pembahasan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rinci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Knechtle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membedakan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:</a:t>
            </a:r>
          </a:p>
          <a:p>
            <a:pPr marL="266700" indent="-198438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pungutan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kali,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fakta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fiskal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66700" indent="-198438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Sempit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dianggap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kasus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kali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administrasi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, yang </a:t>
            </a:r>
            <a:r>
              <a:rPr lang="en-US" sz="1400" dirty="0" err="1">
                <a:solidFill>
                  <a:schemeClr val="tx1"/>
                </a:solidFill>
              </a:rPr>
              <a:t>mengesampingkan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pemerintah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daerah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Selanjutnya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yurisdiksi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pemungut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pajaknya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dikelompokkan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:</a:t>
            </a:r>
          </a:p>
          <a:p>
            <a:pPr marL="266700" indent="-198438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Internal </a:t>
            </a:r>
            <a:r>
              <a:rPr lang="en-US" sz="1400" dirty="0" smtClean="0">
                <a:solidFill>
                  <a:schemeClr val="tx1"/>
                </a:solidFill>
              </a:rPr>
              <a:t>(domestic);</a:t>
            </a: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Internasional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6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umumnya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dasarnya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mengatur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bentrokan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Velkenbond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saling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menindih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sedemikian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rupa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orang-orang yang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negara-negara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memikul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mereka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saja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Beban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tambahan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semata-mata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disebabkan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perbedaan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negara-negara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bersangkutan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melainkan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bersamaan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memungut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Dari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jelas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timbul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kali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menimbulkan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tersebut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7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Selanjutnya</a:t>
            </a:r>
            <a:r>
              <a:rPr lang="en-US" sz="1400" dirty="0">
                <a:solidFill>
                  <a:schemeClr val="tx1"/>
                </a:solidFill>
              </a:rPr>
              <a:t> Prof. </a:t>
            </a:r>
            <a:r>
              <a:rPr lang="en-US" sz="1400" dirty="0" err="1">
                <a:solidFill>
                  <a:schemeClr val="tx1"/>
                </a:solidFill>
              </a:rPr>
              <a:t>Rochmat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Soemitro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menjelaskan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65113" indent="-196850" algn="just"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Subjek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negera</a:t>
            </a:r>
            <a:r>
              <a:rPr lang="en-US" sz="1400" dirty="0">
                <a:solidFill>
                  <a:schemeClr val="tx1"/>
                </a:solidFill>
              </a:rPr>
              <a:t>,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11163" indent="-146050" algn="just"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Domisili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rangkap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11163" indent="-146050" algn="just"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Kewarganegaraan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rangkap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11163" indent="-146050" algn="just"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Bentrokan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kewarganegaraan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 startAt="2"/>
            </a:pPr>
            <a:r>
              <a:rPr lang="en-US" sz="1400" dirty="0" err="1" smtClean="0">
                <a:solidFill>
                  <a:schemeClr val="tx1"/>
                </a:solidFill>
              </a:rPr>
              <a:t>Objek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negara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5113" indent="-196850" algn="just">
              <a:buFont typeface="+mj-lt"/>
              <a:buAutoNum type="arabicPeriod" startAt="2"/>
            </a:pPr>
            <a:r>
              <a:rPr lang="en-US" sz="1400" dirty="0" err="1" smtClean="0">
                <a:solidFill>
                  <a:schemeClr val="tx1"/>
                </a:solidFill>
              </a:rPr>
              <a:t>Subjek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wold</a:t>
            </a:r>
            <a:r>
              <a:rPr lang="en-US" sz="1400" i="1" dirty="0">
                <a:solidFill>
                  <a:schemeClr val="tx1"/>
                </a:solidFill>
              </a:rPr>
              <a:t> wide </a:t>
            </a:r>
            <a:r>
              <a:rPr lang="en-US" sz="1400" i="1" dirty="0" err="1">
                <a:solidFill>
                  <a:schemeClr val="tx1"/>
                </a:solidFill>
              </a:rPr>
              <a:t>incom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sedangkan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negera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6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1640"/>
            <a:ext cx="7416940" cy="163818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setiap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setiap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dirty="0" err="1">
                <a:solidFill>
                  <a:schemeClr val="tx1"/>
                </a:solidFill>
              </a:rPr>
              <a:t>berdaulat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melaksanakan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mempunyai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fiscal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Negara yang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wilayah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kedaulatannya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ketentuan</a:t>
            </a:r>
            <a:r>
              <a:rPr lang="en-US" sz="1400" dirty="0">
                <a:solidFill>
                  <a:schemeClr val="tx1"/>
                </a:solidFill>
              </a:rPr>
              <a:t> domestic. </a:t>
            </a:r>
            <a:r>
              <a:rPr lang="en-US" sz="1400" dirty="0" err="1">
                <a:solidFill>
                  <a:schemeClr val="tx1"/>
                </a:solidFill>
              </a:rPr>
              <a:t>Kalau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seandainya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ketentuan</a:t>
            </a:r>
            <a:r>
              <a:rPr lang="en-US" sz="1400" dirty="0">
                <a:solidFill>
                  <a:schemeClr val="tx1"/>
                </a:solidFill>
              </a:rPr>
              <a:t> domestic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Negara-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pemungut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pengecualian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wilayah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kedaulatannya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PBI.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2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Perjanjian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Penghindaran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(P3B)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perjanjian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bidang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guna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menghindari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ganda</a:t>
            </a:r>
            <a:r>
              <a:rPr lang="en-US" sz="1400" dirty="0">
                <a:solidFill>
                  <a:schemeClr val="tx1"/>
                </a:solidFill>
              </a:rPr>
              <a:t> agar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menghambat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perekonomian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prinsip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saling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menguntungkan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dilaksanakan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terlibat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perjanjian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Perjanjian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digunakan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menentukan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aspek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timbul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transaksi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antara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mereka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Penentuan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aspek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klausul-klausul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tax treaty yang </a:t>
            </a:r>
            <a:r>
              <a:rPr lang="en-US" sz="1400" dirty="0" err="1">
                <a:solidFill>
                  <a:schemeClr val="tx1"/>
                </a:solidFill>
              </a:rPr>
              <a:t>bersangkutan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jenis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transaksi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sedang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dihadapi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Payung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persetujuan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penghindaran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P3B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32A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).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Pemerintah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berwenang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perjanjian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pemerintah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lain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rangka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penghindaran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pencegahan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pengelakan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P3B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6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penghindaran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berganda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/>
            </a:pPr>
            <a:r>
              <a:rPr lang="en-US" sz="1400" b="1" u="sng" dirty="0" err="1" smtClean="0">
                <a:solidFill>
                  <a:schemeClr val="tx1"/>
                </a:solidFill>
              </a:rPr>
              <a:t>Metode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</a:rPr>
              <a:t>Pengurangan</a:t>
            </a:r>
            <a:r>
              <a:rPr lang="en-US" sz="1400" b="1" u="sng" dirty="0">
                <a:solidFill>
                  <a:schemeClr val="tx1"/>
                </a:solidFill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</a:rPr>
              <a:t>Pajak</a:t>
            </a:r>
            <a:r>
              <a:rPr lang="en-US" sz="1400" b="1" u="sng" dirty="0">
                <a:solidFill>
                  <a:schemeClr val="tx1"/>
                </a:solidFill>
              </a:rPr>
              <a:t> (</a:t>
            </a:r>
            <a:r>
              <a:rPr lang="en-US" sz="1400" b="1" i="1" u="sng" dirty="0">
                <a:solidFill>
                  <a:schemeClr val="tx1"/>
                </a:solidFill>
              </a:rPr>
              <a:t>Tax Credit Method</a:t>
            </a:r>
            <a:r>
              <a:rPr lang="en-US" sz="1400" b="1" u="sng" dirty="0">
                <a:solidFill>
                  <a:schemeClr val="tx1"/>
                </a:solidFill>
              </a:rPr>
              <a:t>)</a:t>
            </a: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digabungkan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dikurangkan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jumlah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452438" indent="-187325" algn="just">
              <a:spcBef>
                <a:spcPts val="0"/>
              </a:spcBef>
              <a:buFont typeface="+mj-lt"/>
              <a:buAutoNum type="alphaLcPeriod"/>
            </a:pPr>
            <a:r>
              <a:rPr lang="en-US" sz="1400" b="1" i="1" dirty="0">
                <a:solidFill>
                  <a:schemeClr val="tx1"/>
                </a:solidFill>
              </a:rPr>
              <a:t>Full Tax Credit Method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dikreditkan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jumlah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2438" indent="-187325" algn="just">
              <a:spcBef>
                <a:spcPts val="0"/>
              </a:spcBef>
              <a:buFont typeface="+mj-lt"/>
              <a:buAutoNum type="alphaLcPeriod" startAt="2"/>
            </a:pPr>
            <a:r>
              <a:rPr lang="en-US" sz="1400" b="1" i="1" dirty="0">
                <a:solidFill>
                  <a:schemeClr val="tx1"/>
                </a:solidFill>
              </a:rPr>
              <a:t>Ordinary Tax Credit Method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Jumlah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dikurangkan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melebihi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jumlah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pengurangan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dihitung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domestik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2438" indent="-187325" algn="just">
              <a:spcBef>
                <a:spcPts val="0"/>
              </a:spcBef>
              <a:buFont typeface="+mj-lt"/>
              <a:buAutoNum type="alphaLcPeriod" startAt="3"/>
            </a:pPr>
            <a:r>
              <a:rPr lang="en-US" sz="1400" b="1" i="1" dirty="0">
                <a:solidFill>
                  <a:schemeClr val="tx1"/>
                </a:solidFill>
              </a:rPr>
              <a:t>Tax Sparing Credit Method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fasilitas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(tax holiday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dianggap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menghindari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2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1"/>
                </a:solidFill>
              </a:rPr>
              <a:t>Contoh</a:t>
            </a:r>
            <a:r>
              <a:rPr lang="en-US" sz="1600" b="1" u="sng" dirty="0" smtClean="0">
                <a:solidFill>
                  <a:schemeClr val="tx1"/>
                </a:solidFill>
              </a:rPr>
              <a:t>:</a:t>
            </a: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5113" indent="-195263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100.000.000,00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265113" indent="-195263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 50.000.000,00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 150.000.000,00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b="1" dirty="0">
                <a:solidFill>
                  <a:srgbClr val="0070C0"/>
                </a:solidFill>
              </a:rPr>
              <a:t>X 25%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Negara </a:t>
            </a:r>
            <a:r>
              <a:rPr lang="en-US" sz="1400" b="1" dirty="0">
                <a:solidFill>
                  <a:srgbClr val="00B050"/>
                </a:solidFill>
              </a:rPr>
              <a:t>Y 30</a:t>
            </a:r>
            <a:r>
              <a:rPr lang="en-US" sz="1400" b="1" dirty="0" smtClean="0">
                <a:solidFill>
                  <a:srgbClr val="00B050"/>
                </a:solidFill>
              </a:rPr>
              <a:t>%.</a:t>
            </a: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spcBef>
                <a:spcPts val="0"/>
              </a:spcBef>
              <a:buFont typeface="+mj-lt"/>
              <a:buAutoNum type="alphaLcPeriod"/>
            </a:pPr>
            <a:r>
              <a:rPr lang="en-US" sz="1400" b="1" i="1" dirty="0">
                <a:solidFill>
                  <a:schemeClr val="tx1"/>
                </a:solidFill>
              </a:rPr>
              <a:t>Full Tax Credit Method</a:t>
            </a:r>
          </a:p>
          <a:p>
            <a:pPr marL="265113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25% x </a:t>
            </a:r>
            <a:r>
              <a:rPr lang="en-US" sz="1400" dirty="0" smtClean="0">
                <a:solidFill>
                  <a:srgbClr val="0070C0"/>
                </a:solidFill>
              </a:rPr>
              <a:t>Rp150.000.000,00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>
                <a:solidFill>
                  <a:schemeClr val="tx1"/>
                </a:solidFill>
              </a:rPr>
              <a:t>Rp37.500.000,00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Negara Y:</a:t>
            </a:r>
          </a:p>
          <a:p>
            <a:pPr marL="53975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00B050"/>
                </a:solidFill>
              </a:rPr>
              <a:t>30% x Rp50.000.000,00 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n-US" sz="1400" dirty="0">
                <a:solidFill>
                  <a:schemeClr val="tx1"/>
                </a:solidFill>
              </a:rPr>
              <a:t>Rp15.000.000,00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Kredit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u="sng" dirty="0" smtClean="0">
                <a:solidFill>
                  <a:schemeClr val="tx1"/>
                </a:solidFill>
              </a:rPr>
              <a:t>= Rp15.000.000,00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= Rp22.500.000,00</a:t>
            </a: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5113" indent="-196850" algn="just">
              <a:spcBef>
                <a:spcPts val="0"/>
              </a:spcBef>
              <a:buFont typeface="+mj-lt"/>
              <a:buAutoNum type="alphaLcPeriod" startAt="2"/>
            </a:pPr>
            <a:r>
              <a:rPr lang="en-US" sz="1400" b="1" i="1" dirty="0" smtClean="0">
                <a:solidFill>
                  <a:schemeClr val="tx1"/>
                </a:solidFill>
              </a:rPr>
              <a:t>Ordinary </a:t>
            </a:r>
            <a:r>
              <a:rPr lang="en-US" sz="1400" b="1" i="1" dirty="0">
                <a:solidFill>
                  <a:schemeClr val="tx1"/>
                </a:solidFill>
              </a:rPr>
              <a:t>Tax Credit Method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25% x Rp150.000.000,00 </a:t>
            </a:r>
            <a:r>
              <a:rPr lang="en-US" sz="1400" dirty="0" smtClean="0">
                <a:solidFill>
                  <a:schemeClr val="tx1"/>
                </a:solidFill>
              </a:rPr>
              <a:t>=	= </a:t>
            </a:r>
            <a:r>
              <a:rPr lang="en-US" sz="1400" dirty="0">
                <a:solidFill>
                  <a:schemeClr val="tx1"/>
                </a:solidFill>
              </a:rPr>
              <a:t>Rp37.500.000,00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Negara Y:</a:t>
            </a:r>
          </a:p>
          <a:p>
            <a:pPr marL="541338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00B050"/>
                </a:solidFill>
              </a:rPr>
              <a:t>30% x Rp50.000.000,00 </a:t>
            </a:r>
            <a:r>
              <a:rPr lang="en-US" sz="1400" dirty="0">
                <a:solidFill>
                  <a:schemeClr val="tx1"/>
                </a:solidFill>
              </a:rPr>
              <a:t>= Rp15.000.000,00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Kredit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(50 </a:t>
            </a:r>
            <a:r>
              <a:rPr lang="en-US" sz="1400" dirty="0" err="1">
                <a:solidFill>
                  <a:srgbClr val="C00000"/>
                </a:solidFill>
              </a:rPr>
              <a:t>juta</a:t>
            </a:r>
            <a:r>
              <a:rPr lang="en-US" sz="1400" dirty="0">
                <a:solidFill>
                  <a:srgbClr val="C00000"/>
                </a:solidFill>
              </a:rPr>
              <a:t>/150 </a:t>
            </a:r>
            <a:r>
              <a:rPr lang="en-US" sz="1400" dirty="0" err="1">
                <a:solidFill>
                  <a:srgbClr val="C00000"/>
                </a:solidFill>
              </a:rPr>
              <a:t>juta</a:t>
            </a:r>
            <a:r>
              <a:rPr lang="en-US" sz="1400" dirty="0">
                <a:solidFill>
                  <a:srgbClr val="C00000"/>
                </a:solidFill>
              </a:rPr>
              <a:t>) x Rp37.500.000,00 </a:t>
            </a:r>
            <a:r>
              <a:rPr lang="en-US" sz="1400" dirty="0" smtClean="0">
                <a:solidFill>
                  <a:schemeClr val="tx1"/>
                </a:solidFill>
              </a:rPr>
              <a:t>		</a:t>
            </a:r>
            <a:r>
              <a:rPr lang="en-US" sz="1400" u="sng" dirty="0" smtClean="0">
                <a:solidFill>
                  <a:schemeClr val="tx1"/>
                </a:solidFill>
              </a:rPr>
              <a:t>= Rp12.500.000,00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= Rp25.000.000,00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spcBef>
                <a:spcPts val="0"/>
              </a:spcBef>
              <a:buNone/>
            </a:pPr>
            <a:endParaRPr lang="en-US" sz="1400" b="1" i="1" dirty="0" smtClean="0">
              <a:solidFill>
                <a:schemeClr val="tx1"/>
              </a:solidFill>
            </a:endParaRPr>
          </a:p>
          <a:p>
            <a:pPr marL="265113" indent="-196850" algn="just">
              <a:spcBef>
                <a:spcPts val="0"/>
              </a:spcBef>
              <a:buFont typeface="+mj-lt"/>
              <a:buAutoNum type="alphaLcPeriod" startAt="3"/>
            </a:pPr>
            <a:r>
              <a:rPr lang="en-US" sz="1400" b="1" i="1" dirty="0" smtClean="0">
                <a:solidFill>
                  <a:schemeClr val="tx1"/>
                </a:solidFill>
              </a:rPr>
              <a:t>Tax </a:t>
            </a:r>
            <a:r>
              <a:rPr lang="en-US" sz="1400" b="1" i="1" dirty="0">
                <a:solidFill>
                  <a:schemeClr val="tx1"/>
                </a:solidFill>
              </a:rPr>
              <a:t>Sparing Credit Method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rgbClr val="0070C0"/>
                </a:solidFill>
              </a:rPr>
              <a:t> 25% x Rp150.000.000,00 </a:t>
            </a:r>
            <a:r>
              <a:rPr lang="en-US" sz="1400" dirty="0" smtClean="0">
                <a:solidFill>
                  <a:schemeClr val="tx1"/>
                </a:solidFill>
              </a:rPr>
              <a:t>	= </a:t>
            </a:r>
            <a:r>
              <a:rPr lang="en-US" sz="1400" dirty="0">
                <a:solidFill>
                  <a:schemeClr val="tx1"/>
                </a:solidFill>
              </a:rPr>
              <a:t>Rp37.500.000,00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di Negara Y: </a:t>
            </a:r>
            <a:r>
              <a:rPr lang="en-US" sz="1400" dirty="0">
                <a:solidFill>
                  <a:srgbClr val="00B050"/>
                </a:solidFill>
              </a:rPr>
              <a:t>NIHIL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Kredit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30% x Rp50.000.000,00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smtClean="0">
                <a:solidFill>
                  <a:schemeClr val="tx1"/>
                </a:solidFill>
              </a:rPr>
              <a:t>= </a:t>
            </a:r>
            <a:r>
              <a:rPr lang="en-US" sz="1400" u="sng" dirty="0">
                <a:solidFill>
                  <a:schemeClr val="tx1"/>
                </a:solidFill>
              </a:rPr>
              <a:t>Rp15.000.000,00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masih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dibayar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	= Rp22.500.000,00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5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lnSpcReduction="10000"/>
          </a:bodyPr>
          <a:lstStyle/>
          <a:p>
            <a:pPr marL="265113" indent="-1968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400" dirty="0" err="1" smtClean="0">
                <a:solidFill>
                  <a:schemeClr val="tx1"/>
                </a:solidFill>
              </a:rPr>
              <a:t>Metode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i="1" dirty="0">
                <a:solidFill>
                  <a:schemeClr val="tx1"/>
                </a:solidFill>
              </a:rPr>
              <a:t>Tax Exemption Method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452438" indent="-185738" algn="just">
              <a:spcBef>
                <a:spcPts val="0"/>
              </a:spcBef>
              <a:buFont typeface="+mj-lt"/>
              <a:buAutoNum type="alphaLcPeriod"/>
            </a:pPr>
            <a:r>
              <a:rPr lang="en-US" sz="1400" b="1" i="1" dirty="0">
                <a:solidFill>
                  <a:schemeClr val="tx1"/>
                </a:solidFill>
              </a:rPr>
              <a:t>Full Exemption Method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Menurut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dikenai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Contoh</a:t>
            </a:r>
            <a:r>
              <a:rPr lang="en-US" sz="1400" b="1" dirty="0">
                <a:solidFill>
                  <a:schemeClr val="tx1"/>
                </a:solidFill>
              </a:rPr>
              <a:t>: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Total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25% x Rp100.000.000,00 </a:t>
            </a:r>
            <a:r>
              <a:rPr lang="en-US" sz="1400" dirty="0">
                <a:solidFill>
                  <a:schemeClr val="tx1"/>
                </a:solidFill>
              </a:rPr>
              <a:t>= Rp25.000.000,00</a:t>
            </a: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2438" indent="-185738" algn="just">
              <a:spcBef>
                <a:spcPts val="0"/>
              </a:spcBef>
              <a:buFont typeface="+mj-lt"/>
              <a:buAutoNum type="alphaLcPeriod" startAt="2"/>
            </a:pPr>
            <a:r>
              <a:rPr lang="en-US" sz="1400" b="1" i="1" dirty="0" smtClean="0">
                <a:solidFill>
                  <a:schemeClr val="tx1"/>
                </a:solidFill>
              </a:rPr>
              <a:t>Tax </a:t>
            </a:r>
            <a:r>
              <a:rPr lang="en-US" sz="1400" b="1" i="1" dirty="0">
                <a:solidFill>
                  <a:schemeClr val="tx1"/>
                </a:solidFill>
              </a:rPr>
              <a:t>Exemption at the Top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Menurut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metode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pembebasan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dihitung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lapisan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tertinggi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4025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Contoh</a:t>
            </a:r>
            <a:r>
              <a:rPr lang="en-US" sz="1400" b="1" dirty="0">
                <a:solidFill>
                  <a:schemeClr val="tx1"/>
                </a:solidFill>
              </a:rPr>
              <a:t>:</a:t>
            </a: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ABC </a:t>
            </a:r>
            <a:r>
              <a:rPr lang="en-US" sz="1400" dirty="0" err="1">
                <a:solidFill>
                  <a:schemeClr val="tx1"/>
                </a:solidFill>
              </a:rPr>
              <a:t>penduduk</a:t>
            </a:r>
            <a:r>
              <a:rPr lang="en-US" sz="1400" dirty="0">
                <a:solidFill>
                  <a:schemeClr val="tx1"/>
                </a:solidFill>
              </a:rPr>
              <a:t> Negara X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2007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berikut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  75.000.000,00</a:t>
            </a:r>
            <a:endParaRPr lang="en-US" sz="1400" dirty="0">
              <a:solidFill>
                <a:schemeClr val="tx1"/>
              </a:solidFill>
            </a:endParaRPr>
          </a:p>
          <a:p>
            <a:pPr marL="628650" indent="-174625" algn="just">
              <a:spcBef>
                <a:spcPts val="0"/>
              </a:spcBef>
              <a:buFont typeface="Symbol" pitchFamily="18" charset="2"/>
              <a:buChar char=""/>
            </a:pP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(Negara Y)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u="sng" dirty="0" err="1" smtClean="0">
                <a:solidFill>
                  <a:schemeClr val="tx1"/>
                </a:solidFill>
              </a:rPr>
              <a:t>Rp</a:t>
            </a:r>
            <a:r>
              <a:rPr lang="en-US" sz="1400" u="sng" dirty="0" smtClean="0">
                <a:solidFill>
                  <a:schemeClr val="tx1"/>
                </a:solidFill>
              </a:rPr>
              <a:t>   75.000.000,00</a:t>
            </a:r>
            <a:endParaRPr lang="en-US" sz="1400" u="sng" dirty="0">
              <a:solidFill>
                <a:schemeClr val="tx1"/>
              </a:solidFill>
            </a:endParaRPr>
          </a:p>
          <a:p>
            <a:pPr marL="454025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		</a:t>
            </a:r>
            <a:r>
              <a:rPr lang="en-US" sz="1400" b="1" dirty="0" err="1" smtClean="0">
                <a:solidFill>
                  <a:schemeClr val="tx1"/>
                </a:solidFill>
              </a:rPr>
              <a:t>Rp</a:t>
            </a:r>
            <a:r>
              <a:rPr lang="en-US" sz="1400" b="1" dirty="0" smtClean="0">
                <a:solidFill>
                  <a:schemeClr val="tx1"/>
                </a:solidFill>
              </a:rPr>
              <a:t> 150.000.000,00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Penghindaran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Berganda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4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</TotalTime>
  <Words>1351</Words>
  <Application>Microsoft Office PowerPoint</Application>
  <PresentationFormat>On-screen Show (16:9)</PresentationFormat>
  <Paragraphs>195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Pajak Internasional</vt:lpstr>
      <vt:lpstr>Pengertian Pajak Berganda</vt:lpstr>
      <vt:lpstr>Penyebab Pajak Berganda Internasional</vt:lpstr>
      <vt:lpstr>Penyebab Pajak Berganda Internasional</vt:lpstr>
      <vt:lpstr>Penyebab Pajak Berganda Internasional</vt:lpstr>
      <vt:lpstr>P3B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Metode Penghindaran Pajak Berganda</vt:lpstr>
      <vt:lpstr>Implikasi P3B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Pajak International</dc:title>
  <dc:creator>Dadan</dc:creator>
  <cp:lastModifiedBy>Dadan</cp:lastModifiedBy>
  <cp:revision>19</cp:revision>
  <dcterms:created xsi:type="dcterms:W3CDTF">2015-02-10T00:08:14Z</dcterms:created>
  <dcterms:modified xsi:type="dcterms:W3CDTF">2015-02-11T17:56:54Z</dcterms:modified>
</cp:coreProperties>
</file>